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86" r:id="rId3"/>
    <p:sldId id="284" r:id="rId4"/>
    <p:sldId id="278" r:id="rId5"/>
    <p:sldId id="274" r:id="rId6"/>
    <p:sldId id="287" r:id="rId7"/>
    <p:sldId id="280" r:id="rId8"/>
    <p:sldId id="283" r:id="rId9"/>
    <p:sldId id="288" r:id="rId10"/>
    <p:sldId id="282"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953"/>
    <a:srgbClr val="326FA8"/>
    <a:srgbClr val="D8B01A"/>
    <a:srgbClr val="4DB597"/>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660"/>
  </p:normalViewPr>
  <p:slideViewPr>
    <p:cSldViewPr snapToGrid="0">
      <p:cViewPr varScale="1">
        <p:scale>
          <a:sx n="123" d="100"/>
          <a:sy n="123" d="100"/>
        </p:scale>
        <p:origin x="9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9320F9A-DFA0-4189-B502-951ABE0D96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 xmlns:a16="http://schemas.microsoft.com/office/drawing/2014/main" id="{ECB26E85-A47D-4EB8-AACC-5D71388BF9C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10/22/2024</a:t>
            </a:fld>
            <a:endParaRPr lang="en-US"/>
          </a:p>
        </p:txBody>
      </p:sp>
      <p:sp>
        <p:nvSpPr>
          <p:cNvPr id="10" name="Freeform 6">
            <a:extLst>
              <a:ext uri="{FF2B5EF4-FFF2-40B4-BE49-F238E27FC236}">
                <a16:creationId xmlns=""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 xmlns:a16="http://schemas.microsoft.com/office/drawing/2014/main" id="{F9E0C4BE-FE7F-4C02-9A3E-71BC3A48C6D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10/22/2024</a:t>
            </a:fld>
            <a:endParaRPr lang="en-US"/>
          </a:p>
        </p:txBody>
      </p:sp>
      <p:sp>
        <p:nvSpPr>
          <p:cNvPr id="5" name="Footer Placeholder 4">
            <a:extLst>
              <a:ext uri="{FF2B5EF4-FFF2-40B4-BE49-F238E27FC236}">
                <a16:creationId xmlns=""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10/22/2024</a:t>
            </a:fld>
            <a:endParaRPr lang="en-US"/>
          </a:p>
        </p:txBody>
      </p:sp>
      <p:sp>
        <p:nvSpPr>
          <p:cNvPr id="5" name="Footer Placeholder 4">
            <a:extLst>
              <a:ext uri="{FF2B5EF4-FFF2-40B4-BE49-F238E27FC236}">
                <a16:creationId xmlns=""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10/22/2024</a:t>
            </a:fld>
            <a:endParaRPr lang="en-US" dirty="0"/>
          </a:p>
        </p:txBody>
      </p:sp>
      <p:sp>
        <p:nvSpPr>
          <p:cNvPr id="4" name="Footer Placeholder 3">
            <a:extLst>
              <a:ext uri="{FF2B5EF4-FFF2-40B4-BE49-F238E27FC236}">
                <a16:creationId xmlns=""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10/22/2024</a:t>
            </a:fld>
            <a:endParaRPr lang="en-US"/>
          </a:p>
        </p:txBody>
      </p:sp>
      <p:sp>
        <p:nvSpPr>
          <p:cNvPr id="5" name="Footer Placeholder 4">
            <a:extLst>
              <a:ext uri="{FF2B5EF4-FFF2-40B4-BE49-F238E27FC236}">
                <a16:creationId xmlns=""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 xmlns:a16="http://schemas.microsoft.com/office/drawing/2014/main" id="{1A2FDF6D-CD2D-433E-84D7-E83F8FCE523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 xmlns:a16="http://schemas.microsoft.com/office/drawing/2014/main" id="{2B2BDD0D-C88D-431E-BC92-4367CEB0061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10/22/2024</a:t>
            </a:fld>
            <a:endParaRPr lang="en-US"/>
          </a:p>
        </p:txBody>
      </p:sp>
      <p:sp>
        <p:nvSpPr>
          <p:cNvPr id="6" name="Footer Placeholder 5">
            <a:extLst>
              <a:ext uri="{FF2B5EF4-FFF2-40B4-BE49-F238E27FC236}">
                <a16:creationId xmlns=""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10/22/2024</a:t>
            </a:fld>
            <a:endParaRPr lang="en-US"/>
          </a:p>
        </p:txBody>
      </p:sp>
      <p:sp>
        <p:nvSpPr>
          <p:cNvPr id="8" name="Footer Placeholder 7">
            <a:extLst>
              <a:ext uri="{FF2B5EF4-FFF2-40B4-BE49-F238E27FC236}">
                <a16:creationId xmlns=""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10/22/2024</a:t>
            </a:fld>
            <a:endParaRPr lang="en-US"/>
          </a:p>
        </p:txBody>
      </p:sp>
      <p:sp>
        <p:nvSpPr>
          <p:cNvPr id="3" name="Footer Placeholder 2">
            <a:extLst>
              <a:ext uri="{FF2B5EF4-FFF2-40B4-BE49-F238E27FC236}">
                <a16:creationId xmlns=""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10/22/2024</a:t>
            </a:fld>
            <a:endParaRPr lang="en-US"/>
          </a:p>
        </p:txBody>
      </p:sp>
      <p:sp>
        <p:nvSpPr>
          <p:cNvPr id="6" name="Footer Placeholder 5">
            <a:extLst>
              <a:ext uri="{FF2B5EF4-FFF2-40B4-BE49-F238E27FC236}">
                <a16:creationId xmlns=""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10/22/2024</a:t>
            </a:fld>
            <a:endParaRPr lang="en-US"/>
          </a:p>
        </p:txBody>
      </p:sp>
      <p:sp>
        <p:nvSpPr>
          <p:cNvPr id="6" name="Footer Placeholder 5">
            <a:extLst>
              <a:ext uri="{FF2B5EF4-FFF2-40B4-BE49-F238E27FC236}">
                <a16:creationId xmlns=""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58F972D6-1319-4F4E-A35B-D719D3F5F86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 xmlns:a16="http://schemas.microsoft.com/office/drawing/2014/main" id="{4385C812-25A0-4E40-A6AB-B4A290A6315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 xmlns:a16="http://schemas.microsoft.com/office/drawing/2014/main" id="{6591E89A-F8E2-4201-95AC-F9DBA9C318FE}"/>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10/22/2024</a:t>
            </a:fld>
            <a:endParaRPr lang="en-US" dirty="0"/>
          </a:p>
        </p:txBody>
      </p:sp>
      <p:sp>
        <p:nvSpPr>
          <p:cNvPr id="5" name="Footer Placeholder 4">
            <a:extLst>
              <a:ext uri="{FF2B5EF4-FFF2-40B4-BE49-F238E27FC236}">
                <a16:creationId xmlns=""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mailto:amalmohamed756@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49C5039-D513-FFAD-142A-62C1DD104E13}"/>
              </a:ext>
            </a:extLst>
          </p:cNvPr>
          <p:cNvSpPr>
            <a:spLocks noGrp="1"/>
          </p:cNvSpPr>
          <p:nvPr>
            <p:ph type="dt" sz="half" idx="10"/>
          </p:nvPr>
        </p:nvSpPr>
        <p:spPr/>
        <p:txBody>
          <a:bodyPr/>
          <a:lstStyle/>
          <a:p>
            <a:fld id="{C7A1BBAB-51C5-4FCF-9DF9-CE3252633D91}" type="datetime1">
              <a:rPr lang="en-US" smtClean="0"/>
              <a:t>10/22/2024</a:t>
            </a:fld>
            <a:endParaRPr lang="en-US" dirty="0"/>
          </a:p>
        </p:txBody>
      </p:sp>
      <p:sp>
        <p:nvSpPr>
          <p:cNvPr id="3" name="Footer Placeholder 2">
            <a:extLst>
              <a:ext uri="{FF2B5EF4-FFF2-40B4-BE49-F238E27FC236}">
                <a16:creationId xmlns="" xmlns:a16="http://schemas.microsoft.com/office/drawing/2014/main" id="{19784FD2-D4E3-D796-9562-28E235AD3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D354DB0-3247-C576-7E77-DDD32DF2014D}"/>
              </a:ext>
            </a:extLst>
          </p:cNvPr>
          <p:cNvSpPr>
            <a:spLocks noGrp="1"/>
          </p:cNvSpPr>
          <p:nvPr>
            <p:ph type="sldNum" sz="quarter" idx="12"/>
          </p:nvPr>
        </p:nvSpPr>
        <p:spPr/>
        <p:txBody>
          <a:bodyPr/>
          <a:lstStyle/>
          <a:p>
            <a:fld id="{5EE24C92-1265-4741-8F9F-404A15D9386E}" type="slidenum">
              <a:rPr lang="en-US" smtClean="0"/>
              <a:t>1</a:t>
            </a:fld>
            <a:endParaRPr lang="en-US"/>
          </a:p>
        </p:txBody>
      </p:sp>
      <p:sp>
        <p:nvSpPr>
          <p:cNvPr id="6" name="Content Placeholder 3">
            <a:extLst>
              <a:ext uri="{FF2B5EF4-FFF2-40B4-BE49-F238E27FC236}">
                <a16:creationId xmlns="" xmlns:a16="http://schemas.microsoft.com/office/drawing/2014/main" id="{E07DD10C-6134-2126-E716-45B934AD9BBE}"/>
              </a:ext>
            </a:extLst>
          </p:cNvPr>
          <p:cNvSpPr txBox="1">
            <a:spLocks/>
          </p:cNvSpPr>
          <p:nvPr/>
        </p:nvSpPr>
        <p:spPr>
          <a:xfrm>
            <a:off x="971364" y="2183362"/>
            <a:ext cx="10382435" cy="3739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err="1" smtClean="0">
                <a:solidFill>
                  <a:srgbClr val="326FA8"/>
                </a:solidFill>
                <a:latin typeface="Times New Roman" panose="02020603050405020304" pitchFamily="18" charset="0"/>
                <a:cs typeface="Times New Roman" panose="02020603050405020304" pitchFamily="18" charset="0"/>
              </a:rPr>
              <a:t>ThunderGlide</a:t>
            </a:r>
            <a:r>
              <a:rPr lang="en-US" sz="3600" b="1" dirty="0" smtClean="0">
                <a:solidFill>
                  <a:srgbClr val="326FA8"/>
                </a:solidFill>
                <a:latin typeface="Times New Roman" panose="02020603050405020304" pitchFamily="18" charset="0"/>
                <a:cs typeface="Times New Roman" panose="02020603050405020304" pitchFamily="18" charset="0"/>
              </a:rPr>
              <a:t> Motors Sales Analysis Project</a:t>
            </a:r>
          </a:p>
          <a:p>
            <a:pPr marL="0" indent="0" algn="ctr">
              <a:buNone/>
            </a:pPr>
            <a:endParaRPr lang="en-US" dirty="0">
              <a:solidFill>
                <a:srgbClr val="326FA8"/>
              </a:solidFill>
              <a:latin typeface="Times New Roman" panose="02020603050405020304" pitchFamily="18" charset="0"/>
              <a:cs typeface="Times New Roman" panose="02020603050405020304" pitchFamily="18" charset="0"/>
            </a:endParaRPr>
          </a:p>
          <a:p>
            <a:pPr marL="0" indent="0" algn="ctr">
              <a:buNone/>
            </a:pPr>
            <a:endParaRPr lang="en-US" dirty="0" smtClean="0">
              <a:solidFill>
                <a:srgbClr val="326FA8"/>
              </a:solidFill>
              <a:latin typeface="Times New Roman" panose="02020603050405020304" pitchFamily="18" charset="0"/>
              <a:cs typeface="Times New Roman" panose="02020603050405020304" pitchFamily="18" charset="0"/>
            </a:endParaRPr>
          </a:p>
          <a:p>
            <a:pPr marL="0" indent="0" algn="ctr">
              <a:buNone/>
            </a:pPr>
            <a:r>
              <a:rPr lang="en-US" dirty="0" smtClean="0">
                <a:solidFill>
                  <a:srgbClr val="326FA8"/>
                </a:solidFill>
                <a:latin typeface="Times New Roman" panose="02020603050405020304" pitchFamily="18" charset="0"/>
                <a:cs typeface="Times New Roman" panose="02020603050405020304" pitchFamily="18" charset="0"/>
              </a:rPr>
              <a:t>Team Lead</a:t>
            </a:r>
          </a:p>
          <a:p>
            <a:pPr marL="0" indent="0" algn="ctr">
              <a:buNone/>
            </a:pPr>
            <a:r>
              <a:rPr lang="en-US" dirty="0" smtClean="0">
                <a:solidFill>
                  <a:srgbClr val="326FA8"/>
                </a:solidFill>
                <a:latin typeface="Times New Roman" panose="02020603050405020304" pitchFamily="18" charset="0"/>
                <a:cs typeface="Times New Roman" panose="02020603050405020304" pitchFamily="18" charset="0"/>
              </a:rPr>
              <a:t>Amal Mohamed Nawar</a:t>
            </a:r>
            <a:endParaRPr lang="en-US" dirty="0">
              <a:solidFill>
                <a:srgbClr val="326FA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00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F8B6404-AE30-CF90-8B09-126EEB2F8FF9}"/>
              </a:ext>
            </a:extLst>
          </p:cNvPr>
          <p:cNvSpPr>
            <a:spLocks noGrp="1"/>
          </p:cNvSpPr>
          <p:nvPr>
            <p:ph idx="1"/>
          </p:nvPr>
        </p:nvSpPr>
        <p:spPr>
          <a:xfrm>
            <a:off x="838200" y="3054219"/>
            <a:ext cx="10515600" cy="528735"/>
          </a:xfrm>
        </p:spPr>
        <p:txBody>
          <a:bodyPr>
            <a:normAutofit fontScale="92500" lnSpcReduction="10000"/>
          </a:bodyPr>
          <a:lstStyle/>
          <a:p>
            <a:pPr marL="0" indent="0" algn="ctr">
              <a:buNone/>
            </a:pPr>
            <a:r>
              <a:rPr lang="en-US" sz="3600" dirty="0" smtClean="0">
                <a:solidFill>
                  <a:srgbClr val="326FA8"/>
                </a:solidFill>
                <a:latin typeface="Times New Roman" panose="02020603050405020304" pitchFamily="18" charset="0"/>
                <a:cs typeface="Times New Roman" panose="02020603050405020304" pitchFamily="18" charset="0"/>
              </a:rPr>
              <a:t>Q&amp;As</a:t>
            </a:r>
            <a:endParaRPr lang="en-US" sz="3600" dirty="0">
              <a:solidFill>
                <a:srgbClr val="326FA8"/>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 xmlns:a16="http://schemas.microsoft.com/office/drawing/2014/main" id="{78717946-07C7-DC10-0F0C-F689D300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10</a:t>
            </a:fld>
            <a:endParaRPr lang="en-US"/>
          </a:p>
        </p:txBody>
      </p:sp>
    </p:spTree>
    <p:extLst>
      <p:ext uri="{BB962C8B-B14F-4D97-AF65-F5344CB8AC3E}">
        <p14:creationId xmlns:p14="http://schemas.microsoft.com/office/powerpoint/2010/main" val="215388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1BDA1B6-8475-7E4A-D83D-79ECFBF01D47}"/>
              </a:ext>
            </a:extLst>
          </p:cNvPr>
          <p:cNvSpPr>
            <a:spLocks noGrp="1"/>
          </p:cNvSpPr>
          <p:nvPr>
            <p:ph type="dt" sz="half" idx="10"/>
          </p:nvPr>
        </p:nvSpPr>
        <p:spPr/>
        <p:txBody>
          <a:bodyPr/>
          <a:lstStyle/>
          <a:p>
            <a:fld id="{C7A1BBAB-51C5-4FCF-9DF9-CE3252633D91}" type="datetime1">
              <a:rPr lang="en-US" smtClean="0"/>
              <a:t>10/22/2024</a:t>
            </a:fld>
            <a:endParaRPr lang="en-US"/>
          </a:p>
        </p:txBody>
      </p:sp>
      <p:sp>
        <p:nvSpPr>
          <p:cNvPr id="3" name="Footer Placeholder 2">
            <a:extLst>
              <a:ext uri="{FF2B5EF4-FFF2-40B4-BE49-F238E27FC236}">
                <a16:creationId xmlns="" xmlns:a16="http://schemas.microsoft.com/office/drawing/2014/main" id="{15730816-51B4-9206-EDD7-8CE0F1C77F52}"/>
              </a:ext>
            </a:extLst>
          </p:cNvPr>
          <p:cNvSpPr>
            <a:spLocks noGrp="1"/>
          </p:cNvSpPr>
          <p:nvPr>
            <p:ph type="ftr" sz="quarter" idx="11"/>
          </p:nvPr>
        </p:nvSpPr>
        <p:spPr>
          <a:xfrm>
            <a:off x="838200" y="4876801"/>
            <a:ext cx="4169229" cy="914400"/>
          </a:xfrm>
        </p:spPr>
        <p:txBody>
          <a:bodyPr/>
          <a:lstStyle/>
          <a:p>
            <a:r>
              <a:rPr lang="en-US" dirty="0" smtClean="0">
                <a:solidFill>
                  <a:srgbClr val="027953"/>
                </a:solidFill>
              </a:rPr>
              <a:t>Email: </a:t>
            </a:r>
            <a:r>
              <a:rPr lang="en-US" dirty="0" smtClean="0">
                <a:hlinkClick r:id="rId2"/>
              </a:rPr>
              <a:t>amalmohamed756@gmail.com</a:t>
            </a:r>
            <a:endParaRPr lang="en-US" dirty="0" smtClean="0"/>
          </a:p>
          <a:p>
            <a:r>
              <a:rPr lang="en-US" dirty="0" smtClean="0">
                <a:solidFill>
                  <a:srgbClr val="027953"/>
                </a:solidFill>
              </a:rPr>
              <a:t>Phone Number: </a:t>
            </a:r>
            <a:r>
              <a:rPr lang="en-US" dirty="0" smtClean="0">
                <a:solidFill>
                  <a:srgbClr val="326FA8"/>
                </a:solidFill>
              </a:rPr>
              <a:t>+201010752227</a:t>
            </a:r>
            <a:endParaRPr lang="en-US" dirty="0" smtClean="0">
              <a:solidFill>
                <a:srgbClr val="326FA8"/>
              </a:solidFill>
            </a:endParaRPr>
          </a:p>
          <a:p>
            <a:endParaRPr lang="en-US" dirty="0"/>
          </a:p>
        </p:txBody>
      </p:sp>
      <p:sp>
        <p:nvSpPr>
          <p:cNvPr id="4" name="Slide Number Placeholder 3">
            <a:extLst>
              <a:ext uri="{FF2B5EF4-FFF2-40B4-BE49-F238E27FC236}">
                <a16:creationId xmlns="" xmlns:a16="http://schemas.microsoft.com/office/drawing/2014/main" id="{A1A98CF5-4570-3776-081E-BF9ADD36B43B}"/>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6" name="Content Placeholder 3">
            <a:extLst>
              <a:ext uri="{FF2B5EF4-FFF2-40B4-BE49-F238E27FC236}">
                <a16:creationId xmlns="" xmlns:a16="http://schemas.microsoft.com/office/drawing/2014/main" id="{AECA9151-E50E-5FC3-427A-A17AF57D91A7}"/>
              </a:ext>
            </a:extLst>
          </p:cNvPr>
          <p:cNvSpPr txBox="1">
            <a:spLocks/>
          </p:cNvSpPr>
          <p:nvPr/>
        </p:nvSpPr>
        <p:spPr>
          <a:xfrm>
            <a:off x="691445" y="1057470"/>
            <a:ext cx="10382435" cy="34709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buFont typeface="Arial" panose="020B0604020202020204" pitchFamily="34" charset="0"/>
              <a:buNone/>
            </a:pPr>
            <a:endParaRPr lang="en-US" sz="2000" b="1" dirty="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buFont typeface="Arial" panose="020B0604020202020204" pitchFamily="34" charset="0"/>
              <a:buNone/>
            </a:pPr>
            <a:endParaRPr lang="en-US" sz="2000" b="1" dirty="0" smtClean="0">
              <a:solidFill>
                <a:srgbClr val="0D0D0D"/>
              </a:solidFill>
              <a:latin typeface="Söhne"/>
            </a:endParaRPr>
          </a:p>
          <a:p>
            <a:pPr marL="0" indent="0" algn="ctr">
              <a:buFont typeface="Arial" panose="020B0604020202020204" pitchFamily="34" charset="0"/>
              <a:buNone/>
            </a:pPr>
            <a:r>
              <a:rPr lang="en-US" sz="3600" b="1" dirty="0" smtClean="0">
                <a:solidFill>
                  <a:srgbClr val="326FA8"/>
                </a:solidFill>
                <a:latin typeface="Söhne"/>
              </a:rPr>
              <a:t>Thank You</a:t>
            </a:r>
            <a:endParaRPr lang="en-US" sz="3600" b="1" dirty="0">
              <a:solidFill>
                <a:srgbClr val="326FA8"/>
              </a:solidFill>
              <a:latin typeface="Söhne"/>
            </a:endParaRPr>
          </a:p>
        </p:txBody>
      </p:sp>
    </p:spTree>
    <p:extLst>
      <p:ext uri="{BB962C8B-B14F-4D97-AF65-F5344CB8AC3E}">
        <p14:creationId xmlns:p14="http://schemas.microsoft.com/office/powerpoint/2010/main" val="242832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t>2</a:t>
            </a:fld>
            <a:endParaRPr lang="en-US"/>
          </a:p>
        </p:txBody>
      </p:sp>
      <p:sp>
        <p:nvSpPr>
          <p:cNvPr id="5" name="Content Placeholder 3">
            <a:extLst>
              <a:ext uri="{FF2B5EF4-FFF2-40B4-BE49-F238E27FC236}">
                <a16:creationId xmlns="" xmlns:a16="http://schemas.microsoft.com/office/drawing/2014/main" id="{E07DD10C-6134-2126-E716-45B934AD9BBE}"/>
              </a:ext>
            </a:extLst>
          </p:cNvPr>
          <p:cNvSpPr txBox="1">
            <a:spLocks/>
          </p:cNvSpPr>
          <p:nvPr/>
        </p:nvSpPr>
        <p:spPr>
          <a:xfrm>
            <a:off x="416767" y="1268964"/>
            <a:ext cx="11059885" cy="4654000"/>
          </a:xfrm>
          <a:prstGeom prst="rect">
            <a:avLst/>
          </a:prstGeom>
        </p:spPr>
        <p:txBody>
          <a:bodyPr numCol="3" spcCol="91440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smtClean="0">
                <a:solidFill>
                  <a:srgbClr val="326FA8"/>
                </a:solidFill>
                <a:latin typeface="Times New Roman" panose="02020603050405020304" pitchFamily="18" charset="0"/>
                <a:cs typeface="Times New Roman" panose="02020603050405020304" pitchFamily="18" charset="0"/>
              </a:rPr>
              <a:t>Business Need</a:t>
            </a:r>
          </a:p>
          <a:p>
            <a:pPr marL="0" indent="0">
              <a:buNone/>
            </a:pPr>
            <a:r>
              <a:rPr lang="en-US" sz="1800" b="1" dirty="0" err="1" smtClean="0">
                <a:solidFill>
                  <a:srgbClr val="326FA8"/>
                </a:solidFill>
                <a:latin typeface="Times New Roman" panose="02020603050405020304" pitchFamily="18" charset="0"/>
                <a:cs typeface="Times New Roman" panose="02020603050405020304" pitchFamily="18" charset="0"/>
              </a:rPr>
              <a:t>ThunderGlide</a:t>
            </a:r>
            <a:r>
              <a:rPr lang="en-US" sz="1800" b="1" dirty="0" smtClean="0">
                <a:solidFill>
                  <a:srgbClr val="326FA8"/>
                </a:solidFill>
                <a:latin typeface="Times New Roman" panose="02020603050405020304" pitchFamily="18" charset="0"/>
                <a:cs typeface="Times New Roman" panose="02020603050405020304" pitchFamily="18" charset="0"/>
              </a:rPr>
              <a:t> </a:t>
            </a:r>
            <a:r>
              <a:rPr lang="en-US" sz="1800" b="1" dirty="0">
                <a:solidFill>
                  <a:srgbClr val="326FA8"/>
                </a:solidFill>
                <a:latin typeface="Times New Roman" panose="02020603050405020304" pitchFamily="18" charset="0"/>
                <a:cs typeface="Times New Roman" panose="02020603050405020304" pitchFamily="18" charset="0"/>
              </a:rPr>
              <a:t>Motors</a:t>
            </a:r>
            <a:r>
              <a:rPr lang="en-US" sz="1800" dirty="0">
                <a:solidFill>
                  <a:srgbClr val="326FA8"/>
                </a:solidFill>
                <a:latin typeface="Times New Roman" panose="02020603050405020304" pitchFamily="18" charset="0"/>
                <a:cs typeface="Times New Roman" panose="02020603050405020304" pitchFamily="18" charset="0"/>
              </a:rPr>
              <a:t>’ sales team identified the need for a comprehensive analysis of sales data spanning the years 2003, 2004, and the first two quarters of 2005. Without clear insights into market trends and customer preferences, there was an increased risk of missing potential investment opportunities and failing to align product offerings with consumer </a:t>
            </a:r>
            <a:r>
              <a:rPr lang="en-US" sz="1800" dirty="0" smtClean="0">
                <a:solidFill>
                  <a:srgbClr val="326FA8"/>
                </a:solidFill>
                <a:latin typeface="Times New Roman" panose="02020603050405020304" pitchFamily="18" charset="0"/>
                <a:cs typeface="Times New Roman" panose="02020603050405020304" pitchFamily="18" charset="0"/>
              </a:rPr>
              <a:t>demand.</a:t>
            </a:r>
            <a:endParaRPr lang="en-US" sz="1800" dirty="0">
              <a:solidFill>
                <a:srgbClr val="326FA8"/>
              </a:solidFill>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2000" b="1" dirty="0" smtClean="0">
                <a:solidFill>
                  <a:srgbClr val="027953"/>
                </a:solidFill>
                <a:latin typeface="Times New Roman" panose="02020603050405020304" pitchFamily="18" charset="0"/>
                <a:cs typeface="Times New Roman" panose="02020603050405020304" pitchFamily="18" charset="0"/>
              </a:rPr>
              <a:t>Key Finding</a:t>
            </a:r>
            <a:endParaRPr lang="en-US" sz="2000" b="1" dirty="0">
              <a:solidFill>
                <a:srgbClr val="027953"/>
              </a:solidFill>
              <a:latin typeface="Times New Roman" panose="02020603050405020304" pitchFamily="18" charset="0"/>
              <a:cs typeface="Times New Roman" panose="02020603050405020304" pitchFamily="18" charset="0"/>
            </a:endParaRPr>
          </a:p>
          <a:p>
            <a:pPr marL="0" indent="0">
              <a:buNone/>
            </a:pPr>
            <a:r>
              <a:rPr lang="en-US" sz="1800" dirty="0" smtClean="0">
                <a:solidFill>
                  <a:srgbClr val="027953"/>
                </a:solidFill>
                <a:latin typeface="Times New Roman" panose="02020603050405020304" pitchFamily="18" charset="0"/>
                <a:cs typeface="Times New Roman" panose="02020603050405020304" pitchFamily="18" charset="0"/>
              </a:rPr>
              <a:t>Increase </a:t>
            </a:r>
            <a:r>
              <a:rPr lang="en-US" sz="1800" dirty="0">
                <a:solidFill>
                  <a:srgbClr val="027953"/>
                </a:solidFill>
                <a:latin typeface="Times New Roman" panose="02020603050405020304" pitchFamily="18" charset="0"/>
                <a:cs typeface="Times New Roman" panose="02020603050405020304" pitchFamily="18" charset="0"/>
              </a:rPr>
              <a:t>promotional activities in </a:t>
            </a:r>
            <a:r>
              <a:rPr lang="en-US" sz="1800" dirty="0" smtClean="0">
                <a:solidFill>
                  <a:srgbClr val="027953"/>
                </a:solidFill>
                <a:latin typeface="Times New Roman" panose="02020603050405020304" pitchFamily="18" charset="0"/>
                <a:cs typeface="Times New Roman" panose="02020603050405020304" pitchFamily="18" charset="0"/>
              </a:rPr>
              <a:t>specific regions</a:t>
            </a:r>
            <a:r>
              <a:rPr lang="en-US" sz="1800" dirty="0">
                <a:solidFill>
                  <a:srgbClr val="027953"/>
                </a:solidFill>
                <a:latin typeface="Times New Roman" panose="02020603050405020304" pitchFamily="18" charset="0"/>
                <a:cs typeface="Times New Roman" panose="02020603050405020304" pitchFamily="18" charset="0"/>
              </a:rPr>
              <a:t>. By targeting specific regions with tailored marketing campaigns, </a:t>
            </a:r>
            <a:r>
              <a:rPr lang="en-US" sz="1800" b="1" dirty="0" err="1">
                <a:solidFill>
                  <a:srgbClr val="027953"/>
                </a:solidFill>
                <a:latin typeface="Times New Roman" panose="02020603050405020304" pitchFamily="18" charset="0"/>
                <a:cs typeface="Times New Roman" panose="02020603050405020304" pitchFamily="18" charset="0"/>
              </a:rPr>
              <a:t>ThunderGlide</a:t>
            </a:r>
            <a:r>
              <a:rPr lang="en-US" sz="1800" b="1" dirty="0">
                <a:solidFill>
                  <a:srgbClr val="027953"/>
                </a:solidFill>
                <a:latin typeface="Times New Roman" panose="02020603050405020304" pitchFamily="18" charset="0"/>
                <a:cs typeface="Times New Roman" panose="02020603050405020304" pitchFamily="18" charset="0"/>
              </a:rPr>
              <a:t> Motors</a:t>
            </a:r>
            <a:r>
              <a:rPr lang="en-US" sz="1800" dirty="0">
                <a:solidFill>
                  <a:srgbClr val="027953"/>
                </a:solidFill>
                <a:latin typeface="Times New Roman" panose="02020603050405020304" pitchFamily="18" charset="0"/>
                <a:cs typeface="Times New Roman" panose="02020603050405020304" pitchFamily="18" charset="0"/>
              </a:rPr>
              <a:t> can raise brand awareness, boost product visibility, and drive up sales for underperforming products</a:t>
            </a:r>
            <a:r>
              <a:rPr lang="en-US" sz="1800" dirty="0" smtClean="0">
                <a:solidFill>
                  <a:srgbClr val="027953"/>
                </a:solidFill>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b="1" dirty="0" smtClean="0">
                <a:solidFill>
                  <a:srgbClr val="326FA8"/>
                </a:solidFill>
                <a:latin typeface="Times New Roman" panose="02020603050405020304" pitchFamily="18" charset="0"/>
                <a:cs typeface="Times New Roman" panose="02020603050405020304" pitchFamily="18" charset="0"/>
              </a:rPr>
              <a:t>Value Proposition</a:t>
            </a:r>
          </a:p>
          <a:p>
            <a:pPr marL="0" indent="0">
              <a:buNone/>
            </a:pPr>
            <a:r>
              <a:rPr lang="en-US" sz="1800" dirty="0" smtClean="0">
                <a:solidFill>
                  <a:srgbClr val="326FA8"/>
                </a:solidFill>
                <a:latin typeface="Times New Roman" panose="02020603050405020304" pitchFamily="18" charset="0"/>
                <a:cs typeface="Times New Roman" panose="02020603050405020304" pitchFamily="18" charset="0"/>
              </a:rPr>
              <a:t>The </a:t>
            </a:r>
            <a:r>
              <a:rPr lang="en-US" sz="1800" dirty="0">
                <a:solidFill>
                  <a:srgbClr val="326FA8"/>
                </a:solidFill>
                <a:latin typeface="Times New Roman" panose="02020603050405020304" pitchFamily="18" charset="0"/>
                <a:cs typeface="Times New Roman" panose="02020603050405020304" pitchFamily="18" charset="0"/>
              </a:rPr>
              <a:t>project focuses not only on overall sales but also delves into region-specific performance and product-level insights. By analyzing which products performed well in specific regions, the project can offer tailored strategies for various markets, making it more precise and impactful.</a:t>
            </a:r>
            <a:endParaRPr lang="en-US" sz="1800" dirty="0">
              <a:solidFill>
                <a:srgbClr val="326FA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41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1BDA1B6-8475-7E4A-D83D-79ECFBF01D47}"/>
              </a:ext>
            </a:extLst>
          </p:cNvPr>
          <p:cNvSpPr>
            <a:spLocks noGrp="1"/>
          </p:cNvSpPr>
          <p:nvPr>
            <p:ph type="dt" sz="half" idx="10"/>
          </p:nvPr>
        </p:nvSpPr>
        <p:spPr/>
        <p:txBody>
          <a:bodyPr/>
          <a:lstStyle/>
          <a:p>
            <a:fld id="{C7A1BBAB-51C5-4FCF-9DF9-CE3252633D91}" type="datetime1">
              <a:rPr lang="en-US" smtClean="0"/>
              <a:t>10/22/2024</a:t>
            </a:fld>
            <a:endParaRPr lang="en-US"/>
          </a:p>
        </p:txBody>
      </p:sp>
      <p:sp>
        <p:nvSpPr>
          <p:cNvPr id="3" name="Footer Placeholder 2">
            <a:extLst>
              <a:ext uri="{FF2B5EF4-FFF2-40B4-BE49-F238E27FC236}">
                <a16:creationId xmlns="" xmlns:a16="http://schemas.microsoft.com/office/drawing/2014/main" id="{15730816-51B4-9206-EDD7-8CE0F1C77F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A1A98CF5-4570-3776-081E-BF9ADD36B43B}"/>
              </a:ext>
            </a:extLst>
          </p:cNvPr>
          <p:cNvSpPr>
            <a:spLocks noGrp="1"/>
          </p:cNvSpPr>
          <p:nvPr>
            <p:ph type="sldNum" sz="quarter" idx="12"/>
          </p:nvPr>
        </p:nvSpPr>
        <p:spPr/>
        <p:txBody>
          <a:bodyPr/>
          <a:lstStyle/>
          <a:p>
            <a:fld id="{5EE24C92-1265-4741-8F9F-404A15D9386E}" type="slidenum">
              <a:rPr lang="en-US" smtClean="0"/>
              <a:t>3</a:t>
            </a:fld>
            <a:endParaRPr lang="en-US"/>
          </a:p>
        </p:txBody>
      </p:sp>
      <p:pic>
        <p:nvPicPr>
          <p:cNvPr id="8" name="slide2" descr="Summary - Dashboard">
            <a:extLst>
              <a:ext uri="{FF2B5EF4-FFF2-40B4-BE49-F238E27FC236}">
                <a16:creationId xmlns:a16="http://schemas.microsoft.com/office/drawing/2014/main" xmlns="" id="{6667CB32-C239-4ADE-B268-0F5D998EE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08" y="646922"/>
            <a:ext cx="8490857" cy="5424196"/>
          </a:xfrm>
          <a:prstGeom prst="rect">
            <a:avLst/>
          </a:prstGeom>
        </p:spPr>
      </p:pic>
    </p:spTree>
    <p:extLst>
      <p:ext uri="{BB962C8B-B14F-4D97-AF65-F5344CB8AC3E}">
        <p14:creationId xmlns:p14="http://schemas.microsoft.com/office/powerpoint/2010/main" val="189959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FA1137-5C2E-A3FB-D5B1-9CB016B7978F}"/>
              </a:ext>
            </a:extLst>
          </p:cNvPr>
          <p:cNvSpPr>
            <a:spLocks noGrp="1"/>
          </p:cNvSpPr>
          <p:nvPr>
            <p:ph type="title"/>
          </p:nvPr>
        </p:nvSpPr>
        <p:spPr>
          <a:xfrm>
            <a:off x="5859624" y="1285875"/>
            <a:ext cx="5576726" cy="4448175"/>
          </a:xfrm>
        </p:spPr>
        <p:txBody>
          <a:bodyPr>
            <a:normAutofit/>
          </a:bodyPr>
          <a:lstStyle/>
          <a:p>
            <a:pPr algn="just"/>
            <a:r>
              <a:rPr lang="en-US" sz="2400" dirty="0">
                <a:solidFill>
                  <a:srgbClr val="326FA8"/>
                </a:solidFill>
                <a:latin typeface="Times New Roman" panose="02020603050405020304" pitchFamily="18" charset="0"/>
                <a:cs typeface="Times New Roman" panose="02020603050405020304" pitchFamily="18" charset="0"/>
              </a:rPr>
              <a:t>The project focuses not only on overall sales but also delves into region-specific performance and product-level insights. By analyzing which products performed well in specific regions, the project can offer tailored strategies for various markets, making it more precise and impactful.</a:t>
            </a:r>
            <a:br>
              <a:rPr lang="en-US" sz="2400" dirty="0">
                <a:solidFill>
                  <a:srgbClr val="326FA8"/>
                </a:solidFill>
                <a:latin typeface="Times New Roman" panose="02020603050405020304" pitchFamily="18" charset="0"/>
                <a:cs typeface="Times New Roman" panose="02020603050405020304" pitchFamily="18" charset="0"/>
              </a:rPr>
            </a:br>
            <a:endParaRPr lang="en-US" sz="2400" dirty="0"/>
          </a:p>
        </p:txBody>
      </p:sp>
      <p:sp>
        <p:nvSpPr>
          <p:cNvPr id="3" name="Date Placeholder 2">
            <a:extLst>
              <a:ext uri="{FF2B5EF4-FFF2-40B4-BE49-F238E27FC236}">
                <a16:creationId xmlns=""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 xmlns:a16="http://schemas.microsoft.com/office/drawing/2014/main"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4</a:t>
            </a:fld>
            <a:endParaRPr lang="en-US" dirty="0"/>
          </a:p>
        </p:txBody>
      </p:sp>
      <p:pic>
        <p:nvPicPr>
          <p:cNvPr id="6" name="Content Placeholder 2">
            <a:extLst>
              <a:ext uri="{FF2B5EF4-FFF2-40B4-BE49-F238E27FC236}">
                <a16:creationId xmlns="" xmlns:a16="http://schemas.microsoft.com/office/drawing/2014/main" id="{97D796F6-89F5-C4A7-992D-331CC80E5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63" y="1677910"/>
            <a:ext cx="4805331" cy="3145809"/>
          </a:xfrm>
          <a:prstGeom prst="roundRect">
            <a:avLst>
              <a:gd name="adj" fmla="val 4167"/>
            </a:avLst>
          </a:prstGeom>
          <a:solidFill>
            <a:srgbClr val="FFFFFF"/>
          </a:solidFill>
          <a:ln w="76200" cap="sq">
            <a:solidFill>
              <a:srgbClr val="336EA8"/>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6"/>
          <p:cNvPicPr>
            <a:picLocks noChangeAspect="1"/>
          </p:cNvPicPr>
          <p:nvPr/>
        </p:nvPicPr>
        <p:blipFill>
          <a:blip r:embed="rId3"/>
          <a:stretch>
            <a:fillRect/>
          </a:stretch>
        </p:blipFill>
        <p:spPr>
          <a:xfrm>
            <a:off x="635647" y="1766194"/>
            <a:ext cx="4707683" cy="2936435"/>
          </a:xfrm>
          <a:prstGeom prst="rect">
            <a:avLst/>
          </a:prstGeom>
        </p:spPr>
      </p:pic>
    </p:spTree>
    <p:extLst>
      <p:ext uri="{BB962C8B-B14F-4D97-AF65-F5344CB8AC3E}">
        <p14:creationId xmlns:p14="http://schemas.microsoft.com/office/powerpoint/2010/main" val="261691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436FF-56D5-B2A8-CAF7-4A1D8E7A8116}"/>
              </a:ext>
            </a:extLst>
          </p:cNvPr>
          <p:cNvSpPr>
            <a:spLocks noGrp="1"/>
          </p:cNvSpPr>
          <p:nvPr>
            <p:ph type="ctrTitle"/>
          </p:nvPr>
        </p:nvSpPr>
        <p:spPr>
          <a:xfrm>
            <a:off x="1356049" y="982826"/>
            <a:ext cx="9343053" cy="4960516"/>
          </a:xfrm>
        </p:spPr>
        <p:txBody>
          <a:bodyPr>
            <a:noAutofit/>
          </a:bodyPr>
          <a:lstStyle/>
          <a:p>
            <a:pPr algn="l"/>
            <a:r>
              <a:rPr lang="en-US" sz="1800" b="1" dirty="0" smtClean="0">
                <a:solidFill>
                  <a:srgbClr val="002060"/>
                </a:solidFill>
                <a:latin typeface="Times New Roman" panose="02020603050405020304" pitchFamily="18" charset="0"/>
                <a:cs typeface="Times New Roman" panose="02020603050405020304" pitchFamily="18" charset="0"/>
              </a:rPr>
              <a:t>Data Structure</a:t>
            </a:r>
            <a:r>
              <a:rPr lang="en-US" sz="1400" b="1" dirty="0">
                <a:solidFill>
                  <a:srgbClr val="002060"/>
                </a:solidFill>
                <a:latin typeface="Times New Roman" panose="02020603050405020304" pitchFamily="18" charset="0"/>
                <a:cs typeface="Times New Roman" panose="02020603050405020304" pitchFamily="18" charset="0"/>
              </a:rPr>
              <a:t/>
            </a:r>
            <a:br>
              <a:rPr lang="en-US" sz="1400" b="1" dirty="0">
                <a:solidFill>
                  <a:srgbClr val="002060"/>
                </a:solidFill>
                <a:latin typeface="Times New Roman" panose="02020603050405020304" pitchFamily="18" charset="0"/>
                <a:cs typeface="Times New Roman" panose="02020603050405020304" pitchFamily="18" charset="0"/>
              </a:rPr>
            </a:br>
            <a:r>
              <a:rPr lang="en-US" sz="1400" b="1" dirty="0" smtClean="0">
                <a:solidFill>
                  <a:srgbClr val="002060"/>
                </a:solidFill>
                <a:latin typeface="Times New Roman" panose="02020603050405020304" pitchFamily="18" charset="0"/>
                <a:cs typeface="Times New Roman" panose="02020603050405020304" pitchFamily="18" charset="0"/>
              </a:rPr>
              <a:t/>
            </a:r>
            <a:br>
              <a:rPr lang="en-US" sz="1400" b="1" dirty="0" smtClean="0">
                <a:solidFill>
                  <a:srgbClr val="002060"/>
                </a:solidFill>
                <a:latin typeface="Times New Roman" panose="02020603050405020304" pitchFamily="18" charset="0"/>
                <a:cs typeface="Times New Roman" panose="02020603050405020304" pitchFamily="18" charset="0"/>
              </a:rPr>
            </a:br>
            <a:r>
              <a:rPr lang="en-US" sz="1600" b="1" dirty="0">
                <a:solidFill>
                  <a:srgbClr val="002060"/>
                </a:solidFill>
                <a:latin typeface="Times New Roman" panose="02020603050405020304" pitchFamily="18" charset="0"/>
                <a:cs typeface="Times New Roman" panose="02020603050405020304" pitchFamily="18" charset="0"/>
              </a:rPr>
              <a:t/>
            </a:r>
            <a:br>
              <a:rPr lang="en-US" sz="1600" b="1" dirty="0">
                <a:solidFill>
                  <a:srgbClr val="002060"/>
                </a:solidFill>
                <a:latin typeface="Times New Roman" panose="02020603050405020304" pitchFamily="18" charset="0"/>
                <a:cs typeface="Times New Roman" panose="02020603050405020304" pitchFamily="18" charset="0"/>
              </a:rPr>
            </a:br>
            <a:r>
              <a:rPr lang="en-US" sz="1600" b="1" dirty="0" smtClean="0">
                <a:solidFill>
                  <a:srgbClr val="002060"/>
                </a:solidFill>
                <a:latin typeface="Times New Roman" panose="02020603050405020304" pitchFamily="18" charset="0"/>
                <a:cs typeface="Times New Roman" panose="02020603050405020304" pitchFamily="18" charset="0"/>
              </a:rPr>
              <a:t>Shape </a:t>
            </a:r>
            <a:r>
              <a:rPr lang="en-US" sz="1600" b="1" dirty="0">
                <a:solidFill>
                  <a:srgbClr val="002060"/>
                </a:solidFill>
                <a:latin typeface="Times New Roman" panose="02020603050405020304" pitchFamily="18" charset="0"/>
                <a:cs typeface="Times New Roman" panose="02020603050405020304" pitchFamily="18" charset="0"/>
              </a:rPr>
              <a:t>of Data</a:t>
            </a:r>
            <a:r>
              <a:rPr lang="en-US" sz="1600" dirty="0">
                <a:solidFill>
                  <a:srgbClr val="002060"/>
                </a:solidFill>
                <a:latin typeface="Times New Roman" panose="02020603050405020304" pitchFamily="18" charset="0"/>
                <a:cs typeface="Times New Roman" panose="02020603050405020304" pitchFamily="18" charset="0"/>
              </a:rPr>
              <a:t>: The dataset consists </a:t>
            </a:r>
            <a:r>
              <a:rPr lang="en-US" sz="1600" dirty="0" smtClean="0">
                <a:solidFill>
                  <a:srgbClr val="002060"/>
                </a:solidFill>
                <a:latin typeface="Times New Roman" panose="02020603050405020304" pitchFamily="18" charset="0"/>
                <a:cs typeface="Times New Roman" panose="02020603050405020304" pitchFamily="18" charset="0"/>
              </a:rPr>
              <a:t>of 2,823 </a:t>
            </a:r>
            <a:r>
              <a:rPr lang="en-US" sz="1600" dirty="0">
                <a:solidFill>
                  <a:srgbClr val="002060"/>
                </a:solidFill>
                <a:latin typeface="Times New Roman" panose="02020603050405020304" pitchFamily="18" charset="0"/>
                <a:cs typeface="Times New Roman" panose="02020603050405020304" pitchFamily="18" charset="0"/>
              </a:rPr>
              <a:t>and 18 columns</a:t>
            </a:r>
            <a:r>
              <a:rPr lang="en-US" sz="1600" dirty="0" smtClean="0">
                <a:solidFill>
                  <a:srgbClr val="002060"/>
                </a:solidFill>
                <a:latin typeface="Times New Roman" panose="02020603050405020304" pitchFamily="18" charset="0"/>
                <a:cs typeface="Times New Roman" panose="02020603050405020304" pitchFamily="18" charset="0"/>
              </a:rPr>
              <a:t>.</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a:r>
            <a:br>
              <a:rPr lang="en-US" sz="1600" dirty="0">
                <a:solidFill>
                  <a:srgbClr val="002060"/>
                </a:solidFill>
                <a:latin typeface="Times New Roman" panose="02020603050405020304" pitchFamily="18" charset="0"/>
                <a:cs typeface="Times New Roman" panose="02020603050405020304" pitchFamily="18" charset="0"/>
              </a:rPr>
            </a:br>
            <a:r>
              <a:rPr lang="en-US" sz="1600" b="1" dirty="0">
                <a:solidFill>
                  <a:srgbClr val="002060"/>
                </a:solidFill>
                <a:latin typeface="Times New Roman" panose="02020603050405020304" pitchFamily="18" charset="0"/>
                <a:cs typeface="Times New Roman" panose="02020603050405020304" pitchFamily="18" charset="0"/>
              </a:rPr>
              <a:t>Temporal Data</a:t>
            </a:r>
            <a:r>
              <a:rPr lang="en-US" sz="1600" dirty="0">
                <a:solidFill>
                  <a:srgbClr val="002060"/>
                </a:solidFill>
                <a:latin typeface="Times New Roman" panose="02020603050405020304" pitchFamily="18" charset="0"/>
                <a:cs typeface="Times New Roman" panose="02020603050405020304" pitchFamily="18" charset="0"/>
              </a:rPr>
              <a:t>: The </a:t>
            </a:r>
            <a:r>
              <a:rPr lang="en-US" sz="1600" dirty="0" smtClean="0">
                <a:solidFill>
                  <a:srgbClr val="002060"/>
                </a:solidFill>
                <a:latin typeface="Times New Roman" panose="02020603050405020304" pitchFamily="18" charset="0"/>
                <a:cs typeface="Times New Roman" panose="02020603050405020304" pitchFamily="18" charset="0"/>
              </a:rPr>
              <a:t>order date,</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smtClean="0">
                <a:solidFill>
                  <a:srgbClr val="002060"/>
                </a:solidFill>
                <a:latin typeface="Times New Roman" panose="02020603050405020304" pitchFamily="18" charset="0"/>
                <a:cs typeface="Times New Roman" panose="02020603050405020304" pitchFamily="18" charset="0"/>
              </a:rPr>
              <a:t>Month_ID</a:t>
            </a:r>
            <a:r>
              <a:rPr lang="en-US" sz="1600" dirty="0" smtClean="0">
                <a:solidFill>
                  <a:srgbClr val="002060"/>
                </a:solidFill>
                <a:latin typeface="Times New Roman" panose="02020603050405020304" pitchFamily="18" charset="0"/>
                <a:cs typeface="Times New Roman" panose="02020603050405020304" pitchFamily="18" charset="0"/>
              </a:rPr>
              <a:t>,</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smtClean="0">
                <a:solidFill>
                  <a:srgbClr val="002060"/>
                </a:solidFill>
                <a:latin typeface="Times New Roman" panose="02020603050405020304" pitchFamily="18" charset="0"/>
                <a:cs typeface="Times New Roman" panose="02020603050405020304" pitchFamily="18" charset="0"/>
              </a:rPr>
              <a:t>Qtr_ID</a:t>
            </a:r>
            <a:r>
              <a:rPr lang="en-US" sz="1600" dirty="0">
                <a:solidFill>
                  <a:srgbClr val="002060"/>
                </a:solidFill>
                <a:latin typeface="Times New Roman" panose="02020603050405020304" pitchFamily="18" charset="0"/>
                <a:cs typeface="Times New Roman" panose="02020603050405020304" pitchFamily="18" charset="0"/>
              </a:rPr>
              <a:t>, and </a:t>
            </a:r>
            <a:r>
              <a:rPr lang="en-US" sz="1600" dirty="0" err="1" smtClean="0">
                <a:solidFill>
                  <a:srgbClr val="002060"/>
                </a:solidFill>
                <a:latin typeface="Times New Roman" panose="02020603050405020304" pitchFamily="18" charset="0"/>
                <a:cs typeface="Times New Roman" panose="02020603050405020304" pitchFamily="18" charset="0"/>
              </a:rPr>
              <a:t>Year_ID</a:t>
            </a:r>
            <a:r>
              <a:rPr lang="en-US" sz="1600" dirty="0">
                <a:solidFill>
                  <a:srgbClr val="002060"/>
                </a:solidFill>
                <a:latin typeface="Times New Roman" panose="02020603050405020304" pitchFamily="18" charset="0"/>
                <a:cs typeface="Times New Roman" panose="02020603050405020304" pitchFamily="18" charset="0"/>
              </a:rPr>
              <a:t> features enable time-based analysis of sales performance and trends</a:t>
            </a:r>
            <a:r>
              <a:rPr lang="en-US" sz="1600" dirty="0" smtClean="0">
                <a:solidFill>
                  <a:srgbClr val="002060"/>
                </a:solidFill>
                <a:latin typeface="Times New Roman" panose="02020603050405020304" pitchFamily="18" charset="0"/>
                <a:cs typeface="Times New Roman" panose="02020603050405020304" pitchFamily="18" charset="0"/>
              </a:rPr>
              <a:t>.</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Order number : Order ID</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Quantity </a:t>
            </a:r>
            <a:r>
              <a:rPr lang="en-US" sz="1600" dirty="0">
                <a:solidFill>
                  <a:srgbClr val="002060"/>
                </a:solidFill>
                <a:latin typeface="Times New Roman" panose="02020603050405020304" pitchFamily="18" charset="0"/>
                <a:cs typeface="Times New Roman" panose="02020603050405020304" pitchFamily="18" charset="0"/>
              </a:rPr>
              <a:t>O</a:t>
            </a:r>
            <a:r>
              <a:rPr lang="en-US" sz="1600" dirty="0" smtClean="0">
                <a:solidFill>
                  <a:srgbClr val="002060"/>
                </a:solidFill>
                <a:latin typeface="Times New Roman" panose="02020603050405020304" pitchFamily="18" charset="0"/>
                <a:cs typeface="Times New Roman" panose="02020603050405020304" pitchFamily="18" charset="0"/>
              </a:rPr>
              <a:t>rdered : the quantity ordered for each product</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Price </a:t>
            </a:r>
            <a:r>
              <a:rPr lang="en-US" sz="1600" dirty="0">
                <a:solidFill>
                  <a:srgbClr val="002060"/>
                </a:solidFill>
                <a:latin typeface="Times New Roman" panose="02020603050405020304" pitchFamily="18" charset="0"/>
                <a:cs typeface="Times New Roman" panose="02020603050405020304" pitchFamily="18" charset="0"/>
              </a:rPr>
              <a:t>E</a:t>
            </a:r>
            <a:r>
              <a:rPr lang="en-US" sz="1600" dirty="0" smtClean="0">
                <a:solidFill>
                  <a:srgbClr val="002060"/>
                </a:solidFill>
                <a:latin typeface="Times New Roman" panose="02020603050405020304" pitchFamily="18" charset="0"/>
                <a:cs typeface="Times New Roman" panose="02020603050405020304" pitchFamily="18" charset="0"/>
              </a:rPr>
              <a:t>ach : Price Per Product</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Sales : Quantity Multiply the Product Price </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Order Date : Order Submitted Date</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Status : Order Status </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err="1" smtClean="0">
                <a:solidFill>
                  <a:srgbClr val="002060"/>
                </a:solidFill>
                <a:latin typeface="Times New Roman" panose="02020603050405020304" pitchFamily="18" charset="0"/>
                <a:cs typeface="Times New Roman" panose="02020603050405020304" pitchFamily="18" charset="0"/>
              </a:rPr>
              <a:t>Qtr_id</a:t>
            </a:r>
            <a:r>
              <a:rPr lang="en-US" sz="1600" dirty="0" smtClean="0">
                <a:solidFill>
                  <a:srgbClr val="002060"/>
                </a:solidFill>
                <a:latin typeface="Times New Roman" panose="02020603050405020304" pitchFamily="18" charset="0"/>
                <a:cs typeface="Times New Roman" panose="02020603050405020304" pitchFamily="18" charset="0"/>
              </a:rPr>
              <a:t> : Quarter Number </a:t>
            </a:r>
            <a:r>
              <a:rPr lang="en-US" sz="1600" dirty="0">
                <a:solidFill>
                  <a:srgbClr val="002060"/>
                </a:solidFill>
                <a:latin typeface="Times New Roman" panose="02020603050405020304" pitchFamily="18" charset="0"/>
                <a:cs typeface="Times New Roman" panose="02020603050405020304" pitchFamily="18" charset="0"/>
              </a:rPr>
              <a:t>o</a:t>
            </a:r>
            <a:r>
              <a:rPr lang="en-US" sz="1600" dirty="0" smtClean="0">
                <a:solidFill>
                  <a:srgbClr val="002060"/>
                </a:solidFill>
                <a:latin typeface="Times New Roman" panose="02020603050405020304" pitchFamily="18" charset="0"/>
                <a:cs typeface="Times New Roman" panose="02020603050405020304" pitchFamily="18" charset="0"/>
              </a:rPr>
              <a:t>f the Year</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err="1" smtClean="0">
                <a:solidFill>
                  <a:srgbClr val="002060"/>
                </a:solidFill>
                <a:latin typeface="Times New Roman" panose="02020603050405020304" pitchFamily="18" charset="0"/>
                <a:cs typeface="Times New Roman" panose="02020603050405020304" pitchFamily="18" charset="0"/>
              </a:rPr>
              <a:t>Month_id</a:t>
            </a:r>
            <a:r>
              <a:rPr lang="en-US" sz="1600" dirty="0" smtClean="0">
                <a:solidFill>
                  <a:srgbClr val="002060"/>
                </a:solidFill>
                <a:latin typeface="Times New Roman" panose="02020603050405020304" pitchFamily="18" charset="0"/>
                <a:cs typeface="Times New Roman" panose="02020603050405020304" pitchFamily="18" charset="0"/>
              </a:rPr>
              <a:t>  : Month Number</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err="1" smtClean="0">
                <a:solidFill>
                  <a:srgbClr val="002060"/>
                </a:solidFill>
                <a:latin typeface="Times New Roman" panose="02020603050405020304" pitchFamily="18" charset="0"/>
                <a:cs typeface="Times New Roman" panose="02020603050405020304" pitchFamily="18" charset="0"/>
              </a:rPr>
              <a:t>Year_id</a:t>
            </a:r>
            <a:r>
              <a:rPr lang="en-US" sz="1600" dirty="0" smtClean="0">
                <a:solidFill>
                  <a:srgbClr val="002060"/>
                </a:solidFill>
                <a:latin typeface="Times New Roman" panose="02020603050405020304" pitchFamily="18" charset="0"/>
                <a:cs typeface="Times New Roman" panose="02020603050405020304" pitchFamily="18" charset="0"/>
              </a:rPr>
              <a:t> : Year </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MSRP : Manufacturer Selling Recommended Price </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Product Code : Represent The Id Identify for </a:t>
            </a:r>
            <a:r>
              <a:rPr lang="en-US" sz="1600" dirty="0">
                <a:solidFill>
                  <a:srgbClr val="002060"/>
                </a:solidFill>
                <a:latin typeface="Times New Roman" panose="02020603050405020304" pitchFamily="18" charset="0"/>
                <a:cs typeface="Times New Roman" panose="02020603050405020304" pitchFamily="18" charset="0"/>
              </a:rPr>
              <a:t>e</a:t>
            </a:r>
            <a:r>
              <a:rPr lang="en-US" sz="1600" dirty="0" smtClean="0">
                <a:solidFill>
                  <a:srgbClr val="002060"/>
                </a:solidFill>
                <a:latin typeface="Times New Roman" panose="02020603050405020304" pitchFamily="18" charset="0"/>
                <a:cs typeface="Times New Roman" panose="02020603050405020304" pitchFamily="18" charset="0"/>
              </a:rPr>
              <a:t>ach Product </a:t>
            </a:r>
            <a:br>
              <a:rPr lang="en-US" sz="1600"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Deal Size :  How Big, Medium, Small The Deal Can Be Categorized.</a:t>
            </a:r>
            <a:r>
              <a:rPr lang="en-US" sz="1600" dirty="0" smtClean="0"/>
              <a:t/>
            </a:r>
            <a:br>
              <a:rPr lang="en-US" sz="1600" dirty="0" smtClean="0"/>
            </a:br>
            <a:endParaRPr lang="en-US" sz="1600" dirty="0"/>
          </a:p>
        </p:txBody>
      </p:sp>
      <p:sp>
        <p:nvSpPr>
          <p:cNvPr id="4" name="Date Placeholder 3">
            <a:extLst>
              <a:ext uri="{FF2B5EF4-FFF2-40B4-BE49-F238E27FC236}">
                <a16:creationId xmlns=""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10/22/2024</a:t>
            </a:fld>
            <a:endParaRPr lang="en-US"/>
          </a:p>
        </p:txBody>
      </p:sp>
      <p:sp>
        <p:nvSpPr>
          <p:cNvPr id="5" name="Footer Placeholder 4">
            <a:extLst>
              <a:ext uri="{FF2B5EF4-FFF2-40B4-BE49-F238E27FC236}">
                <a16:creationId xmlns="" xmlns:a16="http://schemas.microsoft.com/office/drawing/2014/main"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5</a:t>
            </a:fld>
            <a:endParaRPr lang="en-US"/>
          </a:p>
        </p:txBody>
      </p:sp>
    </p:spTree>
    <p:extLst>
      <p:ext uri="{BB962C8B-B14F-4D97-AF65-F5344CB8AC3E}">
        <p14:creationId xmlns:p14="http://schemas.microsoft.com/office/powerpoint/2010/main" val="81724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436FF-56D5-B2A8-CAF7-4A1D8E7A8116}"/>
              </a:ext>
            </a:extLst>
          </p:cNvPr>
          <p:cNvSpPr>
            <a:spLocks noGrp="1"/>
          </p:cNvSpPr>
          <p:nvPr>
            <p:ph type="ctrTitle"/>
          </p:nvPr>
        </p:nvSpPr>
        <p:spPr>
          <a:xfrm>
            <a:off x="1511559" y="1579983"/>
            <a:ext cx="9144000" cy="2077617"/>
          </a:xfrm>
        </p:spPr>
        <p:txBody>
          <a:bodyPr>
            <a:normAutofit/>
          </a:bodyPr>
          <a:lstStyle/>
          <a:p>
            <a:pPr algn="l"/>
            <a:r>
              <a:rPr lang="en-US" sz="1800" b="1" dirty="0">
                <a:solidFill>
                  <a:srgbClr val="002060"/>
                </a:solidFill>
                <a:latin typeface="Times New Roman" panose="02020603050405020304" pitchFamily="18" charset="0"/>
                <a:cs typeface="Times New Roman" panose="02020603050405020304" pitchFamily="18" charset="0"/>
              </a:rPr>
              <a:t>Tools &amp; </a:t>
            </a:r>
            <a:r>
              <a:rPr lang="en-US" sz="1800" b="1" dirty="0" smtClean="0">
                <a:solidFill>
                  <a:srgbClr val="002060"/>
                </a:solidFill>
                <a:latin typeface="Times New Roman" panose="02020603050405020304" pitchFamily="18" charset="0"/>
                <a:cs typeface="Times New Roman" panose="02020603050405020304" pitchFamily="18" charset="0"/>
              </a:rPr>
              <a:t>Languages Used</a:t>
            </a:r>
            <a:r>
              <a:rPr lang="en-US" sz="2000" b="1" dirty="0" smtClean="0">
                <a:solidFill>
                  <a:srgbClr val="002060"/>
                </a:solidFill>
                <a:latin typeface="Times New Roman" panose="02020603050405020304" pitchFamily="18" charset="0"/>
                <a:cs typeface="Times New Roman" panose="02020603050405020304" pitchFamily="18" charset="0"/>
              </a:rPr>
              <a:t/>
            </a:r>
            <a:br>
              <a:rPr lang="en-US" sz="2000" b="1" dirty="0" smtClean="0">
                <a:solidFill>
                  <a:srgbClr val="002060"/>
                </a:solidFill>
                <a:latin typeface="Times New Roman" panose="02020603050405020304" pitchFamily="18" charset="0"/>
                <a:cs typeface="Times New Roman" panose="02020603050405020304" pitchFamily="18" charset="0"/>
              </a:rPr>
            </a:br>
            <a:r>
              <a:rPr lang="en-US" sz="2000" b="1" dirty="0">
                <a:solidFill>
                  <a:srgbClr val="002060"/>
                </a:solidFill>
                <a:latin typeface="Times New Roman" panose="02020603050405020304" pitchFamily="18" charset="0"/>
                <a:cs typeface="Times New Roman" panose="02020603050405020304" pitchFamily="18" charset="0"/>
              </a:rPr>
              <a:t/>
            </a:r>
            <a:br>
              <a:rPr lang="en-US" sz="2000" b="1" dirty="0">
                <a:solidFill>
                  <a:srgbClr val="002060"/>
                </a:solidFill>
                <a:latin typeface="Times New Roman" panose="02020603050405020304" pitchFamily="18" charset="0"/>
                <a:cs typeface="Times New Roman" panose="02020603050405020304" pitchFamily="18" charset="0"/>
              </a:rPr>
            </a:br>
            <a:r>
              <a:rPr lang="en-US" sz="1600" dirty="0">
                <a:solidFill>
                  <a:srgbClr val="002060"/>
                </a:solidFill>
                <a:latin typeface="Times New Roman" panose="02020603050405020304" pitchFamily="18" charset="0"/>
                <a:cs typeface="Times New Roman" panose="02020603050405020304" pitchFamily="18" charset="0"/>
              </a:rPr>
              <a:t/>
            </a:r>
            <a:br>
              <a:rPr lang="en-US" sz="1600" dirty="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Data Extraction and Cleaning:  </a:t>
            </a:r>
            <a:r>
              <a:rPr lang="en-US" sz="1600" b="1" dirty="0" smtClean="0">
                <a:solidFill>
                  <a:srgbClr val="002060"/>
                </a:solidFill>
                <a:latin typeface="Times New Roman" panose="02020603050405020304" pitchFamily="18" charset="0"/>
                <a:cs typeface="Times New Roman" panose="02020603050405020304" pitchFamily="18" charset="0"/>
              </a:rPr>
              <a:t>Python (Pandas, </a:t>
            </a:r>
            <a:r>
              <a:rPr lang="en-US" sz="1600" b="1" dirty="0" err="1" smtClean="0">
                <a:solidFill>
                  <a:srgbClr val="002060"/>
                </a:solidFill>
                <a:latin typeface="Times New Roman" panose="02020603050405020304" pitchFamily="18" charset="0"/>
                <a:cs typeface="Times New Roman" panose="02020603050405020304" pitchFamily="18" charset="0"/>
              </a:rPr>
              <a:t>Numpy</a:t>
            </a:r>
            <a:r>
              <a:rPr lang="en-US" sz="1600" b="1" dirty="0" smtClean="0">
                <a:solidFill>
                  <a:srgbClr val="002060"/>
                </a:solidFill>
                <a:latin typeface="Times New Roman" panose="02020603050405020304" pitchFamily="18" charset="0"/>
                <a:cs typeface="Times New Roman" panose="02020603050405020304" pitchFamily="18" charset="0"/>
              </a:rPr>
              <a:t>)</a:t>
            </a:r>
            <a:br>
              <a:rPr lang="en-US" sz="1600" b="1" dirty="0" smtClean="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Data Exploration and Analysis and Forecasting: </a:t>
            </a:r>
            <a:r>
              <a:rPr lang="en-US" sz="1600" b="1" dirty="0" smtClean="0">
                <a:solidFill>
                  <a:srgbClr val="002060"/>
                </a:solidFill>
                <a:latin typeface="Times New Roman" panose="02020603050405020304" pitchFamily="18" charset="0"/>
                <a:cs typeface="Times New Roman" panose="02020603050405020304" pitchFamily="18" charset="0"/>
              </a:rPr>
              <a:t>Python (Pandas, </a:t>
            </a:r>
            <a:r>
              <a:rPr lang="en-US" sz="1600" b="1" dirty="0" err="1" smtClean="0">
                <a:solidFill>
                  <a:srgbClr val="002060"/>
                </a:solidFill>
                <a:latin typeface="Times New Roman" panose="02020603050405020304" pitchFamily="18" charset="0"/>
                <a:cs typeface="Times New Roman" panose="02020603050405020304" pitchFamily="18" charset="0"/>
              </a:rPr>
              <a:t>Numpy</a:t>
            </a:r>
            <a:r>
              <a:rPr lang="en-US" sz="1600" b="1" dirty="0" smtClean="0">
                <a:solidFill>
                  <a:srgbClr val="002060"/>
                </a:solidFill>
                <a:latin typeface="Times New Roman" panose="02020603050405020304" pitchFamily="18" charset="0"/>
                <a:cs typeface="Times New Roman" panose="02020603050405020304" pitchFamily="18" charset="0"/>
              </a:rPr>
              <a:t>, </a:t>
            </a:r>
            <a:r>
              <a:rPr lang="en-US" sz="1600" b="1" dirty="0" err="1" smtClean="0">
                <a:solidFill>
                  <a:srgbClr val="002060"/>
                </a:solidFill>
                <a:latin typeface="Times New Roman" panose="02020603050405020304" pitchFamily="18" charset="0"/>
                <a:cs typeface="Times New Roman" panose="02020603050405020304" pitchFamily="18" charset="0"/>
              </a:rPr>
              <a:t>Matplotlib</a:t>
            </a:r>
            <a:r>
              <a:rPr lang="en-US" sz="1600" b="1" dirty="0" smtClean="0">
                <a:solidFill>
                  <a:srgbClr val="002060"/>
                </a:solidFill>
                <a:latin typeface="Times New Roman" panose="02020603050405020304" pitchFamily="18" charset="0"/>
                <a:cs typeface="Times New Roman" panose="02020603050405020304" pitchFamily="18" charset="0"/>
              </a:rPr>
              <a:t>, </a:t>
            </a:r>
            <a:r>
              <a:rPr lang="en-US" sz="1600" b="1" dirty="0" err="1" smtClean="0">
                <a:solidFill>
                  <a:srgbClr val="002060"/>
                </a:solidFill>
                <a:latin typeface="Times New Roman" panose="02020603050405020304" pitchFamily="18" charset="0"/>
                <a:cs typeface="Times New Roman" panose="02020603050405020304" pitchFamily="18" charset="0"/>
              </a:rPr>
              <a:t>Scikit</a:t>
            </a:r>
            <a:r>
              <a:rPr lang="en-US" sz="1600" b="1" dirty="0" smtClean="0">
                <a:solidFill>
                  <a:srgbClr val="002060"/>
                </a:solidFill>
                <a:latin typeface="Times New Roman" panose="02020603050405020304" pitchFamily="18" charset="0"/>
                <a:cs typeface="Times New Roman" panose="02020603050405020304" pitchFamily="18" charset="0"/>
              </a:rPr>
              <a:t>-learn), Microsoft SQL Server</a:t>
            </a:r>
            <a:r>
              <a:rPr lang="en-US" sz="1600" dirty="0">
                <a:solidFill>
                  <a:srgbClr val="002060"/>
                </a:solidFill>
                <a:latin typeface="Times New Roman" panose="02020603050405020304" pitchFamily="18" charset="0"/>
                <a:cs typeface="Times New Roman" panose="02020603050405020304" pitchFamily="18" charset="0"/>
              </a:rPr>
              <a:t/>
            </a:r>
            <a:br>
              <a:rPr lang="en-US" sz="1600" dirty="0">
                <a:solidFill>
                  <a:srgbClr val="002060"/>
                </a:solidFill>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Data </a:t>
            </a:r>
            <a:r>
              <a:rPr lang="en-US" sz="1600" dirty="0">
                <a:solidFill>
                  <a:srgbClr val="002060"/>
                </a:solidFill>
                <a:latin typeface="Times New Roman" panose="02020603050405020304" pitchFamily="18" charset="0"/>
                <a:cs typeface="Times New Roman" panose="02020603050405020304" pitchFamily="18" charset="0"/>
              </a:rPr>
              <a:t>visualization:  </a:t>
            </a:r>
            <a:r>
              <a:rPr lang="en-US" sz="1600" b="1" dirty="0">
                <a:solidFill>
                  <a:srgbClr val="002060"/>
                </a:solidFill>
                <a:latin typeface="Times New Roman" panose="02020603050405020304" pitchFamily="18" charset="0"/>
                <a:cs typeface="Times New Roman" panose="02020603050405020304" pitchFamily="18" charset="0"/>
              </a:rPr>
              <a:t>Tableau</a:t>
            </a:r>
          </a:p>
        </p:txBody>
      </p:sp>
      <p:sp>
        <p:nvSpPr>
          <p:cNvPr id="4" name="Date Placeholder 3">
            <a:extLst>
              <a:ext uri="{FF2B5EF4-FFF2-40B4-BE49-F238E27FC236}">
                <a16:creationId xmlns=""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10/22/2024</a:t>
            </a:fld>
            <a:endParaRPr lang="en-US"/>
          </a:p>
        </p:txBody>
      </p:sp>
      <p:sp>
        <p:nvSpPr>
          <p:cNvPr id="5" name="Footer Placeholder 4">
            <a:extLst>
              <a:ext uri="{FF2B5EF4-FFF2-40B4-BE49-F238E27FC236}">
                <a16:creationId xmlns="" xmlns:a16="http://schemas.microsoft.com/office/drawing/2014/main"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6</a:t>
            </a:fld>
            <a:endParaRPr lang="en-US"/>
          </a:p>
        </p:txBody>
      </p:sp>
    </p:spTree>
    <p:extLst>
      <p:ext uri="{BB962C8B-B14F-4D97-AF65-F5344CB8AC3E}">
        <p14:creationId xmlns:p14="http://schemas.microsoft.com/office/powerpoint/2010/main" val="106654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FA1137-5C2E-A3FB-D5B1-9CB016B7978F}"/>
              </a:ext>
            </a:extLst>
          </p:cNvPr>
          <p:cNvSpPr>
            <a:spLocks noGrp="1"/>
          </p:cNvSpPr>
          <p:nvPr>
            <p:ph type="title"/>
          </p:nvPr>
        </p:nvSpPr>
        <p:spPr>
          <a:xfrm>
            <a:off x="7421600" y="1285875"/>
            <a:ext cx="4014750" cy="4448175"/>
          </a:xfrm>
        </p:spPr>
        <p:txBody>
          <a:bodyPr>
            <a:normAutofit/>
          </a:bodyPr>
          <a:lstStyle/>
          <a:p>
            <a:r>
              <a:rPr lang="en-US" sz="2000" dirty="0">
                <a:solidFill>
                  <a:srgbClr val="002060"/>
                </a:solidFill>
                <a:latin typeface="Times New Roman" panose="02020603050405020304" pitchFamily="18" charset="0"/>
                <a:cs typeface="Times New Roman" panose="02020603050405020304" pitchFamily="18" charset="0"/>
              </a:rPr>
              <a:t>Our </a:t>
            </a:r>
            <a:r>
              <a:rPr lang="en-US" sz="2000" dirty="0">
                <a:solidFill>
                  <a:srgbClr val="002060"/>
                </a:solidFill>
                <a:latin typeface="Times New Roman" panose="02020603050405020304" pitchFamily="18" charset="0"/>
                <a:cs typeface="Times New Roman" panose="02020603050405020304" pitchFamily="18" charset="0"/>
              </a:rPr>
              <a:t>b</a:t>
            </a:r>
            <a:r>
              <a:rPr lang="en-US" sz="2000" dirty="0" smtClean="0">
                <a:solidFill>
                  <a:srgbClr val="002060"/>
                </a:solidFill>
                <a:latin typeface="Times New Roman" panose="02020603050405020304" pitchFamily="18" charset="0"/>
                <a:cs typeface="Times New Roman" panose="02020603050405020304" pitchFamily="18" charset="0"/>
              </a:rPr>
              <a:t>est seller </a:t>
            </a:r>
            <a:r>
              <a:rPr lang="en-US" sz="2000" dirty="0">
                <a:solidFill>
                  <a:srgbClr val="002060"/>
                </a:solidFill>
                <a:latin typeface="Times New Roman" panose="02020603050405020304" pitchFamily="18" charset="0"/>
                <a:cs typeface="Times New Roman" panose="02020603050405020304" pitchFamily="18" charset="0"/>
              </a:rPr>
              <a:t>product lines are the classic cars and vintage cars comes in the second place, with 39.07% and 18.97% contribution to the total </a:t>
            </a:r>
            <a:r>
              <a:rPr lang="en-US" sz="2000" dirty="0" smtClean="0">
                <a:solidFill>
                  <a:srgbClr val="002060"/>
                </a:solidFill>
                <a:latin typeface="Times New Roman" panose="02020603050405020304" pitchFamily="18" charset="0"/>
                <a:cs typeface="Times New Roman" panose="02020603050405020304" pitchFamily="18" charset="0"/>
              </a:rPr>
              <a:t>sales. </a:t>
            </a:r>
            <a:r>
              <a:rPr lang="en-US" dirty="0"/>
              <a:t/>
            </a:r>
            <a:br>
              <a:rPr lang="en-US" dirty="0"/>
            </a:br>
            <a:endParaRPr lang="en-US" dirty="0"/>
          </a:p>
        </p:txBody>
      </p:sp>
      <p:sp>
        <p:nvSpPr>
          <p:cNvPr id="3" name="Date Placeholder 2">
            <a:extLst>
              <a:ext uri="{FF2B5EF4-FFF2-40B4-BE49-F238E27FC236}">
                <a16:creationId xmlns="" xmlns:a16="http://schemas.microsoft.com/office/drawing/2014/main" id="{4F2968ED-5741-B239-07A0-FABC001BD18E}"/>
              </a:ext>
            </a:extLst>
          </p:cNvPr>
          <p:cNvSpPr>
            <a:spLocks noGrp="1"/>
          </p:cNvSpPr>
          <p:nvPr>
            <p:ph type="dt" sz="half" idx="10"/>
          </p:nvPr>
        </p:nvSpPr>
        <p:spPr/>
        <p:txBody>
          <a:bodyPr/>
          <a:lstStyle/>
          <a:p>
            <a:fld id="{336EBB09-FDC3-47DE-93B5-ED6916170555}" type="datetime1">
              <a:rPr lang="en-US" smtClean="0"/>
              <a:t>10/22/2024</a:t>
            </a:fld>
            <a:endParaRPr lang="en-US"/>
          </a:p>
        </p:txBody>
      </p:sp>
      <p:sp>
        <p:nvSpPr>
          <p:cNvPr id="4" name="Footer Placeholder 3">
            <a:extLst>
              <a:ext uri="{FF2B5EF4-FFF2-40B4-BE49-F238E27FC236}">
                <a16:creationId xmlns="" xmlns:a16="http://schemas.microsoft.com/office/drawing/2014/main" id="{E88BAB07-AC63-A87B-A58C-3042302A5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645FAC0-E845-EE58-8E92-9D4110786E50}"/>
              </a:ext>
            </a:extLst>
          </p:cNvPr>
          <p:cNvSpPr>
            <a:spLocks noGrp="1"/>
          </p:cNvSpPr>
          <p:nvPr>
            <p:ph type="sldNum" sz="quarter" idx="12"/>
          </p:nvPr>
        </p:nvSpPr>
        <p:spPr/>
        <p:txBody>
          <a:bodyPr/>
          <a:lstStyle/>
          <a:p>
            <a:fld id="{5EE24C92-1265-4741-8F9F-404A15D9386E}" type="slidenum">
              <a:rPr lang="en-US" smtClean="0"/>
              <a:t>7</a:t>
            </a:fld>
            <a:endParaRPr lang="en-US"/>
          </a:p>
        </p:txBody>
      </p:sp>
      <p:pic>
        <p:nvPicPr>
          <p:cNvPr id="6" name="Picture 5">
            <a:extLst>
              <a:ext uri="{FF2B5EF4-FFF2-40B4-BE49-F238E27FC236}">
                <a16:creationId xmlns="" xmlns:a16="http://schemas.microsoft.com/office/drawing/2014/main" id="{A237AE5E-2515-9609-EF1C-A25E1ED85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04" y="1405813"/>
            <a:ext cx="6469877" cy="4099248"/>
          </a:xfrm>
          <a:prstGeom prst="snip2DiagRect">
            <a:avLst/>
          </a:prstGeom>
          <a:solidFill>
            <a:srgbClr val="FFFFFF">
              <a:shade val="85000"/>
            </a:srgbClr>
          </a:solidFill>
          <a:ln w="88900" cap="sq">
            <a:solidFill>
              <a:srgbClr val="336EA8"/>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slide2" descr="Sales - Dashboard">
            <a:extLst>
              <a:ext uri="{FF2B5EF4-FFF2-40B4-BE49-F238E27FC236}">
                <a16:creationId xmlns:a16="http://schemas.microsoft.com/office/drawing/2014/main" xmlns="" id="{54AC010F-C146-4EE2-98BE-39D097E6E6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722" y="1455576"/>
            <a:ext cx="5038531" cy="4004985"/>
          </a:xfrm>
          <a:prstGeom prst="rect">
            <a:avLst/>
          </a:prstGeom>
        </p:spPr>
      </p:pic>
    </p:spTree>
    <p:extLst>
      <p:ext uri="{BB962C8B-B14F-4D97-AF65-F5344CB8AC3E}">
        <p14:creationId xmlns:p14="http://schemas.microsoft.com/office/powerpoint/2010/main" val="296154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8C0E7E2-D49E-9F6C-D69D-0649BC673209}"/>
              </a:ext>
            </a:extLst>
          </p:cNvPr>
          <p:cNvSpPr>
            <a:spLocks noGrp="1"/>
          </p:cNvSpPr>
          <p:nvPr>
            <p:ph type="dt" sz="half" idx="10"/>
          </p:nvPr>
        </p:nvSpPr>
        <p:spPr/>
        <p:txBody>
          <a:bodyPr/>
          <a:lstStyle/>
          <a:p>
            <a:fld id="{D40A7B7E-3938-4D0E-8E14-E58AA83CCFB6}" type="datetime1">
              <a:rPr lang="en-US" smtClean="0"/>
              <a:t>10/22/2024</a:t>
            </a:fld>
            <a:endParaRPr lang="en-US" dirty="0"/>
          </a:p>
        </p:txBody>
      </p:sp>
      <p:sp>
        <p:nvSpPr>
          <p:cNvPr id="5" name="Footer Placeholder 4">
            <a:extLst>
              <a:ext uri="{FF2B5EF4-FFF2-40B4-BE49-F238E27FC236}">
                <a16:creationId xmlns="" xmlns:a16="http://schemas.microsoft.com/office/drawing/2014/main" id="{78717946-07C7-DC10-0F0C-F689D300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E14A019-1D12-BE93-542A-C0C676A74F65}"/>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2" name="Freeform 6">
            <a:extLst>
              <a:ext uri="{FF2B5EF4-FFF2-40B4-BE49-F238E27FC236}">
                <a16:creationId xmlns="" xmlns:a16="http://schemas.microsoft.com/office/drawing/2014/main" id="{B1315722-9528-1E07-C244-4C80A2110232}"/>
              </a:ext>
            </a:extLst>
          </p:cNvPr>
          <p:cNvSpPr/>
          <p:nvPr/>
        </p:nvSpPr>
        <p:spPr>
          <a:xfrm>
            <a:off x="1222288" y="3737103"/>
            <a:ext cx="4444502"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7" name="Freeform 6">
            <a:extLst>
              <a:ext uri="{FF2B5EF4-FFF2-40B4-BE49-F238E27FC236}">
                <a16:creationId xmlns="" xmlns:a16="http://schemas.microsoft.com/office/drawing/2014/main" id="{D6C2C7B1-DD6B-7143-A875-4A7C8DAFF9EF}"/>
              </a:ext>
            </a:extLst>
          </p:cNvPr>
          <p:cNvSpPr/>
          <p:nvPr/>
        </p:nvSpPr>
        <p:spPr>
          <a:xfrm>
            <a:off x="6490971" y="1596801"/>
            <a:ext cx="4444502"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8" name="Freeform 6">
            <a:extLst>
              <a:ext uri="{FF2B5EF4-FFF2-40B4-BE49-F238E27FC236}">
                <a16:creationId xmlns="" xmlns:a16="http://schemas.microsoft.com/office/drawing/2014/main" id="{0914BBCA-B9BB-F5E9-1BD1-14D694A13AB2}"/>
              </a:ext>
            </a:extLst>
          </p:cNvPr>
          <p:cNvSpPr/>
          <p:nvPr/>
        </p:nvSpPr>
        <p:spPr>
          <a:xfrm>
            <a:off x="1222288" y="1596801"/>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9" name="Title 1">
            <a:extLst>
              <a:ext uri="{FF2B5EF4-FFF2-40B4-BE49-F238E27FC236}">
                <a16:creationId xmlns="" xmlns:a16="http://schemas.microsoft.com/office/drawing/2014/main" id="{8B26B98E-2130-F5AB-5AF3-3F3A1DB81E9E}"/>
              </a:ext>
            </a:extLst>
          </p:cNvPr>
          <p:cNvSpPr>
            <a:spLocks noGrp="1"/>
          </p:cNvSpPr>
          <p:nvPr>
            <p:ph type="title"/>
          </p:nvPr>
        </p:nvSpPr>
        <p:spPr>
          <a:xfrm>
            <a:off x="1222289" y="1596801"/>
            <a:ext cx="4444502" cy="825248"/>
          </a:xfrm>
        </p:spPr>
        <p:txBody>
          <a:bodyPr>
            <a:normAutofit/>
          </a:bodyPr>
          <a:lstStyle/>
          <a:p>
            <a:r>
              <a:rPr lang="en-US" sz="1600" dirty="0" smtClean="0">
                <a:solidFill>
                  <a:schemeClr val="bg1"/>
                </a:solidFill>
                <a:latin typeface="Times New Roman" panose="02020603050405020304" pitchFamily="18" charset="0"/>
                <a:cs typeface="Times New Roman" panose="02020603050405020304" pitchFamily="18" charset="0"/>
              </a:rPr>
              <a:t>Amal Mohamed </a:t>
            </a:r>
            <a:r>
              <a:rPr lang="en-US" sz="1600" dirty="0" err="1" smtClean="0">
                <a:solidFill>
                  <a:schemeClr val="bg1"/>
                </a:solidFill>
                <a:latin typeface="Times New Roman" panose="02020603050405020304" pitchFamily="18" charset="0"/>
                <a:cs typeface="Times New Roman" panose="02020603050405020304" pitchFamily="18" charset="0"/>
              </a:rPr>
              <a:t>Mohamed</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Abdelrazek</a:t>
            </a:r>
            <a:r>
              <a:rPr lang="en-US" sz="1600" dirty="0" smtClean="0">
                <a:solidFill>
                  <a:schemeClr val="bg1"/>
                </a:solidFill>
                <a:latin typeface="Times New Roman" panose="02020603050405020304" pitchFamily="18" charset="0"/>
                <a:cs typeface="Times New Roman" panose="02020603050405020304" pitchFamily="18" charset="0"/>
              </a:rPr>
              <a:t>:</a:t>
            </a:r>
            <a:br>
              <a:rPr lang="en-US" sz="1600" dirty="0" smtClean="0">
                <a:solidFill>
                  <a:schemeClr val="bg1"/>
                </a:solidFill>
                <a:latin typeface="Times New Roman" panose="02020603050405020304" pitchFamily="18" charset="0"/>
                <a:cs typeface="Times New Roman" panose="02020603050405020304" pitchFamily="18" charset="0"/>
              </a:rPr>
            </a:br>
            <a:r>
              <a:rPr lang="en-US" sz="1600" dirty="0" smtClean="0">
                <a:solidFill>
                  <a:schemeClr val="bg1"/>
                </a:solidFill>
                <a:latin typeface="Times New Roman" panose="02020603050405020304" pitchFamily="18" charset="0"/>
                <a:cs typeface="Times New Roman" panose="02020603050405020304" pitchFamily="18" charset="0"/>
              </a:rPr>
              <a:t>Team Leader and </a:t>
            </a:r>
            <a:r>
              <a:rPr lang="en-US" sz="1600" dirty="0" smtClean="0">
                <a:solidFill>
                  <a:schemeClr val="bg1"/>
                </a:solidFill>
                <a:latin typeface="Times New Roman" panose="02020603050405020304" pitchFamily="18" charset="0"/>
                <a:cs typeface="Times New Roman" panose="02020603050405020304" pitchFamily="18" charset="0"/>
              </a:rPr>
              <a:t>Tableau </a:t>
            </a:r>
            <a:r>
              <a:rPr lang="en-US" sz="1600" dirty="0" smtClean="0">
                <a:solidFill>
                  <a:schemeClr val="bg1"/>
                </a:solidFill>
                <a:latin typeface="Times New Roman" panose="02020603050405020304" pitchFamily="18" charset="0"/>
                <a:cs typeface="Times New Roman" panose="02020603050405020304" pitchFamily="18" charset="0"/>
              </a:rPr>
              <a:t>Visualization Developer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0" name="Freeform 6">
            <a:extLst>
              <a:ext uri="{FF2B5EF4-FFF2-40B4-BE49-F238E27FC236}">
                <a16:creationId xmlns="" xmlns:a16="http://schemas.microsoft.com/office/drawing/2014/main" id="{0914BBCA-B9BB-F5E9-1BD1-14D694A13AB2}"/>
              </a:ext>
            </a:extLst>
          </p:cNvPr>
          <p:cNvSpPr/>
          <p:nvPr/>
        </p:nvSpPr>
        <p:spPr>
          <a:xfrm>
            <a:off x="1222288" y="2660991"/>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1" name="Title 1">
            <a:extLst>
              <a:ext uri="{FF2B5EF4-FFF2-40B4-BE49-F238E27FC236}">
                <a16:creationId xmlns="" xmlns:a16="http://schemas.microsoft.com/office/drawing/2014/main" id="{8B26B98E-2130-F5AB-5AF3-3F3A1DB81E9E}"/>
              </a:ext>
            </a:extLst>
          </p:cNvPr>
          <p:cNvSpPr txBox="1">
            <a:spLocks/>
          </p:cNvSpPr>
          <p:nvPr/>
        </p:nvSpPr>
        <p:spPr>
          <a:xfrm>
            <a:off x="1222290" y="2671069"/>
            <a:ext cx="4444500" cy="81701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Times New Roman" panose="02020603050405020304" pitchFamily="18" charset="0"/>
                <a:cs typeface="Times New Roman" panose="02020603050405020304" pitchFamily="18" charset="0"/>
              </a:rPr>
              <a:t>Esraa</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Bahaa</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Abdelrahem</a:t>
            </a:r>
            <a:r>
              <a:rPr lang="en-US" sz="1800" dirty="0" smtClean="0">
                <a:solidFill>
                  <a:schemeClr val="bg1"/>
                </a:solidFill>
                <a:latin typeface="Times New Roman" panose="02020603050405020304" pitchFamily="18" charset="0"/>
                <a:cs typeface="Times New Roman" panose="02020603050405020304" pitchFamily="18" charset="0"/>
              </a:rPr>
              <a:t>:</a:t>
            </a:r>
            <a:r>
              <a:rPr lang="ar-EG"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smtClean="0">
                <a:solidFill>
                  <a:schemeClr val="bg1"/>
                </a:solidFill>
                <a:latin typeface="Times New Roman" panose="02020603050405020304" pitchFamily="18" charset="0"/>
                <a:cs typeface="Times New Roman" panose="02020603050405020304" pitchFamily="18" charset="0"/>
              </a:rPr>
              <a:t>Data Cleaning, Preprocessing and Governance, Reporting (Python Data Cleaning Script Developer). </a:t>
            </a:r>
            <a:r>
              <a:rPr lang="ar-EG" sz="1800" dirty="0" smtClean="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3" name="Title 1">
            <a:extLst>
              <a:ext uri="{FF2B5EF4-FFF2-40B4-BE49-F238E27FC236}">
                <a16:creationId xmlns="" xmlns:a16="http://schemas.microsoft.com/office/drawing/2014/main" id="{8B26B98E-2130-F5AB-5AF3-3F3A1DB81E9E}"/>
              </a:ext>
            </a:extLst>
          </p:cNvPr>
          <p:cNvSpPr txBox="1">
            <a:spLocks/>
          </p:cNvSpPr>
          <p:nvPr/>
        </p:nvSpPr>
        <p:spPr>
          <a:xfrm>
            <a:off x="6490973" y="1596802"/>
            <a:ext cx="4444500" cy="8252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Nour</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Elhuda</a:t>
            </a:r>
            <a:r>
              <a:rPr lang="en-US" sz="1600" dirty="0" smtClean="0">
                <a:solidFill>
                  <a:schemeClr val="bg1"/>
                </a:solidFill>
                <a:latin typeface="Times New Roman" panose="02020603050405020304" pitchFamily="18" charset="0"/>
                <a:cs typeface="Times New Roman" panose="02020603050405020304" pitchFamily="18" charset="0"/>
              </a:rPr>
              <a:t> Mahmoud : Data Initial Analysis and Exploration (SQL Script Developer)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4" name="Title 1">
            <a:extLst>
              <a:ext uri="{FF2B5EF4-FFF2-40B4-BE49-F238E27FC236}">
                <a16:creationId xmlns="" xmlns:a16="http://schemas.microsoft.com/office/drawing/2014/main" id="{8B26B98E-2130-F5AB-5AF3-3F3A1DB81E9E}"/>
              </a:ext>
            </a:extLst>
          </p:cNvPr>
          <p:cNvSpPr txBox="1">
            <a:spLocks/>
          </p:cNvSpPr>
          <p:nvPr/>
        </p:nvSpPr>
        <p:spPr>
          <a:xfrm>
            <a:off x="1222288" y="3737103"/>
            <a:ext cx="4444500" cy="82709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err="1" smtClean="0">
                <a:solidFill>
                  <a:schemeClr val="bg1"/>
                </a:solidFill>
                <a:latin typeface="Times New Roman" panose="02020603050405020304" pitchFamily="18" charset="0"/>
                <a:cs typeface="Times New Roman" panose="02020603050405020304" pitchFamily="18" charset="0"/>
              </a:rPr>
              <a:t>Aya</a:t>
            </a:r>
            <a:r>
              <a:rPr lang="en-US" sz="1800" dirty="0" smtClean="0">
                <a:solidFill>
                  <a:schemeClr val="bg1"/>
                </a:solidFill>
                <a:latin typeface="Times New Roman" panose="02020603050405020304" pitchFamily="18" charset="0"/>
                <a:cs typeface="Times New Roman" panose="02020603050405020304" pitchFamily="18" charset="0"/>
              </a:rPr>
              <a:t> Ibrahim Ramadan:</a:t>
            </a:r>
            <a:r>
              <a:rPr lang="ar-EG"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r>
              <a:rPr lang="en-US" sz="1800" dirty="0" smtClean="0">
                <a:solidFill>
                  <a:schemeClr val="bg1"/>
                </a:solidFill>
                <a:latin typeface="Times New Roman" panose="02020603050405020304" pitchFamily="18" charset="0"/>
                <a:cs typeface="Times New Roman" panose="02020603050405020304" pitchFamily="18" charset="0"/>
              </a:rPr>
              <a:t>Deep-dive Data Analysis and Forecasting (Python Script Developer). </a:t>
            </a:r>
            <a:r>
              <a:rPr lang="ar-EG" sz="1800" dirty="0" smtClean="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15" name="Freeform 6">
            <a:extLst>
              <a:ext uri="{FF2B5EF4-FFF2-40B4-BE49-F238E27FC236}">
                <a16:creationId xmlns="" xmlns:a16="http://schemas.microsoft.com/office/drawing/2014/main" id="{0914BBCA-B9BB-F5E9-1BD1-14D694A13AB2}"/>
              </a:ext>
            </a:extLst>
          </p:cNvPr>
          <p:cNvSpPr/>
          <p:nvPr/>
        </p:nvSpPr>
        <p:spPr>
          <a:xfrm>
            <a:off x="6495636" y="2671069"/>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6" name="Freeform 6">
            <a:extLst>
              <a:ext uri="{FF2B5EF4-FFF2-40B4-BE49-F238E27FC236}">
                <a16:creationId xmlns="" xmlns:a16="http://schemas.microsoft.com/office/drawing/2014/main" id="{0914BBCA-B9BB-F5E9-1BD1-14D694A13AB2}"/>
              </a:ext>
            </a:extLst>
          </p:cNvPr>
          <p:cNvSpPr/>
          <p:nvPr/>
        </p:nvSpPr>
        <p:spPr>
          <a:xfrm>
            <a:off x="6490971" y="3806088"/>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7" name="Freeform 6">
            <a:extLst>
              <a:ext uri="{FF2B5EF4-FFF2-40B4-BE49-F238E27FC236}">
                <a16:creationId xmlns="" xmlns:a16="http://schemas.microsoft.com/office/drawing/2014/main" id="{0914BBCA-B9BB-F5E9-1BD1-14D694A13AB2}"/>
              </a:ext>
            </a:extLst>
          </p:cNvPr>
          <p:cNvSpPr/>
          <p:nvPr/>
        </p:nvSpPr>
        <p:spPr>
          <a:xfrm>
            <a:off x="4024582" y="5046726"/>
            <a:ext cx="4444503" cy="827092"/>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a:p>
        </p:txBody>
      </p:sp>
      <p:sp>
        <p:nvSpPr>
          <p:cNvPr id="19" name="Title 1">
            <a:extLst>
              <a:ext uri="{FF2B5EF4-FFF2-40B4-BE49-F238E27FC236}">
                <a16:creationId xmlns="" xmlns:a16="http://schemas.microsoft.com/office/drawing/2014/main" id="{8B26B98E-2130-F5AB-5AF3-3F3A1DB81E9E}"/>
              </a:ext>
            </a:extLst>
          </p:cNvPr>
          <p:cNvSpPr txBox="1">
            <a:spLocks/>
          </p:cNvSpPr>
          <p:nvPr/>
        </p:nvSpPr>
        <p:spPr>
          <a:xfrm>
            <a:off x="6490973" y="2669226"/>
            <a:ext cx="4444500" cy="8188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Shymaa</a:t>
            </a:r>
            <a:r>
              <a:rPr lang="en-US" sz="1600" dirty="0" smtClean="0">
                <a:solidFill>
                  <a:schemeClr val="bg1"/>
                </a:solidFill>
                <a:latin typeface="Times New Roman" panose="02020603050405020304" pitchFamily="18" charset="0"/>
                <a:cs typeface="Times New Roman" panose="02020603050405020304" pitchFamily="18" charset="0"/>
              </a:rPr>
              <a:t> Ahmed: Business Questions Designer and SQL Queries Designer.  </a:t>
            </a:r>
            <a:r>
              <a:rPr lang="en-US" sz="1800" dirty="0" smtClean="0">
                <a:solidFill>
                  <a:schemeClr val="bg1"/>
                </a:solidFill>
              </a:rPr>
              <a:t/>
            </a:r>
            <a:br>
              <a:rPr lang="en-US" sz="1800" dirty="0" smtClean="0">
                <a:solidFill>
                  <a:schemeClr val="bg1"/>
                </a:solidFill>
              </a:rPr>
            </a:br>
            <a:endParaRPr lang="en-US" sz="1800" dirty="0">
              <a:solidFill>
                <a:schemeClr val="bg1"/>
              </a:solidFill>
            </a:endParaRPr>
          </a:p>
        </p:txBody>
      </p:sp>
      <p:sp>
        <p:nvSpPr>
          <p:cNvPr id="20" name="Title 1">
            <a:extLst>
              <a:ext uri="{FF2B5EF4-FFF2-40B4-BE49-F238E27FC236}">
                <a16:creationId xmlns="" xmlns:a16="http://schemas.microsoft.com/office/drawing/2014/main" id="{8B26B98E-2130-F5AB-5AF3-3F3A1DB81E9E}"/>
              </a:ext>
            </a:extLst>
          </p:cNvPr>
          <p:cNvSpPr txBox="1">
            <a:spLocks/>
          </p:cNvSpPr>
          <p:nvPr/>
        </p:nvSpPr>
        <p:spPr>
          <a:xfrm>
            <a:off x="6490973" y="3816167"/>
            <a:ext cx="4444500" cy="8170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smtClean="0">
                <a:solidFill>
                  <a:schemeClr val="bg1"/>
                </a:solidFill>
                <a:latin typeface="Times New Roman" panose="02020603050405020304" pitchFamily="18" charset="0"/>
                <a:cs typeface="Times New Roman" panose="02020603050405020304" pitchFamily="18" charset="0"/>
              </a:rPr>
              <a:t>Salma </a:t>
            </a:r>
            <a:r>
              <a:rPr lang="en-US" sz="1600" dirty="0" err="1" smtClean="0">
                <a:solidFill>
                  <a:schemeClr val="bg1"/>
                </a:solidFill>
                <a:latin typeface="Times New Roman" panose="02020603050405020304" pitchFamily="18" charset="0"/>
                <a:cs typeface="Times New Roman" panose="02020603050405020304" pitchFamily="18" charset="0"/>
              </a:rPr>
              <a:t>Medhat</a:t>
            </a:r>
            <a:r>
              <a:rPr lang="en-US" sz="1600" dirty="0" smtClean="0">
                <a:solidFill>
                  <a:schemeClr val="bg1"/>
                </a:solidFill>
                <a:latin typeface="Times New Roman" panose="02020603050405020304" pitchFamily="18" charset="0"/>
                <a:cs typeface="Times New Roman" panose="02020603050405020304" pitchFamily="18" charset="0"/>
              </a:rPr>
              <a:t> Mohammed: UX Designer</a:t>
            </a:r>
            <a:br>
              <a:rPr lang="en-US" sz="1600" dirty="0" smtClean="0">
                <a:solidFill>
                  <a:schemeClr val="bg1"/>
                </a:solidFill>
                <a:latin typeface="Times New Roman" panose="02020603050405020304" pitchFamily="18" charset="0"/>
                <a:cs typeface="Times New Roman" panose="02020603050405020304" pitchFamily="18" charset="0"/>
              </a:rPr>
            </a:b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 xmlns:a16="http://schemas.microsoft.com/office/drawing/2014/main" id="{8B26B98E-2130-F5AB-5AF3-3F3A1DB81E9E}"/>
              </a:ext>
            </a:extLst>
          </p:cNvPr>
          <p:cNvSpPr txBox="1">
            <a:spLocks/>
          </p:cNvSpPr>
          <p:nvPr/>
        </p:nvSpPr>
        <p:spPr>
          <a:xfrm>
            <a:off x="4026140" y="5046727"/>
            <a:ext cx="4444500" cy="82709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smtClean="0">
                <a:solidFill>
                  <a:schemeClr val="bg1"/>
                </a:solidFill>
                <a:latin typeface="Times New Roman" panose="02020603050405020304" pitchFamily="18" charset="0"/>
                <a:cs typeface="Times New Roman" panose="02020603050405020304" pitchFamily="18" charset="0"/>
              </a:rPr>
              <a:t>Eslam</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Sleman</a:t>
            </a:r>
            <a:r>
              <a:rPr lang="en-US" sz="1600" dirty="0" smtClean="0">
                <a:solidFill>
                  <a:schemeClr val="bg1"/>
                </a:solidFill>
                <a:latin typeface="Times New Roman" panose="02020603050405020304" pitchFamily="18" charset="0"/>
                <a:cs typeface="Times New Roman" panose="02020603050405020304" pitchFamily="18" charset="0"/>
              </a:rPr>
              <a:t> Mohamed: UX Designer </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77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436FF-56D5-B2A8-CAF7-4A1D8E7A8116}"/>
              </a:ext>
            </a:extLst>
          </p:cNvPr>
          <p:cNvSpPr>
            <a:spLocks noGrp="1"/>
          </p:cNvSpPr>
          <p:nvPr>
            <p:ph type="ctrTitle"/>
          </p:nvPr>
        </p:nvSpPr>
        <p:spPr>
          <a:xfrm>
            <a:off x="1405812" y="709128"/>
            <a:ext cx="9144000" cy="5318448"/>
          </a:xfrm>
        </p:spPr>
        <p:txBody>
          <a:bodyPr>
            <a:normAutofit fontScale="90000"/>
          </a:bodyPr>
          <a:lstStyle/>
          <a:p>
            <a:r>
              <a:rPr lang="en-US" sz="1800" b="1" dirty="0">
                <a:solidFill>
                  <a:srgbClr val="002060"/>
                </a:solidFill>
                <a:latin typeface="Times New Roman" panose="02020603050405020304" pitchFamily="18" charset="0"/>
                <a:cs typeface="Times New Roman" panose="02020603050405020304" pitchFamily="18" charset="0"/>
              </a:rPr>
              <a:t>First </a:t>
            </a:r>
            <a:r>
              <a:rPr lang="en-US" sz="1800" b="1" dirty="0" smtClean="0">
                <a:solidFill>
                  <a:srgbClr val="002060"/>
                </a:solidFill>
                <a:latin typeface="Times New Roman" panose="02020603050405020304" pitchFamily="18" charset="0"/>
                <a:cs typeface="Times New Roman" panose="02020603050405020304" pitchFamily="18" charset="0"/>
              </a:rPr>
              <a:t>Step</a:t>
            </a:r>
            <a:r>
              <a:rPr lang="en-US" sz="1800" b="1" dirty="0">
                <a:solidFill>
                  <a:srgbClr val="002060"/>
                </a:solidFill>
                <a:latin typeface="Times New Roman" panose="02020603050405020304" pitchFamily="18" charset="0"/>
                <a:cs typeface="Times New Roman" panose="02020603050405020304" pitchFamily="18" charset="0"/>
              </a:rPr>
              <a:t/>
            </a:r>
            <a:br>
              <a:rPr lang="en-US" sz="1800" b="1" dirty="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Dataset was extracted from the company’s sales database for the past three years.  </a:t>
            </a:r>
            <a:r>
              <a:rPr lang="en-US" sz="1800" dirty="0" smtClean="0">
                <a:solidFill>
                  <a:srgbClr val="002060"/>
                </a:solidFill>
                <a:latin typeface="Times New Roman" panose="02020603050405020304" pitchFamily="18" charset="0"/>
                <a:cs typeface="Times New Roman" panose="02020603050405020304" pitchFamily="18" charset="0"/>
              </a:rPr>
              <a:t/>
            </a:r>
            <a:br>
              <a:rPr lang="en-US" sz="1800" dirty="0" smtClean="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
            </a:r>
            <a:br>
              <a:rPr lang="en-US" sz="1800" dirty="0">
                <a:solidFill>
                  <a:srgbClr val="002060"/>
                </a:solidFill>
                <a:latin typeface="Times New Roman" panose="02020603050405020304" pitchFamily="18" charset="0"/>
                <a:cs typeface="Times New Roman" panose="02020603050405020304" pitchFamily="18" charset="0"/>
              </a:rPr>
            </a:br>
            <a:r>
              <a:rPr lang="en-US" sz="1800" b="1" dirty="0">
                <a:solidFill>
                  <a:srgbClr val="002060"/>
                </a:solidFill>
                <a:latin typeface="Times New Roman" panose="02020603050405020304" pitchFamily="18" charset="0"/>
                <a:cs typeface="Times New Roman" panose="02020603050405020304" pitchFamily="18" charset="0"/>
              </a:rPr>
              <a:t>Second </a:t>
            </a:r>
            <a:r>
              <a:rPr lang="en-US" sz="1800" b="1" dirty="0" smtClean="0">
                <a:solidFill>
                  <a:srgbClr val="002060"/>
                </a:solidFill>
                <a:latin typeface="Times New Roman" panose="02020603050405020304" pitchFamily="18" charset="0"/>
                <a:cs typeface="Times New Roman" panose="02020603050405020304" pitchFamily="18" charset="0"/>
              </a:rPr>
              <a:t>Step</a:t>
            </a:r>
            <a:r>
              <a:rPr lang="en-US" sz="1800" b="1" dirty="0">
                <a:solidFill>
                  <a:srgbClr val="002060"/>
                </a:solidFill>
                <a:latin typeface="Times New Roman" panose="02020603050405020304" pitchFamily="18" charset="0"/>
                <a:cs typeface="Times New Roman" panose="02020603050405020304" pitchFamily="18" charset="0"/>
              </a:rPr>
              <a:t/>
            </a:r>
            <a:br>
              <a:rPr lang="en-US" sz="1800" b="1" dirty="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Data cleaning and preprocessing was conducted using python and pandas. </a:t>
            </a:r>
            <a:br>
              <a:rPr lang="en-US" sz="1800" dirty="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Incomplete and null sales data was resolved through careful data cleaning and validation processes</a:t>
            </a:r>
            <a:r>
              <a:rPr lang="en-US" sz="1800" dirty="0" smtClean="0">
                <a:solidFill>
                  <a:srgbClr val="002060"/>
                </a:solidFill>
                <a:latin typeface="Times New Roman" panose="02020603050405020304" pitchFamily="18" charset="0"/>
                <a:cs typeface="Times New Roman" panose="02020603050405020304" pitchFamily="18" charset="0"/>
              </a:rPr>
              <a:t>.</a:t>
            </a:r>
            <a:br>
              <a:rPr lang="en-US" sz="1800" dirty="0" smtClean="0">
                <a:solidFill>
                  <a:srgbClr val="002060"/>
                </a:solidFill>
                <a:latin typeface="Times New Roman" panose="02020603050405020304" pitchFamily="18" charset="0"/>
                <a:cs typeface="Times New Roman" panose="02020603050405020304" pitchFamily="18" charset="0"/>
              </a:rPr>
            </a:br>
            <a:r>
              <a:rPr lang="en-US" sz="1800" dirty="0" smtClean="0">
                <a:solidFill>
                  <a:srgbClr val="002060"/>
                </a:solidFill>
                <a:latin typeface="Times New Roman" panose="02020603050405020304" pitchFamily="18" charset="0"/>
                <a:cs typeface="Times New Roman" panose="02020603050405020304" pitchFamily="18" charset="0"/>
              </a:rPr>
              <a:t>Delivered: 30/9/2024 </a:t>
            </a:r>
            <a:br>
              <a:rPr lang="en-US" sz="1800" dirty="0" smtClean="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
            </a:r>
            <a:br>
              <a:rPr lang="en-US" sz="1800" dirty="0">
                <a:solidFill>
                  <a:srgbClr val="002060"/>
                </a:solidFill>
                <a:latin typeface="Times New Roman" panose="02020603050405020304" pitchFamily="18" charset="0"/>
                <a:cs typeface="Times New Roman" panose="02020603050405020304" pitchFamily="18" charset="0"/>
              </a:rPr>
            </a:br>
            <a:r>
              <a:rPr lang="en-US" sz="1800" b="1" dirty="0">
                <a:solidFill>
                  <a:srgbClr val="002060"/>
                </a:solidFill>
                <a:latin typeface="Times New Roman" panose="02020603050405020304" pitchFamily="18" charset="0"/>
                <a:cs typeface="Times New Roman" panose="02020603050405020304" pitchFamily="18" charset="0"/>
              </a:rPr>
              <a:t>Third </a:t>
            </a:r>
            <a:r>
              <a:rPr lang="en-US" sz="1800" b="1" dirty="0" smtClean="0">
                <a:solidFill>
                  <a:srgbClr val="002060"/>
                </a:solidFill>
                <a:latin typeface="Times New Roman" panose="02020603050405020304" pitchFamily="18" charset="0"/>
                <a:cs typeface="Times New Roman" panose="02020603050405020304" pitchFamily="18" charset="0"/>
              </a:rPr>
              <a:t>Step</a:t>
            </a:r>
            <a:r>
              <a:rPr lang="en-US" sz="1800" b="1" dirty="0">
                <a:solidFill>
                  <a:srgbClr val="002060"/>
                </a:solidFill>
                <a:latin typeface="Times New Roman" panose="02020603050405020304" pitchFamily="18" charset="0"/>
                <a:cs typeface="Times New Roman" panose="02020603050405020304" pitchFamily="18" charset="0"/>
              </a:rPr>
              <a:t/>
            </a:r>
            <a:br>
              <a:rPr lang="en-US" sz="1800" b="1" dirty="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Data initial exploration was conducted using Microsoft SQL Server. </a:t>
            </a:r>
            <a:r>
              <a:rPr lang="en-US" sz="1800" dirty="0" smtClean="0">
                <a:solidFill>
                  <a:srgbClr val="002060"/>
                </a:solidFill>
                <a:latin typeface="Times New Roman" panose="02020603050405020304" pitchFamily="18" charset="0"/>
                <a:cs typeface="Times New Roman" panose="02020603050405020304" pitchFamily="18" charset="0"/>
              </a:rPr>
              <a:t/>
            </a:r>
            <a:br>
              <a:rPr lang="en-US" sz="1800" dirty="0" smtClean="0">
                <a:solidFill>
                  <a:srgbClr val="002060"/>
                </a:solidFill>
                <a:latin typeface="Times New Roman" panose="02020603050405020304" pitchFamily="18" charset="0"/>
                <a:cs typeface="Times New Roman" panose="02020603050405020304" pitchFamily="18" charset="0"/>
              </a:rPr>
            </a:br>
            <a:r>
              <a:rPr lang="en-US" sz="1800" dirty="0" smtClean="0">
                <a:solidFill>
                  <a:srgbClr val="002060"/>
                </a:solidFill>
                <a:latin typeface="Times New Roman" panose="02020603050405020304" pitchFamily="18" charset="0"/>
                <a:cs typeface="Times New Roman" panose="02020603050405020304" pitchFamily="18" charset="0"/>
              </a:rPr>
              <a:t>Delivered: 10/10/2024</a:t>
            </a:r>
            <a:br>
              <a:rPr lang="en-US" sz="1800" dirty="0" smtClean="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
            </a:r>
            <a:br>
              <a:rPr lang="en-US" sz="1800" dirty="0">
                <a:solidFill>
                  <a:srgbClr val="002060"/>
                </a:solidFill>
                <a:latin typeface="Times New Roman" panose="02020603050405020304" pitchFamily="18" charset="0"/>
                <a:cs typeface="Times New Roman" panose="02020603050405020304" pitchFamily="18" charset="0"/>
              </a:rPr>
            </a:br>
            <a:r>
              <a:rPr lang="en-US" sz="1800" b="1" dirty="0">
                <a:solidFill>
                  <a:srgbClr val="002060"/>
                </a:solidFill>
                <a:latin typeface="Times New Roman" panose="02020603050405020304" pitchFamily="18" charset="0"/>
                <a:cs typeface="Times New Roman" panose="02020603050405020304" pitchFamily="18" charset="0"/>
              </a:rPr>
              <a:t>Fourth </a:t>
            </a:r>
            <a:r>
              <a:rPr lang="en-US" sz="1800" b="1" dirty="0" smtClean="0">
                <a:solidFill>
                  <a:srgbClr val="002060"/>
                </a:solidFill>
                <a:latin typeface="Times New Roman" panose="02020603050405020304" pitchFamily="18" charset="0"/>
                <a:cs typeface="Times New Roman" panose="02020603050405020304" pitchFamily="18" charset="0"/>
              </a:rPr>
              <a:t>Step</a:t>
            </a:r>
            <a:r>
              <a:rPr lang="en-US" sz="1800" b="1" dirty="0">
                <a:solidFill>
                  <a:srgbClr val="002060"/>
                </a:solidFill>
                <a:latin typeface="Times New Roman" panose="02020603050405020304" pitchFamily="18" charset="0"/>
                <a:cs typeface="Times New Roman" panose="02020603050405020304" pitchFamily="18" charset="0"/>
              </a:rPr>
              <a:t/>
            </a:r>
            <a:br>
              <a:rPr lang="en-US" sz="1800" b="1" dirty="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Deep – dive data analysis and sales forecasting was performed using time-series models, leveraging historical data to project future trends. </a:t>
            </a:r>
            <a:br>
              <a:rPr lang="en-US" sz="1800" dirty="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The analysis focused on customer segmentation, product performance, and regional sales patterns</a:t>
            </a:r>
            <a:r>
              <a:rPr lang="en-US" sz="1800" dirty="0" smtClean="0">
                <a:solidFill>
                  <a:srgbClr val="002060"/>
                </a:solidFill>
                <a:latin typeface="Times New Roman" panose="02020603050405020304" pitchFamily="18" charset="0"/>
                <a:cs typeface="Times New Roman" panose="02020603050405020304" pitchFamily="18" charset="0"/>
              </a:rPr>
              <a:t>.</a:t>
            </a:r>
            <a:br>
              <a:rPr lang="en-US" sz="1800" dirty="0" smtClean="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Delivered: </a:t>
            </a:r>
            <a:r>
              <a:rPr lang="en-US" sz="1800" dirty="0" smtClean="0">
                <a:solidFill>
                  <a:srgbClr val="002060"/>
                </a:solidFill>
                <a:latin typeface="Times New Roman" panose="02020603050405020304" pitchFamily="18" charset="0"/>
                <a:cs typeface="Times New Roman" panose="02020603050405020304" pitchFamily="18" charset="0"/>
              </a:rPr>
              <a:t>19/10/2024</a:t>
            </a:r>
            <a:br>
              <a:rPr lang="en-US" sz="1800" dirty="0" smtClean="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
            </a:r>
            <a:br>
              <a:rPr lang="en-US" sz="1800" dirty="0">
                <a:solidFill>
                  <a:srgbClr val="002060"/>
                </a:solidFill>
                <a:latin typeface="Times New Roman" panose="02020603050405020304" pitchFamily="18" charset="0"/>
                <a:cs typeface="Times New Roman" panose="02020603050405020304" pitchFamily="18" charset="0"/>
              </a:rPr>
            </a:br>
            <a:r>
              <a:rPr lang="en-US" sz="1800" b="1" dirty="0">
                <a:solidFill>
                  <a:srgbClr val="002060"/>
                </a:solidFill>
                <a:latin typeface="Times New Roman" panose="02020603050405020304" pitchFamily="18" charset="0"/>
                <a:cs typeface="Times New Roman" panose="02020603050405020304" pitchFamily="18" charset="0"/>
              </a:rPr>
              <a:t>Fifth </a:t>
            </a:r>
            <a:r>
              <a:rPr lang="en-US" sz="1800" b="1" dirty="0" smtClean="0">
                <a:solidFill>
                  <a:srgbClr val="002060"/>
                </a:solidFill>
                <a:latin typeface="Times New Roman" panose="02020603050405020304" pitchFamily="18" charset="0"/>
                <a:cs typeface="Times New Roman" panose="02020603050405020304" pitchFamily="18" charset="0"/>
              </a:rPr>
              <a:t>Step</a:t>
            </a:r>
            <a:r>
              <a:rPr lang="en-US" sz="1800" b="1" dirty="0">
                <a:solidFill>
                  <a:srgbClr val="002060"/>
                </a:solidFill>
                <a:latin typeface="Times New Roman" panose="02020603050405020304" pitchFamily="18" charset="0"/>
                <a:cs typeface="Times New Roman" panose="02020603050405020304" pitchFamily="18" charset="0"/>
              </a:rPr>
              <a:t/>
            </a:r>
            <a:br>
              <a:rPr lang="en-US" sz="1800" b="1" dirty="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Data Visualization was conducted using Tableau using SQL Server data source</a:t>
            </a:r>
            <a:r>
              <a:rPr lang="en-US" sz="1800" dirty="0" smtClean="0">
                <a:solidFill>
                  <a:srgbClr val="002060"/>
                </a:solidFill>
                <a:latin typeface="Times New Roman" panose="02020603050405020304" pitchFamily="18" charset="0"/>
                <a:cs typeface="Times New Roman" panose="02020603050405020304" pitchFamily="18" charset="0"/>
              </a:rPr>
              <a:t>.</a:t>
            </a:r>
            <a:br>
              <a:rPr lang="en-US" sz="1800" dirty="0" smtClean="0">
                <a:solidFill>
                  <a:srgbClr val="002060"/>
                </a:solidFill>
                <a:latin typeface="Times New Roman" panose="02020603050405020304" pitchFamily="18" charset="0"/>
                <a:cs typeface="Times New Roman" panose="02020603050405020304" pitchFamily="18" charset="0"/>
              </a:rPr>
            </a:br>
            <a:r>
              <a:rPr lang="en-US" sz="1800" dirty="0" smtClean="0">
                <a:solidFill>
                  <a:srgbClr val="002060"/>
                </a:solidFill>
                <a:latin typeface="Times New Roman" panose="02020603050405020304" pitchFamily="18" charset="0"/>
                <a:cs typeface="Times New Roman" panose="02020603050405020304" pitchFamily="18" charset="0"/>
              </a:rPr>
              <a:t>Delivered: 20/10/2024</a:t>
            </a:r>
            <a:r>
              <a:rPr lang="en-US" sz="1800" dirty="0">
                <a:solidFill>
                  <a:srgbClr val="002060"/>
                </a:solidFill>
                <a:latin typeface="Times New Roman" panose="02020603050405020304" pitchFamily="18" charset="0"/>
                <a:cs typeface="Times New Roman" panose="02020603050405020304" pitchFamily="18" charset="0"/>
              </a:rPr>
              <a:t/>
            </a:r>
            <a:br>
              <a:rPr lang="en-US" sz="1800" dirty="0">
                <a:solidFill>
                  <a:srgbClr val="002060"/>
                </a:solidFill>
                <a:latin typeface="Times New Roman" panose="02020603050405020304" pitchFamily="18" charset="0"/>
                <a:cs typeface="Times New Roman" panose="02020603050405020304" pitchFamily="18" charset="0"/>
              </a:rPr>
            </a:br>
            <a:r>
              <a:rPr lang="en-US" sz="1800" dirty="0">
                <a:solidFill>
                  <a:srgbClr val="002060"/>
                </a:solidFill>
                <a:latin typeface="Times New Roman" panose="02020603050405020304" pitchFamily="18" charset="0"/>
                <a:cs typeface="Times New Roman" panose="02020603050405020304" pitchFamily="18" charset="0"/>
              </a:rPr>
              <a:t> </a:t>
            </a:r>
            <a:br>
              <a:rPr lang="en-US" sz="1800" dirty="0">
                <a:solidFill>
                  <a:srgbClr val="002060"/>
                </a:solidFill>
                <a:latin typeface="Times New Roman" panose="02020603050405020304" pitchFamily="18" charset="0"/>
                <a:cs typeface="Times New Roman" panose="02020603050405020304" pitchFamily="18" charset="0"/>
              </a:rPr>
            </a:br>
            <a:endParaRPr lang="en-US" sz="1800" b="1" dirty="0">
              <a:solidFill>
                <a:srgbClr val="00206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3979DE92-BF09-18B7-EA23-C7DD041A7E21}"/>
              </a:ext>
            </a:extLst>
          </p:cNvPr>
          <p:cNvSpPr>
            <a:spLocks noGrp="1"/>
          </p:cNvSpPr>
          <p:nvPr>
            <p:ph type="dt" sz="half" idx="10"/>
          </p:nvPr>
        </p:nvSpPr>
        <p:spPr/>
        <p:txBody>
          <a:bodyPr/>
          <a:lstStyle/>
          <a:p>
            <a:fld id="{BBD87E75-7A42-4529-81A0-F6CFD6AF1551}" type="datetime1">
              <a:rPr lang="en-US" smtClean="0"/>
              <a:t>10/22/2024</a:t>
            </a:fld>
            <a:endParaRPr lang="en-US"/>
          </a:p>
        </p:txBody>
      </p:sp>
      <p:sp>
        <p:nvSpPr>
          <p:cNvPr id="5" name="Footer Placeholder 4">
            <a:extLst>
              <a:ext uri="{FF2B5EF4-FFF2-40B4-BE49-F238E27FC236}">
                <a16:creationId xmlns="" xmlns:a16="http://schemas.microsoft.com/office/drawing/2014/main" id="{366293C0-E01E-118A-CA95-592D6654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740B66-9776-1769-3710-74383D24F7D3}"/>
              </a:ext>
            </a:extLst>
          </p:cNvPr>
          <p:cNvSpPr>
            <a:spLocks noGrp="1"/>
          </p:cNvSpPr>
          <p:nvPr>
            <p:ph type="sldNum" sz="quarter" idx="12"/>
          </p:nvPr>
        </p:nvSpPr>
        <p:spPr/>
        <p:txBody>
          <a:bodyPr/>
          <a:lstStyle/>
          <a:p>
            <a:fld id="{5EE24C92-1265-4741-8F9F-404A15D9386E}" type="slidenum">
              <a:rPr lang="en-US" smtClean="0"/>
              <a:t>9</a:t>
            </a:fld>
            <a:endParaRPr lang="en-US"/>
          </a:p>
        </p:txBody>
      </p:sp>
    </p:spTree>
    <p:extLst>
      <p:ext uri="{BB962C8B-B14F-4D97-AF65-F5344CB8AC3E}">
        <p14:creationId xmlns:p14="http://schemas.microsoft.com/office/powerpoint/2010/main" val="178635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7676</TotalTime>
  <Words>347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The project focuses not only on overall sales but also delves into region-specific performance and product-level insights. By analyzing which products performed well in specific regions, the project can offer tailored strategies for various markets, making it more precise and impactful. </vt:lpstr>
      <vt:lpstr>Data Structure   Shape of Data: The dataset consists of 2,823 and 18 columns.  Temporal Data: The order date, Month_ID, Qtr_ID, and Year_ID features enable time-based analysis of sales performance and trends.  Order number : Order ID Quantity Ordered : the quantity ordered for each product Price Each : Price Per Product Sales : Quantity Multiply the Product Price  Order Date : Order Submitted Date Status : Order Status  Qtr_id : Quarter Number of the Year Month_id  : Month Number Year_id : Year  MSRP : Manufacturer Selling Recommended Price  Product Code : Represent The Id Identify for each Product  Deal Size :  How Big, Medium, Small The Deal Can Be Categorized. </vt:lpstr>
      <vt:lpstr>Tools &amp; Languages Used   Data Extraction and Cleaning:  Python (Pandas, Numpy) Data Exploration and Analysis and Forecasting: Python (Pandas, Numpy, Matplotlib, Scikit-learn), Microsoft SQL Server Data visualization:  Tableau</vt:lpstr>
      <vt:lpstr>Our best seller product lines are the classic cars and vintage cars comes in the second place, with 39.07% and 18.97% contribution to the total sales.  </vt:lpstr>
      <vt:lpstr>Amal Mohamed Mohamed Abdelrazek: Team Leader and Tableau Visualization Developer </vt:lpstr>
      <vt:lpstr>First Step Dataset was extracted from the company’s sales database for the past three years.    Second Step Data cleaning and preprocessing was conducted using python and pandas.  Incomplete and null sales data was resolved through careful data cleaning and validation processes. Delivered: 30/9/2024   Third Step Data initial exploration was conducted using Microsoft SQL Server.  Delivered: 10/10/2024  Fourth Step Deep – dive data analysis and sales forecasting was performed using time-series models, leveraging historical data to project future trends.  The analysis focused on customer segmentation, product performance, and regional sales patterns. Delivered: 19/10/2024  Fifth Step Data Visualization was conducted using Tableau using SQL Server data source. Delivered: 20/10/2024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Maher</cp:lastModifiedBy>
  <cp:revision>38</cp:revision>
  <dcterms:created xsi:type="dcterms:W3CDTF">2024-03-14T10:03:54Z</dcterms:created>
  <dcterms:modified xsi:type="dcterms:W3CDTF">2024-10-22T20:52:08Z</dcterms:modified>
</cp:coreProperties>
</file>