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AFD7-38E3-4A99-82EA-260E6E6F5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7EF28-0928-4612-9096-9EB2C700C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95CE4-D456-46F4-ABD7-FE79B48B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34E0-5130-4A76-8FBD-0A6A0C580324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5DA55-C252-466D-A66D-B9AEEA49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D0963-C342-4018-8EEE-C40EA4FF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0C04-E551-44CF-884A-107392956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3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C7BD-12D2-4B6A-896C-42A788CD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FD47B-8A71-4EB3-9594-2A180BB56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898EB-3F03-4B48-9760-2B80C2DA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34E0-5130-4A76-8FBD-0A6A0C580324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8E356-5998-40D1-B538-5CBBB339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C4179-4D8F-48ED-9D8E-D7EFE9A4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0C04-E551-44CF-884A-107392956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24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C6C70-B202-412D-9E73-ACD3D5320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86109-83B1-4E04-A7F6-D4DB7D2CE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98DB1-CC63-4C49-A2A0-17B4463A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34E0-5130-4A76-8FBD-0A6A0C580324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6CA04-776C-4AA0-B5F7-FE0E9684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2C40-2D44-40FD-B01A-B4032BFD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0C04-E551-44CF-884A-107392956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98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C96A-B113-4685-8E0D-924BDBEC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4B42-92E1-406C-8382-FC59D628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8107D-101B-4821-8D2C-9FE8783A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34E0-5130-4A76-8FBD-0A6A0C580324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3DC91-1B71-411D-A8C1-F98138E9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BC39C-6F1A-4F26-8430-7BE8B737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0C04-E551-44CF-884A-107392956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3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783F-3675-4918-9E98-C589417D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A8A87-78A6-4510-8575-F652C5AA4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0A5B6-9F93-44AF-BD4E-ABCD6262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34E0-5130-4A76-8FBD-0A6A0C580324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C1051-6082-4517-A900-CE464500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3613B-5195-4235-9021-921CCE5A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0C04-E551-44CF-884A-107392956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10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50DC-61F9-4FA6-9838-F4DFA10D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619C4-0649-40AB-8F54-D1EAAB865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12BFB-65D0-4CC3-B0ED-47F18E6E7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2B38-C92B-48C9-BD95-3F8493D6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34E0-5130-4A76-8FBD-0A6A0C580324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855AF-4F7B-4CA2-9084-FAB75B86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6CB74-F7B0-459A-8846-2342EF5D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0C04-E551-44CF-884A-107392956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00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6D96-54E5-4D70-B999-847D8A6B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926F4-18BA-4CF1-B0B3-33A89B4DD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DEA20-6CAF-4CDA-A271-AD8922FF5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A6F30-7B7F-4132-9ADA-33AEF1A38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5C864-A00D-44F9-A5C6-3AE0D2C39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D1DAC-48A1-4B5E-A3BE-3402C1E3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34E0-5130-4A76-8FBD-0A6A0C580324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1E4D5-03E6-4166-AB45-DC12A7C4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E30AE-B800-4313-ABC9-8DA97820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0C04-E551-44CF-884A-107392956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26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85F3-D9CB-44A0-BD70-FB74B032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09E97-28E9-481F-9AC9-EE275BB2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34E0-5130-4A76-8FBD-0A6A0C580324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510B5-DA97-4F0C-8957-2459A0FD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043F0-1A90-496D-87C7-443C1CE0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0C04-E551-44CF-884A-107392956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85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41102-F834-4CBE-805A-52E4F988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34E0-5130-4A76-8FBD-0A6A0C580324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54FC7-ECFA-488C-A5ED-C8C0A569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76B90-2B01-4855-A3B5-46366453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0C04-E551-44CF-884A-107392956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25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8EB2-6E3B-4875-9EC3-93205643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A00E-25CC-414A-826E-74ED4017F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BD06E-DC9D-4DDA-B9BE-D013C4821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9B6FC-A848-491F-B455-9AFE2460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34E0-5130-4A76-8FBD-0A6A0C580324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FE666-D04D-48C5-BD20-C9B121F5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85478-6766-49A1-86FE-AF55168D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0C04-E551-44CF-884A-107392956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88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6F35-7723-46EA-97A5-5C1B446C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48697-23B6-4050-8091-76EF6E1AB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CD01-EC1B-411A-845F-3DF02C995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65BED-8EF2-41E3-8CDE-8D94877C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34E0-5130-4A76-8FBD-0A6A0C580324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917DB-1E6A-4058-B3F7-A1B7FC86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F67BE-C402-43E7-9B4A-19D2D659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0C04-E551-44CF-884A-107392956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19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E6494-E613-4D1A-9EF4-A339F12A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EDCC9-A75D-48BD-94A9-783236A6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81FD-9725-4599-8FE4-8394CF981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34E0-5130-4A76-8FBD-0A6A0C580324}" type="datetimeFigureOut">
              <a:rPr lang="en-IN" smtClean="0"/>
              <a:t>08-03-2020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84460-A820-4172-8734-6F8153437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2EFB-0411-4700-B8BD-A57938EB3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70C04-E551-44CF-884A-107392956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93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E887-7803-44EF-8130-E3FAC687C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Machine Learning Algorithm for Heart Disease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1C4A4-9FD7-42FB-84DB-47782FC4A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73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56B7-4123-4ECE-B0FD-1BD82DCD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20E5-55D1-43EA-A5C7-833DAD9F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Naïve Bayes Classifier Algorithm is used to create the predictions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FC75A-46BA-44CD-BA18-CEAF00FD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2817106"/>
            <a:ext cx="9139855" cy="288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2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13D3-0E51-4F91-8B15-7689877A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2C0F-0568-4F2F-84DF-E1ABAE122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Prediction Results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Now our algorithm is able to predict indication of heart disease using the given dataset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26381-C46C-4F18-93A9-71FBA7EBC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511" y="2128484"/>
            <a:ext cx="4458935" cy="26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4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6164-118A-4210-B9F9-7AE0369B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Data 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AA63-63D6-4B5C-9EBE-31DB9E2C8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Processed Cleveland data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B6810-4BC2-4D93-8F3F-C758C0A5B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32" y="2657474"/>
            <a:ext cx="8806328" cy="263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0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56C3-3800-4FD2-ACEA-6AFA7FC8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7B63-4494-44B5-A928-96DB8A020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Fixing CA and </a:t>
            </a:r>
            <a:r>
              <a:rPr lang="en-IN" b="1" dirty="0" err="1"/>
              <a:t>Thal</a:t>
            </a:r>
            <a:r>
              <a:rPr lang="en-IN" b="1" dirty="0"/>
              <a:t> columns</a:t>
            </a:r>
          </a:p>
          <a:p>
            <a:r>
              <a:rPr lang="en-IN" dirty="0"/>
              <a:t>CA and </a:t>
            </a:r>
            <a:r>
              <a:rPr lang="en-IN" dirty="0" err="1"/>
              <a:t>Thal</a:t>
            </a:r>
            <a:r>
              <a:rPr lang="en-IN" dirty="0"/>
              <a:t> is object datatype. </a:t>
            </a:r>
          </a:p>
          <a:p>
            <a:r>
              <a:rPr lang="en-IN" dirty="0"/>
              <a:t>When we check the dataset, we can see few null values as well(?).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887B24-B657-46F6-A4F2-7EE71D664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777" y="3490913"/>
            <a:ext cx="5715000" cy="1476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BE5F20-E5A9-44F9-AC2E-11AC30292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776" y="3490913"/>
            <a:ext cx="30194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2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E821-1DAC-4725-B37D-E90B4C98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8558F-CB2E-4F70-88EA-3BB640BB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Fixing Label Field</a:t>
            </a:r>
          </a:p>
          <a:p>
            <a:r>
              <a:rPr lang="en-IN" dirty="0"/>
              <a:t>Label field refers to presence of heart disease in patient.</a:t>
            </a:r>
          </a:p>
          <a:p>
            <a:r>
              <a:rPr lang="en-IN" dirty="0"/>
              <a:t>Its valued from 0 to 4</a:t>
            </a:r>
          </a:p>
          <a:p>
            <a:r>
              <a:rPr lang="en-IN" dirty="0"/>
              <a:t>It can be classified into two values :- 0 and 1</a:t>
            </a:r>
          </a:p>
          <a:p>
            <a:r>
              <a:rPr lang="en-IN" dirty="0"/>
              <a:t>O – Refers to no presence of heart disease</a:t>
            </a:r>
          </a:p>
          <a:p>
            <a:r>
              <a:rPr lang="en-IN" dirty="0"/>
              <a:t>1 – Refers to presence of heart disease.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2D6A3B-4176-49BE-B6F4-7F8A5B5A4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762" y="3919008"/>
            <a:ext cx="34956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9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B2B6-B7D1-4A2B-AC8E-525C450F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992A1-5A78-4A66-9540-C114D2F6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Age Field</a:t>
            </a:r>
          </a:p>
          <a:p>
            <a:r>
              <a:rPr lang="en-IN" dirty="0"/>
              <a:t>Age data is categorized into five values [0,1,2,3,4]</a:t>
            </a:r>
          </a:p>
          <a:p>
            <a:pPr marL="0" indent="0">
              <a:buNone/>
            </a:pPr>
            <a:r>
              <a:rPr lang="en-IN" dirty="0"/>
              <a:t>	0 – Child (&lt;16)</a:t>
            </a:r>
          </a:p>
          <a:p>
            <a:pPr marL="0" indent="0">
              <a:buNone/>
            </a:pPr>
            <a:r>
              <a:rPr lang="en-IN" dirty="0"/>
              <a:t>	1 – Young (between 16  and 26)</a:t>
            </a:r>
          </a:p>
          <a:p>
            <a:pPr marL="0" indent="0">
              <a:buNone/>
            </a:pPr>
            <a:r>
              <a:rPr lang="en-IN" dirty="0"/>
              <a:t>	2 – Adult (between 27 and 36)</a:t>
            </a:r>
          </a:p>
          <a:p>
            <a:pPr marL="0" indent="0">
              <a:buNone/>
            </a:pPr>
            <a:r>
              <a:rPr lang="en-IN" dirty="0"/>
              <a:t>	3 – Mid Age (between 37 and 62)</a:t>
            </a:r>
          </a:p>
          <a:p>
            <a:pPr marL="0" indent="0">
              <a:buNone/>
            </a:pPr>
            <a:r>
              <a:rPr lang="en-IN" dirty="0"/>
              <a:t>	4 – Old (&gt;62)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80A83-A410-4885-BBF1-3476EAC8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843463"/>
            <a:ext cx="5343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E058-F588-48D2-B883-50023B93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BF5F9-6AF4-4ED3-AF13-10335B0A4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Preparing data for classification</a:t>
            </a:r>
          </a:p>
          <a:p>
            <a:r>
              <a:rPr lang="en-IN" dirty="0"/>
              <a:t>Separate Label and features from </a:t>
            </a:r>
            <a:r>
              <a:rPr lang="en-IN" dirty="0" err="1"/>
              <a:t>dataframe</a:t>
            </a:r>
            <a:endParaRPr lang="en-IN" dirty="0"/>
          </a:p>
          <a:p>
            <a:r>
              <a:rPr lang="en-IN" dirty="0"/>
              <a:t>Split data into train and test data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585E0-0DE1-429A-83D5-CC9D1196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79" y="3820936"/>
            <a:ext cx="8593844" cy="12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1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DEB1-3699-40ED-83E5-D62E0C2F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035BC-1000-4299-9673-6E77EA4A2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136977" cy="2117474"/>
          </a:xfrm>
        </p:spPr>
        <p:txBody>
          <a:bodyPr/>
          <a:lstStyle/>
          <a:p>
            <a:r>
              <a:rPr lang="en-IN" dirty="0" err="1"/>
              <a:t>KFold</a:t>
            </a:r>
            <a:r>
              <a:rPr lang="en-IN" dirty="0"/>
              <a:t> is created to validate our train data and find best test data</a:t>
            </a:r>
          </a:p>
          <a:p>
            <a:r>
              <a:rPr lang="en-IN" dirty="0"/>
              <a:t>Set </a:t>
            </a:r>
            <a:r>
              <a:rPr lang="en-IN" dirty="0" err="1"/>
              <a:t>Kfold</a:t>
            </a:r>
            <a:r>
              <a:rPr lang="en-IN" dirty="0"/>
              <a:t> to 10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Image result for k folds in machine learning with 12 k folds">
            <a:extLst>
              <a:ext uri="{FF2B5EF4-FFF2-40B4-BE49-F238E27FC236}">
                <a16:creationId xmlns:a16="http://schemas.microsoft.com/office/drawing/2014/main" id="{F1E16DE6-48D3-49D3-B0BC-75AC38E0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884" y="2749425"/>
            <a:ext cx="5730326" cy="31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B7EC68-4C15-4718-AFEB-0B995D162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903" y="3727230"/>
            <a:ext cx="4350473" cy="9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B235-FF63-4153-9964-94C8C734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30AB-1815-4379-A4A9-27366A58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Train the data set with different models.</a:t>
            </a:r>
          </a:p>
          <a:p>
            <a:r>
              <a:rPr lang="en-IN" dirty="0"/>
              <a:t>We have tried the below models :-</a:t>
            </a:r>
          </a:p>
          <a:p>
            <a:pPr marL="457200" lvl="1" indent="0">
              <a:buNone/>
            </a:pPr>
            <a:r>
              <a:rPr lang="en-IN" dirty="0"/>
              <a:t>-  Support Vector Machine (SVM)</a:t>
            </a:r>
          </a:p>
          <a:p>
            <a:pPr marL="457200" lvl="1" indent="0">
              <a:buNone/>
            </a:pPr>
            <a:r>
              <a:rPr lang="en-IN" dirty="0"/>
              <a:t>-  Gradient Boosting Classifier</a:t>
            </a:r>
          </a:p>
          <a:p>
            <a:pPr lvl="1">
              <a:buFontTx/>
              <a:buChar char="-"/>
            </a:pPr>
            <a:r>
              <a:rPr lang="en-IN" dirty="0"/>
              <a:t>Decision Tree Classifier</a:t>
            </a:r>
          </a:p>
          <a:p>
            <a:pPr lvl="1">
              <a:buFontTx/>
              <a:buChar char="-"/>
            </a:pPr>
            <a:r>
              <a:rPr lang="en-IN" dirty="0"/>
              <a:t>Random Forest</a:t>
            </a:r>
          </a:p>
          <a:p>
            <a:pPr lvl="1">
              <a:buFontTx/>
              <a:buChar char="-"/>
            </a:pPr>
            <a:r>
              <a:rPr lang="en-IN" dirty="0"/>
              <a:t>Naïve Bayes</a:t>
            </a:r>
          </a:p>
          <a:p>
            <a:pPr lvl="1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58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D28F-F743-43CE-A880-64C80116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F250-F108-4331-A00D-382C1ECAB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Out of this Naïve Bayes has higher accuracy, so it is selected as our model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B5767-AC4D-485E-A37F-10B0AC5D9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067" y="2775392"/>
            <a:ext cx="5694892" cy="196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0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280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Machine Learning Algorithm for Heart Disease Data Set</vt:lpstr>
      <vt:lpstr>Sample Data Set </vt:lpstr>
      <vt:lpstr>Data Preparation</vt:lpstr>
      <vt:lpstr>Data Preparation</vt:lpstr>
      <vt:lpstr>Data Preparation </vt:lpstr>
      <vt:lpstr>Data Preprocessing</vt:lpstr>
      <vt:lpstr>Model Selection </vt:lpstr>
      <vt:lpstr>Model Selection</vt:lpstr>
      <vt:lpstr>Model Selection </vt:lpstr>
      <vt:lpstr>Training Model</vt:lpstr>
      <vt:lpstr>Training Model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Algorithm for Heart Disease Data Set</dc:title>
  <dc:creator>hpi</dc:creator>
  <cp:lastModifiedBy>hpi</cp:lastModifiedBy>
  <cp:revision>6</cp:revision>
  <dcterms:created xsi:type="dcterms:W3CDTF">2020-03-09T03:13:39Z</dcterms:created>
  <dcterms:modified xsi:type="dcterms:W3CDTF">2020-03-09T04:06:39Z</dcterms:modified>
</cp:coreProperties>
</file>