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94" r:id="rId5"/>
    <p:sldMasterId id="2147483711" r:id="rId6"/>
    <p:sldMasterId id="2147483724" r:id="rId7"/>
    <p:sldMasterId id="2147483737" r:id="rId8"/>
    <p:sldMasterId id="2147483749" r:id="rId9"/>
  </p:sldMasterIdLst>
  <p:notesMasterIdLst>
    <p:notesMasterId r:id="rId30"/>
  </p:notesMasterIdLst>
  <p:handoutMasterIdLst>
    <p:handoutMasterId r:id="rId31"/>
  </p:handoutMasterIdLst>
  <p:sldIdLst>
    <p:sldId id="350" r:id="rId10"/>
    <p:sldId id="361" r:id="rId11"/>
    <p:sldId id="352" r:id="rId12"/>
    <p:sldId id="267" r:id="rId13"/>
    <p:sldId id="365" r:id="rId14"/>
    <p:sldId id="262" r:id="rId15"/>
    <p:sldId id="367" r:id="rId16"/>
    <p:sldId id="368" r:id="rId17"/>
    <p:sldId id="369" r:id="rId18"/>
    <p:sldId id="370" r:id="rId19"/>
    <p:sldId id="371" r:id="rId20"/>
    <p:sldId id="372" r:id="rId21"/>
    <p:sldId id="373" r:id="rId22"/>
    <p:sldId id="374" r:id="rId23"/>
    <p:sldId id="375" r:id="rId24"/>
    <p:sldId id="3831" r:id="rId25"/>
    <p:sldId id="3832" r:id="rId26"/>
    <p:sldId id="366" r:id="rId27"/>
    <p:sldId id="258"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varScale="1">
        <p:scale>
          <a:sx n="109" d="100"/>
          <a:sy n="109" d="100"/>
        </p:scale>
        <p:origin x="612"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1">
            <a:lumMod val="20000"/>
            <a:lumOff val="80000"/>
            <a:alpha val="90000"/>
          </a:schemeClr>
        </a:solidFill>
        <a:ln>
          <a:noFill/>
        </a:ln>
      </dgm:spPr>
      <dgm:t>
        <a:bodyPr/>
        <a:lstStyle/>
        <a:p>
          <a:r>
            <a:rPr lang="en-US" sz="2000" b="1" dirty="0">
              <a:latin typeface="Calibri" panose="020F0502020204030204" pitchFamily="34" charset="0"/>
              <a:cs typeface="Calibri" panose="020F0502020204030204" pitchFamily="34" charset="0"/>
            </a:rPr>
            <a:t>Raw Text</a:t>
          </a:r>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dirty="0"/>
            <a:t>1</a:t>
          </a:r>
        </a:p>
      </dgm:t>
    </dgm:pt>
    <dgm:pt modelId="{0F6BA1FB-59E5-4F16-A7B4-1533BB1F09E4}">
      <dgm:prSet custT="1"/>
      <dgm:spPr>
        <a:solidFill>
          <a:schemeClr val="accent2">
            <a:lumMod val="20000"/>
            <a:lumOff val="80000"/>
            <a:alpha val="90000"/>
          </a:schemeClr>
        </a:solidFill>
        <a:ln>
          <a:noFill/>
        </a:ln>
      </dgm:spPr>
      <dgm:t>
        <a:bodyPr/>
        <a:lstStyle/>
        <a:p>
          <a:r>
            <a:rPr lang="en-US" sz="2000" b="1" i="0" u="none" dirty="0">
              <a:latin typeface="Calibri" panose="020F0502020204030204" pitchFamily="34" charset="0"/>
              <a:cs typeface="Calibri" panose="020F0502020204030204" pitchFamily="34" charset="0"/>
            </a:rPr>
            <a:t>Removing Stop Words</a:t>
          </a:r>
          <a:endParaRPr lang="en-US" sz="2000" b="1" dirty="0">
            <a:latin typeface="Calibri" panose="020F0502020204030204" pitchFamily="34" charset="0"/>
            <a:cs typeface="Calibri" panose="020F0502020204030204" pitchFamily="34" charset="0"/>
          </a:endParaRP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dirty="0"/>
            <a:t>2</a:t>
          </a:r>
        </a:p>
      </dgm:t>
    </dgm:pt>
    <dgm:pt modelId="{1D096F01-AEA8-401D-8348-98E9A81F3CE0}">
      <dgm:prSet custT="1"/>
      <dgm:spPr>
        <a:solidFill>
          <a:schemeClr val="accent4">
            <a:lumMod val="20000"/>
            <a:lumOff val="80000"/>
            <a:alpha val="90000"/>
          </a:schemeClr>
        </a:solidFill>
        <a:ln>
          <a:noFill/>
        </a:ln>
      </dgm:spPr>
      <dgm:t>
        <a:bodyPr/>
        <a:lstStyle/>
        <a:p>
          <a:r>
            <a:rPr lang="en-US" sz="2000" b="1" i="0" u="none" dirty="0">
              <a:latin typeface="Calibri" panose="020F0502020204030204" pitchFamily="34" charset="0"/>
              <a:cs typeface="Calibri" panose="020F0502020204030204" pitchFamily="34" charset="0"/>
            </a:rPr>
            <a:t>Stemming</a:t>
          </a:r>
          <a:r>
            <a:rPr lang="en-US" sz="1100" b="1" i="0" u="none" dirty="0"/>
            <a:t> </a:t>
          </a:r>
          <a:endParaRPr lang="en-US" sz="1100" b="1" dirty="0"/>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dirty="0"/>
            <a:t>3</a:t>
          </a:r>
        </a:p>
      </dgm:t>
    </dgm:pt>
    <dgm:pt modelId="{DE16CBB4-D3F4-44AD-8379-3A5D78B889D5}">
      <dgm:prSet custT="1"/>
      <dgm:spPr>
        <a:solidFill>
          <a:schemeClr val="accent5">
            <a:lumMod val="20000"/>
            <a:lumOff val="80000"/>
            <a:alpha val="90000"/>
          </a:schemeClr>
        </a:solidFill>
        <a:ln>
          <a:noFill/>
        </a:ln>
      </dgm:spPr>
      <dgm:t>
        <a:bodyPr/>
        <a:lstStyle/>
        <a:p>
          <a:r>
            <a:rPr lang="en-US" sz="2000" b="1" i="0" u="none" dirty="0">
              <a:latin typeface="Calibri" panose="020F0502020204030204" pitchFamily="34" charset="0"/>
              <a:cs typeface="Calibri" panose="020F0502020204030204" pitchFamily="34" charset="0"/>
            </a:rPr>
            <a:t>Special Character Removal </a:t>
          </a:r>
          <a:endParaRPr lang="en-US" sz="2000" b="1" dirty="0">
            <a:latin typeface="Calibri" panose="020F0502020204030204" pitchFamily="34" charset="0"/>
            <a:cs typeface="Calibri" panose="020F0502020204030204" pitchFamily="34" charset="0"/>
          </a:endParaRPr>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r>
            <a:rPr lang="en-US" dirty="0"/>
            <a:t>4</a:t>
          </a:r>
        </a:p>
      </dgm:t>
    </dgm:pt>
    <dgm:pt modelId="{F7B81412-5EAE-488C-9259-0FA0EB0F090B}">
      <dgm:prSet custT="1"/>
      <dgm:spPr>
        <a:solidFill>
          <a:schemeClr val="accent6">
            <a:lumMod val="20000"/>
            <a:lumOff val="80000"/>
            <a:alpha val="90000"/>
          </a:schemeClr>
        </a:solidFill>
        <a:ln>
          <a:noFill/>
        </a:ln>
      </dgm:spPr>
      <dgm:t>
        <a:bodyPr/>
        <a:lstStyle/>
        <a:p>
          <a:r>
            <a:rPr lang="en-US" sz="1800" b="1" i="0" u="none" dirty="0">
              <a:latin typeface="Calibri" panose="020F0502020204030204" pitchFamily="34" charset="0"/>
              <a:cs typeface="Calibri" panose="020F0502020204030204" pitchFamily="34" charset="0"/>
            </a:rPr>
            <a:t>Sentence</a:t>
          </a:r>
        </a:p>
        <a:p>
          <a:r>
            <a:rPr lang="en-US" sz="1800" b="1" i="0" u="none" dirty="0">
              <a:latin typeface="Calibri" panose="020F0502020204030204" pitchFamily="34" charset="0"/>
              <a:cs typeface="Calibri" panose="020F0502020204030204" pitchFamily="34" charset="0"/>
            </a:rPr>
            <a:t>Segmentation </a:t>
          </a:r>
          <a:endParaRPr lang="en-US" sz="1800" b="1" dirty="0">
            <a:latin typeface="Calibri" panose="020F0502020204030204" pitchFamily="34" charset="0"/>
            <a:cs typeface="Calibri" panose="020F0502020204030204" pitchFamily="34" charset="0"/>
          </a:endParaRPr>
        </a:p>
      </dgm:t>
    </dgm:pt>
    <dgm:pt modelId="{C9E63F01-62A4-4331-A67D-7FE563CE9D07}" type="parTrans" cxnId="{AD7281BE-8A99-43C0-9016-4082EB985BF2}">
      <dgm:prSet/>
      <dgm:spPr/>
      <dgm:t>
        <a:bodyPr/>
        <a:lstStyle/>
        <a:p>
          <a:endParaRPr lang="en-US"/>
        </a:p>
      </dgm:t>
    </dgm:pt>
    <dgm:pt modelId="{32E76676-0672-4988-9FB1-308093FF8D5C}" type="sibTrans" cxnId="{AD7281BE-8A99-43C0-9016-4082EB985BF2}">
      <dgm:prSet phldrT="5" phldr="0"/>
      <dgm:spPr>
        <a:solidFill>
          <a:schemeClr val="accent6"/>
        </a:solidFill>
        <a:ln>
          <a:noFill/>
        </a:ln>
      </dgm:spPr>
      <dgm:t>
        <a:bodyPr/>
        <a:lstStyle/>
        <a:p>
          <a:r>
            <a:rPr lang="en-US" dirty="0"/>
            <a:t>5</a:t>
          </a:r>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5"/>
      <dgm:spPr/>
    </dgm:pt>
    <dgm:pt modelId="{C08FC467-91FE-48BD-B243-273925C2B75A}" type="pres">
      <dgm:prSet presAssocID="{7DBF5CB5-29DD-4671-A0F3-981D48571500}" presName="sibTransNodeCircle" presStyleLbl="alignNode1" presStyleIdx="2" presStyleCnt="10">
        <dgm:presLayoutVars>
          <dgm:chMax val="0"/>
          <dgm:bulletEnabled/>
        </dgm:presLayoutVars>
      </dgm:prSet>
      <dgm:spPr/>
    </dgm:pt>
    <dgm:pt modelId="{DE393E47-CBB6-4D77-A342-C9AFD9FC8CB6}" type="pres">
      <dgm:prSet presAssocID="{0F6BA1FB-59E5-4F16-A7B4-1533BB1F09E4}" presName="bottomLine" presStyleLbl="alignNode1" presStyleIdx="3" presStyleCnt="10">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5">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5"/>
      <dgm:spPr/>
    </dgm:pt>
    <dgm:pt modelId="{4104A2F1-FB99-4C42-8067-46B8EEEC9610}" type="pres">
      <dgm:prSet presAssocID="{6088456C-4B73-4948-985C-DD954DEF44EF}" presName="sibTransNodeCircle" presStyleLbl="alignNode1" presStyleIdx="4" presStyleCnt="10">
        <dgm:presLayoutVars>
          <dgm:chMax val="0"/>
          <dgm:bulletEnabled/>
        </dgm:presLayoutVars>
      </dgm:prSet>
      <dgm:spPr/>
    </dgm:pt>
    <dgm:pt modelId="{2EB92C72-3528-4913-AFF6-FF0B4F338399}" type="pres">
      <dgm:prSet presAssocID="{1D096F01-AEA8-401D-8348-98E9A81F3CE0}" presName="bottomLine" presStyleLbl="alignNode1" presStyleIdx="5" presStyleCnt="10">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5">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2950" y="38486"/>
          <a:ext cx="1597218" cy="2236106"/>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Raw Text</a:t>
          </a:r>
        </a:p>
      </dsp:txBody>
      <dsp:txXfrm>
        <a:off x="2950" y="888207"/>
        <a:ext cx="1597218" cy="1341663"/>
      </dsp:txXfrm>
    </dsp:sp>
    <dsp:sp modelId="{9C3A7F13-9585-42DF-AD32-B56F82B123C8}">
      <dsp:nvSpPr>
        <dsp:cNvPr id="0" name=""/>
        <dsp:cNvSpPr/>
      </dsp:nvSpPr>
      <dsp:spPr>
        <a:xfrm>
          <a:off x="466143" y="262097"/>
          <a:ext cx="670831" cy="670831"/>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1</a:t>
          </a:r>
        </a:p>
      </dsp:txBody>
      <dsp:txXfrm>
        <a:off x="564384" y="360338"/>
        <a:ext cx="474349" cy="474349"/>
      </dsp:txXfrm>
    </dsp:sp>
    <dsp:sp modelId="{923B2301-552B-45D2-9EF0-53A10AA17FC6}">
      <dsp:nvSpPr>
        <dsp:cNvPr id="0" name=""/>
        <dsp:cNvSpPr/>
      </dsp:nvSpPr>
      <dsp:spPr>
        <a:xfrm>
          <a:off x="2950" y="2274521"/>
          <a:ext cx="1597218"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1759890" y="38486"/>
          <a:ext cx="1597218" cy="2236106"/>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i="0" u="none" kern="1200" dirty="0">
              <a:latin typeface="Calibri" panose="020F0502020204030204" pitchFamily="34" charset="0"/>
              <a:cs typeface="Calibri" panose="020F0502020204030204" pitchFamily="34" charset="0"/>
            </a:rPr>
            <a:t>Removing Stop Words</a:t>
          </a:r>
          <a:endParaRPr lang="en-US" sz="2000" b="1" kern="1200" dirty="0">
            <a:latin typeface="Calibri" panose="020F0502020204030204" pitchFamily="34" charset="0"/>
            <a:cs typeface="Calibri" panose="020F0502020204030204" pitchFamily="34" charset="0"/>
          </a:endParaRPr>
        </a:p>
      </dsp:txBody>
      <dsp:txXfrm>
        <a:off x="1759890" y="888207"/>
        <a:ext cx="1597218" cy="1341663"/>
      </dsp:txXfrm>
    </dsp:sp>
    <dsp:sp modelId="{C08FC467-91FE-48BD-B243-273925C2B75A}">
      <dsp:nvSpPr>
        <dsp:cNvPr id="0" name=""/>
        <dsp:cNvSpPr/>
      </dsp:nvSpPr>
      <dsp:spPr>
        <a:xfrm>
          <a:off x="2223084" y="262097"/>
          <a:ext cx="670831" cy="670831"/>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2</a:t>
          </a:r>
        </a:p>
      </dsp:txBody>
      <dsp:txXfrm>
        <a:off x="2321325" y="360338"/>
        <a:ext cx="474349" cy="474349"/>
      </dsp:txXfrm>
    </dsp:sp>
    <dsp:sp modelId="{DE393E47-CBB6-4D77-A342-C9AFD9FC8CB6}">
      <dsp:nvSpPr>
        <dsp:cNvPr id="0" name=""/>
        <dsp:cNvSpPr/>
      </dsp:nvSpPr>
      <dsp:spPr>
        <a:xfrm>
          <a:off x="1759890" y="2274521"/>
          <a:ext cx="1597218"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3516831" y="38486"/>
          <a:ext cx="1597218" cy="2236106"/>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i="0" u="none" kern="1200" dirty="0">
              <a:latin typeface="Calibri" panose="020F0502020204030204" pitchFamily="34" charset="0"/>
              <a:cs typeface="Calibri" panose="020F0502020204030204" pitchFamily="34" charset="0"/>
            </a:rPr>
            <a:t>Stemming</a:t>
          </a:r>
          <a:r>
            <a:rPr lang="en-US" sz="1100" b="1" i="0" u="none" kern="1200" dirty="0"/>
            <a:t> </a:t>
          </a:r>
          <a:endParaRPr lang="en-US" sz="1100" b="1" kern="1200" dirty="0"/>
        </a:p>
      </dsp:txBody>
      <dsp:txXfrm>
        <a:off x="3516831" y="888207"/>
        <a:ext cx="1597218" cy="1341663"/>
      </dsp:txXfrm>
    </dsp:sp>
    <dsp:sp modelId="{4104A2F1-FB99-4C42-8067-46B8EEEC9610}">
      <dsp:nvSpPr>
        <dsp:cNvPr id="0" name=""/>
        <dsp:cNvSpPr/>
      </dsp:nvSpPr>
      <dsp:spPr>
        <a:xfrm>
          <a:off x="3980024" y="262097"/>
          <a:ext cx="670831" cy="670831"/>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3</a:t>
          </a:r>
        </a:p>
      </dsp:txBody>
      <dsp:txXfrm>
        <a:off x="4078265" y="360338"/>
        <a:ext cx="474349" cy="474349"/>
      </dsp:txXfrm>
    </dsp:sp>
    <dsp:sp modelId="{2EB92C72-3528-4913-AFF6-FF0B4F338399}">
      <dsp:nvSpPr>
        <dsp:cNvPr id="0" name=""/>
        <dsp:cNvSpPr/>
      </dsp:nvSpPr>
      <dsp:spPr>
        <a:xfrm>
          <a:off x="3516831" y="2274521"/>
          <a:ext cx="1597218"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5273771" y="38486"/>
          <a:ext cx="1597218" cy="2236106"/>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i="0" u="none" kern="1200" dirty="0">
              <a:latin typeface="Calibri" panose="020F0502020204030204" pitchFamily="34" charset="0"/>
              <a:cs typeface="Calibri" panose="020F0502020204030204" pitchFamily="34" charset="0"/>
            </a:rPr>
            <a:t>Special Character Removal </a:t>
          </a:r>
          <a:endParaRPr lang="en-US" sz="2000" b="1" kern="1200" dirty="0">
            <a:latin typeface="Calibri" panose="020F0502020204030204" pitchFamily="34" charset="0"/>
            <a:cs typeface="Calibri" panose="020F0502020204030204" pitchFamily="34" charset="0"/>
          </a:endParaRPr>
        </a:p>
      </dsp:txBody>
      <dsp:txXfrm>
        <a:off x="5273771" y="888207"/>
        <a:ext cx="1597218" cy="1341663"/>
      </dsp:txXfrm>
    </dsp:sp>
    <dsp:sp modelId="{AC6B335A-D8B4-46D8-93DE-B9EF1773F6AC}">
      <dsp:nvSpPr>
        <dsp:cNvPr id="0" name=""/>
        <dsp:cNvSpPr/>
      </dsp:nvSpPr>
      <dsp:spPr>
        <a:xfrm>
          <a:off x="5736965" y="262097"/>
          <a:ext cx="670831" cy="670831"/>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4</a:t>
          </a:r>
        </a:p>
      </dsp:txBody>
      <dsp:txXfrm>
        <a:off x="5835206" y="360338"/>
        <a:ext cx="474349" cy="474349"/>
      </dsp:txXfrm>
    </dsp:sp>
    <dsp:sp modelId="{7B3E0A16-DB85-46CA-87D6-4D39F6DBFC52}">
      <dsp:nvSpPr>
        <dsp:cNvPr id="0" name=""/>
        <dsp:cNvSpPr/>
      </dsp:nvSpPr>
      <dsp:spPr>
        <a:xfrm>
          <a:off x="5273771" y="2274521"/>
          <a:ext cx="1597218"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7030712" y="38486"/>
          <a:ext cx="1597218" cy="2236106"/>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525" tIns="330200" rIns="124525" bIns="330200" numCol="1" spcCol="1270" anchor="t" anchorCtr="0">
          <a:noAutofit/>
        </a:bodyPr>
        <a:lstStyle/>
        <a:p>
          <a:pPr marL="0" lvl="0" indent="0" algn="l" defTabSz="800100">
            <a:lnSpc>
              <a:spcPct val="90000"/>
            </a:lnSpc>
            <a:spcBef>
              <a:spcPct val="0"/>
            </a:spcBef>
            <a:spcAft>
              <a:spcPct val="35000"/>
            </a:spcAft>
            <a:buNone/>
          </a:pPr>
          <a:r>
            <a:rPr lang="en-US" sz="1800" b="1" i="0" u="none" kern="1200" dirty="0">
              <a:latin typeface="Calibri" panose="020F0502020204030204" pitchFamily="34" charset="0"/>
              <a:cs typeface="Calibri" panose="020F0502020204030204" pitchFamily="34" charset="0"/>
            </a:rPr>
            <a:t>Sentence</a:t>
          </a:r>
        </a:p>
        <a:p>
          <a:pPr marL="0" lvl="0" indent="0" algn="l" defTabSz="800100">
            <a:lnSpc>
              <a:spcPct val="90000"/>
            </a:lnSpc>
            <a:spcBef>
              <a:spcPct val="0"/>
            </a:spcBef>
            <a:spcAft>
              <a:spcPct val="35000"/>
            </a:spcAft>
            <a:buNone/>
          </a:pPr>
          <a:r>
            <a:rPr lang="en-US" sz="1800" b="1" i="0" u="none" kern="1200" dirty="0">
              <a:latin typeface="Calibri" panose="020F0502020204030204" pitchFamily="34" charset="0"/>
              <a:cs typeface="Calibri" panose="020F0502020204030204" pitchFamily="34" charset="0"/>
            </a:rPr>
            <a:t>Segmentation </a:t>
          </a:r>
          <a:endParaRPr lang="en-US" sz="1800" b="1" kern="1200" dirty="0">
            <a:latin typeface="Calibri" panose="020F0502020204030204" pitchFamily="34" charset="0"/>
            <a:cs typeface="Calibri" panose="020F0502020204030204" pitchFamily="34" charset="0"/>
          </a:endParaRPr>
        </a:p>
      </dsp:txBody>
      <dsp:txXfrm>
        <a:off x="7030712" y="888207"/>
        <a:ext cx="1597218" cy="1341663"/>
      </dsp:txXfrm>
    </dsp:sp>
    <dsp:sp modelId="{06772805-3643-43C2-9C80-F43268C57C20}">
      <dsp:nvSpPr>
        <dsp:cNvPr id="0" name=""/>
        <dsp:cNvSpPr/>
      </dsp:nvSpPr>
      <dsp:spPr>
        <a:xfrm>
          <a:off x="7493905" y="262097"/>
          <a:ext cx="670831" cy="670831"/>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5</a:t>
          </a:r>
        </a:p>
      </dsp:txBody>
      <dsp:txXfrm>
        <a:off x="7592146" y="360338"/>
        <a:ext cx="474349" cy="474349"/>
      </dsp:txXfrm>
    </dsp:sp>
    <dsp:sp modelId="{77F59A8B-7684-4E29-B44F-B0F96367FE70}">
      <dsp:nvSpPr>
        <dsp:cNvPr id="0" name=""/>
        <dsp:cNvSpPr/>
      </dsp:nvSpPr>
      <dsp:spPr>
        <a:xfrm>
          <a:off x="7030712" y="2274521"/>
          <a:ext cx="1597218"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37BDE-FCE3-41C4-B976-0DC28743AC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3,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dirty="0"/>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dirty="0"/>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38375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3/3/2022 11:05 PM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059764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3/3/2022 11:05 PM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0547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3944518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2532159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37606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854399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657245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345603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3/3/2022 11:05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55434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3/3/2022 11:05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4015825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3/3/2022 11:05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352607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3/3/2022 11:05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0391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3/3/2022 11:05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630478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3/3/2022 11:05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506453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3/3/2022 11:05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4739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dirty="0"/>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3/3/2022 11:05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1371452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dirty="0"/>
              <a:t>Click icon to add picture</a:t>
            </a:r>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07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dirty="0"/>
              <a:t>Click icon to add picture</a:t>
            </a:r>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dirty="0"/>
              <a:t>Click icon to add picture</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50009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dirty="0"/>
              <a:t>20xx</a:t>
            </a:r>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068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7925924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12842487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1486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dirty="0"/>
              <a:t>Click icon to add picture</a:t>
            </a:r>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dirty="0">
                <a:solidFill>
                  <a:schemeClr val="bg1"/>
                </a:solidFill>
                <a:effectLst>
                  <a:outerShdw blurRad="38100" dist="38100" dir="2700000" algn="tl">
                    <a:srgbClr val="000000">
                      <a:alpha val="43137"/>
                    </a:srgbClr>
                  </a:outerShdw>
                </a:effectLst>
              </a:rPr>
              <a:t>20xx</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575370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dirty="0"/>
              <a:t>Click icon to add picture</a:t>
            </a:r>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dirty="0"/>
              <a:t>Click icon to add picture</a:t>
            </a:r>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dirty="0"/>
              <a:t>Click icon to add picture</a:t>
            </a:r>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dirty="0"/>
              <a:t>Click icon to add picture</a:t>
            </a:r>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09967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834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56856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dirty="0"/>
              <a:t>Click icon to add picture</a:t>
            </a:r>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dirty="0"/>
              <a:t>20xx</a:t>
            </a:r>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140203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dirty="0"/>
              <a:t>Click icon to add picture</a:t>
            </a:r>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dirty="0"/>
              <a:t>Click icon to add picture</a:t>
            </a:r>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dirty="0"/>
              <a:t>Click icon to add picture</a:t>
            </a:r>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dirty="0"/>
              <a:t>Sample footer text</a:t>
            </a:r>
          </a:p>
        </p:txBody>
      </p:sp>
    </p:spTree>
    <p:extLst>
      <p:ext uri="{BB962C8B-B14F-4D97-AF65-F5344CB8AC3E}">
        <p14:creationId xmlns:p14="http://schemas.microsoft.com/office/powerpoint/2010/main" val="245086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61" indent="0" algn="ctr">
              <a:buNone/>
              <a:defRPr sz="2000"/>
            </a:lvl2pPr>
            <a:lvl3pPr marL="914322" indent="0" algn="ctr">
              <a:buNone/>
              <a:defRPr sz="1800"/>
            </a:lvl3pPr>
            <a:lvl4pPr marL="1371484" indent="0" algn="ctr">
              <a:buNone/>
              <a:defRPr sz="1600"/>
            </a:lvl4pPr>
            <a:lvl5pPr marL="1828645" indent="0" algn="ctr">
              <a:buNone/>
              <a:defRPr sz="1600"/>
            </a:lvl5pPr>
            <a:lvl6pPr marL="2285805" indent="0" algn="ctr">
              <a:buNone/>
              <a:defRPr sz="1600"/>
            </a:lvl6pPr>
            <a:lvl7pPr marL="2742966" indent="0" algn="ctr">
              <a:buNone/>
              <a:defRPr sz="1600"/>
            </a:lvl7pPr>
            <a:lvl8pPr marL="3200128" indent="0" algn="ctr">
              <a:buNone/>
              <a:defRPr sz="1600"/>
            </a:lvl8pPr>
            <a:lvl9pPr marL="365728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576574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9670678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61" indent="0">
              <a:buNone/>
              <a:defRPr sz="2000">
                <a:solidFill>
                  <a:schemeClr val="tx1">
                    <a:tint val="75000"/>
                  </a:schemeClr>
                </a:solidFill>
              </a:defRPr>
            </a:lvl2pPr>
            <a:lvl3pPr marL="914322" indent="0">
              <a:buNone/>
              <a:defRPr sz="1800">
                <a:solidFill>
                  <a:schemeClr val="tx1">
                    <a:tint val="75000"/>
                  </a:schemeClr>
                </a:solidFill>
              </a:defRPr>
            </a:lvl3pPr>
            <a:lvl4pPr marL="1371484" indent="0">
              <a:buNone/>
              <a:defRPr sz="1600">
                <a:solidFill>
                  <a:schemeClr val="tx1">
                    <a:tint val="75000"/>
                  </a:schemeClr>
                </a:solidFill>
              </a:defRPr>
            </a:lvl4pPr>
            <a:lvl5pPr marL="1828645" indent="0">
              <a:buNone/>
              <a:defRPr sz="1600">
                <a:solidFill>
                  <a:schemeClr val="tx1">
                    <a:tint val="75000"/>
                  </a:schemeClr>
                </a:solidFill>
              </a:defRPr>
            </a:lvl5pPr>
            <a:lvl6pPr marL="2285805" indent="0">
              <a:buNone/>
              <a:defRPr sz="1600">
                <a:solidFill>
                  <a:schemeClr val="tx1">
                    <a:tint val="75000"/>
                  </a:schemeClr>
                </a:solidFill>
              </a:defRPr>
            </a:lvl6pPr>
            <a:lvl7pPr marL="2742966" indent="0">
              <a:buNone/>
              <a:defRPr sz="1600">
                <a:solidFill>
                  <a:schemeClr val="tx1">
                    <a:tint val="75000"/>
                  </a:schemeClr>
                </a:solidFill>
              </a:defRPr>
            </a:lvl7pPr>
            <a:lvl8pPr marL="3200128" indent="0">
              <a:buNone/>
              <a:defRPr sz="1600">
                <a:solidFill>
                  <a:schemeClr val="tx1">
                    <a:tint val="75000"/>
                  </a:schemeClr>
                </a:solidFill>
              </a:defRPr>
            </a:lvl8pPr>
            <a:lvl9pPr marL="365728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876259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6468820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61" indent="0">
              <a:buNone/>
              <a:defRPr sz="2000" b="1"/>
            </a:lvl2pPr>
            <a:lvl3pPr marL="914322" indent="0">
              <a:buNone/>
              <a:defRPr sz="1800" b="1"/>
            </a:lvl3pPr>
            <a:lvl4pPr marL="1371484" indent="0">
              <a:buNone/>
              <a:defRPr sz="1600" b="1"/>
            </a:lvl4pPr>
            <a:lvl5pPr marL="1828645" indent="0">
              <a:buNone/>
              <a:defRPr sz="1600" b="1"/>
            </a:lvl5pPr>
            <a:lvl6pPr marL="2285805" indent="0">
              <a:buNone/>
              <a:defRPr sz="1600" b="1"/>
            </a:lvl6pPr>
            <a:lvl7pPr marL="2742966" indent="0">
              <a:buNone/>
              <a:defRPr sz="1600" b="1"/>
            </a:lvl7pPr>
            <a:lvl8pPr marL="3200128" indent="0">
              <a:buNone/>
              <a:defRPr sz="1600" b="1"/>
            </a:lvl8pPr>
            <a:lvl9pPr marL="365728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61" indent="0">
              <a:buNone/>
              <a:defRPr sz="2000" b="1"/>
            </a:lvl2pPr>
            <a:lvl3pPr marL="914322" indent="0">
              <a:buNone/>
              <a:defRPr sz="1800" b="1"/>
            </a:lvl3pPr>
            <a:lvl4pPr marL="1371484" indent="0">
              <a:buNone/>
              <a:defRPr sz="1600" b="1"/>
            </a:lvl4pPr>
            <a:lvl5pPr marL="1828645" indent="0">
              <a:buNone/>
              <a:defRPr sz="1600" b="1"/>
            </a:lvl5pPr>
            <a:lvl6pPr marL="2285805" indent="0">
              <a:buNone/>
              <a:defRPr sz="1600" b="1"/>
            </a:lvl6pPr>
            <a:lvl7pPr marL="2742966" indent="0">
              <a:buNone/>
              <a:defRPr sz="1600" b="1"/>
            </a:lvl7pPr>
            <a:lvl8pPr marL="3200128" indent="0">
              <a:buNone/>
              <a:defRPr sz="1600" b="1"/>
            </a:lvl8pPr>
            <a:lvl9pPr marL="365728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92685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45150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425522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dirty="0"/>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61" indent="0">
              <a:buNone/>
              <a:defRPr sz="1400"/>
            </a:lvl2pPr>
            <a:lvl3pPr marL="914322" indent="0">
              <a:buNone/>
              <a:defRPr sz="1200"/>
            </a:lvl3pPr>
            <a:lvl4pPr marL="1371484" indent="0">
              <a:buNone/>
              <a:defRPr sz="1000"/>
            </a:lvl4pPr>
            <a:lvl5pPr marL="1828645" indent="0">
              <a:buNone/>
              <a:defRPr sz="1000"/>
            </a:lvl5pPr>
            <a:lvl6pPr marL="2285805" indent="0">
              <a:buNone/>
              <a:defRPr sz="1000"/>
            </a:lvl6pPr>
            <a:lvl7pPr marL="2742966" indent="0">
              <a:buNone/>
              <a:defRPr sz="1000"/>
            </a:lvl7pPr>
            <a:lvl8pPr marL="3200128" indent="0">
              <a:buNone/>
              <a:defRPr sz="1000"/>
            </a:lvl8pPr>
            <a:lvl9pPr marL="365728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546577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61" indent="0">
              <a:buNone/>
              <a:defRPr sz="2800"/>
            </a:lvl2pPr>
            <a:lvl3pPr marL="914322" indent="0">
              <a:buNone/>
              <a:defRPr sz="2400"/>
            </a:lvl3pPr>
            <a:lvl4pPr marL="1371484" indent="0">
              <a:buNone/>
              <a:defRPr sz="2000"/>
            </a:lvl4pPr>
            <a:lvl5pPr marL="1828645" indent="0">
              <a:buNone/>
              <a:defRPr sz="2000"/>
            </a:lvl5pPr>
            <a:lvl6pPr marL="2285805" indent="0">
              <a:buNone/>
              <a:defRPr sz="2000"/>
            </a:lvl6pPr>
            <a:lvl7pPr marL="2742966" indent="0">
              <a:buNone/>
              <a:defRPr sz="2000"/>
            </a:lvl7pPr>
            <a:lvl8pPr marL="3200128" indent="0">
              <a:buNone/>
              <a:defRPr sz="2000"/>
            </a:lvl8pPr>
            <a:lvl9pPr marL="3657289" indent="0">
              <a:buNone/>
              <a:defRPr sz="2000"/>
            </a:lvl9pPr>
          </a:lstStyle>
          <a:p>
            <a:r>
              <a:rPr lang="en-US" dirty="0"/>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61" indent="0">
              <a:buNone/>
              <a:defRPr sz="1400"/>
            </a:lvl2pPr>
            <a:lvl3pPr marL="914322" indent="0">
              <a:buNone/>
              <a:defRPr sz="1200"/>
            </a:lvl3pPr>
            <a:lvl4pPr marL="1371484" indent="0">
              <a:buNone/>
              <a:defRPr sz="1000"/>
            </a:lvl4pPr>
            <a:lvl5pPr marL="1828645" indent="0">
              <a:buNone/>
              <a:defRPr sz="1000"/>
            </a:lvl5pPr>
            <a:lvl6pPr marL="2285805" indent="0">
              <a:buNone/>
              <a:defRPr sz="1000"/>
            </a:lvl6pPr>
            <a:lvl7pPr marL="2742966" indent="0">
              <a:buNone/>
              <a:defRPr sz="1000"/>
            </a:lvl7pPr>
            <a:lvl8pPr marL="3200128" indent="0">
              <a:buNone/>
              <a:defRPr sz="1000"/>
            </a:lvl8pPr>
            <a:lvl9pPr marL="365728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6582394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0817058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335177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634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22496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17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218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64478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29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dirty="0"/>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1472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1361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36808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59047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6025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231905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28441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dirty="0"/>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dirty="0"/>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5997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851889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63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872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dirty="0"/>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3259032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2808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3984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99498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dirty="0"/>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dirty="0"/>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033729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11706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30535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17749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36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dirty="0"/>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38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3,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6.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3,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 id="2147483736" r:id="rId14"/>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3/3/2022 11:05 PM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683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dirty="0"/>
              <a:t>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4612202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3/3/2022</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13592612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32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80" indent="-228580" algn="l" defTabSz="91432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41" indent="-228580" algn="l" defTabSz="91432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03" indent="-228580" algn="l" defTabSz="91432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64" indent="-228580"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25" indent="-228580"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86" indent="-228580"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48" indent="-228580"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09" indent="-228580"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69" indent="-228580"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5" algn="l" defTabSz="914322" rtl="0" eaLnBrk="1" latinLnBrk="0" hangingPunct="1">
        <a:defRPr sz="1800" kern="1200">
          <a:solidFill>
            <a:schemeClr val="tx1"/>
          </a:solidFill>
          <a:latin typeface="+mn-lt"/>
          <a:ea typeface="+mn-ea"/>
          <a:cs typeface="+mn-cs"/>
        </a:defRPr>
      </a:lvl5pPr>
      <a:lvl6pPr marL="2285805"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3/4/2022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926551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2080958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easychair.org/publications/author/JZ7J" TargetMode="External"/><Relationship Id="rId2" Type="http://schemas.openxmlformats.org/officeDocument/2006/relationships/hyperlink" Target="https://easychair.org/publications/author/MMH1"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5.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Meeting Minutes Generating System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Amal Babu</a:t>
            </a:r>
            <a:r>
              <a:rPr lang="en-US" dirty="0"/>
              <a:t> </a:t>
            </a:r>
          </a:p>
          <a:p>
            <a:r>
              <a:rPr lang="en-US" dirty="0"/>
              <a:t>Roll No : 1</a:t>
            </a:r>
          </a:p>
          <a:p>
            <a:r>
              <a:rPr lang="en-US" dirty="0"/>
              <a:t>MCA S6</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7" y="1575877"/>
            <a:ext cx="3640015"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5345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4. SENTENCE TOKENIZATION</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3" name="TextBox 12">
            <a:extLst>
              <a:ext uri="{FF2B5EF4-FFF2-40B4-BE49-F238E27FC236}">
                <a16:creationId xmlns:a16="http://schemas.microsoft.com/office/drawing/2014/main" id="{DF24EFAD-059E-412E-B4B0-A69DA1E84DA4}"/>
              </a:ext>
            </a:extLst>
          </p:cNvPr>
          <p:cNvSpPr txBox="1"/>
          <p:nvPr/>
        </p:nvSpPr>
        <p:spPr>
          <a:xfrm>
            <a:off x="1856991" y="2285925"/>
            <a:ext cx="7243048" cy="1477328"/>
          </a:xfrm>
          <a:prstGeom prst="rect">
            <a:avLst/>
          </a:prstGeom>
          <a:noFill/>
          <a:ln>
            <a:solidFill>
              <a:schemeClr val="tx1"/>
            </a:solidFill>
          </a:ln>
        </p:spPr>
        <p:txBody>
          <a:bodyPr wrap="square" rtlCol="0">
            <a:spAutoFit/>
          </a:bodyPr>
          <a:lstStyle/>
          <a:p>
            <a:pPr algn="l"/>
            <a:r>
              <a:rPr lang="en-US" sz="1800" b="0" i="0" u="none" strike="noStrike" baseline="0" dirty="0">
                <a:latin typeface="Calibri" panose="020F0502020204030204" pitchFamily="34" charset="0"/>
              </a:rPr>
              <a:t>Artificial intelligence is human like intelligence. It is the study of intelligent</a:t>
            </a:r>
          </a:p>
          <a:p>
            <a:pPr algn="l"/>
            <a:r>
              <a:rPr lang="en-US" sz="1800" b="0" i="0" u="none" strike="noStrike" baseline="0" dirty="0">
                <a:latin typeface="Calibri" panose="020F0502020204030204" pitchFamily="34" charset="0"/>
              </a:rPr>
              <a:t>artificial agents. Science and engineering to produce intelligent machines.</a:t>
            </a:r>
          </a:p>
          <a:p>
            <a:pPr algn="l"/>
            <a:r>
              <a:rPr lang="en-US" sz="1800" b="0" i="0" u="none" strike="noStrike" baseline="0" dirty="0">
                <a:latin typeface="Calibri" panose="020F0502020204030204" pitchFamily="34" charset="0"/>
              </a:rPr>
              <a:t>Solve problems and have intelligence. Related to intelligent behavior.</a:t>
            </a:r>
          </a:p>
          <a:p>
            <a:pPr algn="l"/>
            <a:r>
              <a:rPr lang="en-US" sz="1800" b="0" i="0" u="none" strike="noStrike" baseline="0" dirty="0">
                <a:latin typeface="Calibri" panose="020F0502020204030204" pitchFamily="34" charset="0"/>
              </a:rPr>
              <a:t>Developing of reasoning machines. Learn from mistakes and successes.</a:t>
            </a:r>
          </a:p>
          <a:p>
            <a:pPr algn="l"/>
            <a:r>
              <a:rPr lang="en-US" sz="1800" b="0" i="0" u="none" strike="noStrike" baseline="0" dirty="0">
                <a:latin typeface="Calibri" panose="020F0502020204030204" pitchFamily="34" charset="0"/>
              </a:rPr>
              <a:t>Artificial intelligence is related to reasoning in everyday situations</a:t>
            </a:r>
            <a:endParaRPr kumimoji="0" lang="en-IN" sz="1800" b="0" i="0" u="none" strike="noStrike" kern="1200" cap="none" spc="0" normalizeH="0" baseline="0" noProof="0" dirty="0">
              <a:ln>
                <a:noFill/>
              </a:ln>
              <a:solidFill>
                <a:srgbClr val="242852">
                  <a:lumMod val="50000"/>
                </a:srgbClr>
              </a:solidFill>
              <a:effectLst/>
              <a:uLnTx/>
              <a:uFillTx/>
              <a:latin typeface="Corbel" panose="020B0503020204020204"/>
              <a:ea typeface="+mn-ea"/>
              <a:cs typeface="+mn-cs"/>
            </a:endParaRPr>
          </a:p>
        </p:txBody>
      </p:sp>
      <p:sp>
        <p:nvSpPr>
          <p:cNvPr id="3" name="TextBox 2">
            <a:extLst>
              <a:ext uri="{FF2B5EF4-FFF2-40B4-BE49-F238E27FC236}">
                <a16:creationId xmlns:a16="http://schemas.microsoft.com/office/drawing/2014/main" id="{FF475EB4-FED0-45BA-A0CA-E27DDE7F0AAB}"/>
              </a:ext>
            </a:extLst>
          </p:cNvPr>
          <p:cNvSpPr txBox="1"/>
          <p:nvPr/>
        </p:nvSpPr>
        <p:spPr>
          <a:xfrm>
            <a:off x="1521069" y="4018085"/>
            <a:ext cx="7473462" cy="233910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2060"/>
                </a:solidFill>
              </a:rPr>
              <a:t>Tokenization</a:t>
            </a:r>
            <a:endParaRPr lang="en-IN" dirty="0">
              <a:solidFill>
                <a:srgbClr val="002060"/>
              </a:solidFill>
            </a:endParaRPr>
          </a:p>
          <a:p>
            <a:pPr marL="742950" lvl="1" indent="-285750">
              <a:buFont typeface="Arial" panose="020B0604020202020204" pitchFamily="34" charset="0"/>
              <a:buChar char="•"/>
            </a:pPr>
            <a:r>
              <a:rPr lang="en-US" sz="1600" b="0" i="0" u="none" strike="noStrike" baseline="0" dirty="0">
                <a:latin typeface="Calibri" panose="020F0502020204030204" pitchFamily="34" charset="0"/>
              </a:rPr>
              <a:t>Artificial intelligence is human like intelligence.</a:t>
            </a:r>
            <a:endParaRPr lang="en-IN" sz="1600" b="0" i="0" u="none" strike="noStrike" baseline="0" dirty="0">
              <a:latin typeface="Calibri" panose="020F0502020204030204" pitchFamily="34" charset="0"/>
            </a:endParaRPr>
          </a:p>
          <a:p>
            <a:pPr marL="742950" lvl="1" indent="-285750">
              <a:buFont typeface="Arial" panose="020B0604020202020204" pitchFamily="34" charset="0"/>
              <a:buChar char="•"/>
            </a:pPr>
            <a:r>
              <a:rPr lang="en-US" sz="1600" b="0" i="0" u="none" strike="noStrike" baseline="0" dirty="0">
                <a:latin typeface="Calibri" panose="020F0502020204030204" pitchFamily="34" charset="0"/>
              </a:rPr>
              <a:t>It is the study of intelligent artificial agents.</a:t>
            </a:r>
            <a:endParaRPr lang="en-IN" sz="1600" dirty="0">
              <a:latin typeface="Calibri" panose="020F0502020204030204" pitchFamily="34" charset="0"/>
            </a:endParaRPr>
          </a:p>
          <a:p>
            <a:pPr marL="742950" lvl="1" indent="-285750">
              <a:buFont typeface="Arial" panose="020B0604020202020204" pitchFamily="34" charset="0"/>
              <a:buChar char="•"/>
            </a:pPr>
            <a:r>
              <a:rPr lang="en-US" sz="1600" b="0" i="0" u="none" strike="noStrike" baseline="0" dirty="0">
                <a:latin typeface="Calibri" panose="020F0502020204030204" pitchFamily="34" charset="0"/>
              </a:rPr>
              <a:t>Science and engineering to produce intelligent machines.</a:t>
            </a:r>
          </a:p>
          <a:p>
            <a:pPr marL="742950" lvl="1" indent="-285750">
              <a:buFont typeface="Arial" panose="020B0604020202020204" pitchFamily="34" charset="0"/>
              <a:buChar char="•"/>
            </a:pPr>
            <a:r>
              <a:rPr lang="en-US" sz="1600" b="0" i="0" u="none" strike="noStrike" baseline="0" dirty="0">
                <a:latin typeface="Calibri" panose="020F0502020204030204" pitchFamily="34" charset="0"/>
              </a:rPr>
              <a:t>Solve problems and have intelligence.</a:t>
            </a:r>
            <a:endParaRPr lang="en-US" sz="1600" dirty="0">
              <a:latin typeface="Calibri" panose="020F0502020204030204" pitchFamily="34" charset="0"/>
            </a:endParaRPr>
          </a:p>
          <a:p>
            <a:pPr marL="742950" lvl="1" indent="-285750">
              <a:buFont typeface="Arial" panose="020B0604020202020204" pitchFamily="34" charset="0"/>
              <a:buChar char="•"/>
            </a:pPr>
            <a:r>
              <a:rPr lang="en-IN" sz="1600" b="0" i="0" u="none" strike="noStrike" baseline="0" dirty="0">
                <a:latin typeface="Calibri" panose="020F0502020204030204" pitchFamily="34" charset="0"/>
              </a:rPr>
              <a:t>Related to intelligent behavior.</a:t>
            </a:r>
            <a:endParaRPr lang="en-US" sz="1600" b="0" i="0" u="none" strike="noStrike" baseline="0" dirty="0">
              <a:latin typeface="Calibri" panose="020F0502020204030204" pitchFamily="34" charset="0"/>
            </a:endParaRPr>
          </a:p>
          <a:p>
            <a:pPr marL="742950" lvl="1" indent="-285750">
              <a:buFont typeface="Arial" panose="020B0604020202020204" pitchFamily="34" charset="0"/>
              <a:buChar char="•"/>
            </a:pPr>
            <a:r>
              <a:rPr lang="en-IN" sz="1600" b="0" i="0" u="none" strike="noStrike" baseline="0" dirty="0">
                <a:latin typeface="Calibri" panose="020F0502020204030204" pitchFamily="34" charset="0"/>
              </a:rPr>
              <a:t>Developing of reasoning machines.</a:t>
            </a:r>
            <a:endParaRPr lang="en-US" sz="1600" dirty="0">
              <a:latin typeface="Calibri" panose="020F0502020204030204" pitchFamily="34" charset="0"/>
            </a:endParaRPr>
          </a:p>
          <a:p>
            <a:pPr marL="742950" lvl="1" indent="-285750">
              <a:buFont typeface="Arial" panose="020B0604020202020204" pitchFamily="34" charset="0"/>
              <a:buChar char="•"/>
            </a:pPr>
            <a:r>
              <a:rPr lang="en-US" sz="1600" b="0" i="0" u="none" strike="noStrike" baseline="0" dirty="0">
                <a:latin typeface="Calibri" panose="020F0502020204030204" pitchFamily="34" charset="0"/>
              </a:rPr>
              <a:t>Learn from mistakes and successes.</a:t>
            </a:r>
          </a:p>
          <a:p>
            <a:pPr marL="742950" lvl="1" indent="-285750">
              <a:buFont typeface="Arial" panose="020B0604020202020204" pitchFamily="34" charset="0"/>
              <a:buChar char="•"/>
            </a:pPr>
            <a:r>
              <a:rPr lang="en-US" sz="1600" b="0" i="0" u="none" strike="noStrike" baseline="0" dirty="0">
                <a:latin typeface="Calibri" panose="020F0502020204030204" pitchFamily="34" charset="0"/>
              </a:rPr>
              <a:t>Artificial intelligence is related to reasoning in everyday situations</a:t>
            </a:r>
            <a:endParaRPr lang="en-US" sz="1600" dirty="0"/>
          </a:p>
        </p:txBody>
      </p:sp>
    </p:spTree>
    <p:extLst>
      <p:ext uri="{BB962C8B-B14F-4D97-AF65-F5344CB8AC3E}">
        <p14:creationId xmlns:p14="http://schemas.microsoft.com/office/powerpoint/2010/main" val="117567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solidFill>
                  <a:srgbClr val="FFFFFF"/>
                </a:solidFill>
                <a:latin typeface="Calibri-Bold"/>
              </a:rPr>
              <a:t>5. SCORE FOR THE SENTENCES</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8" name="Picture 7">
            <a:extLst>
              <a:ext uri="{FF2B5EF4-FFF2-40B4-BE49-F238E27FC236}">
                <a16:creationId xmlns:a16="http://schemas.microsoft.com/office/drawing/2014/main" id="{6D7F3A83-37E0-4111-BAF3-59FE03025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385" y="2187730"/>
            <a:ext cx="8679472" cy="4278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790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6. ORDER THE SENTENCES</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8" name="Picture 7">
            <a:extLst>
              <a:ext uri="{FF2B5EF4-FFF2-40B4-BE49-F238E27FC236}">
                <a16:creationId xmlns:a16="http://schemas.microsoft.com/office/drawing/2014/main" id="{6D7F3A83-37E0-4111-BAF3-59FE03025C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59358" y="2187730"/>
            <a:ext cx="8653525" cy="4278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188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7. GENERATE THE SUMMARY</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5" name="TextBox 14">
            <a:extLst>
              <a:ext uri="{FF2B5EF4-FFF2-40B4-BE49-F238E27FC236}">
                <a16:creationId xmlns:a16="http://schemas.microsoft.com/office/drawing/2014/main" id="{02968941-BED7-4337-BD8D-A3EAAC660A29}"/>
              </a:ext>
            </a:extLst>
          </p:cNvPr>
          <p:cNvSpPr txBox="1"/>
          <p:nvPr/>
        </p:nvSpPr>
        <p:spPr>
          <a:xfrm>
            <a:off x="2479431" y="2453055"/>
            <a:ext cx="6875585" cy="1754326"/>
          </a:xfrm>
          <a:prstGeom prst="rect">
            <a:avLst/>
          </a:prstGeom>
          <a:noFill/>
          <a:ln>
            <a:solidFill>
              <a:schemeClr val="tx1"/>
            </a:solidFill>
          </a:ln>
        </p:spPr>
        <p:txBody>
          <a:bodyPr wrap="square" rtlCol="0">
            <a:spAutoFit/>
          </a:bodyPr>
          <a:lstStyle/>
          <a:p>
            <a:pPr algn="l"/>
            <a:r>
              <a:rPr lang="en-US" sz="1800" b="0" i="0" u="none" strike="noStrike" baseline="0" dirty="0">
                <a:latin typeface="Calibri" panose="020F0502020204030204" pitchFamily="34" charset="0"/>
              </a:rPr>
              <a:t>Artificial intelligence is human like intelligence. It is the study of</a:t>
            </a:r>
          </a:p>
          <a:p>
            <a:pPr algn="l"/>
            <a:r>
              <a:rPr lang="en-US" sz="1800" b="0" i="0" u="none" strike="noStrike" baseline="0" dirty="0">
                <a:latin typeface="Calibri" panose="020F0502020204030204" pitchFamily="34" charset="0"/>
              </a:rPr>
              <a:t>intelligent artificial agents. Science and engineering to produce</a:t>
            </a:r>
          </a:p>
          <a:p>
            <a:pPr algn="l"/>
            <a:r>
              <a:rPr lang="en-US" sz="1800" b="0" i="0" u="none" strike="noStrike" baseline="0" dirty="0">
                <a:latin typeface="Calibri" panose="020F0502020204030204" pitchFamily="34" charset="0"/>
              </a:rPr>
              <a:t>intelligent machines. Solve problems and have intelligence. Related to</a:t>
            </a:r>
          </a:p>
          <a:p>
            <a:pPr algn="l"/>
            <a:r>
              <a:rPr lang="en-US" sz="1800" b="0" i="0" u="none" strike="noStrike" baseline="0" dirty="0">
                <a:latin typeface="Calibri" panose="020F0502020204030204" pitchFamily="34" charset="0"/>
              </a:rPr>
              <a:t>intelligent behavior. Developing of reasoning machines. Learn from</a:t>
            </a:r>
          </a:p>
          <a:p>
            <a:pPr algn="l"/>
            <a:r>
              <a:rPr lang="en-US" sz="1800" b="0" i="0" u="none" strike="noStrike" baseline="0" dirty="0">
                <a:latin typeface="Calibri" panose="020F0502020204030204" pitchFamily="34" charset="0"/>
              </a:rPr>
              <a:t>mistakes and successes. Artificial intelligence is related to reasoning in</a:t>
            </a:r>
          </a:p>
          <a:p>
            <a:pPr algn="l"/>
            <a:r>
              <a:rPr lang="en-IN" sz="1800" b="0" i="0" u="none" strike="noStrike" baseline="0" dirty="0">
                <a:latin typeface="Calibri" panose="020F0502020204030204" pitchFamily="34" charset="0"/>
              </a:rPr>
              <a:t>everyday situations</a:t>
            </a:r>
            <a:endParaRPr kumimoji="0" lang="en-IN" sz="1800" b="0" i="0" u="none" strike="noStrike" kern="1200" cap="none" spc="0" normalizeH="0" baseline="0" noProof="0" dirty="0">
              <a:ln>
                <a:noFill/>
              </a:ln>
              <a:solidFill>
                <a:srgbClr val="242852">
                  <a:lumMod val="50000"/>
                </a:srgbClr>
              </a:solidFill>
              <a:effectLst/>
              <a:uLnTx/>
              <a:uFillTx/>
              <a:latin typeface="Corbel" panose="020B0503020204020204"/>
              <a:ea typeface="+mn-ea"/>
              <a:cs typeface="+mn-cs"/>
            </a:endParaRPr>
          </a:p>
        </p:txBody>
      </p:sp>
      <p:sp>
        <p:nvSpPr>
          <p:cNvPr id="9" name="TextBox 8">
            <a:extLst>
              <a:ext uri="{FF2B5EF4-FFF2-40B4-BE49-F238E27FC236}">
                <a16:creationId xmlns:a16="http://schemas.microsoft.com/office/drawing/2014/main" id="{97FE2C3C-2573-4FF5-A513-7563C3DB7CAD}"/>
              </a:ext>
            </a:extLst>
          </p:cNvPr>
          <p:cNvSpPr txBox="1"/>
          <p:nvPr/>
        </p:nvSpPr>
        <p:spPr>
          <a:xfrm>
            <a:off x="2017834" y="4893256"/>
            <a:ext cx="7798777" cy="646331"/>
          </a:xfrm>
          <a:prstGeom prst="rect">
            <a:avLst/>
          </a:prstGeom>
          <a:noFill/>
          <a:ln>
            <a:solidFill>
              <a:schemeClr val="tx1"/>
            </a:solidFill>
          </a:ln>
        </p:spPr>
        <p:txBody>
          <a:bodyPr wrap="square" rtlCol="0">
            <a:spAutoFit/>
          </a:bodyPr>
          <a:lstStyle/>
          <a:p>
            <a:pPr algn="l"/>
            <a:r>
              <a:rPr lang="en-US" sz="1800" b="0" i="0" u="none" strike="noStrike" baseline="0" dirty="0">
                <a:latin typeface="Calibri" panose="020F0502020204030204" pitchFamily="34" charset="0"/>
              </a:rPr>
              <a:t>Artificial intelligence is related to reasoning in everyday situations. Artificial</a:t>
            </a:r>
          </a:p>
          <a:p>
            <a:pPr algn="l"/>
            <a:r>
              <a:rPr lang="en-US" sz="1800" b="0" i="0" u="none" strike="noStrike" baseline="0" dirty="0">
                <a:latin typeface="Calibri" panose="020F0502020204030204" pitchFamily="34" charset="0"/>
              </a:rPr>
              <a:t>intelligence is human like intelligence. It is the study of intelligent artificial agents.</a:t>
            </a:r>
            <a:endParaRPr kumimoji="0" lang="en-IN" sz="1800" b="0" i="0" u="none" strike="noStrike" kern="1200" cap="none" spc="0" normalizeH="0" baseline="0" noProof="0" dirty="0">
              <a:ln>
                <a:noFill/>
              </a:ln>
              <a:solidFill>
                <a:srgbClr val="242852">
                  <a:lumMod val="50000"/>
                </a:srgbClr>
              </a:solidFill>
              <a:effectLst/>
              <a:uLnTx/>
              <a:uFillTx/>
              <a:latin typeface="Corbel" panose="020B0503020204020204"/>
              <a:ea typeface="+mn-ea"/>
              <a:cs typeface="+mn-cs"/>
            </a:endParaRPr>
          </a:p>
        </p:txBody>
      </p:sp>
      <p:sp>
        <p:nvSpPr>
          <p:cNvPr id="3" name="Arrow: Down 2">
            <a:extLst>
              <a:ext uri="{FF2B5EF4-FFF2-40B4-BE49-F238E27FC236}">
                <a16:creationId xmlns:a16="http://schemas.microsoft.com/office/drawing/2014/main" id="{0E26D85F-0D1E-4308-9C3C-245DF6720245}"/>
              </a:ext>
            </a:extLst>
          </p:cNvPr>
          <p:cNvSpPr/>
          <p:nvPr/>
        </p:nvSpPr>
        <p:spPr>
          <a:xfrm>
            <a:off x="5536064" y="4308605"/>
            <a:ext cx="381159" cy="54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9333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FF"/>
                </a:solidFill>
                <a:latin typeface="Calibri-Bold"/>
              </a:rPr>
              <a:t>Cosine similarity</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5" name="TextBox 14">
            <a:extLst>
              <a:ext uri="{FF2B5EF4-FFF2-40B4-BE49-F238E27FC236}">
                <a16:creationId xmlns:a16="http://schemas.microsoft.com/office/drawing/2014/main" id="{02968941-BED7-4337-BD8D-A3EAAC660A29}"/>
              </a:ext>
            </a:extLst>
          </p:cNvPr>
          <p:cNvSpPr txBox="1"/>
          <p:nvPr/>
        </p:nvSpPr>
        <p:spPr>
          <a:xfrm>
            <a:off x="1301262" y="2391508"/>
            <a:ext cx="8001000" cy="2126864"/>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lang="en-US" b="1" i="0" dirty="0">
                <a:solidFill>
                  <a:schemeClr val="accent2">
                    <a:lumMod val="50000"/>
                  </a:schemeClr>
                </a:solidFill>
                <a:effectLst/>
                <a:latin typeface="charter"/>
              </a:rPr>
              <a:t>Cosine similarity</a:t>
            </a:r>
            <a:r>
              <a:rPr lang="en-US" b="0" i="0" dirty="0">
                <a:solidFill>
                  <a:schemeClr val="accent2">
                    <a:lumMod val="50000"/>
                  </a:schemeClr>
                </a:solidFill>
                <a:effectLst/>
                <a:latin typeface="charter"/>
              </a:rPr>
              <a:t> is a measure of similarity between two non-zero vectors of an inner product space that measures the cosine of the angle between them. Since we will be representing our sentences as the bunch of vectors, we can use it to find the similarity among sentences. Its measures cosine of the angle between vectors. Angle will be </a:t>
            </a:r>
            <a:r>
              <a:rPr lang="en-US" b="1" i="0" dirty="0">
                <a:solidFill>
                  <a:schemeClr val="accent2">
                    <a:lumMod val="50000"/>
                  </a:schemeClr>
                </a:solidFill>
                <a:effectLst/>
                <a:latin typeface="charter"/>
              </a:rPr>
              <a:t>0 </a:t>
            </a:r>
            <a:r>
              <a:rPr lang="en-US" b="0" i="0" dirty="0">
                <a:solidFill>
                  <a:schemeClr val="accent2">
                    <a:lumMod val="50000"/>
                  </a:schemeClr>
                </a:solidFill>
                <a:effectLst/>
                <a:latin typeface="charter"/>
              </a:rPr>
              <a:t>if sentences are similar.</a:t>
            </a:r>
            <a:endParaRPr kumimoji="0" lang="en-IN" sz="1800" b="0" i="0" u="none" strike="noStrike" kern="1200" cap="none" spc="0" normalizeH="0" baseline="0" noProof="0" dirty="0">
              <a:ln>
                <a:noFill/>
              </a:ln>
              <a:solidFill>
                <a:schemeClr val="accent2">
                  <a:lumMod val="50000"/>
                </a:schemeClr>
              </a:solidFill>
              <a:effectLst/>
              <a:uLnTx/>
              <a:uFillTx/>
              <a:latin typeface="Corbel" panose="020B0503020204020204"/>
              <a:ea typeface="+mn-ea"/>
              <a:cs typeface="+mn-cs"/>
            </a:endParaRPr>
          </a:p>
        </p:txBody>
      </p:sp>
      <p:sp>
        <p:nvSpPr>
          <p:cNvPr id="10" name="TextBox 9">
            <a:extLst>
              <a:ext uri="{FF2B5EF4-FFF2-40B4-BE49-F238E27FC236}">
                <a16:creationId xmlns:a16="http://schemas.microsoft.com/office/drawing/2014/main" id="{F6441187-22A1-4903-9180-99BE3348066D}"/>
              </a:ext>
            </a:extLst>
          </p:cNvPr>
          <p:cNvSpPr txBox="1"/>
          <p:nvPr/>
        </p:nvSpPr>
        <p:spPr>
          <a:xfrm>
            <a:off x="2253030" y="4820453"/>
            <a:ext cx="6097464" cy="923330"/>
          </a:xfrm>
          <a:prstGeom prst="rect">
            <a:avLst/>
          </a:prstGeom>
          <a:noFill/>
        </p:spPr>
        <p:txBody>
          <a:bodyPr wrap="square">
            <a:spAutoFit/>
          </a:bodyPr>
          <a:lstStyle/>
          <a:p>
            <a:r>
              <a:rPr lang="en-IN" i="1" dirty="0">
                <a:solidFill>
                  <a:srgbClr val="292929"/>
                </a:solidFill>
                <a:latin typeface="charter"/>
              </a:rPr>
              <a:t>Input Text</a:t>
            </a:r>
            <a:r>
              <a:rPr lang="en-IN" b="0" i="1" dirty="0">
                <a:solidFill>
                  <a:srgbClr val="292929"/>
                </a:solidFill>
                <a:effectLst/>
                <a:latin typeface="charter"/>
              </a:rPr>
              <a:t> →  split into sentences →  remove stop words → build a similarity matrix →  generate rank based on matrix → pick top N sentences for summary.</a:t>
            </a:r>
            <a:endParaRPr lang="en-IN" dirty="0"/>
          </a:p>
        </p:txBody>
      </p:sp>
    </p:spTree>
    <p:extLst>
      <p:ext uri="{BB962C8B-B14F-4D97-AF65-F5344CB8AC3E}">
        <p14:creationId xmlns:p14="http://schemas.microsoft.com/office/powerpoint/2010/main" val="12359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LUHN ALGORITHM</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1" name="TextBox 10">
            <a:extLst>
              <a:ext uri="{FF2B5EF4-FFF2-40B4-BE49-F238E27FC236}">
                <a16:creationId xmlns:a16="http://schemas.microsoft.com/office/drawing/2014/main" id="{EEA3359F-BBD0-48A9-BDBC-B6F4BDF99009}"/>
              </a:ext>
            </a:extLst>
          </p:cNvPr>
          <p:cNvSpPr txBox="1"/>
          <p:nvPr/>
        </p:nvSpPr>
        <p:spPr>
          <a:xfrm>
            <a:off x="1096766" y="2341925"/>
            <a:ext cx="6097464" cy="646331"/>
          </a:xfrm>
          <a:prstGeom prst="rect">
            <a:avLst/>
          </a:prstGeom>
          <a:noFill/>
        </p:spPr>
        <p:txBody>
          <a:bodyPr wrap="square">
            <a:spAutoFit/>
          </a:bodyPr>
          <a:lstStyle/>
          <a:p>
            <a:pPr marL="285750" indent="-285750">
              <a:buFont typeface="Wingdings" panose="05000000000000000000" pitchFamily="2" charset="2"/>
              <a:buChar char="§"/>
            </a:pPr>
            <a:r>
              <a:rPr lang="en-US" sz="1800" b="0" i="0" u="none" strike="noStrike" baseline="0" dirty="0">
                <a:latin typeface="Calibri" panose="020F0502020204030204" pitchFamily="34" charset="0"/>
              </a:rPr>
              <a:t>Luhn’s algorithm is an approach based on TF-IDF.</a:t>
            </a:r>
          </a:p>
          <a:p>
            <a:pPr marL="285750" indent="-285750">
              <a:buFont typeface="Wingdings" panose="05000000000000000000" pitchFamily="2" charset="2"/>
              <a:buChar char="§"/>
            </a:pPr>
            <a:r>
              <a:rPr lang="en-US" sz="1800" b="0" i="0" u="none" strike="noStrike" baseline="0" dirty="0">
                <a:latin typeface="Calibri" panose="020F0502020204030204" pitchFamily="34" charset="0"/>
              </a:rPr>
              <a:t>Select most important words based on frequency</a:t>
            </a:r>
          </a:p>
        </p:txBody>
      </p:sp>
      <p:sp>
        <p:nvSpPr>
          <p:cNvPr id="8" name="TextBox 7">
            <a:extLst>
              <a:ext uri="{FF2B5EF4-FFF2-40B4-BE49-F238E27FC236}">
                <a16:creationId xmlns:a16="http://schemas.microsoft.com/office/drawing/2014/main" id="{D6B12396-DC6C-489A-8479-C91B6E30B189}"/>
              </a:ext>
            </a:extLst>
          </p:cNvPr>
          <p:cNvSpPr txBox="1"/>
          <p:nvPr/>
        </p:nvSpPr>
        <p:spPr>
          <a:xfrm>
            <a:off x="817171" y="3042943"/>
            <a:ext cx="10155115" cy="3231654"/>
          </a:xfrm>
          <a:prstGeom prst="rect">
            <a:avLst/>
          </a:prstGeom>
          <a:noFill/>
          <a:ln w="19050">
            <a:solidFill>
              <a:schemeClr val="tx1"/>
            </a:solidFill>
          </a:ln>
        </p:spPr>
        <p:txBody>
          <a:bodyPr wrap="square" rtlCol="0">
            <a:spAutoFit/>
          </a:bodyPr>
          <a:lstStyle/>
          <a:p>
            <a:pPr marL="342900" indent="-342900">
              <a:buFont typeface="+mj-lt"/>
              <a:buAutoNum type="arabicPeriod"/>
            </a:pPr>
            <a:r>
              <a:rPr lang="en-US" dirty="0">
                <a:solidFill>
                  <a:srgbClr val="3C484E"/>
                </a:solidFill>
                <a:latin typeface="Arial" panose="020B0604020202020204" pitchFamily="34" charset="0"/>
              </a:rPr>
              <a:t>D</a:t>
            </a:r>
            <a:r>
              <a:rPr lang="en-US" b="0" i="0" dirty="0">
                <a:solidFill>
                  <a:srgbClr val="3C484E"/>
                </a:solidFill>
                <a:effectLst/>
                <a:latin typeface="Arial" panose="020B0604020202020204" pitchFamily="34" charset="0"/>
              </a:rPr>
              <a:t>etermines which words are more significant towards the meaning of document. </a:t>
            </a:r>
          </a:p>
          <a:p>
            <a:pPr marL="800100" lvl="1" indent="-342900">
              <a:buFont typeface="+mj-lt"/>
              <a:buAutoNum type="arabicPeriod"/>
            </a:pPr>
            <a:endParaRPr lang="en-US" b="0" i="0" dirty="0">
              <a:solidFill>
                <a:srgbClr val="3C484E"/>
              </a:solidFill>
              <a:effectLst/>
              <a:latin typeface="Arial" panose="020B0604020202020204" pitchFamily="34" charset="0"/>
            </a:endParaRPr>
          </a:p>
          <a:p>
            <a:pPr marL="342900" indent="-342900">
              <a:buFont typeface="+mj-lt"/>
              <a:buAutoNum type="arabicPeriod"/>
            </a:pPr>
            <a:r>
              <a:rPr lang="en-US" b="0" i="0" dirty="0">
                <a:solidFill>
                  <a:srgbClr val="3C484E"/>
                </a:solidFill>
                <a:effectLst/>
                <a:latin typeface="Arial" panose="020B0604020202020204" pitchFamily="34" charset="0"/>
              </a:rPr>
              <a:t>find out the most common words in the document, and then take a subset of those that are not these most common english words, but are still important.</a:t>
            </a:r>
          </a:p>
          <a:p>
            <a:pPr marL="800100" lvl="1" indent="-342900">
              <a:buFont typeface="+mj-lt"/>
              <a:buAutoNum type="arabicPeriod"/>
            </a:pPr>
            <a:endParaRPr lang="en-US" dirty="0">
              <a:solidFill>
                <a:srgbClr val="3C484E"/>
              </a:solidFill>
              <a:latin typeface="Arial" panose="020B0604020202020204" pitchFamily="34" charset="0"/>
            </a:endParaRPr>
          </a:p>
          <a:p>
            <a:pPr marL="800100" lvl="1" indent="-342900">
              <a:buFont typeface="+mj-lt"/>
              <a:buAutoNum type="arabicPeriod"/>
            </a:pPr>
            <a:r>
              <a:rPr lang="en-US" sz="1600" b="0" i="0" dirty="0">
                <a:solidFill>
                  <a:srgbClr val="3C484E"/>
                </a:solidFill>
                <a:effectLst/>
                <a:latin typeface="Arial" panose="020B0604020202020204" pitchFamily="34" charset="0"/>
              </a:rPr>
              <a:t>It begins with transforming the content of sentences into a mathematical expression, or vector</a:t>
            </a:r>
            <a:r>
              <a:rPr lang="en-IN" sz="1600" b="0" i="0" dirty="0">
                <a:solidFill>
                  <a:srgbClr val="3C484E"/>
                </a:solidFill>
                <a:effectLst/>
                <a:latin typeface="Arial" panose="020B0604020202020204" pitchFamily="34" charset="0"/>
              </a:rPr>
              <a:t>.</a:t>
            </a:r>
            <a:r>
              <a:rPr lang="en-US" sz="1600" b="0" i="0" dirty="0">
                <a:solidFill>
                  <a:srgbClr val="3C484E"/>
                </a:solidFill>
                <a:effectLst/>
                <a:latin typeface="Arial" panose="020B0604020202020204" pitchFamily="34" charset="0"/>
              </a:rPr>
              <a:t> Then we count all the valuable words left to us</a:t>
            </a:r>
            <a:r>
              <a:rPr lang="en-IN" sz="1600" b="0" i="0" dirty="0">
                <a:solidFill>
                  <a:srgbClr val="3C484E"/>
                </a:solidFill>
                <a:effectLst/>
                <a:latin typeface="Arial" panose="020B0604020202020204" pitchFamily="34" charset="0"/>
              </a:rPr>
              <a:t>.</a:t>
            </a:r>
          </a:p>
          <a:p>
            <a:pPr marL="800100" lvl="1" indent="-342900">
              <a:buFont typeface="+mj-lt"/>
              <a:buAutoNum type="arabicPeriod"/>
            </a:pPr>
            <a:r>
              <a:rPr lang="en-US" sz="1600" b="0" i="0" dirty="0">
                <a:solidFill>
                  <a:srgbClr val="3C484E"/>
                </a:solidFill>
                <a:effectLst/>
                <a:latin typeface="Arial" panose="020B0604020202020204" pitchFamily="34" charset="0"/>
              </a:rPr>
              <a:t>In this step we use evaluate sentences using sentence scoring technique.</a:t>
            </a:r>
            <a:endParaRPr lang="en-US" sz="1600" dirty="0">
              <a:solidFill>
                <a:srgbClr val="3C484E"/>
              </a:solidFill>
              <a:latin typeface="Arial" panose="020B0604020202020204" pitchFamily="34" charset="0"/>
            </a:endParaRPr>
          </a:p>
          <a:p>
            <a:pPr lvl="4"/>
            <a:r>
              <a:rPr lang="en-US" sz="1600" b="1" i="0" dirty="0">
                <a:solidFill>
                  <a:srgbClr val="090A0B"/>
                </a:solidFill>
                <a:effectLst/>
                <a:latin typeface="Arial" panose="020B0604020202020204" pitchFamily="34" charset="0"/>
              </a:rPr>
              <a:t>Score= (Number of meaningful words)</a:t>
            </a:r>
            <a:r>
              <a:rPr lang="en-US" sz="1600" b="1" i="0" baseline="30000" dirty="0">
                <a:solidFill>
                  <a:srgbClr val="090A0B"/>
                </a:solidFill>
                <a:effectLst/>
                <a:latin typeface="inherit"/>
              </a:rPr>
              <a:t>2</a:t>
            </a:r>
            <a:r>
              <a:rPr lang="en-US" sz="1600" b="1" i="0" dirty="0">
                <a:solidFill>
                  <a:srgbClr val="090A0B"/>
                </a:solidFill>
                <a:effectLst/>
                <a:latin typeface="Arial" panose="020B0604020202020204" pitchFamily="34" charset="0"/>
              </a:rPr>
              <a:t>/(Span of meaningful words)</a:t>
            </a:r>
            <a:endParaRPr lang="en-US" sz="1600" b="0" i="0" dirty="0">
              <a:solidFill>
                <a:srgbClr val="3C484E"/>
              </a:solidFill>
              <a:effectLst/>
              <a:latin typeface="Arial" panose="020B0604020202020204" pitchFamily="34" charset="0"/>
            </a:endParaRPr>
          </a:p>
          <a:p>
            <a:pPr marL="800100" lvl="1" indent="-342900">
              <a:buFont typeface="+mj-lt"/>
              <a:buAutoNum type="arabicPeriod"/>
            </a:pPr>
            <a:r>
              <a:rPr lang="en-US" sz="1600" b="0" i="0" dirty="0">
                <a:solidFill>
                  <a:srgbClr val="3C484E"/>
                </a:solidFill>
                <a:effectLst/>
                <a:latin typeface="Arial" panose="020B0604020202020204" pitchFamily="34" charset="0"/>
              </a:rPr>
              <a:t>Once the sentence scoring is complete, the last step is simply to select those sentences with the highest overall rankings.</a:t>
            </a:r>
          </a:p>
          <a:p>
            <a:pPr lvl="1"/>
            <a:endParaRPr lang="en-US" b="0" i="0" dirty="0">
              <a:solidFill>
                <a:srgbClr val="3C484E"/>
              </a:solidFill>
              <a:effectLst/>
              <a:latin typeface="Arial" panose="020B0604020202020204" pitchFamily="34" charset="0"/>
            </a:endParaRPr>
          </a:p>
        </p:txBody>
      </p:sp>
    </p:spTree>
    <p:extLst>
      <p:ext uri="{BB962C8B-B14F-4D97-AF65-F5344CB8AC3E}">
        <p14:creationId xmlns:p14="http://schemas.microsoft.com/office/powerpoint/2010/main" val="94277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Architecture of Cosine similarity based system</a:t>
            </a:r>
          </a:p>
        </p:txBody>
      </p:sp>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9AD2167-E76B-464A-8CB1-828505A7F8C3}"/>
              </a:ext>
            </a:extLst>
          </p:cNvPr>
          <p:cNvSpPr/>
          <p:nvPr/>
        </p:nvSpPr>
        <p:spPr>
          <a:xfrm>
            <a:off x="2435469" y="2136531"/>
            <a:ext cx="1907931" cy="8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Input Text</a:t>
            </a:r>
            <a:endParaRPr lang="en-IN" b="1" dirty="0"/>
          </a:p>
        </p:txBody>
      </p:sp>
      <p:sp>
        <p:nvSpPr>
          <p:cNvPr id="10" name="Rectangle: Diagonal Corners Rounded 9">
            <a:extLst>
              <a:ext uri="{FF2B5EF4-FFF2-40B4-BE49-F238E27FC236}">
                <a16:creationId xmlns:a16="http://schemas.microsoft.com/office/drawing/2014/main" id="{565114E2-9F38-4E58-862F-6645D18C217C}"/>
              </a:ext>
            </a:extLst>
          </p:cNvPr>
          <p:cNvSpPr/>
          <p:nvPr/>
        </p:nvSpPr>
        <p:spPr>
          <a:xfrm>
            <a:off x="5741377" y="2136531"/>
            <a:ext cx="1784838" cy="844061"/>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Sentences</a:t>
            </a:r>
            <a:endParaRPr lang="en-IN" b="1" dirty="0"/>
          </a:p>
        </p:txBody>
      </p:sp>
      <p:sp>
        <p:nvSpPr>
          <p:cNvPr id="11" name="Rectangle: Diagonal Corners Rounded 10">
            <a:extLst>
              <a:ext uri="{FF2B5EF4-FFF2-40B4-BE49-F238E27FC236}">
                <a16:creationId xmlns:a16="http://schemas.microsoft.com/office/drawing/2014/main" id="{C39C01B7-2EAC-4AD2-B7D4-B5E86DD74CE6}"/>
              </a:ext>
            </a:extLst>
          </p:cNvPr>
          <p:cNvSpPr/>
          <p:nvPr/>
        </p:nvSpPr>
        <p:spPr>
          <a:xfrm>
            <a:off x="8768861" y="2136531"/>
            <a:ext cx="1784838" cy="844061"/>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Vectors</a:t>
            </a:r>
            <a:endParaRPr lang="en-IN" b="1" dirty="0"/>
          </a:p>
        </p:txBody>
      </p:sp>
      <p:sp>
        <p:nvSpPr>
          <p:cNvPr id="12" name="Rectangle: Diagonal Corners Rounded 11">
            <a:extLst>
              <a:ext uri="{FF2B5EF4-FFF2-40B4-BE49-F238E27FC236}">
                <a16:creationId xmlns:a16="http://schemas.microsoft.com/office/drawing/2014/main" id="{84E3A98D-65B0-4824-BBE2-1081A908534F}"/>
              </a:ext>
            </a:extLst>
          </p:cNvPr>
          <p:cNvSpPr/>
          <p:nvPr/>
        </p:nvSpPr>
        <p:spPr>
          <a:xfrm>
            <a:off x="8768861" y="4399085"/>
            <a:ext cx="1784838" cy="844061"/>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Similarity Matrix</a:t>
            </a:r>
            <a:endParaRPr lang="en-IN" b="1" dirty="0"/>
          </a:p>
        </p:txBody>
      </p:sp>
      <p:sp>
        <p:nvSpPr>
          <p:cNvPr id="13" name="Rectangle: Diagonal Corners Rounded 12">
            <a:extLst>
              <a:ext uri="{FF2B5EF4-FFF2-40B4-BE49-F238E27FC236}">
                <a16:creationId xmlns:a16="http://schemas.microsoft.com/office/drawing/2014/main" id="{4903B184-1B53-4BCF-96EE-63914C4B8993}"/>
              </a:ext>
            </a:extLst>
          </p:cNvPr>
          <p:cNvSpPr/>
          <p:nvPr/>
        </p:nvSpPr>
        <p:spPr>
          <a:xfrm>
            <a:off x="5950927" y="4399085"/>
            <a:ext cx="1784838" cy="844061"/>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Graph</a:t>
            </a:r>
            <a:endParaRPr lang="en-IN" b="1" dirty="0"/>
          </a:p>
        </p:txBody>
      </p:sp>
      <p:sp>
        <p:nvSpPr>
          <p:cNvPr id="14" name="Rectangle: Diagonal Corners Rounded 13">
            <a:extLst>
              <a:ext uri="{FF2B5EF4-FFF2-40B4-BE49-F238E27FC236}">
                <a16:creationId xmlns:a16="http://schemas.microsoft.com/office/drawing/2014/main" id="{DA8BA5E7-A325-4C9D-9C31-18D83AD8985B}"/>
              </a:ext>
            </a:extLst>
          </p:cNvPr>
          <p:cNvSpPr/>
          <p:nvPr/>
        </p:nvSpPr>
        <p:spPr>
          <a:xfrm>
            <a:off x="3132993" y="4399085"/>
            <a:ext cx="1784838" cy="844061"/>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Sentence Ranking</a:t>
            </a:r>
            <a:endParaRPr lang="en-IN" b="1" dirty="0"/>
          </a:p>
        </p:txBody>
      </p:sp>
      <p:sp>
        <p:nvSpPr>
          <p:cNvPr id="15" name="Rectangle: Diagonal Corners Rounded 14">
            <a:extLst>
              <a:ext uri="{FF2B5EF4-FFF2-40B4-BE49-F238E27FC236}">
                <a16:creationId xmlns:a16="http://schemas.microsoft.com/office/drawing/2014/main" id="{7B0DE2F6-7774-49FC-958C-BBF7150A7D27}"/>
              </a:ext>
            </a:extLst>
          </p:cNvPr>
          <p:cNvSpPr/>
          <p:nvPr/>
        </p:nvSpPr>
        <p:spPr>
          <a:xfrm>
            <a:off x="315059" y="4399085"/>
            <a:ext cx="1784838" cy="844061"/>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Summary</a:t>
            </a:r>
            <a:endParaRPr lang="en-IN" b="1" dirty="0"/>
          </a:p>
        </p:txBody>
      </p:sp>
      <p:sp>
        <p:nvSpPr>
          <p:cNvPr id="18" name="Arrow: Right 17">
            <a:extLst>
              <a:ext uri="{FF2B5EF4-FFF2-40B4-BE49-F238E27FC236}">
                <a16:creationId xmlns:a16="http://schemas.microsoft.com/office/drawing/2014/main" id="{A054636B-73EE-4E4F-BDFE-C5D6AC5A16CD}"/>
              </a:ext>
            </a:extLst>
          </p:cNvPr>
          <p:cNvSpPr/>
          <p:nvPr/>
        </p:nvSpPr>
        <p:spPr>
          <a:xfrm>
            <a:off x="4557346" y="2470637"/>
            <a:ext cx="1028700" cy="175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rrow: Right 18">
            <a:extLst>
              <a:ext uri="{FF2B5EF4-FFF2-40B4-BE49-F238E27FC236}">
                <a16:creationId xmlns:a16="http://schemas.microsoft.com/office/drawing/2014/main" id="{B5C27E3B-270F-4EB9-99D8-5F32B6E0B745}"/>
              </a:ext>
            </a:extLst>
          </p:cNvPr>
          <p:cNvSpPr/>
          <p:nvPr/>
        </p:nvSpPr>
        <p:spPr>
          <a:xfrm>
            <a:off x="7633188" y="2470636"/>
            <a:ext cx="1028700" cy="17584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369BF43C-71B8-4D9A-9B9D-8AEF0531F018}"/>
              </a:ext>
            </a:extLst>
          </p:cNvPr>
          <p:cNvSpPr/>
          <p:nvPr/>
        </p:nvSpPr>
        <p:spPr>
          <a:xfrm rot="5400000">
            <a:off x="9146929" y="3601915"/>
            <a:ext cx="1028700" cy="17584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Right 20">
            <a:extLst>
              <a:ext uri="{FF2B5EF4-FFF2-40B4-BE49-F238E27FC236}">
                <a16:creationId xmlns:a16="http://schemas.microsoft.com/office/drawing/2014/main" id="{AAD641C5-303D-4F7B-8E81-5CDDE3875F19}"/>
              </a:ext>
            </a:extLst>
          </p:cNvPr>
          <p:cNvSpPr/>
          <p:nvPr/>
        </p:nvSpPr>
        <p:spPr>
          <a:xfrm flipH="1">
            <a:off x="7817093" y="4733191"/>
            <a:ext cx="870439" cy="17584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C920529A-92AC-4EBB-9BF1-1C7B3BF94A6F}"/>
              </a:ext>
            </a:extLst>
          </p:cNvPr>
          <p:cNvSpPr/>
          <p:nvPr/>
        </p:nvSpPr>
        <p:spPr>
          <a:xfrm flipH="1">
            <a:off x="4999159" y="4733190"/>
            <a:ext cx="870439" cy="17584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AF7EF8E2-C1ED-4A4C-9FE4-F42696595546}"/>
              </a:ext>
            </a:extLst>
          </p:cNvPr>
          <p:cNvSpPr/>
          <p:nvPr/>
        </p:nvSpPr>
        <p:spPr>
          <a:xfrm flipH="1">
            <a:off x="2181225" y="4733189"/>
            <a:ext cx="870439" cy="17584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0F0A83A8-BA4F-439F-AD01-BC997D6D08B9}"/>
              </a:ext>
            </a:extLst>
          </p:cNvPr>
          <p:cNvSpPr txBox="1"/>
          <p:nvPr/>
        </p:nvSpPr>
        <p:spPr>
          <a:xfrm>
            <a:off x="4670181" y="2127738"/>
            <a:ext cx="964223" cy="369332"/>
          </a:xfrm>
          <a:prstGeom prst="rect">
            <a:avLst/>
          </a:prstGeom>
          <a:noFill/>
        </p:spPr>
        <p:txBody>
          <a:bodyPr wrap="square" rtlCol="0">
            <a:spAutoFit/>
          </a:bodyPr>
          <a:lstStyle/>
          <a:p>
            <a:r>
              <a:rPr lang="en-US" dirty="0"/>
              <a:t>Split</a:t>
            </a:r>
            <a:endParaRPr lang="en-IN" dirty="0"/>
          </a:p>
        </p:txBody>
      </p:sp>
      <p:sp>
        <p:nvSpPr>
          <p:cNvPr id="25" name="TextBox 24">
            <a:extLst>
              <a:ext uri="{FF2B5EF4-FFF2-40B4-BE49-F238E27FC236}">
                <a16:creationId xmlns:a16="http://schemas.microsoft.com/office/drawing/2014/main" id="{F8807AD4-3112-4E8C-A7C6-5F8B1A06FE85}"/>
              </a:ext>
            </a:extLst>
          </p:cNvPr>
          <p:cNvSpPr txBox="1"/>
          <p:nvPr/>
        </p:nvSpPr>
        <p:spPr>
          <a:xfrm>
            <a:off x="7681546" y="2157208"/>
            <a:ext cx="1071197" cy="369332"/>
          </a:xfrm>
          <a:prstGeom prst="rect">
            <a:avLst/>
          </a:prstGeom>
          <a:noFill/>
        </p:spPr>
        <p:txBody>
          <a:bodyPr wrap="square" rtlCol="0">
            <a:spAutoFit/>
          </a:bodyPr>
          <a:lstStyle/>
          <a:p>
            <a:r>
              <a:rPr lang="en-US" dirty="0"/>
              <a:t>Encode</a:t>
            </a:r>
            <a:endParaRPr lang="en-IN" dirty="0"/>
          </a:p>
        </p:txBody>
      </p:sp>
      <p:sp>
        <p:nvSpPr>
          <p:cNvPr id="26" name="TextBox 25">
            <a:extLst>
              <a:ext uri="{FF2B5EF4-FFF2-40B4-BE49-F238E27FC236}">
                <a16:creationId xmlns:a16="http://schemas.microsoft.com/office/drawing/2014/main" id="{88F78CC2-C8E3-4AD3-8A76-F12B213D4523}"/>
              </a:ext>
            </a:extLst>
          </p:cNvPr>
          <p:cNvSpPr txBox="1"/>
          <p:nvPr/>
        </p:nvSpPr>
        <p:spPr>
          <a:xfrm>
            <a:off x="9798293" y="3300192"/>
            <a:ext cx="1510811" cy="646331"/>
          </a:xfrm>
          <a:prstGeom prst="rect">
            <a:avLst/>
          </a:prstGeom>
          <a:noFill/>
        </p:spPr>
        <p:txBody>
          <a:bodyPr wrap="square" rtlCol="0">
            <a:spAutoFit/>
          </a:bodyPr>
          <a:lstStyle/>
          <a:p>
            <a:r>
              <a:rPr lang="en-US" dirty="0"/>
              <a:t>Cosine Similarity</a:t>
            </a:r>
            <a:endParaRPr lang="en-IN" dirty="0"/>
          </a:p>
        </p:txBody>
      </p:sp>
      <p:sp>
        <p:nvSpPr>
          <p:cNvPr id="27" name="TextBox 26">
            <a:extLst>
              <a:ext uri="{FF2B5EF4-FFF2-40B4-BE49-F238E27FC236}">
                <a16:creationId xmlns:a16="http://schemas.microsoft.com/office/drawing/2014/main" id="{D29E618A-BCBC-495F-9CF6-A673FB114822}"/>
              </a:ext>
            </a:extLst>
          </p:cNvPr>
          <p:cNvSpPr txBox="1"/>
          <p:nvPr/>
        </p:nvSpPr>
        <p:spPr>
          <a:xfrm>
            <a:off x="4842362" y="4360931"/>
            <a:ext cx="1253638" cy="369332"/>
          </a:xfrm>
          <a:prstGeom prst="rect">
            <a:avLst/>
          </a:prstGeom>
          <a:noFill/>
        </p:spPr>
        <p:txBody>
          <a:bodyPr wrap="square" rtlCol="0">
            <a:spAutoFit/>
          </a:bodyPr>
          <a:lstStyle/>
          <a:p>
            <a:r>
              <a:rPr lang="en-US" dirty="0"/>
              <a:t>pagerank</a:t>
            </a:r>
            <a:endParaRPr lang="en-IN" dirty="0"/>
          </a:p>
        </p:txBody>
      </p:sp>
    </p:spTree>
    <p:extLst>
      <p:ext uri="{BB962C8B-B14F-4D97-AF65-F5344CB8AC3E}">
        <p14:creationId xmlns:p14="http://schemas.microsoft.com/office/powerpoint/2010/main" val="394264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Generalized Diagram -Text summarizing</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597295699"/>
              </p:ext>
            </p:extLst>
          </p:nvPr>
        </p:nvGraphicFramePr>
        <p:xfrm>
          <a:off x="996696" y="1581913"/>
          <a:ext cx="8630881" cy="231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769D44C3-794C-48EA-8EC9-0E9752F04B64}"/>
              </a:ext>
            </a:extLst>
          </p:cNvPr>
          <p:cNvGrpSpPr/>
          <p:nvPr/>
        </p:nvGrpSpPr>
        <p:grpSpPr>
          <a:xfrm>
            <a:off x="9756582" y="1636301"/>
            <a:ext cx="1637516" cy="2252704"/>
            <a:chOff x="7030712" y="245106"/>
            <a:chExt cx="1597218" cy="2236106"/>
          </a:xfrm>
          <a:solidFill>
            <a:schemeClr val="accent3">
              <a:lumMod val="20000"/>
              <a:lumOff val="80000"/>
            </a:schemeClr>
          </a:solidFill>
        </p:grpSpPr>
        <p:sp>
          <p:nvSpPr>
            <p:cNvPr id="9" name="Rectangle 8">
              <a:extLst>
                <a:ext uri="{FF2B5EF4-FFF2-40B4-BE49-F238E27FC236}">
                  <a16:creationId xmlns:a16="http://schemas.microsoft.com/office/drawing/2014/main" id="{C17A5040-596C-43A6-A8CE-B7767EE8481C}"/>
                </a:ext>
              </a:extLst>
            </p:cNvPr>
            <p:cNvSpPr/>
            <p:nvPr/>
          </p:nvSpPr>
          <p:spPr>
            <a:xfrm>
              <a:off x="7030712" y="245106"/>
              <a:ext cx="1597218" cy="2236106"/>
            </a:xfrm>
            <a:prstGeom prst="rect">
              <a:avLst/>
            </a:prstGeom>
            <a:grpFill/>
            <a:ln>
              <a:noFill/>
            </a:ln>
          </p:spPr>
          <p:style>
            <a:lnRef idx="2">
              <a:scrgbClr r="0" g="0" b="0"/>
            </a:lnRef>
            <a:fillRef idx="1">
              <a:scrgbClr r="0" g="0" b="0"/>
            </a:fillRef>
            <a:effectRef idx="0">
              <a:schemeClr val="accent6">
                <a:tint val="40000"/>
                <a:alpha val="90000"/>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92FBC563-7B16-4DFD-8FD1-65B10F643338}"/>
                </a:ext>
              </a:extLst>
            </p:cNvPr>
            <p:cNvSpPr txBox="1"/>
            <p:nvPr/>
          </p:nvSpPr>
          <p:spPr>
            <a:xfrm>
              <a:off x="7030712" y="1094826"/>
              <a:ext cx="1597218" cy="134166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488950">
                <a:lnSpc>
                  <a:spcPct val="90000"/>
                </a:lnSpc>
                <a:spcBef>
                  <a:spcPct val="0"/>
                </a:spcBef>
                <a:spcAft>
                  <a:spcPct val="35000"/>
                </a:spcAft>
                <a:buNone/>
              </a:pPr>
              <a:r>
                <a:rPr lang="en-US" b="1" kern="1200" dirty="0">
                  <a:latin typeface="Calibri" panose="020F0502020204030204" pitchFamily="34" charset="0"/>
                  <a:cs typeface="Calibri" panose="020F0502020204030204" pitchFamily="34" charset="0"/>
                </a:rPr>
                <a:t>Tokenization</a:t>
              </a:r>
            </a:p>
          </p:txBody>
        </p:sp>
      </p:grpSp>
      <p:grpSp>
        <p:nvGrpSpPr>
          <p:cNvPr id="11" name="Group 10">
            <a:extLst>
              <a:ext uri="{FF2B5EF4-FFF2-40B4-BE49-F238E27FC236}">
                <a16:creationId xmlns:a16="http://schemas.microsoft.com/office/drawing/2014/main" id="{D3324462-C489-4DEF-9B24-B0E68AC036C2}"/>
              </a:ext>
            </a:extLst>
          </p:cNvPr>
          <p:cNvGrpSpPr/>
          <p:nvPr/>
        </p:nvGrpSpPr>
        <p:grpSpPr>
          <a:xfrm>
            <a:off x="10219775" y="1870195"/>
            <a:ext cx="670831" cy="670831"/>
            <a:chOff x="7493905" y="468717"/>
            <a:chExt cx="670831" cy="670831"/>
          </a:xfrm>
          <a:solidFill>
            <a:schemeClr val="accent3">
              <a:lumMod val="60000"/>
              <a:lumOff val="40000"/>
            </a:schemeClr>
          </a:solidFill>
        </p:grpSpPr>
        <p:sp>
          <p:nvSpPr>
            <p:cNvPr id="12" name="Oval 11">
              <a:extLst>
                <a:ext uri="{FF2B5EF4-FFF2-40B4-BE49-F238E27FC236}">
                  <a16:creationId xmlns:a16="http://schemas.microsoft.com/office/drawing/2014/main" id="{D7DA889F-D6E0-4658-B6DD-3618D6D25E39}"/>
                </a:ext>
              </a:extLst>
            </p:cNvPr>
            <p:cNvSpPr/>
            <p:nvPr/>
          </p:nvSpPr>
          <p:spPr>
            <a:xfrm>
              <a:off x="7493905" y="468717"/>
              <a:ext cx="670831" cy="670831"/>
            </a:xfrm>
            <a:prstGeom prst="ellipse">
              <a:avLst/>
            </a:prstGeom>
            <a:gr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3" name="Oval 4">
              <a:extLst>
                <a:ext uri="{FF2B5EF4-FFF2-40B4-BE49-F238E27FC236}">
                  <a16:creationId xmlns:a16="http://schemas.microsoft.com/office/drawing/2014/main" id="{B718C44B-1659-4B8E-AFC5-4E479ED4301D}"/>
                </a:ext>
              </a:extLst>
            </p:cNvPr>
            <p:cNvSpPr txBox="1"/>
            <p:nvPr/>
          </p:nvSpPr>
          <p:spPr>
            <a:xfrm>
              <a:off x="7592146" y="566958"/>
              <a:ext cx="474349" cy="474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dirty="0"/>
                <a:t>6</a:t>
              </a:r>
              <a:endParaRPr lang="en-US" sz="3200" kern="1200" dirty="0"/>
            </a:p>
          </p:txBody>
        </p:sp>
      </p:grpSp>
      <p:grpSp>
        <p:nvGrpSpPr>
          <p:cNvPr id="19" name="Group 18">
            <a:extLst>
              <a:ext uri="{FF2B5EF4-FFF2-40B4-BE49-F238E27FC236}">
                <a16:creationId xmlns:a16="http://schemas.microsoft.com/office/drawing/2014/main" id="{B0C94A62-7A71-4FDA-BCBC-B41C95DAB5B7}"/>
              </a:ext>
            </a:extLst>
          </p:cNvPr>
          <p:cNvGrpSpPr/>
          <p:nvPr/>
        </p:nvGrpSpPr>
        <p:grpSpPr>
          <a:xfrm>
            <a:off x="996696" y="4090726"/>
            <a:ext cx="1597218" cy="2236106"/>
            <a:chOff x="5273771" y="38486"/>
            <a:chExt cx="1597218" cy="2236106"/>
          </a:xfrm>
        </p:grpSpPr>
        <p:sp>
          <p:nvSpPr>
            <p:cNvPr id="20" name="Rectangle 19">
              <a:extLst>
                <a:ext uri="{FF2B5EF4-FFF2-40B4-BE49-F238E27FC236}">
                  <a16:creationId xmlns:a16="http://schemas.microsoft.com/office/drawing/2014/main" id="{6719CC6D-FF6C-4BC1-998E-674F0094A734}"/>
                </a:ext>
              </a:extLst>
            </p:cNvPr>
            <p:cNvSpPr/>
            <p:nvPr/>
          </p:nvSpPr>
          <p:spPr>
            <a:xfrm>
              <a:off x="5273771" y="38486"/>
              <a:ext cx="1597218" cy="2236106"/>
            </a:xfrm>
            <a:prstGeom prst="rect">
              <a:avLst/>
            </a:prstGeom>
            <a:solidFill>
              <a:schemeClr val="accent5">
                <a:lumMod val="20000"/>
                <a:lumOff val="80000"/>
                <a:alpha val="90000"/>
              </a:schemeClr>
            </a:solidFill>
            <a:ln>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72102FAD-AE3B-4EDA-8BDB-83D66AC99041}"/>
                </a:ext>
              </a:extLst>
            </p:cNvPr>
            <p:cNvSpPr txBox="1"/>
            <p:nvPr/>
          </p:nvSpPr>
          <p:spPr>
            <a:xfrm>
              <a:off x="5273771" y="888207"/>
              <a:ext cx="1597218" cy="13416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i="0" u="none" kern="1200" dirty="0">
                  <a:latin typeface="Calibri" panose="020F0502020204030204" pitchFamily="34" charset="0"/>
                  <a:cs typeface="Calibri" panose="020F0502020204030204" pitchFamily="34" charset="0"/>
                </a:rPr>
                <a:t>Feature Extraction</a:t>
              </a:r>
              <a:endParaRPr lang="en-US" sz="2000" b="1" kern="1200" dirty="0">
                <a:latin typeface="Calibri" panose="020F0502020204030204" pitchFamily="34" charset="0"/>
                <a:cs typeface="Calibri" panose="020F0502020204030204" pitchFamily="34" charset="0"/>
              </a:endParaRPr>
            </a:p>
          </p:txBody>
        </p:sp>
      </p:grpSp>
      <p:grpSp>
        <p:nvGrpSpPr>
          <p:cNvPr id="28" name="Group 27">
            <a:extLst>
              <a:ext uri="{FF2B5EF4-FFF2-40B4-BE49-F238E27FC236}">
                <a16:creationId xmlns:a16="http://schemas.microsoft.com/office/drawing/2014/main" id="{1015FB10-7ABA-40A2-A055-5550BE7AD33F}"/>
              </a:ext>
            </a:extLst>
          </p:cNvPr>
          <p:cNvGrpSpPr/>
          <p:nvPr/>
        </p:nvGrpSpPr>
        <p:grpSpPr>
          <a:xfrm>
            <a:off x="8030359" y="4113312"/>
            <a:ext cx="1597218" cy="2236106"/>
            <a:chOff x="3516831" y="38486"/>
            <a:chExt cx="1597218" cy="2236106"/>
          </a:xfrm>
        </p:grpSpPr>
        <p:sp>
          <p:nvSpPr>
            <p:cNvPr id="29" name="Rectangle 28">
              <a:extLst>
                <a:ext uri="{FF2B5EF4-FFF2-40B4-BE49-F238E27FC236}">
                  <a16:creationId xmlns:a16="http://schemas.microsoft.com/office/drawing/2014/main" id="{842D07D1-806D-4FE2-B949-8AFB66D46962}"/>
                </a:ext>
              </a:extLst>
            </p:cNvPr>
            <p:cNvSpPr/>
            <p:nvPr/>
          </p:nvSpPr>
          <p:spPr>
            <a:xfrm>
              <a:off x="3516831" y="38486"/>
              <a:ext cx="1597218" cy="2236106"/>
            </a:xfrm>
            <a:prstGeom prst="rect">
              <a:avLst/>
            </a:prstGeom>
            <a:solidFill>
              <a:schemeClr val="accent4">
                <a:lumMod val="20000"/>
                <a:lumOff val="80000"/>
                <a:alpha val="90000"/>
              </a:schemeClr>
            </a:solidFill>
            <a:ln>
              <a:noFill/>
            </a:ln>
          </p:spPr>
          <p:style>
            <a:lnRef idx="2">
              <a:scrgbClr r="0" g="0" b="0"/>
            </a:lnRef>
            <a:fillRef idx="1">
              <a:scrgbClr r="0" g="0" b="0"/>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30" name="TextBox 29">
              <a:extLst>
                <a:ext uri="{FF2B5EF4-FFF2-40B4-BE49-F238E27FC236}">
                  <a16:creationId xmlns:a16="http://schemas.microsoft.com/office/drawing/2014/main" id="{25589EF6-897F-4755-837F-5C694E5A6A37}"/>
                </a:ext>
              </a:extLst>
            </p:cNvPr>
            <p:cNvSpPr txBox="1"/>
            <p:nvPr/>
          </p:nvSpPr>
          <p:spPr>
            <a:xfrm>
              <a:off x="3516831" y="888207"/>
              <a:ext cx="1597218" cy="13416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dirty="0">
                  <a:latin typeface="Calibri" panose="020F0502020204030204" pitchFamily="34" charset="0"/>
                  <a:cs typeface="Calibri" panose="020F0502020204030204" pitchFamily="34" charset="0"/>
                </a:rPr>
                <a:t>Generate Summaary</a:t>
              </a:r>
              <a:r>
                <a:rPr lang="en-US" sz="1100" b="1" i="0" u="none" kern="1200" dirty="0">
                  <a:latin typeface="Calibri" panose="020F0502020204030204" pitchFamily="34" charset="0"/>
                  <a:cs typeface="Calibri" panose="020F0502020204030204" pitchFamily="34" charset="0"/>
                </a:rPr>
                <a:t> </a:t>
              </a:r>
              <a:endParaRPr lang="en-US" sz="1100" b="1" kern="1200" dirty="0">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4A89BDA5-E93D-4F4C-91EE-8AFC58F036E0}"/>
              </a:ext>
            </a:extLst>
          </p:cNvPr>
          <p:cNvGrpSpPr/>
          <p:nvPr/>
        </p:nvGrpSpPr>
        <p:grpSpPr>
          <a:xfrm>
            <a:off x="2752410" y="4081109"/>
            <a:ext cx="1597218" cy="2313031"/>
            <a:chOff x="7030712" y="38486"/>
            <a:chExt cx="1597218" cy="2236106"/>
          </a:xfrm>
        </p:grpSpPr>
        <p:sp>
          <p:nvSpPr>
            <p:cNvPr id="32" name="Rectangle 31">
              <a:extLst>
                <a:ext uri="{FF2B5EF4-FFF2-40B4-BE49-F238E27FC236}">
                  <a16:creationId xmlns:a16="http://schemas.microsoft.com/office/drawing/2014/main" id="{8C70CF5B-F68C-43A9-A995-1DD6F0FA77BD}"/>
                </a:ext>
              </a:extLst>
            </p:cNvPr>
            <p:cNvSpPr/>
            <p:nvPr/>
          </p:nvSpPr>
          <p:spPr>
            <a:xfrm>
              <a:off x="7030712" y="38486"/>
              <a:ext cx="1597218" cy="2236106"/>
            </a:xfrm>
            <a:prstGeom prst="rect">
              <a:avLst/>
            </a:prstGeom>
            <a:solidFill>
              <a:schemeClr val="accent6">
                <a:lumMod val="20000"/>
                <a:lumOff val="80000"/>
                <a:alpha val="90000"/>
              </a:schemeClr>
            </a:solidFill>
            <a:ln>
              <a:noFill/>
            </a:ln>
          </p:spPr>
          <p:style>
            <a:lnRef idx="2">
              <a:scrgbClr r="0" g="0" b="0"/>
            </a:lnRef>
            <a:fillRef idx="1">
              <a:scrgbClr r="0" g="0" b="0"/>
            </a:fillRef>
            <a:effectRef idx="0">
              <a:schemeClr val="accent6">
                <a:tint val="40000"/>
                <a:alpha val="90000"/>
                <a:hueOff val="0"/>
                <a:satOff val="0"/>
                <a:lumOff val="0"/>
                <a:alphaOff val="0"/>
              </a:schemeClr>
            </a:effectRef>
            <a:fontRef idx="minor">
              <a:schemeClr val="dk1">
                <a:hueOff val="0"/>
                <a:satOff val="0"/>
                <a:lumOff val="0"/>
                <a:alphaOff val="0"/>
              </a:schemeClr>
            </a:fontRef>
          </p:style>
        </p:sp>
        <p:sp>
          <p:nvSpPr>
            <p:cNvPr id="33" name="TextBox 32">
              <a:extLst>
                <a:ext uri="{FF2B5EF4-FFF2-40B4-BE49-F238E27FC236}">
                  <a16:creationId xmlns:a16="http://schemas.microsoft.com/office/drawing/2014/main" id="{B93C3C22-2972-42BE-A910-4360FEE83A54}"/>
                </a:ext>
              </a:extLst>
            </p:cNvPr>
            <p:cNvSpPr txBox="1"/>
            <p:nvPr/>
          </p:nvSpPr>
          <p:spPr>
            <a:xfrm>
              <a:off x="7030712" y="888207"/>
              <a:ext cx="1597218" cy="13416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666750">
                <a:lnSpc>
                  <a:spcPct val="90000"/>
                </a:lnSpc>
                <a:spcBef>
                  <a:spcPct val="0"/>
                </a:spcBef>
                <a:spcAft>
                  <a:spcPct val="35000"/>
                </a:spcAft>
                <a:buNone/>
              </a:pPr>
              <a:r>
                <a:rPr lang="en-US" b="1" dirty="0">
                  <a:latin typeface="Calibri" panose="020F0502020204030204" pitchFamily="34" charset="0"/>
                  <a:cs typeface="Calibri" panose="020F0502020204030204" pitchFamily="34" charset="0"/>
                </a:rPr>
                <a:t>Weight Computation Feature vector</a:t>
              </a:r>
              <a:r>
                <a:rPr lang="en-US" b="1" i="0" u="none" kern="1200" dirty="0">
                  <a:latin typeface="Calibri" panose="020F0502020204030204" pitchFamily="34" charset="0"/>
                  <a:cs typeface="Calibri" panose="020F0502020204030204" pitchFamily="34" charset="0"/>
                </a:rPr>
                <a:t> </a:t>
              </a:r>
              <a:endParaRPr lang="en-US" b="1" kern="1200" dirty="0">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FC2021A8-82D2-417E-8E27-2A003B1BC9B5}"/>
              </a:ext>
            </a:extLst>
          </p:cNvPr>
          <p:cNvGrpSpPr/>
          <p:nvPr/>
        </p:nvGrpSpPr>
        <p:grpSpPr>
          <a:xfrm>
            <a:off x="6274645" y="4090726"/>
            <a:ext cx="1597218" cy="2258692"/>
            <a:chOff x="7030712" y="245106"/>
            <a:chExt cx="1597218" cy="2236106"/>
          </a:xfrm>
          <a:solidFill>
            <a:schemeClr val="accent3">
              <a:lumMod val="20000"/>
              <a:lumOff val="80000"/>
            </a:schemeClr>
          </a:solidFill>
        </p:grpSpPr>
        <p:sp>
          <p:nvSpPr>
            <p:cNvPr id="35" name="Rectangle 34">
              <a:extLst>
                <a:ext uri="{FF2B5EF4-FFF2-40B4-BE49-F238E27FC236}">
                  <a16:creationId xmlns:a16="http://schemas.microsoft.com/office/drawing/2014/main" id="{E05BD9CF-1389-4B21-80DF-962814E9BF26}"/>
                </a:ext>
              </a:extLst>
            </p:cNvPr>
            <p:cNvSpPr/>
            <p:nvPr/>
          </p:nvSpPr>
          <p:spPr>
            <a:xfrm>
              <a:off x="7030712" y="245106"/>
              <a:ext cx="1597218" cy="2236106"/>
            </a:xfrm>
            <a:prstGeom prst="rect">
              <a:avLst/>
            </a:prstGeom>
            <a:grpFill/>
            <a:ln>
              <a:noFill/>
            </a:ln>
          </p:spPr>
          <p:style>
            <a:lnRef idx="2">
              <a:scrgbClr r="0" g="0" b="0"/>
            </a:lnRef>
            <a:fillRef idx="1">
              <a:scrgbClr r="0" g="0" b="0"/>
            </a:fillRef>
            <a:effectRef idx="0">
              <a:schemeClr val="accent6">
                <a:tint val="40000"/>
                <a:alpha val="90000"/>
                <a:hueOff val="0"/>
                <a:satOff val="0"/>
                <a:lumOff val="0"/>
                <a:alphaOff val="0"/>
              </a:schemeClr>
            </a:effectRef>
            <a:fontRef idx="minor">
              <a:schemeClr val="dk1">
                <a:hueOff val="0"/>
                <a:satOff val="0"/>
                <a:lumOff val="0"/>
                <a:alphaOff val="0"/>
              </a:schemeClr>
            </a:fontRef>
          </p:style>
        </p:sp>
        <p:sp>
          <p:nvSpPr>
            <p:cNvPr id="36" name="TextBox 35">
              <a:extLst>
                <a:ext uri="{FF2B5EF4-FFF2-40B4-BE49-F238E27FC236}">
                  <a16:creationId xmlns:a16="http://schemas.microsoft.com/office/drawing/2014/main" id="{F70EC482-5C2E-45E9-8147-88F8A553501A}"/>
                </a:ext>
              </a:extLst>
            </p:cNvPr>
            <p:cNvSpPr txBox="1"/>
            <p:nvPr/>
          </p:nvSpPr>
          <p:spPr>
            <a:xfrm>
              <a:off x="7030712" y="1094826"/>
              <a:ext cx="1597218" cy="134166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488950">
                <a:lnSpc>
                  <a:spcPct val="90000"/>
                </a:lnSpc>
                <a:spcBef>
                  <a:spcPct val="0"/>
                </a:spcBef>
                <a:spcAft>
                  <a:spcPct val="35000"/>
                </a:spcAft>
                <a:buNone/>
              </a:pPr>
              <a:r>
                <a:rPr lang="en-US" b="1" dirty="0">
                  <a:latin typeface="Calibri" panose="020F0502020204030204" pitchFamily="34" charset="0"/>
                  <a:cs typeface="Calibri" panose="020F0502020204030204" pitchFamily="34" charset="0"/>
                </a:rPr>
                <a:t>Compute similarity and Rank sentences</a:t>
              </a:r>
              <a:endParaRPr lang="en-US" b="1" kern="1200" dirty="0">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B4016254-6527-4912-AF55-2646EAA65330}"/>
              </a:ext>
            </a:extLst>
          </p:cNvPr>
          <p:cNvGrpSpPr/>
          <p:nvPr/>
        </p:nvGrpSpPr>
        <p:grpSpPr>
          <a:xfrm>
            <a:off x="4538190" y="4113312"/>
            <a:ext cx="1597218" cy="2258692"/>
            <a:chOff x="1759890" y="38486"/>
            <a:chExt cx="1597218" cy="2236106"/>
          </a:xfrm>
        </p:grpSpPr>
        <p:sp>
          <p:nvSpPr>
            <p:cNvPr id="38" name="Rectangle 37">
              <a:extLst>
                <a:ext uri="{FF2B5EF4-FFF2-40B4-BE49-F238E27FC236}">
                  <a16:creationId xmlns:a16="http://schemas.microsoft.com/office/drawing/2014/main" id="{0B364CD0-3773-418A-B5EF-DCCAB18AA62A}"/>
                </a:ext>
              </a:extLst>
            </p:cNvPr>
            <p:cNvSpPr/>
            <p:nvPr/>
          </p:nvSpPr>
          <p:spPr>
            <a:xfrm>
              <a:off x="1759890" y="38486"/>
              <a:ext cx="1597218" cy="2236106"/>
            </a:xfrm>
            <a:prstGeom prst="rect">
              <a:avLst/>
            </a:prstGeom>
            <a:solidFill>
              <a:schemeClr val="accent2">
                <a:lumMod val="20000"/>
                <a:lumOff val="80000"/>
                <a:alpha val="90000"/>
              </a:schemeClr>
            </a:solidFill>
            <a:ln>
              <a:noFill/>
            </a:ln>
          </p:spPr>
          <p:style>
            <a:lnRef idx="2">
              <a:scrgbClr r="0" g="0" b="0"/>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39" name="TextBox 38">
              <a:extLst>
                <a:ext uri="{FF2B5EF4-FFF2-40B4-BE49-F238E27FC236}">
                  <a16:creationId xmlns:a16="http://schemas.microsoft.com/office/drawing/2014/main" id="{D8900E5C-822A-434E-9623-AACC974BBDE1}"/>
                </a:ext>
              </a:extLst>
            </p:cNvPr>
            <p:cNvSpPr txBox="1"/>
            <p:nvPr/>
          </p:nvSpPr>
          <p:spPr>
            <a:xfrm>
              <a:off x="1759890" y="888207"/>
              <a:ext cx="1597218" cy="13416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i="0" u="none" kern="1200" dirty="0">
                  <a:latin typeface="Calibri" panose="020F0502020204030204" pitchFamily="34" charset="0"/>
                  <a:cs typeface="Calibri" panose="020F0502020204030204" pitchFamily="34" charset="0"/>
                </a:rPr>
                <a:t>Get most Salient Sentences</a:t>
              </a:r>
              <a:endParaRPr lang="en-US" sz="2000" b="1" kern="1200" dirty="0">
                <a:latin typeface="Calibri" panose="020F0502020204030204" pitchFamily="34" charset="0"/>
                <a:cs typeface="Calibri" panose="020F0502020204030204" pitchFamily="34" charset="0"/>
              </a:endParaRPr>
            </a:p>
          </p:txBody>
        </p:sp>
      </p:grpSp>
      <p:grpSp>
        <p:nvGrpSpPr>
          <p:cNvPr id="40" name="Group 39">
            <a:extLst>
              <a:ext uri="{FF2B5EF4-FFF2-40B4-BE49-F238E27FC236}">
                <a16:creationId xmlns:a16="http://schemas.microsoft.com/office/drawing/2014/main" id="{EF816E24-B46F-4C2E-A010-ABD1E430C3AF}"/>
              </a:ext>
            </a:extLst>
          </p:cNvPr>
          <p:cNvGrpSpPr/>
          <p:nvPr/>
        </p:nvGrpSpPr>
        <p:grpSpPr>
          <a:xfrm>
            <a:off x="9796880" y="4158034"/>
            <a:ext cx="1597218" cy="2236106"/>
            <a:chOff x="2950" y="38486"/>
            <a:chExt cx="1597218" cy="2236106"/>
          </a:xfrm>
        </p:grpSpPr>
        <p:sp>
          <p:nvSpPr>
            <p:cNvPr id="41" name="Rectangle 40">
              <a:extLst>
                <a:ext uri="{FF2B5EF4-FFF2-40B4-BE49-F238E27FC236}">
                  <a16:creationId xmlns:a16="http://schemas.microsoft.com/office/drawing/2014/main" id="{9DBCF8ED-4268-44D5-9B97-056833523C83}"/>
                </a:ext>
              </a:extLst>
            </p:cNvPr>
            <p:cNvSpPr/>
            <p:nvPr/>
          </p:nvSpPr>
          <p:spPr>
            <a:xfrm>
              <a:off x="2950" y="38486"/>
              <a:ext cx="1597218" cy="2236106"/>
            </a:xfrm>
            <a:prstGeom prst="rect">
              <a:avLst/>
            </a:prstGeom>
            <a:solidFill>
              <a:schemeClr val="accent1">
                <a:lumMod val="20000"/>
                <a:lumOff val="80000"/>
                <a:alpha val="90000"/>
              </a:schemeClr>
            </a:solidFill>
            <a:ln>
              <a:noFill/>
            </a:ln>
          </p:spPr>
          <p:style>
            <a:lnRef idx="2">
              <a:scrgbClr r="0" g="0" b="0"/>
            </a:lnRef>
            <a:fillRef idx="1">
              <a:scrgbClr r="0" g="0" b="0"/>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42" name="TextBox 41">
              <a:extLst>
                <a:ext uri="{FF2B5EF4-FFF2-40B4-BE49-F238E27FC236}">
                  <a16:creationId xmlns:a16="http://schemas.microsoft.com/office/drawing/2014/main" id="{660390AE-47E4-470E-B946-907A0068A592}"/>
                </a:ext>
              </a:extLst>
            </p:cNvPr>
            <p:cNvSpPr txBox="1"/>
            <p:nvPr/>
          </p:nvSpPr>
          <p:spPr>
            <a:xfrm>
              <a:off x="2950" y="888207"/>
              <a:ext cx="1597218" cy="13416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4525" tIns="330200" rIns="124525" bIns="330200" numCol="1" spcCol="1270" anchor="t" anchorCtr="0">
              <a:noAutofit/>
            </a:bodyPr>
            <a:lstStyle/>
            <a:p>
              <a:pPr marL="0" lvl="0" indent="0" algn="l" defTabSz="889000">
                <a:lnSpc>
                  <a:spcPct val="90000"/>
                </a:lnSpc>
                <a:spcBef>
                  <a:spcPct val="0"/>
                </a:spcBef>
                <a:spcAft>
                  <a:spcPct val="35000"/>
                </a:spcAft>
                <a:buNone/>
              </a:pPr>
              <a:r>
                <a:rPr lang="en-US" sz="2000" b="1" dirty="0">
                  <a:latin typeface="Calibri" panose="020F0502020204030204" pitchFamily="34" charset="0"/>
                  <a:cs typeface="Calibri" panose="020F0502020204030204" pitchFamily="34" charset="0"/>
                </a:rPr>
                <a:t>Summary Evaluation</a:t>
              </a:r>
              <a:endParaRPr lang="en-US" sz="2000" b="1" kern="1200" dirty="0">
                <a:latin typeface="Calibri" panose="020F0502020204030204" pitchFamily="34" charset="0"/>
                <a:cs typeface="Calibri" panose="020F0502020204030204" pitchFamily="34" charset="0"/>
              </a:endParaRPr>
            </a:p>
          </p:txBody>
        </p:sp>
      </p:grpSp>
      <p:grpSp>
        <p:nvGrpSpPr>
          <p:cNvPr id="43" name="Group 42">
            <a:extLst>
              <a:ext uri="{FF2B5EF4-FFF2-40B4-BE49-F238E27FC236}">
                <a16:creationId xmlns:a16="http://schemas.microsoft.com/office/drawing/2014/main" id="{CCFF4A1D-3B26-49C3-B92B-82DB24A3DABB}"/>
              </a:ext>
            </a:extLst>
          </p:cNvPr>
          <p:cNvGrpSpPr/>
          <p:nvPr/>
        </p:nvGrpSpPr>
        <p:grpSpPr>
          <a:xfrm>
            <a:off x="1459889" y="4254857"/>
            <a:ext cx="670831" cy="670831"/>
            <a:chOff x="5736965" y="262097"/>
            <a:chExt cx="670831" cy="670831"/>
          </a:xfrm>
        </p:grpSpPr>
        <p:sp>
          <p:nvSpPr>
            <p:cNvPr id="44" name="Oval 43">
              <a:extLst>
                <a:ext uri="{FF2B5EF4-FFF2-40B4-BE49-F238E27FC236}">
                  <a16:creationId xmlns:a16="http://schemas.microsoft.com/office/drawing/2014/main" id="{BDFC43FC-2481-43B1-8479-4FFC22C8A797}"/>
                </a:ext>
              </a:extLst>
            </p:cNvPr>
            <p:cNvSpPr/>
            <p:nvPr/>
          </p:nvSpPr>
          <p:spPr>
            <a:xfrm>
              <a:off x="5736965" y="262097"/>
              <a:ext cx="670831" cy="670831"/>
            </a:xfrm>
            <a:prstGeom prst="ellipse">
              <a:avLst/>
            </a:prstGeom>
            <a:solidFill>
              <a:schemeClr val="accent5"/>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5" name="Oval 4">
              <a:extLst>
                <a:ext uri="{FF2B5EF4-FFF2-40B4-BE49-F238E27FC236}">
                  <a16:creationId xmlns:a16="http://schemas.microsoft.com/office/drawing/2014/main" id="{DEBEE6E9-1F35-4A6B-A8E7-801C3F4F71F1}"/>
                </a:ext>
              </a:extLst>
            </p:cNvPr>
            <p:cNvSpPr txBox="1"/>
            <p:nvPr/>
          </p:nvSpPr>
          <p:spPr>
            <a:xfrm>
              <a:off x="5835206" y="360338"/>
              <a:ext cx="474349" cy="474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dirty="0"/>
                <a:t>7</a:t>
              </a:r>
              <a:endParaRPr lang="en-US" sz="3200" kern="1200" dirty="0"/>
            </a:p>
          </p:txBody>
        </p:sp>
      </p:grpSp>
      <p:grpSp>
        <p:nvGrpSpPr>
          <p:cNvPr id="49" name="Group 48">
            <a:extLst>
              <a:ext uri="{FF2B5EF4-FFF2-40B4-BE49-F238E27FC236}">
                <a16:creationId xmlns:a16="http://schemas.microsoft.com/office/drawing/2014/main" id="{331F79BB-1F0C-4F22-8F36-F23B1234435F}"/>
              </a:ext>
            </a:extLst>
          </p:cNvPr>
          <p:cNvGrpSpPr/>
          <p:nvPr/>
        </p:nvGrpSpPr>
        <p:grpSpPr>
          <a:xfrm>
            <a:off x="3215201" y="4289231"/>
            <a:ext cx="670831" cy="670831"/>
            <a:chOff x="7493905" y="262097"/>
            <a:chExt cx="670831" cy="670831"/>
          </a:xfrm>
        </p:grpSpPr>
        <p:sp>
          <p:nvSpPr>
            <p:cNvPr id="50" name="Oval 49">
              <a:extLst>
                <a:ext uri="{FF2B5EF4-FFF2-40B4-BE49-F238E27FC236}">
                  <a16:creationId xmlns:a16="http://schemas.microsoft.com/office/drawing/2014/main" id="{A441C73F-2D41-4F88-9B5C-A339D2358050}"/>
                </a:ext>
              </a:extLst>
            </p:cNvPr>
            <p:cNvSpPr/>
            <p:nvPr/>
          </p:nvSpPr>
          <p:spPr>
            <a:xfrm>
              <a:off x="7493905" y="262097"/>
              <a:ext cx="670831" cy="670831"/>
            </a:xfrm>
            <a:prstGeom prst="ellips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51" name="Oval 4">
              <a:extLst>
                <a:ext uri="{FF2B5EF4-FFF2-40B4-BE49-F238E27FC236}">
                  <a16:creationId xmlns:a16="http://schemas.microsoft.com/office/drawing/2014/main" id="{E1B081A0-9D7F-47BD-B8C4-3C9B23F6EDB2}"/>
                </a:ext>
              </a:extLst>
            </p:cNvPr>
            <p:cNvSpPr txBox="1"/>
            <p:nvPr/>
          </p:nvSpPr>
          <p:spPr>
            <a:xfrm>
              <a:off x="7592146" y="360338"/>
              <a:ext cx="474349" cy="474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dirty="0"/>
                <a:t>8</a:t>
              </a:r>
              <a:endParaRPr lang="en-US" sz="3200" kern="1200" dirty="0"/>
            </a:p>
          </p:txBody>
        </p:sp>
      </p:grpSp>
      <p:grpSp>
        <p:nvGrpSpPr>
          <p:cNvPr id="52" name="Group 51">
            <a:extLst>
              <a:ext uri="{FF2B5EF4-FFF2-40B4-BE49-F238E27FC236}">
                <a16:creationId xmlns:a16="http://schemas.microsoft.com/office/drawing/2014/main" id="{3A82445C-567C-4466-AA71-819680669CE1}"/>
              </a:ext>
            </a:extLst>
          </p:cNvPr>
          <p:cNvGrpSpPr/>
          <p:nvPr/>
        </p:nvGrpSpPr>
        <p:grpSpPr>
          <a:xfrm>
            <a:off x="5010674" y="4289231"/>
            <a:ext cx="670831" cy="670831"/>
            <a:chOff x="2223084" y="262097"/>
            <a:chExt cx="670831" cy="670831"/>
          </a:xfrm>
        </p:grpSpPr>
        <p:sp>
          <p:nvSpPr>
            <p:cNvPr id="53" name="Oval 52">
              <a:extLst>
                <a:ext uri="{FF2B5EF4-FFF2-40B4-BE49-F238E27FC236}">
                  <a16:creationId xmlns:a16="http://schemas.microsoft.com/office/drawing/2014/main" id="{EE0DF490-82E2-4117-9E6E-915E185483E8}"/>
                </a:ext>
              </a:extLst>
            </p:cNvPr>
            <p:cNvSpPr/>
            <p:nvPr/>
          </p:nvSpPr>
          <p:spPr>
            <a:xfrm>
              <a:off x="2223084" y="262097"/>
              <a:ext cx="670831" cy="670831"/>
            </a:xfrm>
            <a:prstGeom prst="ellipse">
              <a:avLst/>
            </a:prstGeom>
            <a:solidFill>
              <a:schemeClr val="accent2"/>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54" name="Oval 4">
              <a:extLst>
                <a:ext uri="{FF2B5EF4-FFF2-40B4-BE49-F238E27FC236}">
                  <a16:creationId xmlns:a16="http://schemas.microsoft.com/office/drawing/2014/main" id="{F3B2DE83-5AD3-4C37-B411-7E575277E575}"/>
                </a:ext>
              </a:extLst>
            </p:cNvPr>
            <p:cNvSpPr txBox="1"/>
            <p:nvPr/>
          </p:nvSpPr>
          <p:spPr>
            <a:xfrm>
              <a:off x="2321325" y="360338"/>
              <a:ext cx="474349" cy="474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3200" dirty="0"/>
                <a:t>9</a:t>
              </a:r>
              <a:endParaRPr lang="en-US" sz="3200" kern="1200" dirty="0"/>
            </a:p>
          </p:txBody>
        </p:sp>
      </p:grpSp>
      <p:grpSp>
        <p:nvGrpSpPr>
          <p:cNvPr id="55" name="Group 54">
            <a:extLst>
              <a:ext uri="{FF2B5EF4-FFF2-40B4-BE49-F238E27FC236}">
                <a16:creationId xmlns:a16="http://schemas.microsoft.com/office/drawing/2014/main" id="{D8B234A3-42D5-4BA8-82D1-82E4A02D0EA4}"/>
              </a:ext>
            </a:extLst>
          </p:cNvPr>
          <p:cNvGrpSpPr/>
          <p:nvPr/>
        </p:nvGrpSpPr>
        <p:grpSpPr>
          <a:xfrm>
            <a:off x="6747468" y="4299744"/>
            <a:ext cx="670831" cy="670831"/>
            <a:chOff x="7493905" y="468717"/>
            <a:chExt cx="670831" cy="670831"/>
          </a:xfrm>
          <a:solidFill>
            <a:schemeClr val="accent3">
              <a:lumMod val="60000"/>
              <a:lumOff val="40000"/>
            </a:schemeClr>
          </a:solidFill>
        </p:grpSpPr>
        <p:sp>
          <p:nvSpPr>
            <p:cNvPr id="56" name="Oval 55">
              <a:extLst>
                <a:ext uri="{FF2B5EF4-FFF2-40B4-BE49-F238E27FC236}">
                  <a16:creationId xmlns:a16="http://schemas.microsoft.com/office/drawing/2014/main" id="{3BC01957-875C-4D31-B5DE-0A622E4C5282}"/>
                </a:ext>
              </a:extLst>
            </p:cNvPr>
            <p:cNvSpPr/>
            <p:nvPr/>
          </p:nvSpPr>
          <p:spPr>
            <a:xfrm>
              <a:off x="7493905" y="468717"/>
              <a:ext cx="670831" cy="670831"/>
            </a:xfrm>
            <a:prstGeom prst="ellipse">
              <a:avLst/>
            </a:prstGeom>
            <a:gr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57" name="Oval 4">
              <a:extLst>
                <a:ext uri="{FF2B5EF4-FFF2-40B4-BE49-F238E27FC236}">
                  <a16:creationId xmlns:a16="http://schemas.microsoft.com/office/drawing/2014/main" id="{D11C2296-BF65-4364-B921-526903253909}"/>
                </a:ext>
              </a:extLst>
            </p:cNvPr>
            <p:cNvSpPr txBox="1"/>
            <p:nvPr/>
          </p:nvSpPr>
          <p:spPr>
            <a:xfrm>
              <a:off x="7592146" y="566958"/>
              <a:ext cx="474349" cy="474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2400" kern="1200" dirty="0"/>
                <a:t>10</a:t>
              </a:r>
            </a:p>
          </p:txBody>
        </p:sp>
      </p:grpSp>
      <p:grpSp>
        <p:nvGrpSpPr>
          <p:cNvPr id="58" name="Group 57">
            <a:extLst>
              <a:ext uri="{FF2B5EF4-FFF2-40B4-BE49-F238E27FC236}">
                <a16:creationId xmlns:a16="http://schemas.microsoft.com/office/drawing/2014/main" id="{88189FA6-195D-4B8F-899C-7D51A7B813ED}"/>
              </a:ext>
            </a:extLst>
          </p:cNvPr>
          <p:cNvGrpSpPr/>
          <p:nvPr/>
        </p:nvGrpSpPr>
        <p:grpSpPr>
          <a:xfrm>
            <a:off x="8493552" y="4336924"/>
            <a:ext cx="670831" cy="670831"/>
            <a:chOff x="3980024" y="262097"/>
            <a:chExt cx="670831" cy="670831"/>
          </a:xfrm>
        </p:grpSpPr>
        <p:sp>
          <p:nvSpPr>
            <p:cNvPr id="59" name="Oval 58">
              <a:extLst>
                <a:ext uri="{FF2B5EF4-FFF2-40B4-BE49-F238E27FC236}">
                  <a16:creationId xmlns:a16="http://schemas.microsoft.com/office/drawing/2014/main" id="{82AC78AA-8E2D-4ADC-B612-274F1D2F6737}"/>
                </a:ext>
              </a:extLst>
            </p:cNvPr>
            <p:cNvSpPr/>
            <p:nvPr/>
          </p:nvSpPr>
          <p:spPr>
            <a:xfrm>
              <a:off x="3980024" y="262097"/>
              <a:ext cx="670831" cy="670831"/>
            </a:xfrm>
            <a:prstGeom prst="ellipse">
              <a:avLst/>
            </a:prstGeom>
            <a:solidFill>
              <a:schemeClr val="accent4"/>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60" name="Oval 4">
              <a:extLst>
                <a:ext uri="{FF2B5EF4-FFF2-40B4-BE49-F238E27FC236}">
                  <a16:creationId xmlns:a16="http://schemas.microsoft.com/office/drawing/2014/main" id="{B7A0E64F-C485-444F-996E-0F8BBA10F4B8}"/>
                </a:ext>
              </a:extLst>
            </p:cNvPr>
            <p:cNvSpPr txBox="1"/>
            <p:nvPr/>
          </p:nvSpPr>
          <p:spPr>
            <a:xfrm>
              <a:off x="4078265" y="360338"/>
              <a:ext cx="474349" cy="474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2400" kern="1200" dirty="0"/>
                <a:t>11</a:t>
              </a:r>
            </a:p>
          </p:txBody>
        </p:sp>
      </p:grpSp>
      <p:grpSp>
        <p:nvGrpSpPr>
          <p:cNvPr id="61" name="Group 60">
            <a:extLst>
              <a:ext uri="{FF2B5EF4-FFF2-40B4-BE49-F238E27FC236}">
                <a16:creationId xmlns:a16="http://schemas.microsoft.com/office/drawing/2014/main" id="{285782CA-3FD0-4067-A3A1-7536BB7A7763}"/>
              </a:ext>
            </a:extLst>
          </p:cNvPr>
          <p:cNvGrpSpPr/>
          <p:nvPr/>
        </p:nvGrpSpPr>
        <p:grpSpPr>
          <a:xfrm>
            <a:off x="10165398" y="4333458"/>
            <a:ext cx="670831" cy="670831"/>
            <a:chOff x="466143" y="262097"/>
            <a:chExt cx="670831" cy="670831"/>
          </a:xfrm>
        </p:grpSpPr>
        <p:sp>
          <p:nvSpPr>
            <p:cNvPr id="62" name="Oval 61">
              <a:extLst>
                <a:ext uri="{FF2B5EF4-FFF2-40B4-BE49-F238E27FC236}">
                  <a16:creationId xmlns:a16="http://schemas.microsoft.com/office/drawing/2014/main" id="{9B9C6997-D4C6-49CF-BCB4-1F43869DD9C2}"/>
                </a:ext>
              </a:extLst>
            </p:cNvPr>
            <p:cNvSpPr/>
            <p:nvPr/>
          </p:nvSpPr>
          <p:spPr>
            <a:xfrm>
              <a:off x="466143" y="262097"/>
              <a:ext cx="670831" cy="670831"/>
            </a:xfrm>
            <a:prstGeom prst="ellips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3" name="Oval 4">
              <a:extLst>
                <a:ext uri="{FF2B5EF4-FFF2-40B4-BE49-F238E27FC236}">
                  <a16:creationId xmlns:a16="http://schemas.microsoft.com/office/drawing/2014/main" id="{F9B05987-15EE-4BAC-BD7F-819E97647E67}"/>
                </a:ext>
              </a:extLst>
            </p:cNvPr>
            <p:cNvSpPr txBox="1"/>
            <p:nvPr/>
          </p:nvSpPr>
          <p:spPr>
            <a:xfrm>
              <a:off x="564384" y="360338"/>
              <a:ext cx="474349" cy="474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301" tIns="12700" rIns="52301" bIns="12700" numCol="1" spcCol="1270" anchor="ctr" anchorCtr="0">
              <a:noAutofit/>
            </a:bodyPr>
            <a:lstStyle/>
            <a:p>
              <a:pPr marL="0" lvl="0" indent="0" algn="ctr" defTabSz="1422400">
                <a:lnSpc>
                  <a:spcPct val="90000"/>
                </a:lnSpc>
                <a:spcBef>
                  <a:spcPct val="0"/>
                </a:spcBef>
                <a:spcAft>
                  <a:spcPct val="35000"/>
                </a:spcAft>
                <a:buNone/>
              </a:pPr>
              <a:r>
                <a:rPr lang="en-US" sz="2400" dirty="0"/>
                <a:t>12</a:t>
              </a:r>
              <a:endParaRPr lang="en-US" sz="2400" kern="1200" dirty="0"/>
            </a:p>
          </p:txBody>
        </p:sp>
      </p:grpSp>
      <p:sp>
        <p:nvSpPr>
          <p:cNvPr id="3" name="Arrow: Right 2">
            <a:extLst>
              <a:ext uri="{FF2B5EF4-FFF2-40B4-BE49-F238E27FC236}">
                <a16:creationId xmlns:a16="http://schemas.microsoft.com/office/drawing/2014/main" id="{BABE83CB-7B63-47B8-91C7-8EFAA8E0B209}"/>
              </a:ext>
            </a:extLst>
          </p:cNvPr>
          <p:cNvSpPr/>
          <p:nvPr/>
        </p:nvSpPr>
        <p:spPr>
          <a:xfrm>
            <a:off x="2564423" y="1968436"/>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Arrow: Right 63">
            <a:extLst>
              <a:ext uri="{FF2B5EF4-FFF2-40B4-BE49-F238E27FC236}">
                <a16:creationId xmlns:a16="http://schemas.microsoft.com/office/drawing/2014/main" id="{29836280-B6D8-4DBF-825E-9F6CAF14A1C9}"/>
              </a:ext>
            </a:extLst>
          </p:cNvPr>
          <p:cNvSpPr/>
          <p:nvPr/>
        </p:nvSpPr>
        <p:spPr>
          <a:xfrm>
            <a:off x="4349628" y="1990125"/>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Arrow: Right 64">
            <a:extLst>
              <a:ext uri="{FF2B5EF4-FFF2-40B4-BE49-F238E27FC236}">
                <a16:creationId xmlns:a16="http://schemas.microsoft.com/office/drawing/2014/main" id="{74C0F4F4-A510-4758-A7A5-0EEC4AEEE115}"/>
              </a:ext>
            </a:extLst>
          </p:cNvPr>
          <p:cNvSpPr/>
          <p:nvPr/>
        </p:nvSpPr>
        <p:spPr>
          <a:xfrm>
            <a:off x="6108639" y="2015648"/>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Arrow: Right 65">
            <a:extLst>
              <a:ext uri="{FF2B5EF4-FFF2-40B4-BE49-F238E27FC236}">
                <a16:creationId xmlns:a16="http://schemas.microsoft.com/office/drawing/2014/main" id="{EAB3385E-F478-4C46-9C01-EEFCD10E5198}"/>
              </a:ext>
            </a:extLst>
          </p:cNvPr>
          <p:cNvSpPr/>
          <p:nvPr/>
        </p:nvSpPr>
        <p:spPr>
          <a:xfrm>
            <a:off x="7852421" y="2015648"/>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Arrow: Right 66">
            <a:extLst>
              <a:ext uri="{FF2B5EF4-FFF2-40B4-BE49-F238E27FC236}">
                <a16:creationId xmlns:a16="http://schemas.microsoft.com/office/drawing/2014/main" id="{3D030C00-0875-44AC-9DD2-3E62F5D2655A}"/>
              </a:ext>
            </a:extLst>
          </p:cNvPr>
          <p:cNvSpPr/>
          <p:nvPr/>
        </p:nvSpPr>
        <p:spPr>
          <a:xfrm>
            <a:off x="9589919" y="2042489"/>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Arrow: Right 67">
            <a:extLst>
              <a:ext uri="{FF2B5EF4-FFF2-40B4-BE49-F238E27FC236}">
                <a16:creationId xmlns:a16="http://schemas.microsoft.com/office/drawing/2014/main" id="{F4E35C17-FE2D-49A0-BD32-6C142AC548DD}"/>
              </a:ext>
            </a:extLst>
          </p:cNvPr>
          <p:cNvSpPr/>
          <p:nvPr/>
        </p:nvSpPr>
        <p:spPr>
          <a:xfrm>
            <a:off x="797902" y="4417072"/>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Arrow: Right 68">
            <a:extLst>
              <a:ext uri="{FF2B5EF4-FFF2-40B4-BE49-F238E27FC236}">
                <a16:creationId xmlns:a16="http://schemas.microsoft.com/office/drawing/2014/main" id="{D3E26BAA-7B68-484B-9CE2-883D7D530E2E}"/>
              </a:ext>
            </a:extLst>
          </p:cNvPr>
          <p:cNvSpPr/>
          <p:nvPr/>
        </p:nvSpPr>
        <p:spPr>
          <a:xfrm>
            <a:off x="2585243" y="4397772"/>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Arrow: Right 69">
            <a:extLst>
              <a:ext uri="{FF2B5EF4-FFF2-40B4-BE49-F238E27FC236}">
                <a16:creationId xmlns:a16="http://schemas.microsoft.com/office/drawing/2014/main" id="{7C7B1C6E-C612-4207-8A3E-8056E26233EC}"/>
              </a:ext>
            </a:extLst>
          </p:cNvPr>
          <p:cNvSpPr/>
          <p:nvPr/>
        </p:nvSpPr>
        <p:spPr>
          <a:xfrm>
            <a:off x="4342876" y="4446673"/>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Arrow: Right 70">
            <a:extLst>
              <a:ext uri="{FF2B5EF4-FFF2-40B4-BE49-F238E27FC236}">
                <a16:creationId xmlns:a16="http://schemas.microsoft.com/office/drawing/2014/main" id="{04731AE5-B3DA-4F39-BE68-82F87AB5A47E}"/>
              </a:ext>
            </a:extLst>
          </p:cNvPr>
          <p:cNvSpPr/>
          <p:nvPr/>
        </p:nvSpPr>
        <p:spPr>
          <a:xfrm>
            <a:off x="6128004" y="4457186"/>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Arrow: Right 71">
            <a:extLst>
              <a:ext uri="{FF2B5EF4-FFF2-40B4-BE49-F238E27FC236}">
                <a16:creationId xmlns:a16="http://schemas.microsoft.com/office/drawing/2014/main" id="{5B507259-B33F-4B2A-994A-B5B912154DBD}"/>
              </a:ext>
            </a:extLst>
          </p:cNvPr>
          <p:cNvSpPr/>
          <p:nvPr/>
        </p:nvSpPr>
        <p:spPr>
          <a:xfrm>
            <a:off x="7852421" y="4495534"/>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Arrow: Right 72">
            <a:extLst>
              <a:ext uri="{FF2B5EF4-FFF2-40B4-BE49-F238E27FC236}">
                <a16:creationId xmlns:a16="http://schemas.microsoft.com/office/drawing/2014/main" id="{FDC04B44-EABA-4F71-ADB6-6671151E0130}"/>
              </a:ext>
            </a:extLst>
          </p:cNvPr>
          <p:cNvSpPr/>
          <p:nvPr/>
        </p:nvSpPr>
        <p:spPr>
          <a:xfrm>
            <a:off x="9620825" y="4490900"/>
            <a:ext cx="352110" cy="41514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6571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7" y="297478"/>
            <a:ext cx="3408128" cy="531021"/>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pPr defTabSz="293202"/>
              <a:endParaRPr sz="1154" dirty="0">
                <a:solidFill>
                  <a:prstClr val="black"/>
                </a:solidFill>
                <a:latin typeface="Calibri" panose="020F0502020204030204"/>
              </a:endParaRPr>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pPr defTabSz="293202"/>
              <a:endParaRPr sz="1154" dirty="0">
                <a:solidFill>
                  <a:prstClr val="black"/>
                </a:solidFill>
                <a:latin typeface="Calibri" panose="020F0502020204030204"/>
              </a:endParaRPr>
            </a:p>
          </p:txBody>
        </p:sp>
      </p:grpSp>
      <p:sp>
        <p:nvSpPr>
          <p:cNvPr id="11" name="object 9">
            <a:extLst>
              <a:ext uri="{FF2B5EF4-FFF2-40B4-BE49-F238E27FC236}">
                <a16:creationId xmlns:a16="http://schemas.microsoft.com/office/drawing/2014/main" id="{0A39365D-A6B5-4623-AC67-FBE1BB6FC527}"/>
              </a:ext>
            </a:extLst>
          </p:cNvPr>
          <p:cNvSpPr txBox="1"/>
          <p:nvPr/>
        </p:nvSpPr>
        <p:spPr>
          <a:xfrm>
            <a:off x="427154" y="473459"/>
            <a:ext cx="2296860" cy="284582"/>
          </a:xfrm>
          <a:prstGeom prst="rect">
            <a:avLst/>
          </a:prstGeom>
        </p:spPr>
        <p:txBody>
          <a:bodyPr vert="horz" wrap="square" lIns="0" tIns="8145" rIns="0" bIns="0" rtlCol="0">
            <a:spAutoFit/>
          </a:bodyPr>
          <a:lstStyle/>
          <a:p>
            <a:pPr marL="8145" defTabSz="293202">
              <a:spcBef>
                <a:spcPts val="64"/>
              </a:spcBef>
            </a:pPr>
            <a:r>
              <a:rPr lang="en-US" sz="1796" dirty="0">
                <a:solidFill>
                  <a:srgbClr val="FFFFFF"/>
                </a:solidFill>
                <a:latin typeface="Calibri" panose="020F0502020204030204"/>
                <a:cs typeface="Source Sans Pro Light"/>
              </a:rPr>
              <a:t>DFD Admin side</a:t>
            </a:r>
            <a:endParaRPr lang="cs-CZ" sz="1796" dirty="0">
              <a:solidFill>
                <a:prstClr val="black"/>
              </a:solidFill>
              <a:latin typeface="Calibri" panose="020F0502020204030204"/>
              <a:cs typeface="Source Sans Pro Light"/>
            </a:endParaRPr>
          </a:p>
        </p:txBody>
      </p:sp>
      <p:sp>
        <p:nvSpPr>
          <p:cNvPr id="2" name="Rectangle: Rounded Corners 1">
            <a:extLst>
              <a:ext uri="{FF2B5EF4-FFF2-40B4-BE49-F238E27FC236}">
                <a16:creationId xmlns:a16="http://schemas.microsoft.com/office/drawing/2014/main" id="{1757AE15-4088-45E6-826E-B47607C8DA68}"/>
              </a:ext>
            </a:extLst>
          </p:cNvPr>
          <p:cNvSpPr/>
          <p:nvPr/>
        </p:nvSpPr>
        <p:spPr>
          <a:xfrm>
            <a:off x="1210108" y="1318846"/>
            <a:ext cx="2321169" cy="729762"/>
          </a:xfrm>
          <a:prstGeom prst="round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Admin</a:t>
            </a:r>
          </a:p>
        </p:txBody>
      </p:sp>
      <p:sp>
        <p:nvSpPr>
          <p:cNvPr id="3" name="Oval 2">
            <a:extLst>
              <a:ext uri="{FF2B5EF4-FFF2-40B4-BE49-F238E27FC236}">
                <a16:creationId xmlns:a16="http://schemas.microsoft.com/office/drawing/2014/main" id="{F0C1C5E4-82F9-4E05-87B3-7954219273DD}"/>
              </a:ext>
            </a:extLst>
          </p:cNvPr>
          <p:cNvSpPr/>
          <p:nvPr/>
        </p:nvSpPr>
        <p:spPr>
          <a:xfrm>
            <a:off x="7315200" y="1318846"/>
            <a:ext cx="25146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Login</a:t>
            </a:r>
          </a:p>
        </p:txBody>
      </p:sp>
      <p:sp>
        <p:nvSpPr>
          <p:cNvPr id="9" name="Oval 8">
            <a:extLst>
              <a:ext uri="{FF2B5EF4-FFF2-40B4-BE49-F238E27FC236}">
                <a16:creationId xmlns:a16="http://schemas.microsoft.com/office/drawing/2014/main" id="{3E9D352B-AED1-42F2-BD63-8B45EA1F464B}"/>
              </a:ext>
            </a:extLst>
          </p:cNvPr>
          <p:cNvSpPr/>
          <p:nvPr/>
        </p:nvSpPr>
        <p:spPr>
          <a:xfrm>
            <a:off x="7315200" y="2404697"/>
            <a:ext cx="25146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Add/delete</a:t>
            </a:r>
          </a:p>
          <a:p>
            <a:pPr algn="ctr"/>
            <a:r>
              <a:rPr lang="en-IN" dirty="0">
                <a:solidFill>
                  <a:schemeClr val="bg1"/>
                </a:solidFill>
              </a:rPr>
              <a:t>Login member</a:t>
            </a:r>
          </a:p>
        </p:txBody>
      </p:sp>
      <p:sp>
        <p:nvSpPr>
          <p:cNvPr id="10" name="Oval 9">
            <a:extLst>
              <a:ext uri="{FF2B5EF4-FFF2-40B4-BE49-F238E27FC236}">
                <a16:creationId xmlns:a16="http://schemas.microsoft.com/office/drawing/2014/main" id="{44A22AE1-8D3A-46F8-839A-29760B463E2D}"/>
              </a:ext>
            </a:extLst>
          </p:cNvPr>
          <p:cNvSpPr/>
          <p:nvPr/>
        </p:nvSpPr>
        <p:spPr>
          <a:xfrm>
            <a:off x="7315200" y="3490548"/>
            <a:ext cx="25146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Attendance</a:t>
            </a:r>
          </a:p>
        </p:txBody>
      </p:sp>
      <p:sp>
        <p:nvSpPr>
          <p:cNvPr id="13" name="Oval 12">
            <a:extLst>
              <a:ext uri="{FF2B5EF4-FFF2-40B4-BE49-F238E27FC236}">
                <a16:creationId xmlns:a16="http://schemas.microsoft.com/office/drawing/2014/main" id="{7E114FD0-12FB-430C-BF4A-7DCEB2A4FAB2}"/>
              </a:ext>
            </a:extLst>
          </p:cNvPr>
          <p:cNvSpPr/>
          <p:nvPr/>
        </p:nvSpPr>
        <p:spPr>
          <a:xfrm>
            <a:off x="7315200" y="4576399"/>
            <a:ext cx="25146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Track meeting minutes</a:t>
            </a:r>
          </a:p>
        </p:txBody>
      </p:sp>
      <p:sp>
        <p:nvSpPr>
          <p:cNvPr id="14" name="Oval 13">
            <a:extLst>
              <a:ext uri="{FF2B5EF4-FFF2-40B4-BE49-F238E27FC236}">
                <a16:creationId xmlns:a16="http://schemas.microsoft.com/office/drawing/2014/main" id="{426AE7AF-D658-4168-845E-D6C77603FC5F}"/>
              </a:ext>
            </a:extLst>
          </p:cNvPr>
          <p:cNvSpPr/>
          <p:nvPr/>
        </p:nvSpPr>
        <p:spPr>
          <a:xfrm>
            <a:off x="7315200" y="5662250"/>
            <a:ext cx="25146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Track upcoming events</a:t>
            </a:r>
          </a:p>
        </p:txBody>
      </p:sp>
      <p:sp>
        <p:nvSpPr>
          <p:cNvPr id="4" name="Oval 3">
            <a:extLst>
              <a:ext uri="{FF2B5EF4-FFF2-40B4-BE49-F238E27FC236}">
                <a16:creationId xmlns:a16="http://schemas.microsoft.com/office/drawing/2014/main" id="{2693AA77-5C61-4C16-8766-B5E523DEE8E2}"/>
              </a:ext>
            </a:extLst>
          </p:cNvPr>
          <p:cNvSpPr/>
          <p:nvPr/>
        </p:nvSpPr>
        <p:spPr>
          <a:xfrm>
            <a:off x="3194026" y="4576399"/>
            <a:ext cx="2672862" cy="80009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Speech to text + Text summarizer</a:t>
            </a:r>
            <a:endParaRPr lang="en-IN" dirty="0"/>
          </a:p>
        </p:txBody>
      </p:sp>
      <p:sp>
        <p:nvSpPr>
          <p:cNvPr id="15" name="Oval 14">
            <a:extLst>
              <a:ext uri="{FF2B5EF4-FFF2-40B4-BE49-F238E27FC236}">
                <a16:creationId xmlns:a16="http://schemas.microsoft.com/office/drawing/2014/main" id="{81ECD67C-F4FF-4F56-AB33-B3818C029C10}"/>
              </a:ext>
            </a:extLst>
          </p:cNvPr>
          <p:cNvSpPr/>
          <p:nvPr/>
        </p:nvSpPr>
        <p:spPr>
          <a:xfrm>
            <a:off x="3194026" y="5662250"/>
            <a:ext cx="2672862" cy="8001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Scheduling new Meeting</a:t>
            </a:r>
          </a:p>
        </p:txBody>
      </p:sp>
      <p:cxnSp>
        <p:nvCxnSpPr>
          <p:cNvPr id="6" name="Straight Arrow Connector 5">
            <a:extLst>
              <a:ext uri="{FF2B5EF4-FFF2-40B4-BE49-F238E27FC236}">
                <a16:creationId xmlns:a16="http://schemas.microsoft.com/office/drawing/2014/main" id="{4A4AE2F2-B62F-4CA5-8312-BB0041CF6EF8}"/>
              </a:ext>
            </a:extLst>
          </p:cNvPr>
          <p:cNvCxnSpPr>
            <a:cxnSpLocks/>
          </p:cNvCxnSpPr>
          <p:nvPr/>
        </p:nvCxnSpPr>
        <p:spPr>
          <a:xfrm>
            <a:off x="3455077" y="2743199"/>
            <a:ext cx="386012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5F44AA6-8E85-44E7-882D-76365F95C369}"/>
              </a:ext>
            </a:extLst>
          </p:cNvPr>
          <p:cNvCxnSpPr>
            <a:cxnSpLocks/>
          </p:cNvCxnSpPr>
          <p:nvPr/>
        </p:nvCxnSpPr>
        <p:spPr>
          <a:xfrm flipH="1">
            <a:off x="3534208" y="1884484"/>
            <a:ext cx="386012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44A3BEF-F17A-4E0F-91B8-F28A967878A1}"/>
              </a:ext>
            </a:extLst>
          </p:cNvPr>
          <p:cNvCxnSpPr>
            <a:cxnSpLocks/>
          </p:cNvCxnSpPr>
          <p:nvPr/>
        </p:nvCxnSpPr>
        <p:spPr>
          <a:xfrm>
            <a:off x="3534208" y="1556238"/>
            <a:ext cx="386012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7929105-9345-43EB-B504-452828D60428}"/>
              </a:ext>
            </a:extLst>
          </p:cNvPr>
          <p:cNvCxnSpPr>
            <a:cxnSpLocks/>
          </p:cNvCxnSpPr>
          <p:nvPr/>
        </p:nvCxnSpPr>
        <p:spPr>
          <a:xfrm>
            <a:off x="3534208" y="3713284"/>
            <a:ext cx="386012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0F9828AF-5980-47A8-9DED-E6E8AE6D3E17}"/>
              </a:ext>
            </a:extLst>
          </p:cNvPr>
          <p:cNvCxnSpPr>
            <a:cxnSpLocks/>
          </p:cNvCxnSpPr>
          <p:nvPr/>
        </p:nvCxnSpPr>
        <p:spPr>
          <a:xfrm>
            <a:off x="2724014" y="2048608"/>
            <a:ext cx="889624" cy="694589"/>
          </a:xfrm>
          <a:prstGeom prst="bent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05CD068-943C-4CE9-A8BF-C033EF2F1FAD}"/>
              </a:ext>
            </a:extLst>
          </p:cNvPr>
          <p:cNvCxnSpPr>
            <a:cxnSpLocks/>
          </p:cNvCxnSpPr>
          <p:nvPr/>
        </p:nvCxnSpPr>
        <p:spPr>
          <a:xfrm>
            <a:off x="1907206" y="2048606"/>
            <a:ext cx="1714500" cy="1664678"/>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6CAC3D-8A8E-44FF-97C0-9AC288EB89BC}"/>
              </a:ext>
            </a:extLst>
          </p:cNvPr>
          <p:cNvCxnSpPr>
            <a:cxnSpLocks/>
            <a:stCxn id="2" idx="2"/>
          </p:cNvCxnSpPr>
          <p:nvPr/>
        </p:nvCxnSpPr>
        <p:spPr>
          <a:xfrm flipH="1">
            <a:off x="2370692" y="2048608"/>
            <a:ext cx="1" cy="28575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0DD967-4CC5-4F64-8EA4-769FDD2242DF}"/>
              </a:ext>
            </a:extLst>
          </p:cNvPr>
          <p:cNvCxnSpPr>
            <a:cxnSpLocks/>
          </p:cNvCxnSpPr>
          <p:nvPr/>
        </p:nvCxnSpPr>
        <p:spPr>
          <a:xfrm>
            <a:off x="1812895" y="2048608"/>
            <a:ext cx="11950" cy="40136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41B00E2-6E8D-4D98-A44B-9F9C73965F99}"/>
              </a:ext>
            </a:extLst>
          </p:cNvPr>
          <p:cNvCxnSpPr>
            <a:cxnSpLocks/>
          </p:cNvCxnSpPr>
          <p:nvPr/>
        </p:nvCxnSpPr>
        <p:spPr>
          <a:xfrm flipV="1">
            <a:off x="2370692" y="4906108"/>
            <a:ext cx="798134" cy="3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3BDBE822-691A-4527-91F0-0B979384544E}"/>
              </a:ext>
            </a:extLst>
          </p:cNvPr>
          <p:cNvCxnSpPr>
            <a:cxnSpLocks/>
            <a:endCxn id="15" idx="2"/>
          </p:cNvCxnSpPr>
          <p:nvPr/>
        </p:nvCxnSpPr>
        <p:spPr>
          <a:xfrm>
            <a:off x="1824845" y="6062300"/>
            <a:ext cx="13691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23A1CC4-4395-4CF0-B309-A503BA9EF2DC}"/>
              </a:ext>
            </a:extLst>
          </p:cNvPr>
          <p:cNvCxnSpPr>
            <a:cxnSpLocks/>
          </p:cNvCxnSpPr>
          <p:nvPr/>
        </p:nvCxnSpPr>
        <p:spPr>
          <a:xfrm>
            <a:off x="5792910" y="4803897"/>
            <a:ext cx="160142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C5265623-74C9-467E-9681-BC5BAC544E90}"/>
              </a:ext>
            </a:extLst>
          </p:cNvPr>
          <p:cNvCxnSpPr>
            <a:cxnSpLocks/>
          </p:cNvCxnSpPr>
          <p:nvPr/>
        </p:nvCxnSpPr>
        <p:spPr>
          <a:xfrm>
            <a:off x="5803554" y="5901286"/>
            <a:ext cx="159077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1EE69D5B-BC8D-4CD9-922C-15F3F9C08242}"/>
              </a:ext>
            </a:extLst>
          </p:cNvPr>
          <p:cNvCxnSpPr>
            <a:cxnSpLocks/>
          </p:cNvCxnSpPr>
          <p:nvPr/>
        </p:nvCxnSpPr>
        <p:spPr>
          <a:xfrm flipH="1">
            <a:off x="5803554" y="5131776"/>
            <a:ext cx="15116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DB11695-B41A-4D2F-8B90-33F968830087}"/>
              </a:ext>
            </a:extLst>
          </p:cNvPr>
          <p:cNvCxnSpPr>
            <a:cxnSpLocks/>
          </p:cNvCxnSpPr>
          <p:nvPr/>
        </p:nvCxnSpPr>
        <p:spPr>
          <a:xfrm flipH="1" flipV="1">
            <a:off x="5792910" y="6226421"/>
            <a:ext cx="1522290" cy="131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2CF63159-9769-453B-992A-3BA2F947634F}"/>
              </a:ext>
            </a:extLst>
          </p:cNvPr>
          <p:cNvCxnSpPr>
            <a:cxnSpLocks/>
          </p:cNvCxnSpPr>
          <p:nvPr/>
        </p:nvCxnSpPr>
        <p:spPr>
          <a:xfrm flipV="1">
            <a:off x="3055343" y="2041281"/>
            <a:ext cx="0" cy="8396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202D6CF-715C-452B-B193-399ECE614ADD}"/>
              </a:ext>
            </a:extLst>
          </p:cNvPr>
          <p:cNvCxnSpPr>
            <a:cxnSpLocks/>
          </p:cNvCxnSpPr>
          <p:nvPr/>
        </p:nvCxnSpPr>
        <p:spPr>
          <a:xfrm flipH="1" flipV="1">
            <a:off x="2645036" y="2048606"/>
            <a:ext cx="10574" cy="18419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88F05233-8E2B-4180-AD7F-7C5A930317D2}"/>
              </a:ext>
            </a:extLst>
          </p:cNvPr>
          <p:cNvCxnSpPr>
            <a:cxnSpLocks/>
          </p:cNvCxnSpPr>
          <p:nvPr/>
        </p:nvCxnSpPr>
        <p:spPr>
          <a:xfrm flipV="1">
            <a:off x="2645036" y="3869875"/>
            <a:ext cx="4608618" cy="1195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1D0383-F777-4452-B7A0-BA0FE11D16BB}"/>
              </a:ext>
            </a:extLst>
          </p:cNvPr>
          <p:cNvCxnSpPr>
            <a:cxnSpLocks/>
          </p:cNvCxnSpPr>
          <p:nvPr/>
        </p:nvCxnSpPr>
        <p:spPr>
          <a:xfrm>
            <a:off x="3055343" y="2880945"/>
            <a:ext cx="4198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1F2A559-AFE9-46F5-9F91-D041B2C70FD3}"/>
              </a:ext>
            </a:extLst>
          </p:cNvPr>
          <p:cNvCxnSpPr>
            <a:cxnSpLocks/>
          </p:cNvCxnSpPr>
          <p:nvPr/>
        </p:nvCxnSpPr>
        <p:spPr>
          <a:xfrm>
            <a:off x="9829800" y="1556238"/>
            <a:ext cx="12292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4538F1AB-3470-4F90-8D8A-BAEC8ECCEAC6}"/>
              </a:ext>
            </a:extLst>
          </p:cNvPr>
          <p:cNvCxnSpPr>
            <a:cxnSpLocks/>
          </p:cNvCxnSpPr>
          <p:nvPr/>
        </p:nvCxnSpPr>
        <p:spPr>
          <a:xfrm>
            <a:off x="9829800" y="2623038"/>
            <a:ext cx="12292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06865FD-67DF-4FA9-9D5E-6F3CCF7A018B}"/>
              </a:ext>
            </a:extLst>
          </p:cNvPr>
          <p:cNvCxnSpPr>
            <a:cxnSpLocks/>
          </p:cNvCxnSpPr>
          <p:nvPr/>
        </p:nvCxnSpPr>
        <p:spPr>
          <a:xfrm>
            <a:off x="9829800" y="3707422"/>
            <a:ext cx="12292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52BC9BA-3D7F-4936-B8CD-9ABF49663E8B}"/>
              </a:ext>
            </a:extLst>
          </p:cNvPr>
          <p:cNvCxnSpPr>
            <a:cxnSpLocks/>
          </p:cNvCxnSpPr>
          <p:nvPr/>
        </p:nvCxnSpPr>
        <p:spPr>
          <a:xfrm>
            <a:off x="9829800" y="4803897"/>
            <a:ext cx="12292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257B7361-F4B5-4062-8F45-56D723427982}"/>
              </a:ext>
            </a:extLst>
          </p:cNvPr>
          <p:cNvCxnSpPr>
            <a:cxnSpLocks/>
          </p:cNvCxnSpPr>
          <p:nvPr/>
        </p:nvCxnSpPr>
        <p:spPr>
          <a:xfrm>
            <a:off x="9829800" y="5823438"/>
            <a:ext cx="12292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AED93B3-D701-4E60-B649-F9E19DD52685}"/>
              </a:ext>
            </a:extLst>
          </p:cNvPr>
          <p:cNvCxnSpPr>
            <a:cxnSpLocks/>
          </p:cNvCxnSpPr>
          <p:nvPr/>
        </p:nvCxnSpPr>
        <p:spPr>
          <a:xfrm flipH="1">
            <a:off x="9829800" y="6239609"/>
            <a:ext cx="1229212" cy="7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C8ABD03F-F060-4AAC-A823-48C54C7856C9}"/>
              </a:ext>
            </a:extLst>
          </p:cNvPr>
          <p:cNvCxnSpPr>
            <a:cxnSpLocks/>
          </p:cNvCxnSpPr>
          <p:nvPr/>
        </p:nvCxnSpPr>
        <p:spPr>
          <a:xfrm flipH="1">
            <a:off x="9820152" y="5144790"/>
            <a:ext cx="1229212" cy="7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587C5569-8612-48E7-B8F0-28BC2FEF4DE8}"/>
              </a:ext>
            </a:extLst>
          </p:cNvPr>
          <p:cNvCxnSpPr>
            <a:cxnSpLocks/>
          </p:cNvCxnSpPr>
          <p:nvPr/>
        </p:nvCxnSpPr>
        <p:spPr>
          <a:xfrm flipH="1">
            <a:off x="9829800" y="4083667"/>
            <a:ext cx="1229212" cy="7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7A1B3AC7-F325-4E06-81D2-E56BE95C9F9A}"/>
              </a:ext>
            </a:extLst>
          </p:cNvPr>
          <p:cNvCxnSpPr>
            <a:cxnSpLocks/>
          </p:cNvCxnSpPr>
          <p:nvPr/>
        </p:nvCxnSpPr>
        <p:spPr>
          <a:xfrm flipH="1">
            <a:off x="9820152" y="2971619"/>
            <a:ext cx="1229212" cy="7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40A4398-03A4-46B6-9716-01AF7CD2C3AA}"/>
              </a:ext>
            </a:extLst>
          </p:cNvPr>
          <p:cNvCxnSpPr>
            <a:cxnSpLocks/>
          </p:cNvCxnSpPr>
          <p:nvPr/>
        </p:nvCxnSpPr>
        <p:spPr>
          <a:xfrm flipH="1">
            <a:off x="9820152" y="1924793"/>
            <a:ext cx="1229212" cy="7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02ED857A-933C-4699-B996-266D5C2ECB4E}"/>
              </a:ext>
            </a:extLst>
          </p:cNvPr>
          <p:cNvSpPr txBox="1"/>
          <p:nvPr/>
        </p:nvSpPr>
        <p:spPr>
          <a:xfrm>
            <a:off x="4700331" y="1287449"/>
            <a:ext cx="1603753" cy="276262"/>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Request for Login</a:t>
            </a:r>
            <a:endParaRPr lang="en-IN" sz="1200" b="1" dirty="0">
              <a:solidFill>
                <a:schemeClr val="bg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4B130CDF-EC6B-4FC0-B801-0C83A70E4EF3}"/>
              </a:ext>
            </a:extLst>
          </p:cNvPr>
          <p:cNvSpPr txBox="1"/>
          <p:nvPr/>
        </p:nvSpPr>
        <p:spPr>
          <a:xfrm>
            <a:off x="5020319" y="1860050"/>
            <a:ext cx="1015909"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Response</a:t>
            </a:r>
            <a:endParaRPr lang="en-IN" sz="1200" b="1" dirty="0">
              <a:solidFill>
                <a:schemeClr val="bg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BE87F86-50B4-426F-A680-13C483DBA13E}"/>
              </a:ext>
            </a:extLst>
          </p:cNvPr>
          <p:cNvSpPr txBox="1"/>
          <p:nvPr/>
        </p:nvSpPr>
        <p:spPr>
          <a:xfrm>
            <a:off x="5020319" y="2845593"/>
            <a:ext cx="1015909"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Response</a:t>
            </a:r>
            <a:endParaRPr lang="en-IN" sz="1200" b="1" dirty="0">
              <a:solidFill>
                <a:schemeClr val="bg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90C34ED-E97D-47AB-82C4-FE57486A9518}"/>
              </a:ext>
            </a:extLst>
          </p:cNvPr>
          <p:cNvSpPr txBox="1"/>
          <p:nvPr/>
        </p:nvSpPr>
        <p:spPr>
          <a:xfrm>
            <a:off x="5041991" y="3851030"/>
            <a:ext cx="1015909"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Response</a:t>
            </a:r>
            <a:endParaRPr lang="en-IN" sz="1200" b="1" dirty="0">
              <a:solidFill>
                <a:schemeClr val="bg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D5540C7-CF15-4502-87BD-2C6C92C00D33}"/>
              </a:ext>
            </a:extLst>
          </p:cNvPr>
          <p:cNvSpPr txBox="1"/>
          <p:nvPr/>
        </p:nvSpPr>
        <p:spPr>
          <a:xfrm>
            <a:off x="6057900" y="5080141"/>
            <a:ext cx="1015909"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Response</a:t>
            </a:r>
            <a:endParaRPr lang="en-IN" sz="1200" b="1" dirty="0">
              <a:solidFill>
                <a:schemeClr val="bg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96D0170-B5EC-4399-8011-BAAF31639BC7}"/>
              </a:ext>
            </a:extLst>
          </p:cNvPr>
          <p:cNvSpPr txBox="1"/>
          <p:nvPr/>
        </p:nvSpPr>
        <p:spPr>
          <a:xfrm>
            <a:off x="6085665" y="6185351"/>
            <a:ext cx="1015909"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Response</a:t>
            </a:r>
            <a:endParaRPr lang="en-IN" sz="1200" b="1" dirty="0">
              <a:solidFill>
                <a:schemeClr val="bg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CFEA5E5A-99B8-49E5-A96B-E26B1C246EA2}"/>
              </a:ext>
            </a:extLst>
          </p:cNvPr>
          <p:cNvSpPr txBox="1"/>
          <p:nvPr/>
        </p:nvSpPr>
        <p:spPr>
          <a:xfrm>
            <a:off x="10155695" y="4070850"/>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Reply</a:t>
            </a:r>
            <a:endParaRPr lang="en-IN" sz="1200" b="1" dirty="0">
              <a:solidFill>
                <a:schemeClr val="bg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7A79B60-184B-4037-9555-A22A5C5A8EC0}"/>
              </a:ext>
            </a:extLst>
          </p:cNvPr>
          <p:cNvSpPr txBox="1"/>
          <p:nvPr/>
        </p:nvSpPr>
        <p:spPr>
          <a:xfrm>
            <a:off x="9721828" y="1301251"/>
            <a:ext cx="1321574"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Check for login</a:t>
            </a:r>
            <a:endParaRPr lang="en-IN" sz="1200" b="1" dirty="0">
              <a:solidFill>
                <a:schemeClr val="bg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A08227B2-0BCE-495B-A927-545304543B49}"/>
              </a:ext>
            </a:extLst>
          </p:cNvPr>
          <p:cNvSpPr txBox="1"/>
          <p:nvPr/>
        </p:nvSpPr>
        <p:spPr>
          <a:xfrm>
            <a:off x="10161409" y="1902782"/>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Reply</a:t>
            </a:r>
            <a:endParaRPr lang="en-IN" sz="1200" b="1" dirty="0">
              <a:solidFill>
                <a:schemeClr val="bg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720616CF-EF32-41AF-93BB-6F02190EF38B}"/>
              </a:ext>
            </a:extLst>
          </p:cNvPr>
          <p:cNvSpPr txBox="1"/>
          <p:nvPr/>
        </p:nvSpPr>
        <p:spPr>
          <a:xfrm>
            <a:off x="4848597" y="3464998"/>
            <a:ext cx="151448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Add attendance</a:t>
            </a:r>
            <a:endParaRPr lang="en-IN" sz="1200" b="1" dirty="0">
              <a:solidFill>
                <a:schemeClr val="bg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1D3A68A0-C26F-44C2-9D50-4A5527C438F3}"/>
              </a:ext>
            </a:extLst>
          </p:cNvPr>
          <p:cNvSpPr txBox="1"/>
          <p:nvPr/>
        </p:nvSpPr>
        <p:spPr>
          <a:xfrm>
            <a:off x="9939489" y="3464998"/>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Insert Data</a:t>
            </a:r>
            <a:endParaRPr lang="en-IN" sz="1200" b="1" dirty="0">
              <a:solidFill>
                <a:schemeClr val="bg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7B7C1E1-CDC5-4662-BB3E-CF7950F28D50}"/>
              </a:ext>
            </a:extLst>
          </p:cNvPr>
          <p:cNvSpPr txBox="1"/>
          <p:nvPr/>
        </p:nvSpPr>
        <p:spPr>
          <a:xfrm>
            <a:off x="9743090" y="4538937"/>
            <a:ext cx="1362466"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Update minuts</a:t>
            </a:r>
            <a:endParaRPr lang="en-IN" sz="1200" b="1" dirty="0">
              <a:solidFill>
                <a:schemeClr val="bg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851B679-D592-42A1-A8A7-D5E824417A7C}"/>
              </a:ext>
            </a:extLst>
          </p:cNvPr>
          <p:cNvSpPr txBox="1"/>
          <p:nvPr/>
        </p:nvSpPr>
        <p:spPr>
          <a:xfrm>
            <a:off x="9779531" y="5566853"/>
            <a:ext cx="1407956"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Update events</a:t>
            </a:r>
            <a:endParaRPr lang="en-IN" sz="1200" b="1" dirty="0">
              <a:solidFill>
                <a:schemeClr val="bg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3108A22B-1311-46A0-BA4A-46757586159C}"/>
              </a:ext>
            </a:extLst>
          </p:cNvPr>
          <p:cNvSpPr txBox="1"/>
          <p:nvPr/>
        </p:nvSpPr>
        <p:spPr>
          <a:xfrm>
            <a:off x="10099447" y="5091810"/>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Reply</a:t>
            </a:r>
            <a:endParaRPr lang="en-IN" sz="1200" b="1" dirty="0">
              <a:solidFill>
                <a:schemeClr val="bg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5F39F731-37D2-4884-8384-F169477BDEC1}"/>
              </a:ext>
            </a:extLst>
          </p:cNvPr>
          <p:cNvSpPr txBox="1"/>
          <p:nvPr/>
        </p:nvSpPr>
        <p:spPr>
          <a:xfrm>
            <a:off x="10161409" y="6185352"/>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Reply</a:t>
            </a:r>
            <a:endParaRPr lang="en-IN" sz="1200" b="1" dirty="0">
              <a:solidFill>
                <a:schemeClr val="bg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D1E000C9-8978-49F4-B684-8FCF6D3DA9D6}"/>
              </a:ext>
            </a:extLst>
          </p:cNvPr>
          <p:cNvSpPr txBox="1"/>
          <p:nvPr/>
        </p:nvSpPr>
        <p:spPr>
          <a:xfrm>
            <a:off x="9939489" y="2369384"/>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Update Data</a:t>
            </a:r>
            <a:endParaRPr lang="en-IN" sz="1200" b="1" dirty="0">
              <a:solidFill>
                <a:schemeClr val="bg1"/>
              </a:solidFill>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13B6D85A-57C5-4A10-93B6-7D11E2BCAC21}"/>
              </a:ext>
            </a:extLst>
          </p:cNvPr>
          <p:cNvSpPr txBox="1"/>
          <p:nvPr/>
        </p:nvSpPr>
        <p:spPr>
          <a:xfrm>
            <a:off x="10099447" y="2963981"/>
            <a:ext cx="1088040" cy="276998"/>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Reply</a:t>
            </a:r>
            <a:endParaRPr lang="en-IN" sz="1200" b="1" dirty="0">
              <a:solidFill>
                <a:schemeClr val="bg1"/>
              </a:solidFill>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474740F-C5C9-4E03-A444-6AFF0480337C}"/>
              </a:ext>
            </a:extLst>
          </p:cNvPr>
          <p:cNvSpPr txBox="1"/>
          <p:nvPr/>
        </p:nvSpPr>
        <p:spPr>
          <a:xfrm>
            <a:off x="5966561" y="4553700"/>
            <a:ext cx="151448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Add Minutes</a:t>
            </a:r>
            <a:endParaRPr lang="en-IN" sz="1200" b="1" dirty="0">
              <a:solidFill>
                <a:schemeClr val="bg1"/>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56DCC19D-1F08-4392-8506-1CD470AA8F8F}"/>
              </a:ext>
            </a:extLst>
          </p:cNvPr>
          <p:cNvSpPr txBox="1"/>
          <p:nvPr/>
        </p:nvSpPr>
        <p:spPr>
          <a:xfrm>
            <a:off x="6093477" y="5671114"/>
            <a:ext cx="151448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Add Event</a:t>
            </a:r>
            <a:endParaRPr lang="en-IN" sz="1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843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7" y="350231"/>
            <a:ext cx="3408128" cy="531021"/>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pPr defTabSz="293202"/>
              <a:endParaRPr sz="1154" dirty="0">
                <a:solidFill>
                  <a:prstClr val="black"/>
                </a:solidFill>
                <a:latin typeface="Calibri" panose="020F0502020204030204"/>
              </a:endParaRPr>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pPr defTabSz="293202"/>
              <a:endParaRPr sz="1154" dirty="0">
                <a:solidFill>
                  <a:prstClr val="black"/>
                </a:solidFill>
                <a:latin typeface="Calibri" panose="020F0502020204030204"/>
              </a:endParaRPr>
            </a:p>
          </p:txBody>
        </p:sp>
      </p:grpSp>
      <p:sp>
        <p:nvSpPr>
          <p:cNvPr id="11" name="object 9">
            <a:extLst>
              <a:ext uri="{FF2B5EF4-FFF2-40B4-BE49-F238E27FC236}">
                <a16:creationId xmlns:a16="http://schemas.microsoft.com/office/drawing/2014/main" id="{0A39365D-A6B5-4623-AC67-FBE1BB6FC527}"/>
              </a:ext>
            </a:extLst>
          </p:cNvPr>
          <p:cNvSpPr txBox="1"/>
          <p:nvPr/>
        </p:nvSpPr>
        <p:spPr>
          <a:xfrm>
            <a:off x="427154" y="473459"/>
            <a:ext cx="2296860" cy="284582"/>
          </a:xfrm>
          <a:prstGeom prst="rect">
            <a:avLst/>
          </a:prstGeom>
        </p:spPr>
        <p:txBody>
          <a:bodyPr vert="horz" wrap="square" lIns="0" tIns="8145" rIns="0" bIns="0" rtlCol="0">
            <a:spAutoFit/>
          </a:bodyPr>
          <a:lstStyle/>
          <a:p>
            <a:pPr marL="8145" defTabSz="293202">
              <a:spcBef>
                <a:spcPts val="64"/>
              </a:spcBef>
            </a:pPr>
            <a:r>
              <a:rPr lang="en-US" sz="1796" dirty="0">
                <a:solidFill>
                  <a:srgbClr val="FFFFFF"/>
                </a:solidFill>
                <a:latin typeface="Calibri" panose="020F0502020204030204"/>
                <a:cs typeface="Source Sans Pro Light"/>
              </a:rPr>
              <a:t>References</a:t>
            </a:r>
            <a:endParaRPr lang="cs-CZ" sz="1796" dirty="0">
              <a:solidFill>
                <a:prstClr val="black"/>
              </a:solidFill>
              <a:latin typeface="Calibri" panose="020F0502020204030204"/>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574017" y="1245901"/>
            <a:ext cx="11043966" cy="5089298"/>
          </a:xfrm>
          <a:prstGeom prst="rect">
            <a:avLst/>
          </a:prstGeom>
        </p:spPr>
        <p:txBody>
          <a:bodyPr vert="horz" wrap="square" lIns="0" tIns="3258" rIns="0" bIns="0" rtlCol="0">
            <a:spAutoFit/>
          </a:bodyPr>
          <a:lstStyle/>
          <a:p>
            <a:pPr marL="179595" marR="3258" indent="-171450" algn="just" defTabSz="293202">
              <a:spcBef>
                <a:spcPts val="64"/>
              </a:spcBef>
              <a:buFont typeface="Wingdings" panose="05000000000000000000" pitchFamily="2" charset="2"/>
              <a:buChar char="§"/>
            </a:pPr>
            <a:r>
              <a:rPr lang="en-US" sz="1400" b="0" i="0" dirty="0">
                <a:solidFill>
                  <a:srgbClr val="333333"/>
                </a:solidFill>
                <a:effectLst/>
                <a:latin typeface="Arial" panose="020B0604020202020204" pitchFamily="34" charset="0"/>
              </a:rPr>
              <a:t>K. Agrawal, "Legal Case Summarization: An Application for Text Summarization," </a:t>
            </a:r>
            <a:r>
              <a:rPr lang="en-US" sz="1400" b="0" i="1" dirty="0">
                <a:solidFill>
                  <a:srgbClr val="333333"/>
                </a:solidFill>
                <a:effectLst/>
                <a:latin typeface="Arial" panose="020B0604020202020204" pitchFamily="34" charset="0"/>
              </a:rPr>
              <a:t>2020 International Conference on Computer Communication and Informatics (ICCCI)</a:t>
            </a:r>
            <a:r>
              <a:rPr lang="en-US" sz="1400" b="0" i="0" dirty="0">
                <a:solidFill>
                  <a:srgbClr val="333333"/>
                </a:solidFill>
                <a:effectLst/>
                <a:latin typeface="Arial" panose="020B0604020202020204" pitchFamily="34" charset="0"/>
              </a:rPr>
              <a:t>, 2020, pp. 1-6, doi: 10.1109/ICCCI48352.2020.9104093.</a:t>
            </a:r>
          </a:p>
          <a:p>
            <a:pPr marL="8145" marR="3258" algn="just" defTabSz="293202">
              <a:spcBef>
                <a:spcPts val="64"/>
              </a:spcBef>
            </a:pPr>
            <a:endParaRPr lang="en-US" sz="1400" b="0" i="0" dirty="0">
              <a:solidFill>
                <a:srgbClr val="333333"/>
              </a:solidFill>
              <a:effectLst/>
              <a:latin typeface="Arial" panose="020B0604020202020204" pitchFamily="34" charset="0"/>
            </a:endParaRPr>
          </a:p>
          <a:p>
            <a:pPr marL="179595" marR="3258" indent="-171450" algn="just" defTabSz="293202">
              <a:spcBef>
                <a:spcPts val="64"/>
              </a:spcBef>
              <a:buFont typeface="Wingdings" panose="05000000000000000000" pitchFamily="2" charset="2"/>
              <a:buChar char="§"/>
            </a:pPr>
            <a:r>
              <a:rPr lang="en-IN" sz="1400" b="0" i="0" dirty="0">
                <a:solidFill>
                  <a:srgbClr val="333333"/>
                </a:solidFill>
                <a:effectLst/>
                <a:latin typeface="Arial" panose="020B0604020202020204" pitchFamily="34" charset="0"/>
              </a:rPr>
              <a:t>H. Liu and O. Hoeber, "A Luhn-Inspired Vector Re-weighting Approach for Improving Personalized Web Search," </a:t>
            </a:r>
            <a:r>
              <a:rPr lang="en-IN" sz="1400" b="0" i="1" dirty="0">
                <a:solidFill>
                  <a:srgbClr val="333333"/>
                </a:solidFill>
                <a:effectLst/>
                <a:latin typeface="Arial" panose="020B0604020202020204" pitchFamily="34" charset="0"/>
              </a:rPr>
              <a:t>2011 IEEE/WIC/ACM International Conferences on Web Intelligence and Intelligent Agent Technology</a:t>
            </a:r>
            <a:r>
              <a:rPr lang="en-IN" sz="1400" b="0" i="0" dirty="0">
                <a:solidFill>
                  <a:srgbClr val="333333"/>
                </a:solidFill>
                <a:effectLst/>
                <a:latin typeface="Arial" panose="020B0604020202020204" pitchFamily="34" charset="0"/>
              </a:rPr>
              <a:t>, 2011, pp. 301-305, doi: 10.1109/WI-IAT.2011.130.</a:t>
            </a:r>
          </a:p>
          <a:p>
            <a:pPr marL="179595" marR="3258" indent="-171450" algn="just" defTabSz="293202">
              <a:spcBef>
                <a:spcPts val="64"/>
              </a:spcBef>
              <a:buFont typeface="Wingdings" panose="05000000000000000000" pitchFamily="2" charset="2"/>
              <a:buChar char="§"/>
            </a:pPr>
            <a:endParaRPr lang="en-IN" sz="1400" dirty="0">
              <a:solidFill>
                <a:srgbClr val="333333"/>
              </a:solidFill>
              <a:latin typeface="Arial" panose="020B0604020202020204" pitchFamily="34" charset="0"/>
            </a:endParaRPr>
          </a:p>
          <a:p>
            <a:pPr marL="179595" marR="3258" indent="-171450" algn="just" defTabSz="293202">
              <a:spcBef>
                <a:spcPts val="64"/>
              </a:spcBef>
              <a:buFont typeface="Wingdings" panose="05000000000000000000" pitchFamily="2" charset="2"/>
              <a:buChar char="§"/>
            </a:pPr>
            <a:endParaRPr lang="en-IN" sz="1400" b="0" i="0" dirty="0">
              <a:solidFill>
                <a:srgbClr val="333333"/>
              </a:solidFill>
              <a:effectLst/>
              <a:latin typeface="Arial" panose="020B0604020202020204" pitchFamily="34" charset="0"/>
            </a:endParaRPr>
          </a:p>
          <a:p>
            <a:pPr marL="179595" marR="3258" indent="-171450" algn="just" defTabSz="293202">
              <a:spcBef>
                <a:spcPts val="64"/>
              </a:spcBef>
              <a:buFont typeface="Wingdings" panose="05000000000000000000" pitchFamily="2" charset="2"/>
              <a:buChar char="§"/>
            </a:pPr>
            <a:r>
              <a:rPr lang="en-US" sz="1400" b="0" i="0" dirty="0">
                <a:solidFill>
                  <a:srgbClr val="333333"/>
                </a:solidFill>
                <a:effectLst/>
                <a:latin typeface="Arial" panose="020B0604020202020204" pitchFamily="34" charset="0"/>
                <a:cs typeface="Arial" panose="020B0604020202020204" pitchFamily="34" charset="0"/>
              </a:rPr>
              <a:t>Text Summarization Using Cosine Similarity and Clustering Approach</a:t>
            </a:r>
            <a:r>
              <a:rPr lang="en-US" sz="1400" b="0" i="0" dirty="0">
                <a:solidFill>
                  <a:prstClr val="black"/>
                </a:solidFill>
                <a:effectLst/>
                <a:latin typeface="Arial" panose="020B0604020202020204" pitchFamily="34" charset="0"/>
                <a:cs typeface="Arial" panose="020B0604020202020204" pitchFamily="34" charset="0"/>
              </a:rPr>
              <a:t>,</a:t>
            </a:r>
            <a:r>
              <a:rPr lang="en-US" sz="1400" b="0" i="0" u="none" strike="noStrike" dirty="0">
                <a:solidFill>
                  <a:srgbClr val="0059DB"/>
                </a:solidFill>
                <a:effectLst/>
                <a:latin typeface="Arial" panose="020B0604020202020204" pitchFamily="34" charset="0"/>
                <a:cs typeface="Arial" panose="020B0604020202020204" pitchFamily="34" charset="0"/>
                <a:hlinkClick r:id="rId2"/>
              </a:rPr>
              <a:t> Sushama Pawar</a:t>
            </a:r>
            <a:r>
              <a:rPr lang="en-US" sz="1400" b="0" i="0" dirty="0">
                <a:solidFill>
                  <a:srgbClr val="333333"/>
                </a:solidFill>
                <a:effectLst/>
                <a:latin typeface="Arial" panose="020B0604020202020204" pitchFamily="34" charset="0"/>
                <a:cs typeface="Arial" panose="020B0604020202020204" pitchFamily="34" charset="0"/>
              </a:rPr>
              <a:t> and </a:t>
            </a:r>
            <a:r>
              <a:rPr lang="en-US" sz="1400" b="0" i="0" u="none" strike="noStrike" dirty="0">
                <a:solidFill>
                  <a:srgbClr val="0059DB"/>
                </a:solidFill>
                <a:effectLst/>
                <a:latin typeface="Arial" panose="020B0604020202020204" pitchFamily="34" charset="0"/>
                <a:cs typeface="Arial" panose="020B0604020202020204" pitchFamily="34" charset="0"/>
                <a:hlinkClick r:id="rId3"/>
              </a:rPr>
              <a:t>Sunil Rathod</a:t>
            </a:r>
            <a:endParaRPr lang="en-US" sz="1400" b="0" i="0" u="none" strike="noStrike" dirty="0">
              <a:solidFill>
                <a:srgbClr val="0059DB"/>
              </a:solidFill>
              <a:effectLst/>
              <a:latin typeface="Arial" panose="020B0604020202020204" pitchFamily="34" charset="0"/>
              <a:cs typeface="Arial" panose="020B0604020202020204" pitchFamily="34" charset="0"/>
            </a:endParaRPr>
          </a:p>
          <a:p>
            <a:pPr marL="179595" marR="3258" indent="-171450" algn="just" defTabSz="293202">
              <a:spcBef>
                <a:spcPts val="64"/>
              </a:spcBef>
              <a:buFont typeface="Wingdings" panose="05000000000000000000" pitchFamily="2" charset="2"/>
              <a:buChar char="§"/>
            </a:pPr>
            <a:endParaRPr lang="en-US" sz="1400" dirty="0">
              <a:solidFill>
                <a:srgbClr val="0059DB"/>
              </a:solidFill>
              <a:latin typeface="Arial" panose="020B0604020202020204" pitchFamily="34" charset="0"/>
              <a:cs typeface="Arial" panose="020B0604020202020204" pitchFamily="34" charset="0"/>
            </a:endParaRPr>
          </a:p>
          <a:p>
            <a:pPr marL="179595" marR="3258" indent="-171450" algn="just" defTabSz="293202">
              <a:spcBef>
                <a:spcPts val="64"/>
              </a:spcBef>
              <a:buFont typeface="Wingdings" panose="05000000000000000000" pitchFamily="2" charset="2"/>
              <a:buChar char="§"/>
            </a:pPr>
            <a:r>
              <a:rPr lang="en-US" sz="1400" b="0" i="0" dirty="0">
                <a:solidFill>
                  <a:srgbClr val="333333"/>
                </a:solidFill>
                <a:effectLst/>
                <a:latin typeface="Arial" panose="020B0604020202020204" pitchFamily="34" charset="0"/>
              </a:rPr>
              <a:t>A. I. Kadhim, Y. Cheah, N. H. Ahamed and L. A. Salman, "Feature extraction for co-occurrence-based cosine similarity score of text documents," </a:t>
            </a:r>
            <a:r>
              <a:rPr lang="en-US" sz="1400" b="0" i="1" dirty="0">
                <a:solidFill>
                  <a:srgbClr val="333333"/>
                </a:solidFill>
                <a:effectLst/>
                <a:latin typeface="Arial" panose="020B0604020202020204" pitchFamily="34" charset="0"/>
              </a:rPr>
              <a:t>2014 IEEE Student Conference on Research and Development</a:t>
            </a:r>
            <a:r>
              <a:rPr lang="en-US" sz="1400" b="0" i="0" dirty="0">
                <a:solidFill>
                  <a:srgbClr val="333333"/>
                </a:solidFill>
                <a:effectLst/>
                <a:latin typeface="Arial" panose="020B0604020202020204" pitchFamily="34" charset="0"/>
              </a:rPr>
              <a:t>, 2014, pp. 1-4, doi: 10.1109/SCORED.2014.7072954.</a:t>
            </a:r>
            <a:endParaRPr lang="en-US" sz="1400" b="0" i="0" dirty="0">
              <a:solidFill>
                <a:srgbClr val="333333"/>
              </a:solidFill>
              <a:effectLst/>
              <a:latin typeface="Arial" panose="020B0604020202020204" pitchFamily="34" charset="0"/>
              <a:cs typeface="Arial" panose="020B0604020202020204" pitchFamily="34" charset="0"/>
            </a:endParaRPr>
          </a:p>
          <a:p>
            <a:pPr marL="179595" marR="3258" indent="-171450" algn="just" defTabSz="293202">
              <a:spcBef>
                <a:spcPts val="64"/>
              </a:spcBef>
              <a:buFont typeface="Wingdings" panose="05000000000000000000" pitchFamily="2" charset="2"/>
              <a:buChar char="§"/>
            </a:pPr>
            <a:endParaRPr lang="en-US" sz="1400" dirty="0">
              <a:solidFill>
                <a:srgbClr val="333333"/>
              </a:solidFill>
              <a:latin typeface="Arial" panose="020B0604020202020204" pitchFamily="34" charset="0"/>
              <a:cs typeface="Arial" panose="020B0604020202020204" pitchFamily="34" charset="0"/>
            </a:endParaRPr>
          </a:p>
          <a:p>
            <a:pPr marL="179595" marR="3258" indent="-171450" algn="just" defTabSz="293202">
              <a:spcBef>
                <a:spcPts val="64"/>
              </a:spcBef>
              <a:buFont typeface="Wingdings" panose="05000000000000000000" pitchFamily="2" charset="2"/>
              <a:buChar char="§"/>
            </a:pPr>
            <a:r>
              <a:rPr lang="en-US" sz="1400" b="0" i="0" dirty="0">
                <a:solidFill>
                  <a:srgbClr val="333333"/>
                </a:solidFill>
                <a:effectLst/>
                <a:latin typeface="Arial" panose="020B0604020202020204" pitchFamily="34" charset="0"/>
              </a:rPr>
              <a:t>J. N. Madhuri and R. Ganesh Kumar, "Extractive Text Summarization Using Sentence Ranking," 2019 International Conference on Data Science and Communication (IconDSC), 2019, pp. 1-3, doi: 10.1109/IconDSC.2019.8817040.</a:t>
            </a:r>
          </a:p>
          <a:p>
            <a:pPr marL="179595" marR="3258" indent="-171450" algn="just" defTabSz="293202">
              <a:spcBef>
                <a:spcPts val="64"/>
              </a:spcBef>
              <a:buFont typeface="Wingdings" panose="05000000000000000000" pitchFamily="2" charset="2"/>
              <a:buChar char="§"/>
            </a:pPr>
            <a:endParaRPr lang="en-US" sz="1400" dirty="0">
              <a:solidFill>
                <a:srgbClr val="333333"/>
              </a:solidFill>
              <a:latin typeface="Arial" panose="020B0604020202020204" pitchFamily="34" charset="0"/>
            </a:endParaRPr>
          </a:p>
          <a:p>
            <a:pPr marL="179595" marR="3258" indent="-171450" algn="just" defTabSz="293202">
              <a:spcBef>
                <a:spcPts val="64"/>
              </a:spcBef>
              <a:buFont typeface="Wingdings" panose="05000000000000000000" pitchFamily="2" charset="2"/>
              <a:buChar char="§"/>
            </a:pPr>
            <a:r>
              <a:rPr lang="en-US" sz="1400" b="0" i="0" dirty="0">
                <a:solidFill>
                  <a:srgbClr val="333333"/>
                </a:solidFill>
                <a:effectLst/>
                <a:latin typeface="Arial" panose="020B0604020202020204" pitchFamily="34" charset="0"/>
              </a:rPr>
              <a:t>S. R. Rahimi, A. T. Mozhdehi and M. Abdolahi, "An overview on extractive text summarization," </a:t>
            </a:r>
            <a:r>
              <a:rPr lang="en-US" sz="1400" b="0" i="1" dirty="0">
                <a:solidFill>
                  <a:srgbClr val="333333"/>
                </a:solidFill>
                <a:effectLst/>
                <a:latin typeface="Arial" panose="020B0604020202020204" pitchFamily="34" charset="0"/>
              </a:rPr>
              <a:t>2017 IEEE 4th International Conference on Knowledge-Based Engineering and Innovation (KBEI)</a:t>
            </a:r>
            <a:r>
              <a:rPr lang="en-US" sz="1400" b="0" i="0" dirty="0">
                <a:solidFill>
                  <a:srgbClr val="333333"/>
                </a:solidFill>
                <a:effectLst/>
                <a:latin typeface="Arial" panose="020B0604020202020204" pitchFamily="34" charset="0"/>
              </a:rPr>
              <a:t>, 2017, pp. 0054-0062, doi: 10.1109/KBEI.2017.8324874.</a:t>
            </a:r>
          </a:p>
          <a:p>
            <a:pPr marL="179595" marR="3258" indent="-171450" algn="just" defTabSz="293202">
              <a:spcBef>
                <a:spcPts val="64"/>
              </a:spcBef>
              <a:buFont typeface="Wingdings" panose="05000000000000000000" pitchFamily="2" charset="2"/>
              <a:buChar char="§"/>
            </a:pPr>
            <a:endParaRPr lang="en-US" sz="1400" dirty="0">
              <a:solidFill>
                <a:srgbClr val="333333"/>
              </a:solidFill>
              <a:latin typeface="Arial" panose="020B0604020202020204" pitchFamily="34" charset="0"/>
            </a:endParaRPr>
          </a:p>
          <a:p>
            <a:pPr marL="179595" marR="3258" indent="-171450" algn="just" defTabSz="293202">
              <a:spcBef>
                <a:spcPts val="64"/>
              </a:spcBef>
              <a:buFont typeface="Wingdings" panose="05000000000000000000" pitchFamily="2" charset="2"/>
              <a:buChar char="§"/>
            </a:pPr>
            <a:r>
              <a:rPr lang="en-IN" sz="1400" b="0" i="0" dirty="0">
                <a:solidFill>
                  <a:srgbClr val="333333"/>
                </a:solidFill>
                <a:effectLst/>
                <a:latin typeface="Arial" panose="020B0604020202020204" pitchFamily="34" charset="0"/>
              </a:rPr>
              <a:t>H. Singh Kanyal, M. Goel, R. C. Tripathi, A. Kumar, B. K. Saraswat and S. Singh, "Resume Designing using Speech Recognition System," </a:t>
            </a:r>
            <a:r>
              <a:rPr lang="en-IN" sz="1400" b="0" i="1" dirty="0">
                <a:solidFill>
                  <a:srgbClr val="333333"/>
                </a:solidFill>
                <a:effectLst/>
                <a:latin typeface="Arial" panose="020B0604020202020204" pitchFamily="34" charset="0"/>
              </a:rPr>
              <a:t>2021 10th International Conference on System Modeling &amp; Advancement in Research Trends (SMART)</a:t>
            </a:r>
            <a:r>
              <a:rPr lang="en-IN" sz="1400" b="0" i="0" dirty="0">
                <a:solidFill>
                  <a:srgbClr val="333333"/>
                </a:solidFill>
                <a:effectLst/>
                <a:latin typeface="Arial" panose="020B0604020202020204" pitchFamily="34" charset="0"/>
              </a:rPr>
              <a:t>, 2021, pp. 245-248, doi: 10.1109/SMART52563.2021.9676321</a:t>
            </a:r>
            <a:r>
              <a:rPr lang="en-IN" sz="1200" b="0" i="0" dirty="0">
                <a:solidFill>
                  <a:srgbClr val="333333"/>
                </a:solidFill>
                <a:effectLst/>
                <a:latin typeface="Arial" panose="020B0604020202020204" pitchFamily="34" charset="0"/>
              </a:rPr>
              <a:t>.</a:t>
            </a:r>
            <a:endParaRPr lang="en-US" sz="1200" dirty="0">
              <a:solidFill>
                <a:srgbClr val="333333"/>
              </a:solidFill>
              <a:latin typeface="Arial" panose="020B0604020202020204" pitchFamily="34" charset="0"/>
            </a:endParaRPr>
          </a:p>
          <a:p>
            <a:pPr marL="179595" marR="3258" indent="-171450" algn="just" defTabSz="293202">
              <a:spcBef>
                <a:spcPts val="64"/>
              </a:spcBef>
              <a:buFont typeface="Wingdings" panose="05000000000000000000" pitchFamily="2" charset="2"/>
              <a:buChar char="§"/>
            </a:pPr>
            <a:endParaRPr lang="en-US" sz="1200" b="0" i="0" dirty="0">
              <a:solidFill>
                <a:srgbClr val="333333"/>
              </a:solidFill>
              <a:effectLst/>
              <a:latin typeface="Arial" panose="020B0604020202020204" pitchFamily="34" charset="0"/>
            </a:endParaRPr>
          </a:p>
          <a:p>
            <a:pPr marL="179595" marR="3258" indent="-171450" algn="just" defTabSz="293202">
              <a:spcBef>
                <a:spcPts val="64"/>
              </a:spcBef>
              <a:buFont typeface="Wingdings" panose="05000000000000000000" pitchFamily="2" charset="2"/>
              <a:buChar char="§"/>
            </a:pPr>
            <a:endParaRPr lang="en-US" sz="1200" b="0" i="0" dirty="0">
              <a:solidFill>
                <a:srgbClr val="333333"/>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sz="1800" dirty="0"/>
              <a:t>Important meetings take place in your office every day. These meetings' decisions can cost a lot of time and money, and they can even change people's careers. With so much at risk in meetings, it's no surprise that meeting minutes are highly valued. Meeting minutes serve as a record of what was discussed and resolved at the meeting, as well as what actions must be taken, by whom, and when.</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March 3, 2022</a:t>
            </a:fld>
            <a:endParaRPr lang="en-US" dirty="0"/>
          </a:p>
        </p:txBody>
      </p:sp>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6159501" y="2109364"/>
            <a:ext cx="5524498" cy="2762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1" i="0" u="none" strike="noStrike" kern="1200" cap="all" spc="100" normalizeH="0" baseline="0" noProof="0" smtClean="0">
                <a:ln>
                  <a:noFill/>
                </a:ln>
                <a:solidFill>
                  <a:prstClr val="white"/>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1" i="0" u="none" strike="noStrike" kern="1200" cap="all" spc="100" normalizeH="0" baseline="0" noProof="0" dirty="0">
              <a:ln>
                <a:noFill/>
              </a:ln>
              <a:solidFill>
                <a:prstClr val="white"/>
              </a:solidFill>
              <a:effectLst/>
              <a:uLnTx/>
              <a:uFillTx/>
              <a:latin typeface="Univers"/>
              <a:ea typeface="+mn-ea"/>
              <a:cs typeface="+mn-cs"/>
            </a:endParaRPr>
          </a:p>
        </p:txBody>
      </p:sp>
    </p:spTree>
    <p:extLst>
      <p:ext uri="{BB962C8B-B14F-4D97-AF65-F5344CB8AC3E}">
        <p14:creationId xmlns:p14="http://schemas.microsoft.com/office/powerpoint/2010/main" val="9872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normAutofit fontScale="90000"/>
          </a:bodyPr>
          <a:lstStyle/>
          <a:p>
            <a:r>
              <a:rPr lang="en-US" dirty="0"/>
              <a:t>Basic needs in meeting Minutes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50" y="2157505"/>
            <a:ext cx="4423833" cy="306764"/>
          </a:xfrm>
        </p:spPr>
        <p:txBody>
          <a:bodyPr/>
          <a:lstStyle/>
          <a:p>
            <a:r>
              <a:rPr lang="en-US" dirty="0"/>
              <a:t>01. Date, time and location of the meeting.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1550" y="2694217"/>
            <a:ext cx="4262967" cy="400749"/>
          </a:xfrm>
        </p:spPr>
        <p:txBody>
          <a:bodyPr/>
          <a:lstStyle/>
          <a:p>
            <a:r>
              <a:rPr lang="en-US" dirty="0"/>
              <a:t>02. The purpose of the meeting.</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63446" y="3269196"/>
            <a:ext cx="6343650" cy="391052"/>
          </a:xfrm>
        </p:spPr>
        <p:txBody>
          <a:bodyPr/>
          <a:lstStyle/>
          <a:p>
            <a:r>
              <a:rPr lang="en-US" dirty="0"/>
              <a:t>03. Names of attendees and those who were unable to attend.</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963446" y="3831143"/>
            <a:ext cx="2128157" cy="391052"/>
          </a:xfrm>
        </p:spPr>
        <p:txBody>
          <a:bodyPr/>
          <a:lstStyle/>
          <a:p>
            <a:r>
              <a:rPr lang="en-US" dirty="0"/>
              <a:t>04. Agenda items.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71550" y="4348261"/>
            <a:ext cx="3210983" cy="391053"/>
          </a:xfrm>
        </p:spPr>
        <p:txBody>
          <a:bodyPr/>
          <a:lstStyle/>
          <a:p>
            <a:r>
              <a:rPr lang="en-US" dirty="0"/>
              <a:t>05. Decisions that were made.</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fld id="{6FCA8E82-58CD-E045-8B98-B7A85B79B752}" type="datetime4">
              <a:rPr lang="en-US" smtClean="0"/>
              <a:pPr/>
              <a:t>March 3, 2022</a:t>
            </a:fld>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fld id="{294A09A9-5501-47C1-A89A-A340965A2BE2}" type="slidenum">
              <a:rPr lang="en-US" smtClean="0"/>
              <a:pPr/>
              <a:t>3</a:t>
            </a:fld>
            <a:endParaRPr lang="en-US" dirty="0"/>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 Placeholder 11">
            <a:extLst>
              <a:ext uri="{FF2B5EF4-FFF2-40B4-BE49-F238E27FC236}">
                <a16:creationId xmlns:a16="http://schemas.microsoft.com/office/drawing/2014/main" id="{689C875B-FA09-433E-8C1D-045871D3F498}"/>
              </a:ext>
            </a:extLst>
          </p:cNvPr>
          <p:cNvSpPr txBox="1">
            <a:spLocks/>
          </p:cNvSpPr>
          <p:nvPr/>
        </p:nvSpPr>
        <p:spPr>
          <a:xfrm>
            <a:off x="963446" y="4854722"/>
            <a:ext cx="8470901"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 Actions that need to be done. Include the deadline and who it was assigned to.</a:t>
            </a:r>
          </a:p>
        </p:txBody>
      </p:sp>
      <p:sp>
        <p:nvSpPr>
          <p:cNvPr id="30" name="Text Placeholder 11">
            <a:extLst>
              <a:ext uri="{FF2B5EF4-FFF2-40B4-BE49-F238E27FC236}">
                <a16:creationId xmlns:a16="http://schemas.microsoft.com/office/drawing/2014/main" id="{84B19718-F9BA-45E8-996C-4EA79FCADDA8}"/>
              </a:ext>
            </a:extLst>
          </p:cNvPr>
          <p:cNvSpPr txBox="1">
            <a:spLocks/>
          </p:cNvSpPr>
          <p:nvPr/>
        </p:nvSpPr>
        <p:spPr>
          <a:xfrm>
            <a:off x="971550" y="5376980"/>
            <a:ext cx="3210983"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 Follow up meeting</a:t>
            </a:r>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482600" y="543707"/>
            <a:ext cx="4030121" cy="2278772"/>
          </a:xfrm>
        </p:spPr>
        <p:txBody>
          <a:bodyPr>
            <a:normAutofit fontScale="90000"/>
          </a:bodyPr>
          <a:lstStyle/>
          <a:p>
            <a:pPr algn="ctr"/>
            <a:r>
              <a:rPr lang="en-US" dirty="0"/>
              <a:t>Drawbacks in</a:t>
            </a:r>
            <a:r>
              <a:rPr lang="en-US" dirty="0">
                <a:solidFill>
                  <a:schemeClr val="tx1"/>
                </a:solidFill>
              </a:rPr>
              <a:t>  Organizing &amp; set up Meeting</a:t>
            </a:r>
            <a:endParaRPr lang="en-US"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678815" y="2785581"/>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Medium"/>
              <a:ea typeface="+mn-ea"/>
              <a:cs typeface="+mn-cs"/>
            </a:endParaRPr>
          </a:p>
        </p:txBody>
      </p:sp>
      <p:pic>
        <p:nvPicPr>
          <p:cNvPr id="21" name="Graphic 20" descr="Exit Door">
            <a:extLst>
              <a:ext uri="{FF2B5EF4-FFF2-40B4-BE49-F238E27FC236}">
                <a16:creationId xmlns:a16="http://schemas.microsoft.com/office/drawing/2014/main" id="{DB75F5D0-CCE8-46CA-BF8E-1F8BC8EB3A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1340" y="3155549"/>
            <a:ext cx="1908000" cy="1908000"/>
          </a:xfrm>
          <a:prstGeom prst="rect">
            <a:avLst/>
          </a:prstGeom>
        </p:spPr>
      </p:pic>
      <p:sp>
        <p:nvSpPr>
          <p:cNvPr id="7" name="Oval 6">
            <a:extLst>
              <a:ext uri="{FF2B5EF4-FFF2-40B4-BE49-F238E27FC236}">
                <a16:creationId xmlns:a16="http://schemas.microsoft.com/office/drawing/2014/main" id="{2819A5BD-5ED6-420D-9845-C32F17256764}"/>
              </a:ext>
              <a:ext uri="{C183D7F6-B498-43B3-948B-1728B52AA6E4}">
                <adec:decorative xmlns:adec="http://schemas.microsoft.com/office/drawing/2017/decorative" val="1"/>
              </a:ext>
            </a:extLst>
          </p:cNvPr>
          <p:cNvSpPr/>
          <p:nvPr/>
        </p:nvSpPr>
        <p:spPr>
          <a:xfrm>
            <a:off x="5611110" y="47675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8" name="TextBox 7" descr="decorative element">
            <a:extLst>
              <a:ext uri="{FF2B5EF4-FFF2-40B4-BE49-F238E27FC236}">
                <a16:creationId xmlns:a16="http://schemas.microsoft.com/office/drawing/2014/main" id="{899BC040-0D5E-4E6E-8E95-6B710CABCAF8}"/>
              </a:ext>
            </a:extLst>
          </p:cNvPr>
          <p:cNvSpPr txBox="1"/>
          <p:nvPr/>
        </p:nvSpPr>
        <p:spPr>
          <a:xfrm>
            <a:off x="5677594" y="500052"/>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1</a:t>
            </a:r>
          </a:p>
        </p:txBody>
      </p:sp>
      <p:sp>
        <p:nvSpPr>
          <p:cNvPr id="9" name="Oval 8">
            <a:extLst>
              <a:ext uri="{FF2B5EF4-FFF2-40B4-BE49-F238E27FC236}">
                <a16:creationId xmlns:a16="http://schemas.microsoft.com/office/drawing/2014/main" id="{8D0D6914-3231-4EEA-BA0E-6EB9635E2C61}"/>
              </a:ext>
              <a:ext uri="{C183D7F6-B498-43B3-948B-1728B52AA6E4}">
                <adec:decorative xmlns:adec="http://schemas.microsoft.com/office/drawing/2017/decorative" val="1"/>
              </a:ext>
            </a:extLst>
          </p:cNvPr>
          <p:cNvSpPr/>
          <p:nvPr/>
        </p:nvSpPr>
        <p:spPr>
          <a:xfrm>
            <a:off x="5609607" y="121212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0" name="TextBox 9" descr="decorative element">
            <a:extLst>
              <a:ext uri="{FF2B5EF4-FFF2-40B4-BE49-F238E27FC236}">
                <a16:creationId xmlns:a16="http://schemas.microsoft.com/office/drawing/2014/main" id="{DF6C2EE1-FB2F-4893-B2BE-552195DFE5F3}"/>
              </a:ext>
            </a:extLst>
          </p:cNvPr>
          <p:cNvSpPr txBox="1"/>
          <p:nvPr/>
        </p:nvSpPr>
        <p:spPr>
          <a:xfrm>
            <a:off x="5677594" y="1221028"/>
            <a:ext cx="374281"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2</a:t>
            </a:r>
          </a:p>
        </p:txBody>
      </p:sp>
      <p:sp>
        <p:nvSpPr>
          <p:cNvPr id="11" name="Oval 10">
            <a:extLst>
              <a:ext uri="{FF2B5EF4-FFF2-40B4-BE49-F238E27FC236}">
                <a16:creationId xmlns:a16="http://schemas.microsoft.com/office/drawing/2014/main" id="{C3A7A1F3-DF16-4906-AB99-7271A62BD36F}"/>
              </a:ext>
              <a:ext uri="{C183D7F6-B498-43B3-948B-1728B52AA6E4}">
                <adec:decorative xmlns:adec="http://schemas.microsoft.com/office/drawing/2017/decorative" val="1"/>
              </a:ext>
            </a:extLst>
          </p:cNvPr>
          <p:cNvSpPr/>
          <p:nvPr/>
        </p:nvSpPr>
        <p:spPr>
          <a:xfrm>
            <a:off x="5609607" y="199809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2" name="TextBox 11" descr="decorative element">
            <a:extLst>
              <a:ext uri="{FF2B5EF4-FFF2-40B4-BE49-F238E27FC236}">
                <a16:creationId xmlns:a16="http://schemas.microsoft.com/office/drawing/2014/main" id="{C8F3A396-1948-4D35-BEE9-CC6CB08D2788}"/>
              </a:ext>
            </a:extLst>
          </p:cNvPr>
          <p:cNvSpPr txBox="1"/>
          <p:nvPr/>
        </p:nvSpPr>
        <p:spPr>
          <a:xfrm>
            <a:off x="5700089" y="2026648"/>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3</a:t>
            </a:r>
          </a:p>
        </p:txBody>
      </p:sp>
      <p:sp>
        <p:nvSpPr>
          <p:cNvPr id="13" name="Oval 12">
            <a:extLst>
              <a:ext uri="{FF2B5EF4-FFF2-40B4-BE49-F238E27FC236}">
                <a16:creationId xmlns:a16="http://schemas.microsoft.com/office/drawing/2014/main" id="{22B39FAF-E8F3-4DC0-85F2-0F3005FA850A}"/>
              </a:ext>
              <a:ext uri="{C183D7F6-B498-43B3-948B-1728B52AA6E4}">
                <adec:decorative xmlns:adec="http://schemas.microsoft.com/office/drawing/2017/decorative" val="1"/>
              </a:ext>
            </a:extLst>
          </p:cNvPr>
          <p:cNvSpPr/>
          <p:nvPr/>
        </p:nvSpPr>
        <p:spPr>
          <a:xfrm>
            <a:off x="5628000" y="276690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4" name="TextBox 13" descr="decorative element">
            <a:extLst>
              <a:ext uri="{FF2B5EF4-FFF2-40B4-BE49-F238E27FC236}">
                <a16:creationId xmlns:a16="http://schemas.microsoft.com/office/drawing/2014/main" id="{D662B18B-C838-45CE-B43E-32C743E13974}"/>
              </a:ext>
            </a:extLst>
          </p:cNvPr>
          <p:cNvSpPr txBox="1"/>
          <p:nvPr/>
        </p:nvSpPr>
        <p:spPr>
          <a:xfrm>
            <a:off x="5687850" y="2769855"/>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4</a:t>
            </a:r>
          </a:p>
        </p:txBody>
      </p:sp>
      <p:sp>
        <p:nvSpPr>
          <p:cNvPr id="15" name="Oval 14">
            <a:extLst>
              <a:ext uri="{FF2B5EF4-FFF2-40B4-BE49-F238E27FC236}">
                <a16:creationId xmlns:a16="http://schemas.microsoft.com/office/drawing/2014/main" id="{FD075E26-5BF9-40ED-9945-45C65E2A447C}"/>
              </a:ext>
              <a:ext uri="{C183D7F6-B498-43B3-948B-1728B52AA6E4}">
                <adec:decorative xmlns:adec="http://schemas.microsoft.com/office/drawing/2017/decorative" val="1"/>
              </a:ext>
            </a:extLst>
          </p:cNvPr>
          <p:cNvSpPr/>
          <p:nvPr/>
        </p:nvSpPr>
        <p:spPr>
          <a:xfrm>
            <a:off x="5651187" y="379658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6" name="TextBox 15" descr="decorative element">
            <a:extLst>
              <a:ext uri="{FF2B5EF4-FFF2-40B4-BE49-F238E27FC236}">
                <a16:creationId xmlns:a16="http://schemas.microsoft.com/office/drawing/2014/main" id="{BB8F23EE-E31D-4666-AAD5-11B6D6D93B40}"/>
              </a:ext>
            </a:extLst>
          </p:cNvPr>
          <p:cNvSpPr txBox="1"/>
          <p:nvPr/>
        </p:nvSpPr>
        <p:spPr>
          <a:xfrm>
            <a:off x="5718500" y="3830533"/>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5</a:t>
            </a:r>
          </a:p>
        </p:txBody>
      </p:sp>
      <p:sp>
        <p:nvSpPr>
          <p:cNvPr id="17" name="Oval 16">
            <a:extLst>
              <a:ext uri="{FF2B5EF4-FFF2-40B4-BE49-F238E27FC236}">
                <a16:creationId xmlns:a16="http://schemas.microsoft.com/office/drawing/2014/main" id="{0DCD21D3-7FB6-4316-907B-8558B54F8706}"/>
              </a:ext>
              <a:ext uri="{C183D7F6-B498-43B3-948B-1728B52AA6E4}">
                <adec:decorative xmlns:adec="http://schemas.microsoft.com/office/drawing/2017/decorative" val="1"/>
              </a:ext>
            </a:extLst>
          </p:cNvPr>
          <p:cNvSpPr/>
          <p:nvPr/>
        </p:nvSpPr>
        <p:spPr>
          <a:xfrm>
            <a:off x="5651187" y="463951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8" name="TextBox 17" descr="decorative element">
            <a:extLst>
              <a:ext uri="{FF2B5EF4-FFF2-40B4-BE49-F238E27FC236}">
                <a16:creationId xmlns:a16="http://schemas.microsoft.com/office/drawing/2014/main" id="{D656F6A6-7C3C-4EF2-94D1-42D0DD1BD9F0}"/>
              </a:ext>
            </a:extLst>
          </p:cNvPr>
          <p:cNvSpPr txBox="1"/>
          <p:nvPr/>
        </p:nvSpPr>
        <p:spPr>
          <a:xfrm>
            <a:off x="5718500" y="4681512"/>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6</a:t>
            </a:r>
          </a:p>
        </p:txBody>
      </p:sp>
      <p:sp>
        <p:nvSpPr>
          <p:cNvPr id="19" name="Oval 18">
            <a:extLst>
              <a:ext uri="{FF2B5EF4-FFF2-40B4-BE49-F238E27FC236}">
                <a16:creationId xmlns:a16="http://schemas.microsoft.com/office/drawing/2014/main" id="{0310B4FF-E37D-4C58-9094-B5F2AD6739E4}"/>
              </a:ext>
              <a:ext uri="{C183D7F6-B498-43B3-948B-1728B52AA6E4}">
                <adec:decorative xmlns:adec="http://schemas.microsoft.com/office/drawing/2017/decorative" val="1"/>
              </a:ext>
            </a:extLst>
          </p:cNvPr>
          <p:cNvSpPr/>
          <p:nvPr/>
        </p:nvSpPr>
        <p:spPr>
          <a:xfrm>
            <a:off x="5609607" y="571120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20" name="TextBox 19" descr="decorative element">
            <a:extLst>
              <a:ext uri="{FF2B5EF4-FFF2-40B4-BE49-F238E27FC236}">
                <a16:creationId xmlns:a16="http://schemas.microsoft.com/office/drawing/2014/main" id="{8F2CEA96-5D23-40F7-9C3C-6946B9D73DF7}"/>
              </a:ext>
            </a:extLst>
          </p:cNvPr>
          <p:cNvSpPr txBox="1"/>
          <p:nvPr/>
        </p:nvSpPr>
        <p:spPr>
          <a:xfrm>
            <a:off x="5687851" y="5745145"/>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7</a:t>
            </a:r>
          </a:p>
        </p:txBody>
      </p:sp>
      <p:sp>
        <p:nvSpPr>
          <p:cNvPr id="3" name="Content Placeholder 2">
            <a:extLst>
              <a:ext uri="{FF2B5EF4-FFF2-40B4-BE49-F238E27FC236}">
                <a16:creationId xmlns:a16="http://schemas.microsoft.com/office/drawing/2014/main" id="{8A851964-E2BB-4A8E-95FD-73EF52089F1C}"/>
              </a:ext>
            </a:extLst>
          </p:cNvPr>
          <p:cNvSpPr>
            <a:spLocks noGrp="1"/>
          </p:cNvSpPr>
          <p:nvPr>
            <p:ph idx="1"/>
          </p:nvPr>
        </p:nvSpPr>
        <p:spPr/>
        <p:txBody>
          <a:bodyPr>
            <a:normAutofit fontScale="85000" lnSpcReduction="10000"/>
          </a:bodyPr>
          <a:lstStyle/>
          <a:p>
            <a:pPr marL="0" lvl="0" indent="0">
              <a:lnSpc>
                <a:spcPct val="100000"/>
              </a:lnSpc>
              <a:spcAft>
                <a:spcPts val="2400"/>
              </a:spcAft>
              <a:buNone/>
            </a:pPr>
            <a:r>
              <a:rPr lang="en-US" sz="3000" dirty="0">
                <a:solidFill>
                  <a:prstClr val="black"/>
                </a:solidFill>
              </a:rPr>
              <a:t>Notify About meeting </a:t>
            </a:r>
          </a:p>
          <a:p>
            <a:pPr marL="0" lvl="0" indent="0">
              <a:lnSpc>
                <a:spcPct val="100000"/>
              </a:lnSpc>
              <a:spcAft>
                <a:spcPts val="2400"/>
              </a:spcAft>
              <a:buNone/>
            </a:pPr>
            <a:r>
              <a:rPr lang="en-US" sz="3000" dirty="0">
                <a:solidFill>
                  <a:prstClr val="black"/>
                </a:solidFill>
              </a:rPr>
              <a:t>Tracking past Reports</a:t>
            </a:r>
          </a:p>
          <a:p>
            <a:pPr marL="0" lvl="0" indent="0">
              <a:lnSpc>
                <a:spcPct val="100000"/>
              </a:lnSpc>
              <a:spcAft>
                <a:spcPts val="2400"/>
              </a:spcAft>
              <a:buNone/>
            </a:pPr>
            <a:r>
              <a:rPr lang="en-US" sz="3000" dirty="0">
                <a:solidFill>
                  <a:prstClr val="black"/>
                </a:solidFill>
              </a:rPr>
              <a:t>Maintain attendance</a:t>
            </a:r>
          </a:p>
          <a:p>
            <a:pPr marL="0" lvl="0" indent="0">
              <a:lnSpc>
                <a:spcPct val="100000"/>
              </a:lnSpc>
              <a:spcAft>
                <a:spcPts val="2400"/>
              </a:spcAft>
              <a:buNone/>
            </a:pPr>
            <a:r>
              <a:rPr lang="en-US" dirty="0">
                <a:solidFill>
                  <a:schemeClr val="tx1"/>
                </a:solidFill>
              </a:rPr>
              <a:t>M</a:t>
            </a:r>
            <a:r>
              <a:rPr lang="en-US" i="0" dirty="0">
                <a:solidFill>
                  <a:schemeClr val="tx1"/>
                </a:solidFill>
                <a:effectLst/>
              </a:rPr>
              <a:t>anual recording of the group’s process and decisions</a:t>
            </a:r>
            <a:endParaRPr lang="en-US" sz="3000" dirty="0">
              <a:solidFill>
                <a:schemeClr val="tx1"/>
              </a:solidFill>
            </a:endParaRPr>
          </a:p>
          <a:p>
            <a:pPr marL="0" lvl="0" indent="0">
              <a:lnSpc>
                <a:spcPct val="100000"/>
              </a:lnSpc>
              <a:spcAft>
                <a:spcPts val="2400"/>
              </a:spcAft>
              <a:buNone/>
            </a:pPr>
            <a:r>
              <a:rPr lang="en-US" sz="3000" dirty="0">
                <a:solidFill>
                  <a:prstClr val="black"/>
                </a:solidFill>
              </a:rPr>
              <a:t>Build up final conclusion from speech</a:t>
            </a:r>
          </a:p>
          <a:p>
            <a:pPr marL="0" lvl="0" indent="0">
              <a:lnSpc>
                <a:spcPct val="100000"/>
              </a:lnSpc>
              <a:spcAft>
                <a:spcPts val="2400"/>
              </a:spcAft>
              <a:buNone/>
            </a:pPr>
            <a:r>
              <a:rPr lang="en-US" sz="3000" dirty="0">
                <a:solidFill>
                  <a:prstClr val="black"/>
                </a:solidFill>
              </a:rPr>
              <a:t>Manually Generating meeting minutes</a:t>
            </a:r>
          </a:p>
          <a:p>
            <a:pPr marL="0" lvl="0" indent="0">
              <a:lnSpc>
                <a:spcPct val="100000"/>
              </a:lnSpc>
              <a:spcAft>
                <a:spcPts val="2400"/>
              </a:spcAft>
              <a:buNone/>
            </a:pPr>
            <a:r>
              <a:rPr lang="en-US" sz="3000" dirty="0">
                <a:solidFill>
                  <a:prstClr val="black"/>
                </a:solidFill>
              </a:rPr>
              <a:t>Voting system</a:t>
            </a:r>
          </a:p>
        </p:txBody>
      </p:sp>
    </p:spTree>
    <p:extLst>
      <p:ext uri="{BB962C8B-B14F-4D97-AF65-F5344CB8AC3E}">
        <p14:creationId xmlns:p14="http://schemas.microsoft.com/office/powerpoint/2010/main" val="3210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278129"/>
            <a:ext cx="5398676" cy="1461131"/>
          </a:xfrm>
        </p:spPr>
        <p:txBody>
          <a:bodyPr>
            <a:normAutofit/>
          </a:bodyPr>
          <a:lstStyle/>
          <a:p>
            <a:r>
              <a:rPr lang="en-US" dirty="0"/>
              <a:t>Proposed Model</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49" y="2345987"/>
            <a:ext cx="5691717" cy="536712"/>
          </a:xfrm>
        </p:spPr>
        <p:txBody>
          <a:bodyPr>
            <a:noAutofit/>
          </a:bodyPr>
          <a:lstStyle/>
          <a:p>
            <a:pPr marL="342900" indent="-342900">
              <a:buAutoNum type="arabicPeriod"/>
            </a:pPr>
            <a:r>
              <a:rPr lang="en-US" dirty="0"/>
              <a:t>Provides separate accounts  for meeting organizer  </a:t>
            </a:r>
          </a:p>
          <a:p>
            <a:r>
              <a:rPr lang="en-US" dirty="0"/>
              <a:t>      and other members in the meeting</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4937" y="3095442"/>
            <a:ext cx="6021917" cy="552699"/>
          </a:xfrm>
        </p:spPr>
        <p:txBody>
          <a:bodyPr/>
          <a:lstStyle/>
          <a:p>
            <a:pPr marL="342900" indent="-342900">
              <a:buAutoNum type="arabicPeriod" startAt="2"/>
            </a:pPr>
            <a:r>
              <a:rPr lang="en-US" dirty="0"/>
              <a:t>Admin or organizer generates next meeting details and notify other members through mail or SMS.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71549" y="3833586"/>
            <a:ext cx="9281222" cy="334709"/>
          </a:xfrm>
        </p:spPr>
        <p:txBody>
          <a:bodyPr/>
          <a:lstStyle/>
          <a:p>
            <a:r>
              <a:rPr lang="en-US" dirty="0"/>
              <a:t>3.  Members of this system can see past events, meeting minutes, Agenda and conclusions.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952500" y="4329408"/>
            <a:ext cx="11042287" cy="391052"/>
          </a:xfrm>
        </p:spPr>
        <p:txBody>
          <a:bodyPr/>
          <a:lstStyle/>
          <a:p>
            <a:r>
              <a:rPr lang="en-US" dirty="0"/>
              <a:t>4.  From speech recognition this system automatically generates conclusion about that section. </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71549" y="4800898"/>
            <a:ext cx="9078383" cy="391053"/>
          </a:xfrm>
        </p:spPr>
        <p:txBody>
          <a:bodyPr/>
          <a:lstStyle/>
          <a:p>
            <a:r>
              <a:rPr lang="en-US" dirty="0"/>
              <a:t>5.  From using conclusions and the details in the system it generates meeting minutes</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CA8E82-58CD-E045-8B98-B7A85B79B752}" type="datetime4">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March 3, 2022</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27" name="Text Placeholder 11">
            <a:extLst>
              <a:ext uri="{FF2B5EF4-FFF2-40B4-BE49-F238E27FC236}">
                <a16:creationId xmlns:a16="http://schemas.microsoft.com/office/drawing/2014/main" id="{689C875B-FA09-433E-8C1D-045871D3F498}"/>
              </a:ext>
            </a:extLst>
          </p:cNvPr>
          <p:cNvSpPr txBox="1">
            <a:spLocks/>
          </p:cNvSpPr>
          <p:nvPr/>
        </p:nvSpPr>
        <p:spPr>
          <a:xfrm>
            <a:off x="952500" y="5377396"/>
            <a:ext cx="8470901"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7CA655"/>
                </a:solidFill>
                <a:effectLst/>
                <a:uLnTx/>
                <a:uFillTx/>
                <a:latin typeface="Franklin Gothic Demi"/>
                <a:ea typeface="+mn-ea"/>
                <a:cs typeface="+mn-cs"/>
              </a:rPr>
              <a:t>6.  </a:t>
            </a:r>
            <a:r>
              <a:rPr lang="en-US" dirty="0">
                <a:solidFill>
                  <a:srgbClr val="7CA655"/>
                </a:solidFill>
                <a:latin typeface="Franklin Gothic Demi"/>
              </a:rPr>
              <a:t>We can also keep attendance in the system.</a:t>
            </a:r>
            <a:endParaRPr kumimoji="0" lang="en-US" sz="1800" b="0" i="0" u="none" strike="noStrike" kern="1200" cap="none" spc="0" normalizeH="0" baseline="0" noProof="0" dirty="0">
              <a:ln>
                <a:noFill/>
              </a:ln>
              <a:solidFill>
                <a:srgbClr val="7CA655"/>
              </a:solidFill>
              <a:effectLst/>
              <a:uLnTx/>
              <a:uFillTx/>
              <a:latin typeface="Franklin Gothic Demi"/>
              <a:ea typeface="+mn-ea"/>
              <a:cs typeface="+mn-cs"/>
            </a:endParaRPr>
          </a:p>
        </p:txBody>
      </p:sp>
      <p:sp>
        <p:nvSpPr>
          <p:cNvPr id="30" name="Text Placeholder 11">
            <a:extLst>
              <a:ext uri="{FF2B5EF4-FFF2-40B4-BE49-F238E27FC236}">
                <a16:creationId xmlns:a16="http://schemas.microsoft.com/office/drawing/2014/main" id="{84B19718-F9BA-45E8-996C-4EA79FCADDA8}"/>
              </a:ext>
            </a:extLst>
          </p:cNvPr>
          <p:cNvSpPr txBox="1">
            <a:spLocks/>
          </p:cNvSpPr>
          <p:nvPr/>
        </p:nvSpPr>
        <p:spPr>
          <a:xfrm>
            <a:off x="971549" y="5938309"/>
            <a:ext cx="4125383"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dirty="0">
                <a:solidFill>
                  <a:srgbClr val="7CA655"/>
                </a:solidFill>
                <a:latin typeface="Franklin Gothic Demi"/>
              </a:rPr>
              <a:t>7</a:t>
            </a:r>
            <a:r>
              <a:rPr kumimoji="0" lang="en-US" sz="1800" b="0" i="0" u="none" strike="noStrike" kern="1200" cap="none" spc="0" normalizeH="0" baseline="0" noProof="0" dirty="0">
                <a:ln>
                  <a:noFill/>
                </a:ln>
                <a:solidFill>
                  <a:srgbClr val="7CA655"/>
                </a:solidFill>
                <a:effectLst/>
                <a:uLnTx/>
                <a:uFillTx/>
                <a:latin typeface="Franklin Gothic Demi"/>
                <a:ea typeface="+mn-ea"/>
                <a:cs typeface="+mn-cs"/>
              </a:rPr>
              <a:t>.  Remainder about next meeting.</a:t>
            </a:r>
          </a:p>
        </p:txBody>
      </p:sp>
    </p:spTree>
    <p:extLst>
      <p:ext uri="{BB962C8B-B14F-4D97-AF65-F5344CB8AC3E}">
        <p14:creationId xmlns:p14="http://schemas.microsoft.com/office/powerpoint/2010/main" val="57133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defTabSz="293202"/>
              <a:endParaRPr sz="1154" dirty="0">
                <a:solidFill>
                  <a:prstClr val="black"/>
                </a:solidFill>
                <a:latin typeface="Calibri" panose="020F0502020204030204"/>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defTabSz="293202"/>
              <a:endParaRPr sz="1154" dirty="0">
                <a:solidFill>
                  <a:prstClr val="black"/>
                </a:solidFill>
                <a:latin typeface="Calibri" panose="020F0502020204030204"/>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r>
              <a:rPr lang="en-IN" sz="1800" b="1" i="0" u="none" strike="noStrike" baseline="0" dirty="0">
                <a:solidFill>
                  <a:srgbClr val="FFFFFF"/>
                </a:solidFill>
                <a:latin typeface="Calibri-Bold"/>
              </a:rPr>
              <a:t>TEXT SUMMARIZATION - Steps</a:t>
            </a:r>
            <a:endParaRPr lang="en-IN" dirty="0"/>
          </a:p>
        </p:txBody>
      </p:sp>
      <p:sp>
        <p:nvSpPr>
          <p:cNvPr id="15" name="TextBox 14">
            <a:extLst>
              <a:ext uri="{FF2B5EF4-FFF2-40B4-BE49-F238E27FC236}">
                <a16:creationId xmlns:a16="http://schemas.microsoft.com/office/drawing/2014/main" id="{02968941-BED7-4337-BD8D-A3EAAC660A29}"/>
              </a:ext>
            </a:extLst>
          </p:cNvPr>
          <p:cNvSpPr txBox="1"/>
          <p:nvPr/>
        </p:nvSpPr>
        <p:spPr>
          <a:xfrm>
            <a:off x="1301262" y="2391508"/>
            <a:ext cx="8001000" cy="3892732"/>
          </a:xfrm>
          <a:prstGeom prst="rect">
            <a:avLst/>
          </a:prstGeom>
          <a:noFill/>
        </p:spPr>
        <p:txBody>
          <a:bodyPr wrap="square" rtlCol="0">
            <a:spAutoFit/>
          </a:bodyPr>
          <a:lstStyle/>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Preprocessing the texts</a:t>
            </a:r>
            <a:endParaRPr lang="en-US" sz="1800" i="0" u="none" strike="noStrike" baseline="0" dirty="0">
              <a:solidFill>
                <a:schemeClr val="tx2">
                  <a:lumMod val="50000"/>
                </a:schemeClr>
              </a:solidFill>
              <a:latin typeface="Calibri" panose="020F0502020204030204" pitchFamily="34" charset="0"/>
            </a:endParaRPr>
          </a:p>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Word frequency</a:t>
            </a:r>
            <a:endParaRPr lang="en-US" dirty="0">
              <a:solidFill>
                <a:schemeClr val="tx2">
                  <a:lumMod val="50000"/>
                </a:schemeClr>
              </a:solidFill>
              <a:latin typeface="Calibri" panose="020F0502020204030204" pitchFamily="34" charset="0"/>
            </a:endParaRPr>
          </a:p>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Weighted word frequency</a:t>
            </a:r>
            <a:endParaRPr lang="en-US" sz="1800" i="0" u="none" strike="noStrike" baseline="0" dirty="0">
              <a:solidFill>
                <a:schemeClr val="tx2">
                  <a:lumMod val="50000"/>
                </a:schemeClr>
              </a:solidFill>
              <a:latin typeface="Calibri" panose="020F0502020204030204" pitchFamily="34" charset="0"/>
            </a:endParaRPr>
          </a:p>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Sentence tokenization</a:t>
            </a:r>
            <a:endParaRPr lang="en-US" dirty="0">
              <a:solidFill>
                <a:schemeClr val="tx2">
                  <a:lumMod val="50000"/>
                </a:schemeClr>
              </a:solidFill>
              <a:latin typeface="Calibri" panose="020F0502020204030204" pitchFamily="34" charset="0"/>
            </a:endParaRPr>
          </a:p>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Score for the sentences</a:t>
            </a:r>
            <a:endParaRPr lang="en-US" sz="1800" i="0" u="none" strike="noStrike" baseline="0" dirty="0">
              <a:solidFill>
                <a:schemeClr val="tx2">
                  <a:lumMod val="50000"/>
                </a:schemeClr>
              </a:solidFill>
              <a:latin typeface="Calibri" panose="020F0502020204030204" pitchFamily="34" charset="0"/>
            </a:endParaRPr>
          </a:p>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Order the sentences</a:t>
            </a:r>
            <a:endParaRPr lang="en-US" dirty="0">
              <a:solidFill>
                <a:schemeClr val="tx2">
                  <a:lumMod val="50000"/>
                </a:schemeClr>
              </a:solidFill>
              <a:latin typeface="Calibri" panose="020F0502020204030204" pitchFamily="34" charset="0"/>
            </a:endParaRPr>
          </a:p>
          <a:p>
            <a:pPr marL="342900" indent="-342900">
              <a:lnSpc>
                <a:spcPct val="200000"/>
              </a:lnSpc>
              <a:buFont typeface="+mj-lt"/>
              <a:buAutoNum type="arabicPeriod"/>
            </a:pPr>
            <a:r>
              <a:rPr lang="en-IN" sz="1800" i="0" u="none" strike="noStrike" baseline="0" dirty="0">
                <a:solidFill>
                  <a:schemeClr val="tx2">
                    <a:lumMod val="50000"/>
                  </a:schemeClr>
                </a:solidFill>
                <a:latin typeface="Calibri" panose="020F0502020204030204" pitchFamily="34" charset="0"/>
              </a:rPr>
              <a:t>Generate the summary</a:t>
            </a:r>
            <a:endParaRPr lang="en-IN" dirty="0">
              <a:solidFill>
                <a:schemeClr val="tx2">
                  <a:lumMod val="50000"/>
                </a:schemeClr>
              </a:solidFill>
            </a:endParaRPr>
          </a:p>
        </p:txBody>
      </p:sp>
    </p:spTree>
    <p:extLst>
      <p:ext uri="{BB962C8B-B14F-4D97-AF65-F5344CB8AC3E}">
        <p14:creationId xmlns:p14="http://schemas.microsoft.com/office/powerpoint/2010/main" val="392225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1. PREPROCESSING THE TEXTS</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5" name="TextBox 14">
            <a:extLst>
              <a:ext uri="{FF2B5EF4-FFF2-40B4-BE49-F238E27FC236}">
                <a16:creationId xmlns:a16="http://schemas.microsoft.com/office/drawing/2014/main" id="{02968941-BED7-4337-BD8D-A3EAAC660A29}"/>
              </a:ext>
            </a:extLst>
          </p:cNvPr>
          <p:cNvSpPr txBox="1"/>
          <p:nvPr/>
        </p:nvSpPr>
        <p:spPr>
          <a:xfrm>
            <a:off x="2479431" y="2453055"/>
            <a:ext cx="6875585" cy="1754326"/>
          </a:xfrm>
          <a:prstGeom prst="rect">
            <a:avLst/>
          </a:prstGeom>
          <a:noFill/>
          <a:ln>
            <a:solidFill>
              <a:schemeClr val="tx1"/>
            </a:solidFill>
          </a:ln>
        </p:spPr>
        <p:txBody>
          <a:bodyPr wrap="square" rtlCol="0">
            <a:spAutoFit/>
          </a:bodyPr>
          <a:lstStyle/>
          <a:p>
            <a:pPr algn="l"/>
            <a:r>
              <a:rPr lang="en-US" sz="1800" b="0" i="0" u="none" strike="noStrike" baseline="0" dirty="0">
                <a:latin typeface="Calibri" panose="020F0502020204030204" pitchFamily="34" charset="0"/>
              </a:rPr>
              <a:t>Artificial intelligence is human like intelligence. It is the study of</a:t>
            </a:r>
          </a:p>
          <a:p>
            <a:pPr algn="l"/>
            <a:r>
              <a:rPr lang="en-US" sz="1800" b="0" i="0" u="none" strike="noStrike" baseline="0" dirty="0">
                <a:latin typeface="Calibri" panose="020F0502020204030204" pitchFamily="34" charset="0"/>
              </a:rPr>
              <a:t>intelligent artificial agents. Science and engineering to produce</a:t>
            </a:r>
          </a:p>
          <a:p>
            <a:pPr algn="l"/>
            <a:r>
              <a:rPr lang="en-US" sz="1800" b="0" i="0" u="none" strike="noStrike" baseline="0" dirty="0">
                <a:latin typeface="Calibri" panose="020F0502020204030204" pitchFamily="34" charset="0"/>
              </a:rPr>
              <a:t>intelligent machines. Solve problems and have intelligence. Related to</a:t>
            </a:r>
          </a:p>
          <a:p>
            <a:pPr algn="l"/>
            <a:r>
              <a:rPr lang="en-US" sz="1800" b="0" i="0" u="none" strike="noStrike" baseline="0" dirty="0">
                <a:latin typeface="Calibri" panose="020F0502020204030204" pitchFamily="34" charset="0"/>
              </a:rPr>
              <a:t>intelligent behavior. Developing of reasoning machines. Learn from</a:t>
            </a:r>
          </a:p>
          <a:p>
            <a:pPr algn="l"/>
            <a:r>
              <a:rPr lang="en-US" sz="1800" b="0" i="0" u="none" strike="noStrike" baseline="0" dirty="0">
                <a:latin typeface="Calibri" panose="020F0502020204030204" pitchFamily="34" charset="0"/>
              </a:rPr>
              <a:t>mistakes and successes. Artificial intelligence is related to reasoning in</a:t>
            </a:r>
          </a:p>
          <a:p>
            <a:pPr algn="l"/>
            <a:r>
              <a:rPr lang="en-IN" sz="1800" b="0" i="0" u="none" strike="noStrike" baseline="0" dirty="0">
                <a:latin typeface="Calibri" panose="020F0502020204030204" pitchFamily="34" charset="0"/>
              </a:rPr>
              <a:t>everyday situations</a:t>
            </a:r>
            <a:endParaRPr kumimoji="0" lang="en-IN" sz="1800" b="0" i="0" u="none" strike="noStrike" kern="1200" cap="none" spc="0" normalizeH="0" baseline="0" noProof="0" dirty="0">
              <a:ln>
                <a:noFill/>
              </a:ln>
              <a:solidFill>
                <a:srgbClr val="242852">
                  <a:lumMod val="50000"/>
                </a:srgbClr>
              </a:solidFill>
              <a:effectLst/>
              <a:uLnTx/>
              <a:uFillTx/>
              <a:latin typeface="Corbel" panose="020B0503020204020204"/>
              <a:ea typeface="+mn-ea"/>
              <a:cs typeface="+mn-cs"/>
            </a:endParaRPr>
          </a:p>
        </p:txBody>
      </p:sp>
      <p:sp>
        <p:nvSpPr>
          <p:cNvPr id="9" name="TextBox 8">
            <a:extLst>
              <a:ext uri="{FF2B5EF4-FFF2-40B4-BE49-F238E27FC236}">
                <a16:creationId xmlns:a16="http://schemas.microsoft.com/office/drawing/2014/main" id="{97FE2C3C-2573-4FF5-A513-7563C3DB7CAD}"/>
              </a:ext>
            </a:extLst>
          </p:cNvPr>
          <p:cNvSpPr txBox="1"/>
          <p:nvPr/>
        </p:nvSpPr>
        <p:spPr>
          <a:xfrm>
            <a:off x="2479431" y="4914825"/>
            <a:ext cx="6875585" cy="1477328"/>
          </a:xfrm>
          <a:prstGeom prst="rect">
            <a:avLst/>
          </a:prstGeom>
          <a:noFill/>
          <a:ln>
            <a:solidFill>
              <a:schemeClr val="tx1"/>
            </a:solidFill>
          </a:ln>
        </p:spPr>
        <p:txBody>
          <a:bodyPr wrap="square" rtlCol="0">
            <a:spAutoFit/>
          </a:bodyPr>
          <a:lstStyle/>
          <a:p>
            <a:pPr algn="l"/>
            <a:r>
              <a:rPr lang="en-US" sz="1800" b="0" i="0" u="none" strike="noStrike" baseline="0" dirty="0">
                <a:latin typeface="Calibri" panose="020F0502020204030204" pitchFamily="34" charset="0"/>
              </a:rPr>
              <a:t>artificial intelligence human like intelligence. study intelligent artificial</a:t>
            </a:r>
          </a:p>
          <a:p>
            <a:pPr algn="l"/>
            <a:r>
              <a:rPr lang="en-IN" sz="1800" b="0" i="0" u="none" strike="noStrike" baseline="0" dirty="0">
                <a:latin typeface="Calibri" panose="020F0502020204030204" pitchFamily="34" charset="0"/>
              </a:rPr>
              <a:t>agents. science engineering produce intelligent machines. solve</a:t>
            </a:r>
          </a:p>
          <a:p>
            <a:pPr algn="l"/>
            <a:r>
              <a:rPr lang="en-US" sz="1800" b="0" i="0" u="none" strike="noStrike" baseline="0" dirty="0">
                <a:latin typeface="Calibri" panose="020F0502020204030204" pitchFamily="34" charset="0"/>
              </a:rPr>
              <a:t>problems intelligence. related intelligent behavior. developing</a:t>
            </a:r>
          </a:p>
          <a:p>
            <a:pPr algn="l"/>
            <a:r>
              <a:rPr lang="en-US" sz="1800" b="0" i="0" u="none" strike="noStrike" baseline="0" dirty="0">
                <a:latin typeface="Calibri" panose="020F0502020204030204" pitchFamily="34" charset="0"/>
              </a:rPr>
              <a:t>reasoning machines. learn mistakes successes. artificial intelligence</a:t>
            </a:r>
          </a:p>
          <a:p>
            <a:pPr algn="l"/>
            <a:r>
              <a:rPr lang="en-IN" sz="1800" b="0" i="0" u="none" strike="noStrike" baseline="0" dirty="0">
                <a:latin typeface="Calibri" panose="020F0502020204030204" pitchFamily="34" charset="0"/>
              </a:rPr>
              <a:t>related reasoning everyday situations</a:t>
            </a:r>
            <a:endParaRPr kumimoji="0" lang="en-IN" sz="1800" b="0" i="0" u="none" strike="noStrike" kern="1200" cap="none" spc="0" normalizeH="0" baseline="0" noProof="0" dirty="0">
              <a:ln>
                <a:noFill/>
              </a:ln>
              <a:solidFill>
                <a:srgbClr val="242852">
                  <a:lumMod val="50000"/>
                </a:srgbClr>
              </a:solidFill>
              <a:effectLst/>
              <a:uLnTx/>
              <a:uFillTx/>
              <a:latin typeface="Corbel" panose="020B0503020204020204"/>
              <a:ea typeface="+mn-ea"/>
              <a:cs typeface="+mn-cs"/>
            </a:endParaRPr>
          </a:p>
        </p:txBody>
      </p:sp>
      <p:sp>
        <p:nvSpPr>
          <p:cNvPr id="3" name="Arrow: Down 2">
            <a:extLst>
              <a:ext uri="{FF2B5EF4-FFF2-40B4-BE49-F238E27FC236}">
                <a16:creationId xmlns:a16="http://schemas.microsoft.com/office/drawing/2014/main" id="{0E26D85F-0D1E-4308-9C3C-245DF6720245}"/>
              </a:ext>
            </a:extLst>
          </p:cNvPr>
          <p:cNvSpPr/>
          <p:nvPr/>
        </p:nvSpPr>
        <p:spPr>
          <a:xfrm>
            <a:off x="5536064" y="4308605"/>
            <a:ext cx="381159" cy="54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8751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8" y="1575877"/>
            <a:ext cx="3408128"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302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2. WORD FREQUENCY</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13" name="Picture 12">
            <a:extLst>
              <a:ext uri="{FF2B5EF4-FFF2-40B4-BE49-F238E27FC236}">
                <a16:creationId xmlns:a16="http://schemas.microsoft.com/office/drawing/2014/main" id="{6311AC86-8507-4C99-9C43-B2266A287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316" y="2258069"/>
            <a:ext cx="4192493" cy="4151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A7DCC810-0384-48EE-8B28-07CAB478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952" y="2258069"/>
            <a:ext cx="4206239" cy="4151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219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Related literature</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259" y="465847"/>
            <a:ext cx="914400" cy="914400"/>
          </a:xfrm>
          <a:prstGeom prst="rect">
            <a:avLst/>
          </a:prstGeom>
        </p:spPr>
      </p:pic>
      <p:grpSp>
        <p:nvGrpSpPr>
          <p:cNvPr id="4" name="Group 3">
            <a:extLst>
              <a:ext uri="{FF2B5EF4-FFF2-40B4-BE49-F238E27FC236}">
                <a16:creationId xmlns:a16="http://schemas.microsoft.com/office/drawing/2014/main" id="{F5E27962-EAFF-421D-9F88-56792FA79247}"/>
              </a:ext>
            </a:extLst>
          </p:cNvPr>
          <p:cNvGrpSpPr/>
          <p:nvPr/>
        </p:nvGrpSpPr>
        <p:grpSpPr>
          <a:xfrm>
            <a:off x="219807" y="1575877"/>
            <a:ext cx="3640015" cy="531021"/>
            <a:chOff x="564554" y="8642689"/>
            <a:chExt cx="3496471" cy="439424"/>
          </a:xfrm>
          <a:solidFill>
            <a:schemeClr val="accent3">
              <a:lumMod val="75000"/>
            </a:schemeClr>
          </a:solidFill>
        </p:grpSpPr>
        <p:sp>
          <p:nvSpPr>
            <p:cNvPr id="6" name="object 4">
              <a:extLst>
                <a:ext uri="{FF2B5EF4-FFF2-40B4-BE49-F238E27FC236}">
                  <a16:creationId xmlns:a16="http://schemas.microsoft.com/office/drawing/2014/main" id="{56512666-96E8-44EE-9E22-C890036C46F4}"/>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bject 5">
              <a:extLst>
                <a:ext uri="{FF2B5EF4-FFF2-40B4-BE49-F238E27FC236}">
                  <a16:creationId xmlns:a16="http://schemas.microsoft.com/office/drawing/2014/main" id="{0D247AF2-AB8B-4247-90C8-9FEEDF02B3B1}"/>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pPr marL="0" marR="0" lvl="0" indent="0" algn="l" defTabSz="293202" rtl="0" eaLnBrk="1" fontAlgn="auto" latinLnBrk="0" hangingPunct="1">
                <a:lnSpc>
                  <a:spcPct val="100000"/>
                </a:lnSpc>
                <a:spcBef>
                  <a:spcPts val="0"/>
                </a:spcBef>
                <a:spcAft>
                  <a:spcPts val="0"/>
                </a:spcAft>
                <a:buClrTx/>
                <a:buSzTx/>
                <a:buFontTx/>
                <a:buNone/>
                <a:tabLst/>
                <a:defRPr/>
              </a:pPr>
              <a:endParaRPr kumimoji="0" sz="115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4218B75F-F81B-4A46-AB3D-BAB0636ACD29}"/>
              </a:ext>
            </a:extLst>
          </p:cNvPr>
          <p:cNvSpPr txBox="1"/>
          <p:nvPr/>
        </p:nvSpPr>
        <p:spPr>
          <a:xfrm>
            <a:off x="325315" y="1656719"/>
            <a:ext cx="35345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baseline="0" dirty="0">
                <a:solidFill>
                  <a:srgbClr val="FFFFFF"/>
                </a:solidFill>
                <a:latin typeface="Calibri-Bold"/>
              </a:rPr>
              <a:t>3. WEIGHTED WORD FREQUENCY</a:t>
            </a:r>
            <a:endParaRPr kumimoji="0" lang="en-IN"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1" name="TextBox 10">
            <a:extLst>
              <a:ext uri="{FF2B5EF4-FFF2-40B4-BE49-F238E27FC236}">
                <a16:creationId xmlns:a16="http://schemas.microsoft.com/office/drawing/2014/main" id="{EF7D4269-F002-4CE8-B64D-A4575142A9B3}"/>
              </a:ext>
            </a:extLst>
          </p:cNvPr>
          <p:cNvSpPr txBox="1"/>
          <p:nvPr/>
        </p:nvSpPr>
        <p:spPr>
          <a:xfrm>
            <a:off x="551719" y="4024848"/>
            <a:ext cx="1861002" cy="369332"/>
          </a:xfrm>
          <a:prstGeom prst="rect">
            <a:avLst/>
          </a:prstGeom>
          <a:noFill/>
        </p:spPr>
        <p:txBody>
          <a:bodyPr wrap="square">
            <a:spAutoFit/>
          </a:bodyPr>
          <a:lstStyle/>
          <a:p>
            <a:r>
              <a:rPr lang="en-IN" sz="1800" b="0" i="0" u="none" strike="noStrike" baseline="0" dirty="0">
                <a:latin typeface="Calibri" panose="020F0502020204030204" pitchFamily="34" charset="0"/>
              </a:rPr>
              <a:t>Highest value: 4</a:t>
            </a:r>
            <a:endParaRPr lang="en-IN" dirty="0"/>
          </a:p>
        </p:txBody>
      </p:sp>
      <p:pic>
        <p:nvPicPr>
          <p:cNvPr id="9" name="Picture 8">
            <a:extLst>
              <a:ext uri="{FF2B5EF4-FFF2-40B4-BE49-F238E27FC236}">
                <a16:creationId xmlns:a16="http://schemas.microsoft.com/office/drawing/2014/main" id="{83B327C8-EC43-47C5-A614-49399F93E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0210" y="2303067"/>
            <a:ext cx="4137449" cy="4043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82ED02A0-DDDC-469E-BFAD-3C9EC9996B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988" y="2303067"/>
            <a:ext cx="4137449" cy="4043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679443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3.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5.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6.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520</TotalTime>
  <Words>1366</Words>
  <Application>Microsoft Office PowerPoint</Application>
  <PresentationFormat>Widescreen</PresentationFormat>
  <Paragraphs>206</Paragraphs>
  <Slides>20</Slides>
  <Notes>1</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20</vt:i4>
      </vt:variant>
    </vt:vector>
  </HeadingPairs>
  <TitlesOfParts>
    <vt:vector size="41" baseType="lpstr">
      <vt:lpstr>Arial</vt:lpstr>
      <vt:lpstr>Avenir Next LT Pro</vt:lpstr>
      <vt:lpstr>Calibri</vt:lpstr>
      <vt:lpstr>Calibri Light</vt:lpstr>
      <vt:lpstr>Calibri-Bold</vt:lpstr>
      <vt:lpstr>charter</vt:lpstr>
      <vt:lpstr>Corbel</vt:lpstr>
      <vt:lpstr>Franklin Gothic Book</vt:lpstr>
      <vt:lpstr>Franklin Gothic Demi</vt:lpstr>
      <vt:lpstr>Franklin Gothic Medium</vt:lpstr>
      <vt:lpstr>inherit</vt:lpstr>
      <vt:lpstr>Rockwell</vt:lpstr>
      <vt:lpstr>Tw Cen MT</vt:lpstr>
      <vt:lpstr>Univers</vt:lpstr>
      <vt:lpstr>Wingdings</vt:lpstr>
      <vt:lpstr>Theme1</vt:lpstr>
      <vt:lpstr>Headlines</vt:lpstr>
      <vt:lpstr>GradientVTI</vt:lpstr>
      <vt:lpstr>Office Theme</vt:lpstr>
      <vt:lpstr>Basis</vt:lpstr>
      <vt:lpstr>ShapesVTI</vt:lpstr>
      <vt:lpstr>Meeting Minutes Generating System</vt:lpstr>
      <vt:lpstr>Intro</vt:lpstr>
      <vt:lpstr>Basic needs in meeting Minutes</vt:lpstr>
      <vt:lpstr>Drawbacks in  Organizing &amp; set up Meeting</vt:lpstr>
      <vt:lpstr>Proposed Model</vt:lpstr>
      <vt:lpstr>Related literature</vt:lpstr>
      <vt:lpstr>Related literature</vt:lpstr>
      <vt:lpstr>Related literature</vt:lpstr>
      <vt:lpstr>Related literature</vt:lpstr>
      <vt:lpstr>Related literature</vt:lpstr>
      <vt:lpstr>Related literature</vt:lpstr>
      <vt:lpstr>Related literature</vt:lpstr>
      <vt:lpstr>Related literature</vt:lpstr>
      <vt:lpstr>Related literature</vt:lpstr>
      <vt:lpstr>Related literature</vt:lpstr>
      <vt:lpstr>Architecture of Cosine similarity based system</vt:lpstr>
      <vt:lpstr>Generalized Diagram -Text summarizing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Amal Babu</dc:creator>
  <cp:lastModifiedBy>Amal Babu</cp:lastModifiedBy>
  <cp:revision>9</cp:revision>
  <dcterms:created xsi:type="dcterms:W3CDTF">2021-09-18T15:00:22Z</dcterms:created>
  <dcterms:modified xsi:type="dcterms:W3CDTF">2022-03-03T21:31:52Z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