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Montserrat" charset="1" panose="00000500000000000000"/>
      <p:regular r:id="rId16"/>
    </p:embeddedFont>
    <p:embeddedFont>
      <p:font typeface="Montserrat Bold" charset="1" panose="00000800000000000000"/>
      <p:regular r:id="rId17"/>
    </p:embeddedFont>
    <p:embeddedFont>
      <p:font typeface="Montserrat Italics" charset="1" panose="00000500000000000000"/>
      <p:regular r:id="rId18"/>
    </p:embeddedFont>
    <p:embeddedFont>
      <p:font typeface="Montserrat Bold Italics" charset="1" panose="00000800000000000000"/>
      <p:regular r:id="rId19"/>
    </p:embeddedFont>
    <p:embeddedFont>
      <p:font typeface="Montserrat Thin" charset="1" panose="00000300000000000000"/>
      <p:regular r:id="rId20"/>
    </p:embeddedFont>
    <p:embeddedFont>
      <p:font typeface="Montserrat Thin Italics" charset="1" panose="00000300000000000000"/>
      <p:regular r:id="rId21"/>
    </p:embeddedFont>
    <p:embeddedFont>
      <p:font typeface="Montserrat Extra-Light" charset="1" panose="00000300000000000000"/>
      <p:regular r:id="rId22"/>
    </p:embeddedFont>
    <p:embeddedFont>
      <p:font typeface="Montserrat Extra-Light Italics" charset="1" panose="00000300000000000000"/>
      <p:regular r:id="rId23"/>
    </p:embeddedFont>
    <p:embeddedFont>
      <p:font typeface="Montserrat Light" charset="1" panose="00000400000000000000"/>
      <p:regular r:id="rId24"/>
    </p:embeddedFont>
    <p:embeddedFont>
      <p:font typeface="Montserrat Light Italics" charset="1" panose="00000400000000000000"/>
      <p:regular r:id="rId25"/>
    </p:embeddedFont>
    <p:embeddedFont>
      <p:font typeface="Montserrat Medium" charset="1" panose="00000600000000000000"/>
      <p:regular r:id="rId26"/>
    </p:embeddedFont>
    <p:embeddedFont>
      <p:font typeface="Montserrat Medium Italics" charset="1" panose="00000600000000000000"/>
      <p:regular r:id="rId27"/>
    </p:embeddedFont>
    <p:embeddedFont>
      <p:font typeface="Montserrat Semi-Bold" charset="1" panose="00000700000000000000"/>
      <p:regular r:id="rId28"/>
    </p:embeddedFont>
    <p:embeddedFont>
      <p:font typeface="Montserrat Semi-Bold Italics" charset="1" panose="00000700000000000000"/>
      <p:regular r:id="rId29"/>
    </p:embeddedFont>
    <p:embeddedFont>
      <p:font typeface="Montserrat Ultra-Bold" charset="1" panose="00000900000000000000"/>
      <p:regular r:id="rId30"/>
    </p:embeddedFont>
    <p:embeddedFont>
      <p:font typeface="Montserrat Ultra-Bold Italics" charset="1" panose="00000900000000000000"/>
      <p:regular r:id="rId31"/>
    </p:embeddedFont>
    <p:embeddedFont>
      <p:font typeface="Montserrat Heavy" charset="1" panose="00000A00000000000000"/>
      <p:regular r:id="rId32"/>
    </p:embeddedFont>
    <p:embeddedFont>
      <p:font typeface="Montserrat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 Id="rId5"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 Id="rId5"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14279636" y="6145086"/>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grpSp>
        <p:nvGrpSpPr>
          <p:cNvPr name="Group 4" id="4"/>
          <p:cNvGrpSpPr/>
          <p:nvPr/>
        </p:nvGrpSpPr>
        <p:grpSpPr>
          <a:xfrm rot="0">
            <a:off x="10457947" y="2085986"/>
            <a:ext cx="6892543" cy="6115029"/>
            <a:chOff x="0" y="0"/>
            <a:chExt cx="9190057" cy="8153371"/>
          </a:xfrm>
        </p:grpSpPr>
        <p:pic>
          <p:nvPicPr>
            <p:cNvPr name="Picture 5" id="5"/>
            <p:cNvPicPr>
              <a:picLocks noChangeAspect="true"/>
            </p:cNvPicPr>
            <p:nvPr/>
          </p:nvPicPr>
          <p:blipFill>
            <a:blip r:embed="rId2"/>
            <a:srcRect l="12496" t="0" r="12496" b="0"/>
            <a:stretch>
              <a:fillRect/>
            </a:stretch>
          </p:blipFill>
          <p:spPr>
            <a:xfrm flipH="false" flipV="false">
              <a:off x="0" y="0"/>
              <a:ext cx="9190057" cy="8153371"/>
            </a:xfrm>
            <a:prstGeom prst="rect">
              <a:avLst/>
            </a:prstGeom>
          </p:spPr>
        </p:pic>
      </p:grpSp>
      <p:sp>
        <p:nvSpPr>
          <p:cNvPr name="Freeform 6" id="6"/>
          <p:cNvSpPr/>
          <p:nvPr/>
        </p:nvSpPr>
        <p:spPr>
          <a:xfrm flipH="false" flipV="false" rot="0">
            <a:off x="9063131" y="5150952"/>
            <a:ext cx="4806700" cy="4806700"/>
          </a:xfrm>
          <a:custGeom>
            <a:avLst/>
            <a:gdLst/>
            <a:ahLst/>
            <a:cxnLst/>
            <a:rect r="r" b="b" t="t" l="l"/>
            <a:pathLst>
              <a:path h="4806700" w="4806700">
                <a:moveTo>
                  <a:pt x="0" y="0"/>
                </a:moveTo>
                <a:lnTo>
                  <a:pt x="4806700" y="0"/>
                </a:lnTo>
                <a:lnTo>
                  <a:pt x="4806700" y="4806699"/>
                </a:lnTo>
                <a:lnTo>
                  <a:pt x="0" y="48066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671734" y="6604533"/>
            <a:ext cx="5784866" cy="457915"/>
          </a:xfrm>
          <a:prstGeom prst="rect">
            <a:avLst/>
          </a:prstGeom>
        </p:spPr>
        <p:txBody>
          <a:bodyPr anchor="t" rtlCol="false" tIns="0" lIns="0" bIns="0" rIns="0">
            <a:spAutoFit/>
          </a:bodyPr>
          <a:lstStyle/>
          <a:p>
            <a:pPr algn="l">
              <a:lnSpc>
                <a:spcPts val="3408"/>
              </a:lnSpc>
            </a:pPr>
            <a:r>
              <a:rPr lang="en-US" sz="3477" spc="-69">
                <a:solidFill>
                  <a:srgbClr val="FFFFFF"/>
                </a:solidFill>
                <a:latin typeface="Montserrat"/>
              </a:rPr>
              <a:t> CrimeZen</a:t>
            </a:r>
          </a:p>
        </p:txBody>
      </p:sp>
      <p:sp>
        <p:nvSpPr>
          <p:cNvPr name="AutoShape 8" id="8"/>
          <p:cNvSpPr/>
          <p:nvPr/>
        </p:nvSpPr>
        <p:spPr>
          <a:xfrm>
            <a:off x="1456134" y="7532562"/>
            <a:ext cx="5268798" cy="0"/>
          </a:xfrm>
          <a:prstGeom prst="line">
            <a:avLst/>
          </a:prstGeom>
          <a:ln cap="rnd" w="28575">
            <a:solidFill>
              <a:srgbClr val="FFFFFF"/>
            </a:solidFill>
            <a:prstDash val="solid"/>
            <a:headEnd type="none" len="sm" w="sm"/>
            <a:tailEnd type="none" len="sm" w="sm"/>
          </a:ln>
        </p:spPr>
      </p:sp>
      <p:grpSp>
        <p:nvGrpSpPr>
          <p:cNvPr name="Group 9" id="9"/>
          <p:cNvGrpSpPr/>
          <p:nvPr/>
        </p:nvGrpSpPr>
        <p:grpSpPr>
          <a:xfrm rot="0">
            <a:off x="-3542529" y="-3998959"/>
            <a:ext cx="9142459" cy="9142459"/>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11" id="11"/>
          <p:cNvSpPr/>
          <p:nvPr/>
        </p:nvSpPr>
        <p:spPr>
          <a:xfrm flipH="false" flipV="false" rot="0">
            <a:off x="940079" y="572271"/>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6208030" y="7554302"/>
            <a:ext cx="1463309" cy="1703998"/>
          </a:xfrm>
          <a:custGeom>
            <a:avLst/>
            <a:gdLst/>
            <a:ahLst/>
            <a:cxnLst/>
            <a:rect r="r" b="b" t="t" l="l"/>
            <a:pathLst>
              <a:path h="1703998" w="1463309">
                <a:moveTo>
                  <a:pt x="0" y="0"/>
                </a:moveTo>
                <a:lnTo>
                  <a:pt x="1463308" y="0"/>
                </a:lnTo>
                <a:lnTo>
                  <a:pt x="1463308" y="1703998"/>
                </a:lnTo>
                <a:lnTo>
                  <a:pt x="0" y="17039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028700" y="3111179"/>
            <a:ext cx="10749430" cy="3223961"/>
          </a:xfrm>
          <a:prstGeom prst="rect">
            <a:avLst/>
          </a:prstGeom>
        </p:spPr>
        <p:txBody>
          <a:bodyPr anchor="t" rtlCol="false" tIns="0" lIns="0" bIns="0" rIns="0">
            <a:spAutoFit/>
          </a:bodyPr>
          <a:lstStyle/>
          <a:p>
            <a:pPr algn="l">
              <a:lnSpc>
                <a:spcPts val="8369"/>
              </a:lnSpc>
            </a:pPr>
            <a:r>
              <a:rPr lang="en-US" sz="8539" spc="-170">
                <a:solidFill>
                  <a:srgbClr val="FFFFFF"/>
                </a:solidFill>
                <a:latin typeface="Montserrat Ultra-Bold"/>
              </a:rPr>
              <a:t>CRIME MANAGEMENT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5129956" y="-3768218"/>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4" id="4"/>
          <p:cNvSpPr/>
          <p:nvPr/>
        </p:nvSpPr>
        <p:spPr>
          <a:xfrm flipH="false" flipV="false" rot="0">
            <a:off x="1293271" y="803011"/>
            <a:ext cx="1463309" cy="1703998"/>
          </a:xfrm>
          <a:custGeom>
            <a:avLst/>
            <a:gdLst/>
            <a:ahLst/>
            <a:cxnLst/>
            <a:rect r="r" b="b" t="t" l="l"/>
            <a:pathLst>
              <a:path h="1703998" w="1463309">
                <a:moveTo>
                  <a:pt x="0" y="0"/>
                </a:moveTo>
                <a:lnTo>
                  <a:pt x="1463309" y="0"/>
                </a:lnTo>
                <a:lnTo>
                  <a:pt x="1463309" y="1703999"/>
                </a:lnTo>
                <a:lnTo>
                  <a:pt x="0" y="1703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178735" y="6929201"/>
            <a:ext cx="9142459" cy="914245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7" id="7"/>
          <p:cNvSpPr/>
          <p:nvPr/>
        </p:nvSpPr>
        <p:spPr>
          <a:xfrm flipH="false" flipV="false" rot="0">
            <a:off x="15681594" y="7554302"/>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5681594" y="2406315"/>
            <a:ext cx="2124788" cy="2124788"/>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49F17"/>
            </a:solidFill>
          </p:spPr>
        </p:sp>
      </p:grpSp>
      <p:sp>
        <p:nvSpPr>
          <p:cNvPr name="Freeform 10" id="10"/>
          <p:cNvSpPr/>
          <p:nvPr/>
        </p:nvSpPr>
        <p:spPr>
          <a:xfrm flipH="false" flipV="false" rot="0">
            <a:off x="13728697" y="4131272"/>
            <a:ext cx="941396" cy="1126561"/>
          </a:xfrm>
          <a:custGeom>
            <a:avLst/>
            <a:gdLst/>
            <a:ahLst/>
            <a:cxnLst/>
            <a:rect r="r" b="b" t="t" l="l"/>
            <a:pathLst>
              <a:path h="1126561" w="941396">
                <a:moveTo>
                  <a:pt x="0" y="0"/>
                </a:moveTo>
                <a:lnTo>
                  <a:pt x="941396" y="0"/>
                </a:lnTo>
                <a:lnTo>
                  <a:pt x="941396" y="1126561"/>
                </a:lnTo>
                <a:lnTo>
                  <a:pt x="0" y="1126561"/>
                </a:lnTo>
                <a:lnTo>
                  <a:pt x="0" y="0"/>
                </a:lnTo>
                <a:close/>
              </a:path>
            </a:pathLst>
          </a:custGeom>
          <a:blipFill>
            <a:blip r:embed="rId4"/>
            <a:stretch>
              <a:fillRect l="0" t="0" r="0" b="0"/>
            </a:stretch>
          </a:blipFill>
        </p:spPr>
      </p:sp>
      <p:sp>
        <p:nvSpPr>
          <p:cNvPr name="Freeform 11" id="11"/>
          <p:cNvSpPr/>
          <p:nvPr/>
        </p:nvSpPr>
        <p:spPr>
          <a:xfrm flipH="false" flipV="false" rot="0">
            <a:off x="0" y="4131272"/>
            <a:ext cx="6550691" cy="5603911"/>
          </a:xfrm>
          <a:custGeom>
            <a:avLst/>
            <a:gdLst/>
            <a:ahLst/>
            <a:cxnLst/>
            <a:rect r="r" b="b" t="t" l="l"/>
            <a:pathLst>
              <a:path h="5603911" w="6550691">
                <a:moveTo>
                  <a:pt x="0" y="0"/>
                </a:moveTo>
                <a:lnTo>
                  <a:pt x="6550691" y="0"/>
                </a:lnTo>
                <a:lnTo>
                  <a:pt x="6550691" y="5603912"/>
                </a:lnTo>
                <a:lnTo>
                  <a:pt x="0" y="5603912"/>
                </a:lnTo>
                <a:lnTo>
                  <a:pt x="0" y="0"/>
                </a:lnTo>
                <a:close/>
              </a:path>
            </a:pathLst>
          </a:custGeom>
          <a:blipFill>
            <a:blip r:embed="rId5"/>
            <a:stretch>
              <a:fillRect l="0" t="0" r="0" b="0"/>
            </a:stretch>
          </a:blipFill>
        </p:spPr>
      </p:sp>
      <p:sp>
        <p:nvSpPr>
          <p:cNvPr name="TextBox 12" id="12"/>
          <p:cNvSpPr txBox="true"/>
          <p:nvPr/>
        </p:nvSpPr>
        <p:spPr>
          <a:xfrm rot="0">
            <a:off x="2937234" y="4589778"/>
            <a:ext cx="11262160" cy="1002669"/>
          </a:xfrm>
          <a:prstGeom prst="rect">
            <a:avLst/>
          </a:prstGeom>
        </p:spPr>
        <p:txBody>
          <a:bodyPr anchor="t" rtlCol="false" tIns="0" lIns="0" bIns="0" rIns="0">
            <a:spAutoFit/>
          </a:bodyPr>
          <a:lstStyle/>
          <a:p>
            <a:pPr algn="ctr">
              <a:lnSpc>
                <a:spcPts val="8289"/>
              </a:lnSpc>
            </a:pPr>
            <a:r>
              <a:rPr lang="en-US" sz="5921">
                <a:solidFill>
                  <a:srgbClr val="FFFFFF"/>
                </a:solidFill>
                <a:latin typeface="Canva Sans Bold"/>
              </a:rPr>
              <a:t>LET’S  GO THROUGH CrimeZen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5024078" y="-5784660"/>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4" id="4"/>
          <p:cNvSpPr/>
          <p:nvPr/>
        </p:nvSpPr>
        <p:spPr>
          <a:xfrm flipH="false" flipV="false" rot="0">
            <a:off x="1609680" y="949046"/>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178735" y="6929201"/>
            <a:ext cx="9142459" cy="914245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7" id="7"/>
          <p:cNvSpPr/>
          <p:nvPr/>
        </p:nvSpPr>
        <p:spPr>
          <a:xfrm flipH="false" flipV="false" rot="0">
            <a:off x="15681594" y="7554302"/>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327505" y="1486892"/>
            <a:ext cx="6604906" cy="704506"/>
          </a:xfrm>
          <a:prstGeom prst="rect">
            <a:avLst/>
          </a:prstGeom>
        </p:spPr>
        <p:txBody>
          <a:bodyPr anchor="t" rtlCol="false" tIns="0" lIns="0" bIns="0" rIns="0">
            <a:spAutoFit/>
          </a:bodyPr>
          <a:lstStyle/>
          <a:p>
            <a:pPr algn="l">
              <a:lnSpc>
                <a:spcPts val="5344"/>
              </a:lnSpc>
            </a:pPr>
            <a:r>
              <a:rPr lang="en-US" sz="5139" spc="-102">
                <a:solidFill>
                  <a:srgbClr val="FFFFFF"/>
                </a:solidFill>
                <a:latin typeface="Montserrat Ultra-Bold"/>
              </a:rPr>
              <a:t>SCOPE</a:t>
            </a:r>
          </a:p>
        </p:txBody>
      </p:sp>
      <p:sp>
        <p:nvSpPr>
          <p:cNvPr name="TextBox 9" id="9"/>
          <p:cNvSpPr txBox="true"/>
          <p:nvPr/>
        </p:nvSpPr>
        <p:spPr>
          <a:xfrm rot="0">
            <a:off x="2341334" y="2313864"/>
            <a:ext cx="11932128" cy="4420445"/>
          </a:xfrm>
          <a:prstGeom prst="rect">
            <a:avLst/>
          </a:prstGeom>
        </p:spPr>
        <p:txBody>
          <a:bodyPr anchor="t" rtlCol="false" tIns="0" lIns="0" bIns="0" rIns="0">
            <a:spAutoFit/>
          </a:bodyPr>
          <a:lstStyle/>
          <a:p>
            <a:pPr algn="l" marL="651534" indent="-325767" lvl="1">
              <a:lnSpc>
                <a:spcPts val="5039"/>
              </a:lnSpc>
              <a:buFont typeface="Arial"/>
              <a:buChar char="•"/>
            </a:pPr>
            <a:r>
              <a:rPr lang="en-US" sz="3017" spc="-60">
                <a:solidFill>
                  <a:srgbClr val="FFFFFF"/>
                </a:solidFill>
                <a:latin typeface="Montserrat"/>
              </a:rPr>
              <a:t>CrimeZen's front-end development encompasses the user interface and interactions, focusing on providing a seamless experience for both law enforcement professionals and the public.</a:t>
            </a:r>
          </a:p>
          <a:p>
            <a:pPr algn="l" marL="651534" indent="-325767" lvl="1">
              <a:lnSpc>
                <a:spcPts val="5039"/>
              </a:lnSpc>
              <a:buFont typeface="Arial"/>
              <a:buChar char="•"/>
            </a:pPr>
            <a:r>
              <a:rPr lang="en-US" sz="3017" spc="-60">
                <a:solidFill>
                  <a:srgbClr val="FFFFFF"/>
                </a:solidFill>
                <a:latin typeface="Montserrat"/>
              </a:rPr>
              <a:t>It covers the design and functionality of key f</a:t>
            </a:r>
            <a:r>
              <a:rPr lang="en-US" sz="3017" spc="-60">
                <a:solidFill>
                  <a:srgbClr val="FFFFFF"/>
                </a:solidFill>
                <a:latin typeface="Montserrat"/>
              </a:rPr>
              <a:t>eatures, such as incident reporting,  dynamic dashboard.</a:t>
            </a:r>
          </a:p>
          <a:p>
            <a:pPr algn="l">
              <a:lnSpc>
                <a:spcPts val="5039"/>
              </a:lnSpc>
            </a:pPr>
          </a:p>
        </p:txBody>
      </p:sp>
      <p:grpSp>
        <p:nvGrpSpPr>
          <p:cNvPr name="Group 10" id="10"/>
          <p:cNvGrpSpPr/>
          <p:nvPr/>
        </p:nvGrpSpPr>
        <p:grpSpPr>
          <a:xfrm rot="0">
            <a:off x="14116340" y="1877091"/>
            <a:ext cx="2124788" cy="212478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49F17"/>
            </a:solidFill>
          </p:spPr>
        </p:sp>
      </p:grpSp>
      <p:sp>
        <p:nvSpPr>
          <p:cNvPr name="AutoShape 12" id="12"/>
          <p:cNvSpPr/>
          <p:nvPr/>
        </p:nvSpPr>
        <p:spPr>
          <a:xfrm rot="0">
            <a:off x="1028700" y="9508639"/>
            <a:ext cx="2697822" cy="0"/>
          </a:xfrm>
          <a:prstGeom prst="line">
            <a:avLst/>
          </a:prstGeom>
          <a:ln cap="rnd" w="28575">
            <a:solidFill>
              <a:srgbClr val="FFFFFF"/>
            </a:solidFill>
            <a:prstDash val="solid"/>
            <a:headEnd type="none" len="sm" w="sm"/>
            <a:tailEnd type="none" len="sm" w="sm"/>
          </a:ln>
        </p:spPr>
      </p:sp>
      <p:sp>
        <p:nvSpPr>
          <p:cNvPr name="AutoShape 13" id="13"/>
          <p:cNvSpPr/>
          <p:nvPr/>
        </p:nvSpPr>
        <p:spPr>
          <a:xfrm rot="0">
            <a:off x="14561478" y="1416501"/>
            <a:ext cx="2697822" cy="0"/>
          </a:xfrm>
          <a:prstGeom prst="line">
            <a:avLst/>
          </a:prstGeom>
          <a:ln cap="rnd" w="28575">
            <a:solidFill>
              <a:srgbClr val="FFFFFF"/>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5129956" y="-3768218"/>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4" id="4"/>
          <p:cNvSpPr/>
          <p:nvPr/>
        </p:nvSpPr>
        <p:spPr>
          <a:xfrm flipH="false" flipV="false" rot="0">
            <a:off x="1293271" y="803011"/>
            <a:ext cx="1463309" cy="1703998"/>
          </a:xfrm>
          <a:custGeom>
            <a:avLst/>
            <a:gdLst/>
            <a:ahLst/>
            <a:cxnLst/>
            <a:rect r="r" b="b" t="t" l="l"/>
            <a:pathLst>
              <a:path h="1703998" w="1463309">
                <a:moveTo>
                  <a:pt x="0" y="0"/>
                </a:moveTo>
                <a:lnTo>
                  <a:pt x="1463309" y="0"/>
                </a:lnTo>
                <a:lnTo>
                  <a:pt x="1463309" y="1703999"/>
                </a:lnTo>
                <a:lnTo>
                  <a:pt x="0" y="1703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178735" y="6929201"/>
            <a:ext cx="9142459" cy="914245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7" id="7"/>
          <p:cNvSpPr/>
          <p:nvPr/>
        </p:nvSpPr>
        <p:spPr>
          <a:xfrm flipH="false" flipV="false" rot="0">
            <a:off x="15500619" y="7554302"/>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5681594" y="2406315"/>
            <a:ext cx="2124788" cy="2124788"/>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49F17"/>
            </a:solidFill>
          </p:spPr>
        </p:sp>
      </p:grpSp>
      <p:sp>
        <p:nvSpPr>
          <p:cNvPr name="Freeform 10" id="10"/>
          <p:cNvSpPr/>
          <p:nvPr/>
        </p:nvSpPr>
        <p:spPr>
          <a:xfrm flipH="false" flipV="false" rot="0">
            <a:off x="16203506" y="3004712"/>
            <a:ext cx="941396" cy="1126561"/>
          </a:xfrm>
          <a:custGeom>
            <a:avLst/>
            <a:gdLst/>
            <a:ahLst/>
            <a:cxnLst/>
            <a:rect r="r" b="b" t="t" l="l"/>
            <a:pathLst>
              <a:path h="1126561" w="941396">
                <a:moveTo>
                  <a:pt x="0" y="0"/>
                </a:moveTo>
                <a:lnTo>
                  <a:pt x="941397" y="0"/>
                </a:lnTo>
                <a:lnTo>
                  <a:pt x="941397" y="1126560"/>
                </a:lnTo>
                <a:lnTo>
                  <a:pt x="0" y="1126560"/>
                </a:lnTo>
                <a:lnTo>
                  <a:pt x="0" y="0"/>
                </a:lnTo>
                <a:close/>
              </a:path>
            </a:pathLst>
          </a:custGeom>
          <a:blipFill>
            <a:blip r:embed="rId4"/>
            <a:stretch>
              <a:fillRect l="0" t="0" r="0" b="0"/>
            </a:stretch>
          </a:blipFill>
        </p:spPr>
      </p:sp>
      <p:sp>
        <p:nvSpPr>
          <p:cNvPr name="Freeform 11" id="11"/>
          <p:cNvSpPr/>
          <p:nvPr/>
        </p:nvSpPr>
        <p:spPr>
          <a:xfrm flipH="false" flipV="false" rot="0">
            <a:off x="0" y="4131272"/>
            <a:ext cx="6550691" cy="5603911"/>
          </a:xfrm>
          <a:custGeom>
            <a:avLst/>
            <a:gdLst/>
            <a:ahLst/>
            <a:cxnLst/>
            <a:rect r="r" b="b" t="t" l="l"/>
            <a:pathLst>
              <a:path h="5603911" w="6550691">
                <a:moveTo>
                  <a:pt x="0" y="0"/>
                </a:moveTo>
                <a:lnTo>
                  <a:pt x="6550691" y="0"/>
                </a:lnTo>
                <a:lnTo>
                  <a:pt x="6550691" y="5603912"/>
                </a:lnTo>
                <a:lnTo>
                  <a:pt x="0" y="5603912"/>
                </a:lnTo>
                <a:lnTo>
                  <a:pt x="0" y="0"/>
                </a:lnTo>
                <a:close/>
              </a:path>
            </a:pathLst>
          </a:custGeom>
          <a:blipFill>
            <a:blip r:embed="rId5"/>
            <a:stretch>
              <a:fillRect l="0" t="0" r="0" b="0"/>
            </a:stretch>
          </a:blipFill>
        </p:spPr>
      </p:sp>
      <p:sp>
        <p:nvSpPr>
          <p:cNvPr name="TextBox 12" id="12"/>
          <p:cNvSpPr txBox="true"/>
          <p:nvPr/>
        </p:nvSpPr>
        <p:spPr>
          <a:xfrm rot="0">
            <a:off x="6797278" y="4820790"/>
            <a:ext cx="4693444" cy="1002126"/>
          </a:xfrm>
          <a:prstGeom prst="rect">
            <a:avLst/>
          </a:prstGeom>
        </p:spPr>
        <p:txBody>
          <a:bodyPr anchor="t" rtlCol="false" tIns="0" lIns="0" bIns="0" rIns="0">
            <a:spAutoFit/>
          </a:bodyPr>
          <a:lstStyle/>
          <a:p>
            <a:pPr algn="ctr">
              <a:lnSpc>
                <a:spcPts val="8289"/>
              </a:lnSpc>
            </a:pPr>
            <a:r>
              <a:rPr lang="en-US" sz="5921">
                <a:solidFill>
                  <a:srgbClr val="FFFFFF"/>
                </a:solidFill>
                <a:latin typeface="Canva Sans Bold Italic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15006615" y="6937027"/>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grpSp>
        <p:nvGrpSpPr>
          <p:cNvPr name="Group 4" id="4"/>
          <p:cNvGrpSpPr/>
          <p:nvPr/>
        </p:nvGrpSpPr>
        <p:grpSpPr>
          <a:xfrm rot="0">
            <a:off x="-3542529" y="-4338362"/>
            <a:ext cx="9142459" cy="914245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6" id="6"/>
          <p:cNvSpPr/>
          <p:nvPr/>
        </p:nvSpPr>
        <p:spPr>
          <a:xfrm flipH="false" flipV="false" rot="0">
            <a:off x="790879" y="1438557"/>
            <a:ext cx="1463309" cy="1703998"/>
          </a:xfrm>
          <a:custGeom>
            <a:avLst/>
            <a:gdLst/>
            <a:ahLst/>
            <a:cxnLst/>
            <a:rect r="r" b="b" t="t" l="l"/>
            <a:pathLst>
              <a:path h="1703998" w="1463309">
                <a:moveTo>
                  <a:pt x="0" y="0"/>
                </a:moveTo>
                <a:lnTo>
                  <a:pt x="1463309" y="0"/>
                </a:lnTo>
                <a:lnTo>
                  <a:pt x="1463309" y="1703999"/>
                </a:lnTo>
                <a:lnTo>
                  <a:pt x="0" y="1703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422189" y="7624227"/>
            <a:ext cx="1463309" cy="1703998"/>
          </a:xfrm>
          <a:custGeom>
            <a:avLst/>
            <a:gdLst/>
            <a:ahLst/>
            <a:cxnLst/>
            <a:rect r="r" b="b" t="t" l="l"/>
            <a:pathLst>
              <a:path h="1703998" w="1463309">
                <a:moveTo>
                  <a:pt x="0" y="0"/>
                </a:moveTo>
                <a:lnTo>
                  <a:pt x="1463308" y="0"/>
                </a:lnTo>
                <a:lnTo>
                  <a:pt x="1463308"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254188" y="2789158"/>
            <a:ext cx="14253984" cy="6449846"/>
          </a:xfrm>
          <a:prstGeom prst="rect">
            <a:avLst/>
          </a:prstGeom>
        </p:spPr>
        <p:txBody>
          <a:bodyPr anchor="t" rtlCol="false" tIns="0" lIns="0" bIns="0" rIns="0">
            <a:spAutoFit/>
          </a:bodyPr>
          <a:lstStyle/>
          <a:p>
            <a:pPr algn="l">
              <a:lnSpc>
                <a:spcPts val="5171"/>
              </a:lnSpc>
            </a:pPr>
            <a:r>
              <a:rPr lang="en-US" sz="3694" spc="-162">
                <a:solidFill>
                  <a:srgbClr val="FFFFFF"/>
                </a:solidFill>
                <a:latin typeface="Montserrat"/>
              </a:rPr>
              <a:t>Crime management is a critical aspect of maintaining public safety, and our goal with CrimeZen is to enhance the user experience, streamline processes, and provide a robust platform for law enforcement agencies and the public.</a:t>
            </a:r>
          </a:p>
          <a:p>
            <a:pPr algn="l">
              <a:lnSpc>
                <a:spcPts val="5171"/>
              </a:lnSpc>
            </a:pPr>
            <a:r>
              <a:rPr lang="en-US" sz="3694" spc="-162">
                <a:solidFill>
                  <a:srgbClr val="FFFFFF"/>
                </a:solidFill>
                <a:latin typeface="Montserrat"/>
              </a:rPr>
              <a:t>Over the next few slides, we will delve into the intricacies of our front-end development, showcasing the thoughtfully designed user interface, the seamless navigation system, and the array of features aimed at making CrimeZen an intuitive and powerful tool in the fight against crime.</a:t>
            </a:r>
          </a:p>
          <a:p>
            <a:pPr algn="l">
              <a:lnSpc>
                <a:spcPts val="5171"/>
              </a:lnSpc>
            </a:pPr>
          </a:p>
        </p:txBody>
      </p:sp>
      <p:sp>
        <p:nvSpPr>
          <p:cNvPr name="TextBox 9" id="9"/>
          <p:cNvSpPr txBox="true"/>
          <p:nvPr/>
        </p:nvSpPr>
        <p:spPr>
          <a:xfrm rot="0">
            <a:off x="2254188" y="1557620"/>
            <a:ext cx="6686746" cy="849822"/>
          </a:xfrm>
          <a:prstGeom prst="rect">
            <a:avLst/>
          </a:prstGeom>
        </p:spPr>
        <p:txBody>
          <a:bodyPr anchor="t" rtlCol="false" tIns="0" lIns="0" bIns="0" rIns="0">
            <a:spAutoFit/>
          </a:bodyPr>
          <a:lstStyle/>
          <a:p>
            <a:pPr algn="l">
              <a:lnSpc>
                <a:spcPts val="6358"/>
              </a:lnSpc>
            </a:pPr>
            <a:r>
              <a:rPr lang="en-US" sz="6488" spc="-129">
                <a:solidFill>
                  <a:srgbClr val="FFFFFF"/>
                </a:solidFill>
                <a:latin typeface="Montserrat Ultra-Bold"/>
              </a:rPr>
              <a:t>INTRODUCTION</a:t>
            </a:r>
          </a:p>
        </p:txBody>
      </p:sp>
      <p:sp>
        <p:nvSpPr>
          <p:cNvPr name="AutoShape 10" id="10"/>
          <p:cNvSpPr/>
          <p:nvPr/>
        </p:nvSpPr>
        <p:spPr>
          <a:xfrm rot="0">
            <a:off x="12372216" y="1409982"/>
            <a:ext cx="5268798" cy="0"/>
          </a:xfrm>
          <a:prstGeom prst="line">
            <a:avLst/>
          </a:prstGeom>
          <a:ln cap="rnd" w="28575">
            <a:solidFill>
              <a:srgbClr val="FFFFFF"/>
            </a:solidFill>
            <a:prstDash val="solid"/>
            <a:headEnd type="none" len="sm" w="sm"/>
            <a:tailEnd type="none" len="sm" w="sm"/>
          </a:ln>
        </p:spPr>
      </p:sp>
      <p:sp>
        <p:nvSpPr>
          <p:cNvPr name="AutoShape 11" id="11"/>
          <p:cNvSpPr/>
          <p:nvPr/>
        </p:nvSpPr>
        <p:spPr>
          <a:xfrm rot="0">
            <a:off x="1028700" y="9258300"/>
            <a:ext cx="5268798" cy="0"/>
          </a:xfrm>
          <a:prstGeom prst="line">
            <a:avLst/>
          </a:prstGeom>
          <a:ln cap="rnd" w="28575">
            <a:solidFill>
              <a:srgbClr val="FFFF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15006615" y="6937027"/>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grpSp>
        <p:nvGrpSpPr>
          <p:cNvPr name="Group 4" id="4"/>
          <p:cNvGrpSpPr/>
          <p:nvPr/>
        </p:nvGrpSpPr>
        <p:grpSpPr>
          <a:xfrm rot="0">
            <a:off x="-3542529" y="-4338362"/>
            <a:ext cx="9142459" cy="914245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6" id="6"/>
          <p:cNvSpPr/>
          <p:nvPr/>
        </p:nvSpPr>
        <p:spPr>
          <a:xfrm flipH="false" flipV="false" rot="0">
            <a:off x="790879" y="1438557"/>
            <a:ext cx="1463309" cy="1703998"/>
          </a:xfrm>
          <a:custGeom>
            <a:avLst/>
            <a:gdLst/>
            <a:ahLst/>
            <a:cxnLst/>
            <a:rect r="r" b="b" t="t" l="l"/>
            <a:pathLst>
              <a:path h="1703998" w="1463309">
                <a:moveTo>
                  <a:pt x="0" y="0"/>
                </a:moveTo>
                <a:lnTo>
                  <a:pt x="1463309" y="0"/>
                </a:lnTo>
                <a:lnTo>
                  <a:pt x="1463309" y="1703999"/>
                </a:lnTo>
                <a:lnTo>
                  <a:pt x="0" y="1703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422189" y="7624227"/>
            <a:ext cx="1463309" cy="1703998"/>
          </a:xfrm>
          <a:custGeom>
            <a:avLst/>
            <a:gdLst/>
            <a:ahLst/>
            <a:cxnLst/>
            <a:rect r="r" b="b" t="t" l="l"/>
            <a:pathLst>
              <a:path h="1703998" w="1463309">
                <a:moveTo>
                  <a:pt x="0" y="0"/>
                </a:moveTo>
                <a:lnTo>
                  <a:pt x="1463308" y="0"/>
                </a:lnTo>
                <a:lnTo>
                  <a:pt x="1463308"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254188" y="2789158"/>
            <a:ext cx="14253984" cy="5154446"/>
          </a:xfrm>
          <a:prstGeom prst="rect">
            <a:avLst/>
          </a:prstGeom>
        </p:spPr>
        <p:txBody>
          <a:bodyPr anchor="t" rtlCol="false" tIns="0" lIns="0" bIns="0" rIns="0">
            <a:spAutoFit/>
          </a:bodyPr>
          <a:lstStyle/>
          <a:p>
            <a:pPr algn="l">
              <a:lnSpc>
                <a:spcPts val="5171"/>
              </a:lnSpc>
            </a:pPr>
          </a:p>
          <a:p>
            <a:pPr algn="l" marL="797550" indent="-398775" lvl="1">
              <a:lnSpc>
                <a:spcPts val="5171"/>
              </a:lnSpc>
              <a:buFont typeface="Arial"/>
              <a:buChar char="•"/>
            </a:pPr>
            <a:r>
              <a:rPr lang="en-US" sz="3694" spc="-162">
                <a:solidFill>
                  <a:srgbClr val="FFFFFF"/>
                </a:solidFill>
                <a:latin typeface="Montserrat"/>
              </a:rPr>
              <a:t>Project Name: CrimeZen</a:t>
            </a:r>
          </a:p>
          <a:p>
            <a:pPr algn="l" marL="797550" indent="-398775" lvl="1">
              <a:lnSpc>
                <a:spcPts val="5171"/>
              </a:lnSpc>
              <a:buFont typeface="Arial"/>
              <a:buChar char="•"/>
            </a:pPr>
            <a:r>
              <a:rPr lang="en-US" sz="3694" spc="-162">
                <a:solidFill>
                  <a:srgbClr val="FFFFFF"/>
                </a:solidFill>
                <a:latin typeface="Montserrat"/>
              </a:rPr>
              <a:t>Objective: Develop a comprehensive Crime Management System</a:t>
            </a:r>
          </a:p>
          <a:p>
            <a:pPr algn="l" marL="797550" indent="-398775" lvl="1">
              <a:lnSpc>
                <a:spcPts val="5171"/>
              </a:lnSpc>
              <a:buFont typeface="Arial"/>
              <a:buChar char="•"/>
            </a:pPr>
            <a:r>
              <a:rPr lang="en-US" sz="3694" spc="-162">
                <a:solidFill>
                  <a:srgbClr val="FFFFFF"/>
                </a:solidFill>
                <a:latin typeface="Montserrat"/>
              </a:rPr>
              <a:t>T</a:t>
            </a:r>
            <a:r>
              <a:rPr lang="en-US" sz="3694" spc="-162">
                <a:solidFill>
                  <a:srgbClr val="FFFFFF"/>
                </a:solidFill>
                <a:latin typeface="Montserrat"/>
              </a:rPr>
              <a:t>echnologies: ASP.NET for Back End, Front End technologies for User Interface, and a robust Database for data storage</a:t>
            </a:r>
          </a:p>
          <a:p>
            <a:pPr algn="l">
              <a:lnSpc>
                <a:spcPts val="5171"/>
              </a:lnSpc>
            </a:pPr>
          </a:p>
          <a:p>
            <a:pPr algn="l">
              <a:lnSpc>
                <a:spcPts val="5171"/>
              </a:lnSpc>
            </a:pPr>
          </a:p>
        </p:txBody>
      </p:sp>
      <p:sp>
        <p:nvSpPr>
          <p:cNvPr name="TextBox 9" id="9"/>
          <p:cNvSpPr txBox="true"/>
          <p:nvPr/>
        </p:nvSpPr>
        <p:spPr>
          <a:xfrm rot="0">
            <a:off x="2254188" y="1557620"/>
            <a:ext cx="6686746" cy="1651709"/>
          </a:xfrm>
          <a:prstGeom prst="rect">
            <a:avLst/>
          </a:prstGeom>
        </p:spPr>
        <p:txBody>
          <a:bodyPr anchor="t" rtlCol="false" tIns="0" lIns="0" bIns="0" rIns="0">
            <a:spAutoFit/>
          </a:bodyPr>
          <a:lstStyle/>
          <a:p>
            <a:pPr algn="l">
              <a:lnSpc>
                <a:spcPts val="6358"/>
              </a:lnSpc>
            </a:pPr>
            <a:r>
              <a:rPr lang="en-US" sz="6488" spc="-129">
                <a:solidFill>
                  <a:srgbClr val="FFFFFF"/>
                </a:solidFill>
                <a:latin typeface="Montserrat Ultra-Bold"/>
              </a:rPr>
              <a:t>PROJECT OVERVIEW</a:t>
            </a:r>
          </a:p>
        </p:txBody>
      </p:sp>
      <p:sp>
        <p:nvSpPr>
          <p:cNvPr name="AutoShape 10" id="10"/>
          <p:cNvSpPr/>
          <p:nvPr/>
        </p:nvSpPr>
        <p:spPr>
          <a:xfrm rot="0">
            <a:off x="12372216" y="1409982"/>
            <a:ext cx="5268798" cy="0"/>
          </a:xfrm>
          <a:prstGeom prst="line">
            <a:avLst/>
          </a:prstGeom>
          <a:ln cap="rnd" w="28575">
            <a:solidFill>
              <a:srgbClr val="FFFFFF"/>
            </a:solidFill>
            <a:prstDash val="solid"/>
            <a:headEnd type="none" len="sm" w="sm"/>
            <a:tailEnd type="none" len="sm" w="sm"/>
          </a:ln>
        </p:spPr>
      </p:sp>
      <p:sp>
        <p:nvSpPr>
          <p:cNvPr name="AutoShape 11" id="11"/>
          <p:cNvSpPr/>
          <p:nvPr/>
        </p:nvSpPr>
        <p:spPr>
          <a:xfrm rot="0">
            <a:off x="1028700" y="9258300"/>
            <a:ext cx="5268798" cy="0"/>
          </a:xfrm>
          <a:prstGeom prst="line">
            <a:avLst/>
          </a:prstGeom>
          <a:ln cap="rnd" w="28575">
            <a:solidFill>
              <a:srgbClr val="FFFFF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5024078" y="-5784660"/>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4" id="4"/>
          <p:cNvSpPr/>
          <p:nvPr/>
        </p:nvSpPr>
        <p:spPr>
          <a:xfrm flipH="false" flipV="false" rot="0">
            <a:off x="1609680" y="949046"/>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178735" y="6929201"/>
            <a:ext cx="9142459" cy="914245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7" id="7"/>
          <p:cNvSpPr/>
          <p:nvPr/>
        </p:nvSpPr>
        <p:spPr>
          <a:xfrm flipH="false" flipV="false" rot="0">
            <a:off x="15681594" y="7554302"/>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149581" y="1172585"/>
            <a:ext cx="6604906" cy="704506"/>
          </a:xfrm>
          <a:prstGeom prst="rect">
            <a:avLst/>
          </a:prstGeom>
        </p:spPr>
        <p:txBody>
          <a:bodyPr anchor="t" rtlCol="false" tIns="0" lIns="0" bIns="0" rIns="0">
            <a:spAutoFit/>
          </a:bodyPr>
          <a:lstStyle/>
          <a:p>
            <a:pPr algn="l">
              <a:lnSpc>
                <a:spcPts val="5344"/>
              </a:lnSpc>
            </a:pPr>
            <a:r>
              <a:rPr lang="en-US" sz="5139" spc="-102">
                <a:solidFill>
                  <a:srgbClr val="FFFFFF"/>
                </a:solidFill>
                <a:latin typeface="Montserrat Ultra-Bold"/>
              </a:rPr>
              <a:t>OBJECTIVES</a:t>
            </a:r>
          </a:p>
        </p:txBody>
      </p:sp>
      <p:sp>
        <p:nvSpPr>
          <p:cNvPr name="TextBox 9" id="9"/>
          <p:cNvSpPr txBox="true"/>
          <p:nvPr/>
        </p:nvSpPr>
        <p:spPr>
          <a:xfrm rot="0">
            <a:off x="2519078" y="1788662"/>
            <a:ext cx="12932811" cy="7607758"/>
          </a:xfrm>
          <a:prstGeom prst="rect">
            <a:avLst/>
          </a:prstGeom>
        </p:spPr>
        <p:txBody>
          <a:bodyPr anchor="t" rtlCol="false" tIns="0" lIns="0" bIns="0" rIns="0">
            <a:spAutoFit/>
          </a:bodyPr>
          <a:lstStyle/>
          <a:p>
            <a:pPr algn="l">
              <a:lnSpc>
                <a:spcPts val="3162"/>
              </a:lnSpc>
            </a:pPr>
          </a:p>
          <a:p>
            <a:pPr algn="l" marL="578709" indent="-289354" lvl="1">
              <a:lnSpc>
                <a:spcPts val="3162"/>
              </a:lnSpc>
              <a:buFont typeface="Arial"/>
              <a:buChar char="•"/>
            </a:pPr>
            <a:r>
              <a:rPr lang="en-US" sz="2680" spc="-53">
                <a:solidFill>
                  <a:srgbClr val="FFFFFF"/>
                </a:solidFill>
                <a:latin typeface="Montserrat Bold"/>
              </a:rPr>
              <a:t>Enhanced User Experience</a:t>
            </a:r>
            <a:r>
              <a:rPr lang="en-US" sz="2680" spc="-53">
                <a:solidFill>
                  <a:srgbClr val="FFFFFF"/>
                </a:solidFill>
                <a:latin typeface="Montserrat"/>
              </a:rPr>
              <a:t>: Design an intuitive and user-</a:t>
            </a:r>
            <a:r>
              <a:rPr lang="en-US" sz="2680" spc="-53">
                <a:solidFill>
                  <a:srgbClr val="FFFFFF"/>
                </a:solidFill>
                <a:latin typeface="Montserrat"/>
              </a:rPr>
              <a:t>friendly interface to ensure a positive and efficient experience for all users.</a:t>
            </a:r>
          </a:p>
          <a:p>
            <a:pPr algn="l">
              <a:lnSpc>
                <a:spcPts val="3162"/>
              </a:lnSpc>
            </a:pPr>
          </a:p>
          <a:p>
            <a:pPr algn="l" marL="578709" indent="-289354" lvl="1">
              <a:lnSpc>
                <a:spcPts val="3162"/>
              </a:lnSpc>
              <a:buFont typeface="Arial"/>
              <a:buChar char="•"/>
            </a:pPr>
            <a:r>
              <a:rPr lang="en-US" sz="2680" spc="-53">
                <a:solidFill>
                  <a:srgbClr val="FFFFFF"/>
                </a:solidFill>
                <a:latin typeface="Montserrat Bold"/>
              </a:rPr>
              <a:t>Streamlined Navigation</a:t>
            </a:r>
            <a:r>
              <a:rPr lang="en-US" sz="2680" spc="-53">
                <a:solidFill>
                  <a:srgbClr val="FFFFFF"/>
                </a:solidFill>
                <a:latin typeface="Montserrat"/>
              </a:rPr>
              <a:t>: Develop a navigation system that allows users to easily access different sections of CrimeZen, facilitating quick and efficient interaction.</a:t>
            </a:r>
          </a:p>
          <a:p>
            <a:pPr algn="l">
              <a:lnSpc>
                <a:spcPts val="3162"/>
              </a:lnSpc>
            </a:pPr>
          </a:p>
          <a:p>
            <a:pPr algn="l" marL="578709" indent="-289354" lvl="1">
              <a:lnSpc>
                <a:spcPts val="3162"/>
              </a:lnSpc>
              <a:buFont typeface="Arial"/>
              <a:buChar char="•"/>
            </a:pPr>
            <a:r>
              <a:rPr lang="en-US" sz="2680" spc="-53">
                <a:solidFill>
                  <a:srgbClr val="FFFFFF"/>
                </a:solidFill>
                <a:latin typeface="Montserrat Bold"/>
              </a:rPr>
              <a:t>Effective Incident Reporting</a:t>
            </a:r>
            <a:r>
              <a:rPr lang="en-US" sz="2680" spc="-53">
                <a:solidFill>
                  <a:srgbClr val="FFFFFF"/>
                </a:solidFill>
                <a:latin typeface="Montserrat"/>
              </a:rPr>
              <a:t>: Create a robust incident reporting form that simplifies the process for users while capturing comprehensive and accurate information.</a:t>
            </a:r>
          </a:p>
          <a:p>
            <a:pPr algn="l">
              <a:lnSpc>
                <a:spcPts val="3162"/>
              </a:lnSpc>
            </a:pPr>
          </a:p>
          <a:p>
            <a:pPr algn="l" marL="578709" indent="-289354" lvl="1">
              <a:lnSpc>
                <a:spcPts val="3162"/>
              </a:lnSpc>
              <a:buFont typeface="Arial"/>
              <a:buChar char="•"/>
            </a:pPr>
            <a:r>
              <a:rPr lang="en-US" sz="2680" spc="-53">
                <a:solidFill>
                  <a:srgbClr val="FFFFFF"/>
                </a:solidFill>
                <a:latin typeface="Montserrat Bold"/>
              </a:rPr>
              <a:t>Comprehensive Case Management</a:t>
            </a:r>
            <a:r>
              <a:rPr lang="en-US" sz="2680" spc="-53">
                <a:solidFill>
                  <a:srgbClr val="FFFFFF"/>
                </a:solidFill>
                <a:latin typeface="Montserrat"/>
              </a:rPr>
              <a:t>: Implement a dynamic dashboard and case tracking system to empower law enforcement agencies with real-time insights into case statuses.</a:t>
            </a:r>
          </a:p>
          <a:p>
            <a:pPr algn="l">
              <a:lnSpc>
                <a:spcPts val="3162"/>
              </a:lnSpc>
            </a:pPr>
          </a:p>
          <a:p>
            <a:pPr algn="l" marL="578709" indent="-289354" lvl="1">
              <a:lnSpc>
                <a:spcPts val="3162"/>
              </a:lnSpc>
              <a:buFont typeface="Arial"/>
              <a:buChar char="•"/>
            </a:pPr>
            <a:r>
              <a:rPr lang="en-US" sz="2680" spc="-53">
                <a:solidFill>
                  <a:srgbClr val="FFFFFF"/>
                </a:solidFill>
                <a:latin typeface="Montserrat Bold"/>
              </a:rPr>
              <a:t>Mobile Responsiveness: </a:t>
            </a:r>
            <a:r>
              <a:rPr lang="en-US" sz="2680" spc="-53">
                <a:solidFill>
                  <a:srgbClr val="FFFFFF"/>
                </a:solidFill>
                <a:latin typeface="Montserrat"/>
              </a:rPr>
              <a:t>Ensure that CrimeZen is accessible and functional across various devices, promoting flexibility and convenience.</a:t>
            </a:r>
          </a:p>
          <a:p>
            <a:pPr algn="l">
              <a:lnSpc>
                <a:spcPts val="3162"/>
              </a:lnSpc>
            </a:pPr>
          </a:p>
        </p:txBody>
      </p:sp>
      <p:grpSp>
        <p:nvGrpSpPr>
          <p:cNvPr name="Group 10" id="10"/>
          <p:cNvGrpSpPr/>
          <p:nvPr/>
        </p:nvGrpSpPr>
        <p:grpSpPr>
          <a:xfrm rot="0">
            <a:off x="15178735" y="368395"/>
            <a:ext cx="2124788" cy="212478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49F17"/>
            </a:solidFill>
          </p:spPr>
        </p:sp>
      </p:grpSp>
      <p:sp>
        <p:nvSpPr>
          <p:cNvPr name="AutoShape 12" id="12"/>
          <p:cNvSpPr/>
          <p:nvPr/>
        </p:nvSpPr>
        <p:spPr>
          <a:xfrm rot="0">
            <a:off x="1028700" y="9508639"/>
            <a:ext cx="2697822" cy="0"/>
          </a:xfrm>
          <a:prstGeom prst="line">
            <a:avLst/>
          </a:prstGeom>
          <a:ln cap="rnd" w="28575">
            <a:solidFill>
              <a:srgbClr val="FFFFFF"/>
            </a:solidFill>
            <a:prstDash val="solid"/>
            <a:headEnd type="none" len="sm" w="sm"/>
            <a:tailEnd type="none" len="sm" w="sm"/>
          </a:ln>
        </p:spPr>
      </p:sp>
      <p:sp>
        <p:nvSpPr>
          <p:cNvPr name="AutoShape 13" id="13"/>
          <p:cNvSpPr/>
          <p:nvPr/>
        </p:nvSpPr>
        <p:spPr>
          <a:xfrm rot="0">
            <a:off x="14561478" y="1416501"/>
            <a:ext cx="2697822" cy="0"/>
          </a:xfrm>
          <a:prstGeom prst="line">
            <a:avLst/>
          </a:prstGeom>
          <a:ln cap="rnd" w="28575">
            <a:solidFill>
              <a:srgbClr val="FFFFF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5340486" y="-5930695"/>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4" id="4"/>
          <p:cNvSpPr/>
          <p:nvPr/>
        </p:nvSpPr>
        <p:spPr>
          <a:xfrm flipH="false" flipV="false" rot="0">
            <a:off x="1293271" y="803011"/>
            <a:ext cx="1463309" cy="1703998"/>
          </a:xfrm>
          <a:custGeom>
            <a:avLst/>
            <a:gdLst/>
            <a:ahLst/>
            <a:cxnLst/>
            <a:rect r="r" b="b" t="t" l="l"/>
            <a:pathLst>
              <a:path h="1703998" w="1463309">
                <a:moveTo>
                  <a:pt x="0" y="0"/>
                </a:moveTo>
                <a:lnTo>
                  <a:pt x="1463309" y="0"/>
                </a:lnTo>
                <a:lnTo>
                  <a:pt x="1463309" y="1703999"/>
                </a:lnTo>
                <a:lnTo>
                  <a:pt x="0" y="1703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178735" y="6929201"/>
            <a:ext cx="9142459" cy="914245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7" id="7"/>
          <p:cNvSpPr/>
          <p:nvPr/>
        </p:nvSpPr>
        <p:spPr>
          <a:xfrm flipH="false" flipV="false" rot="0">
            <a:off x="15681594" y="7554302"/>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6196906" y="1802778"/>
            <a:ext cx="2124788" cy="2124788"/>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49F17"/>
            </a:solidFill>
          </p:spPr>
        </p:sp>
      </p:grpSp>
      <p:sp>
        <p:nvSpPr>
          <p:cNvPr name="TextBox 10" id="10"/>
          <p:cNvSpPr txBox="true"/>
          <p:nvPr/>
        </p:nvSpPr>
        <p:spPr>
          <a:xfrm rot="0">
            <a:off x="1727779" y="2583210"/>
            <a:ext cx="13450955" cy="7529018"/>
          </a:xfrm>
          <a:prstGeom prst="rect">
            <a:avLst/>
          </a:prstGeom>
        </p:spPr>
        <p:txBody>
          <a:bodyPr anchor="t" rtlCol="false" tIns="0" lIns="0" bIns="0" rIns="0">
            <a:spAutoFit/>
          </a:bodyPr>
          <a:lstStyle/>
          <a:p>
            <a:pPr algn="l">
              <a:lnSpc>
                <a:spcPts val="3704"/>
              </a:lnSpc>
            </a:pPr>
          </a:p>
          <a:p>
            <a:pPr algn="l" marL="816096" indent="-408048" lvl="1">
              <a:lnSpc>
                <a:spcPts val="6350"/>
              </a:lnSpc>
              <a:buFont typeface="Arial"/>
              <a:buChar char="•"/>
            </a:pPr>
            <a:r>
              <a:rPr lang="en-US" sz="3779" spc="-75">
                <a:solidFill>
                  <a:srgbClr val="FFFFFF"/>
                </a:solidFill>
                <a:latin typeface="Montserrat Bold"/>
              </a:rPr>
              <a:t> Responsive Elements</a:t>
            </a:r>
          </a:p>
          <a:p>
            <a:pPr algn="l">
              <a:lnSpc>
                <a:spcPts val="6350"/>
              </a:lnSpc>
            </a:pPr>
          </a:p>
          <a:p>
            <a:pPr algn="l" marL="816096" indent="-408048" lvl="1">
              <a:lnSpc>
                <a:spcPts val="6350"/>
              </a:lnSpc>
              <a:buFont typeface="Arial"/>
              <a:buChar char="•"/>
            </a:pPr>
            <a:r>
              <a:rPr lang="en-US" sz="3779" spc="-75">
                <a:solidFill>
                  <a:srgbClr val="FFFFFF"/>
                </a:solidFill>
                <a:latin typeface="Montserrat Bold"/>
              </a:rPr>
              <a:t> Interactive Components</a:t>
            </a:r>
          </a:p>
          <a:p>
            <a:pPr algn="l">
              <a:lnSpc>
                <a:spcPts val="6350"/>
              </a:lnSpc>
            </a:pPr>
          </a:p>
          <a:p>
            <a:pPr algn="l" marL="816096" indent="-408048" lvl="1">
              <a:lnSpc>
                <a:spcPts val="6350"/>
              </a:lnSpc>
              <a:buFont typeface="Arial"/>
              <a:buChar char="•"/>
            </a:pPr>
            <a:r>
              <a:rPr lang="en-US" sz="3779" spc="-75">
                <a:solidFill>
                  <a:srgbClr val="FFFFFF"/>
                </a:solidFill>
                <a:latin typeface="Montserrat Bold"/>
              </a:rPr>
              <a:t> Color and Contrast</a:t>
            </a:r>
          </a:p>
          <a:p>
            <a:pPr algn="l">
              <a:lnSpc>
                <a:spcPts val="6350"/>
              </a:lnSpc>
            </a:pPr>
          </a:p>
          <a:p>
            <a:pPr algn="l" marL="816096" indent="-408048" lvl="1">
              <a:lnSpc>
                <a:spcPts val="6350"/>
              </a:lnSpc>
              <a:buFont typeface="Arial"/>
              <a:buChar char="•"/>
            </a:pPr>
            <a:r>
              <a:rPr lang="en-US" sz="3779" spc="-75">
                <a:solidFill>
                  <a:srgbClr val="FFFFFF"/>
                </a:solidFill>
                <a:latin typeface="Montserrat Bold"/>
              </a:rPr>
              <a:t>Typography</a:t>
            </a:r>
          </a:p>
          <a:p>
            <a:pPr algn="l">
              <a:lnSpc>
                <a:spcPts val="6350"/>
              </a:lnSpc>
            </a:pPr>
          </a:p>
          <a:p>
            <a:pPr algn="l">
              <a:lnSpc>
                <a:spcPts val="6350"/>
              </a:lnSpc>
            </a:pPr>
          </a:p>
        </p:txBody>
      </p:sp>
      <p:sp>
        <p:nvSpPr>
          <p:cNvPr name="AutoShape 11" id="11"/>
          <p:cNvSpPr/>
          <p:nvPr/>
        </p:nvSpPr>
        <p:spPr>
          <a:xfrm rot="0">
            <a:off x="1028700" y="9508639"/>
            <a:ext cx="2697822" cy="0"/>
          </a:xfrm>
          <a:prstGeom prst="line">
            <a:avLst/>
          </a:prstGeom>
          <a:ln cap="rnd" w="28575">
            <a:solidFill>
              <a:srgbClr val="FFFFFF"/>
            </a:solidFill>
            <a:prstDash val="solid"/>
            <a:headEnd type="none" len="sm" w="sm"/>
            <a:tailEnd type="none" len="sm" w="sm"/>
          </a:ln>
        </p:spPr>
      </p:sp>
      <p:sp>
        <p:nvSpPr>
          <p:cNvPr name="AutoShape 12" id="12"/>
          <p:cNvSpPr/>
          <p:nvPr/>
        </p:nvSpPr>
        <p:spPr>
          <a:xfrm rot="0">
            <a:off x="14561478" y="1416501"/>
            <a:ext cx="2697822" cy="0"/>
          </a:xfrm>
          <a:prstGeom prst="line">
            <a:avLst/>
          </a:prstGeom>
          <a:ln cap="rnd" w="28575">
            <a:solidFill>
              <a:srgbClr val="FFFFFF"/>
            </a:solidFill>
            <a:prstDash val="solid"/>
            <a:headEnd type="none" len="sm" w="sm"/>
            <a:tailEnd type="none" len="sm" w="sm"/>
          </a:ln>
        </p:spPr>
      </p:sp>
      <p:sp>
        <p:nvSpPr>
          <p:cNvPr name="TextBox 13" id="13"/>
          <p:cNvSpPr txBox="true"/>
          <p:nvPr/>
        </p:nvSpPr>
        <p:spPr>
          <a:xfrm rot="0">
            <a:off x="2756580" y="726283"/>
            <a:ext cx="6604906" cy="704506"/>
          </a:xfrm>
          <a:prstGeom prst="rect">
            <a:avLst/>
          </a:prstGeom>
        </p:spPr>
        <p:txBody>
          <a:bodyPr anchor="t" rtlCol="false" tIns="0" lIns="0" bIns="0" rIns="0">
            <a:spAutoFit/>
          </a:bodyPr>
          <a:lstStyle/>
          <a:p>
            <a:pPr algn="l">
              <a:lnSpc>
                <a:spcPts val="5344"/>
              </a:lnSpc>
            </a:pPr>
            <a:r>
              <a:rPr lang="en-US" sz="5139" spc="-102">
                <a:solidFill>
                  <a:srgbClr val="FFFFFF"/>
                </a:solidFill>
                <a:latin typeface="Montserrat Ultra-Bold"/>
              </a:rPr>
              <a:t>INTERFACE DESIGN</a:t>
            </a:r>
          </a:p>
        </p:txBody>
      </p:sp>
      <p:sp>
        <p:nvSpPr>
          <p:cNvPr name="TextBox 14" id="14"/>
          <p:cNvSpPr txBox="true"/>
          <p:nvPr/>
        </p:nvSpPr>
        <p:spPr>
          <a:xfrm rot="0">
            <a:off x="9471428" y="2626798"/>
            <a:ext cx="13450955" cy="6728918"/>
          </a:xfrm>
          <a:prstGeom prst="rect">
            <a:avLst/>
          </a:prstGeom>
        </p:spPr>
        <p:txBody>
          <a:bodyPr anchor="t" rtlCol="false" tIns="0" lIns="0" bIns="0" rIns="0">
            <a:spAutoFit/>
          </a:bodyPr>
          <a:lstStyle/>
          <a:p>
            <a:pPr algn="l">
              <a:lnSpc>
                <a:spcPts val="3704"/>
              </a:lnSpc>
            </a:pPr>
          </a:p>
          <a:p>
            <a:pPr algn="l" marL="816096" indent="-408048" lvl="1">
              <a:lnSpc>
                <a:spcPts val="6350"/>
              </a:lnSpc>
              <a:buFont typeface="Arial"/>
              <a:buChar char="•"/>
            </a:pPr>
            <a:r>
              <a:rPr lang="en-US" sz="3779" spc="-75">
                <a:solidFill>
                  <a:srgbClr val="FFFFFF"/>
                </a:solidFill>
                <a:latin typeface="Montserrat Bold"/>
              </a:rPr>
              <a:t> Iconography</a:t>
            </a:r>
          </a:p>
          <a:p>
            <a:pPr algn="l">
              <a:lnSpc>
                <a:spcPts val="6350"/>
              </a:lnSpc>
            </a:pPr>
          </a:p>
          <a:p>
            <a:pPr algn="l" marL="816096" indent="-408048" lvl="1">
              <a:lnSpc>
                <a:spcPts val="6350"/>
              </a:lnSpc>
              <a:buFont typeface="Arial"/>
              <a:buChar char="•"/>
            </a:pPr>
            <a:r>
              <a:rPr lang="en-US" sz="3779" spc="-75">
                <a:solidFill>
                  <a:srgbClr val="FFFFFF"/>
                </a:solidFill>
                <a:latin typeface="Montserrat Bold"/>
              </a:rPr>
              <a:t> Branding Elements</a:t>
            </a:r>
          </a:p>
          <a:p>
            <a:pPr algn="l">
              <a:lnSpc>
                <a:spcPts val="6350"/>
              </a:lnSpc>
            </a:pPr>
          </a:p>
          <a:p>
            <a:pPr algn="l" marL="816096" indent="-408048" lvl="1">
              <a:lnSpc>
                <a:spcPts val="6350"/>
              </a:lnSpc>
              <a:buFont typeface="Arial"/>
              <a:buChar char="•"/>
            </a:pPr>
            <a:r>
              <a:rPr lang="en-US" sz="3779" spc="-75">
                <a:solidFill>
                  <a:srgbClr val="FFFFFF"/>
                </a:solidFill>
                <a:latin typeface="Montserrat Bold"/>
              </a:rPr>
              <a:t> Feedback Mechanisms</a:t>
            </a:r>
          </a:p>
          <a:p>
            <a:pPr algn="l">
              <a:lnSpc>
                <a:spcPts val="6350"/>
              </a:lnSpc>
            </a:pPr>
          </a:p>
          <a:p>
            <a:pPr algn="l" marL="816096" indent="-408048" lvl="1">
              <a:lnSpc>
                <a:spcPts val="6350"/>
              </a:lnSpc>
              <a:buFont typeface="Arial"/>
              <a:buChar char="•"/>
            </a:pPr>
            <a:r>
              <a:rPr lang="en-US" sz="3779" spc="-75">
                <a:solidFill>
                  <a:srgbClr val="FFFFFF"/>
                </a:solidFill>
                <a:latin typeface="Montserrat Bold"/>
              </a:rPr>
              <a:t>Usability Testing</a:t>
            </a:r>
          </a:p>
          <a:p>
            <a:pPr algn="l">
              <a:lnSpc>
                <a:spcPts val="635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5024078" y="-5784660"/>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4" id="4"/>
          <p:cNvSpPr/>
          <p:nvPr/>
        </p:nvSpPr>
        <p:spPr>
          <a:xfrm flipH="false" flipV="false" rot="0">
            <a:off x="1609680" y="949046"/>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178735" y="6929201"/>
            <a:ext cx="9142459" cy="914245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7" id="7"/>
          <p:cNvSpPr/>
          <p:nvPr/>
        </p:nvSpPr>
        <p:spPr>
          <a:xfrm flipH="false" flipV="false" rot="0">
            <a:off x="15178735" y="7818928"/>
            <a:ext cx="1463309" cy="1703998"/>
          </a:xfrm>
          <a:custGeom>
            <a:avLst/>
            <a:gdLst/>
            <a:ahLst/>
            <a:cxnLst/>
            <a:rect r="r" b="b" t="t" l="l"/>
            <a:pathLst>
              <a:path h="1703998" w="1463309">
                <a:moveTo>
                  <a:pt x="0" y="0"/>
                </a:moveTo>
                <a:lnTo>
                  <a:pt x="1463308" y="0"/>
                </a:lnTo>
                <a:lnTo>
                  <a:pt x="1463308" y="1703999"/>
                </a:lnTo>
                <a:lnTo>
                  <a:pt x="0" y="1703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0" y="4195870"/>
            <a:ext cx="5743355" cy="2733331"/>
          </a:xfrm>
          <a:prstGeom prst="rect">
            <a:avLst/>
          </a:prstGeom>
        </p:spPr>
        <p:txBody>
          <a:bodyPr anchor="t" rtlCol="false" tIns="0" lIns="0" bIns="0" rIns="0">
            <a:spAutoFit/>
          </a:bodyPr>
          <a:lstStyle/>
          <a:p>
            <a:pPr algn="l">
              <a:lnSpc>
                <a:spcPts val="5344"/>
              </a:lnSpc>
            </a:pPr>
            <a:r>
              <a:rPr lang="en-US" sz="5139" spc="-102">
                <a:solidFill>
                  <a:srgbClr val="FFFFFF"/>
                </a:solidFill>
                <a:latin typeface="Montserrat Ultra-Bold"/>
              </a:rPr>
              <a:t>FRONT END: CRIMEZEN INTERFACE</a:t>
            </a:r>
          </a:p>
          <a:p>
            <a:pPr algn="l">
              <a:lnSpc>
                <a:spcPts val="5344"/>
              </a:lnSpc>
            </a:pPr>
          </a:p>
        </p:txBody>
      </p:sp>
      <p:grpSp>
        <p:nvGrpSpPr>
          <p:cNvPr name="Group 9" id="9"/>
          <p:cNvGrpSpPr/>
          <p:nvPr/>
        </p:nvGrpSpPr>
        <p:grpSpPr>
          <a:xfrm rot="0">
            <a:off x="15178735" y="368395"/>
            <a:ext cx="2124788" cy="212478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49F17"/>
            </a:solidFill>
          </p:spPr>
        </p:sp>
      </p:grpSp>
      <p:sp>
        <p:nvSpPr>
          <p:cNvPr name="AutoShape 11" id="11"/>
          <p:cNvSpPr/>
          <p:nvPr/>
        </p:nvSpPr>
        <p:spPr>
          <a:xfrm>
            <a:off x="0" y="6658056"/>
            <a:ext cx="2697822" cy="0"/>
          </a:xfrm>
          <a:prstGeom prst="line">
            <a:avLst/>
          </a:prstGeom>
          <a:ln cap="rnd" w="28575">
            <a:solidFill>
              <a:srgbClr val="FFFFFF"/>
            </a:solidFill>
            <a:prstDash val="solid"/>
            <a:headEnd type="none" len="sm" w="sm"/>
            <a:tailEnd type="none" len="sm" w="sm"/>
          </a:ln>
        </p:spPr>
      </p:sp>
      <p:sp>
        <p:nvSpPr>
          <p:cNvPr name="AutoShape 12" id="12"/>
          <p:cNvSpPr/>
          <p:nvPr/>
        </p:nvSpPr>
        <p:spPr>
          <a:xfrm rot="0">
            <a:off x="14561478" y="1416501"/>
            <a:ext cx="2697822" cy="0"/>
          </a:xfrm>
          <a:prstGeom prst="line">
            <a:avLst/>
          </a:prstGeom>
          <a:ln cap="rnd" w="28575">
            <a:solidFill>
              <a:srgbClr val="FFFFFF"/>
            </a:solidFill>
            <a:prstDash val="solid"/>
            <a:headEnd type="none" len="sm" w="sm"/>
            <a:tailEnd type="none" len="sm" w="sm"/>
          </a:ln>
        </p:spPr>
      </p:sp>
      <p:grpSp>
        <p:nvGrpSpPr>
          <p:cNvPr name="Group 13" id="13"/>
          <p:cNvGrpSpPr/>
          <p:nvPr/>
        </p:nvGrpSpPr>
        <p:grpSpPr>
          <a:xfrm rot="0">
            <a:off x="13041630" y="4011930"/>
            <a:ext cx="5246370" cy="524637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38809" t="0" r="-38809" b="0"/>
              </a:stretch>
            </a:blipFill>
          </p:spPr>
        </p:sp>
      </p:grpSp>
      <p:sp>
        <p:nvSpPr>
          <p:cNvPr name="TextBox 15" id="15"/>
          <p:cNvSpPr txBox="true"/>
          <p:nvPr/>
        </p:nvSpPr>
        <p:spPr>
          <a:xfrm rot="0">
            <a:off x="4769395" y="952500"/>
            <a:ext cx="6054179" cy="662939"/>
          </a:xfrm>
          <a:prstGeom prst="rect">
            <a:avLst/>
          </a:prstGeom>
        </p:spPr>
        <p:txBody>
          <a:bodyPr anchor="t" rtlCol="false" tIns="0" lIns="0" bIns="0" rIns="0">
            <a:spAutoFit/>
          </a:bodyPr>
          <a:lstStyle/>
          <a:p>
            <a:pPr algn="ctr" marL="842016" indent="-421008" lvl="1">
              <a:lnSpc>
                <a:spcPts val="5460"/>
              </a:lnSpc>
              <a:buFont typeface="Arial"/>
              <a:buChar char="•"/>
            </a:pPr>
            <a:r>
              <a:rPr lang="en-US" sz="3900">
                <a:solidFill>
                  <a:srgbClr val="FFFFFF"/>
                </a:solidFill>
                <a:latin typeface="Canva Sans Bold"/>
              </a:rPr>
              <a:t>User-Friendly Design:</a:t>
            </a:r>
          </a:p>
        </p:txBody>
      </p:sp>
      <p:sp>
        <p:nvSpPr>
          <p:cNvPr name="TextBox 16" id="16"/>
          <p:cNvSpPr txBox="true"/>
          <p:nvPr/>
        </p:nvSpPr>
        <p:spPr>
          <a:xfrm rot="0">
            <a:off x="5196656" y="5154866"/>
            <a:ext cx="3096667" cy="662939"/>
          </a:xfrm>
          <a:prstGeom prst="rect">
            <a:avLst/>
          </a:prstGeom>
        </p:spPr>
        <p:txBody>
          <a:bodyPr anchor="t" rtlCol="false" tIns="0" lIns="0" bIns="0" rIns="0">
            <a:spAutoFit/>
          </a:bodyPr>
          <a:lstStyle/>
          <a:p>
            <a:pPr algn="ctr" marL="842016" indent="-421008" lvl="1">
              <a:lnSpc>
                <a:spcPts val="5460"/>
              </a:lnSpc>
              <a:buFont typeface="Arial"/>
              <a:buChar char="•"/>
            </a:pPr>
            <a:r>
              <a:rPr lang="en-US" sz="3900">
                <a:solidFill>
                  <a:srgbClr val="FFFFFF"/>
                </a:solidFill>
                <a:latin typeface="Canva Sans Bold"/>
              </a:rPr>
              <a:t>Features:</a:t>
            </a:r>
          </a:p>
        </p:txBody>
      </p:sp>
      <p:sp>
        <p:nvSpPr>
          <p:cNvPr name="TextBox 17" id="17"/>
          <p:cNvSpPr txBox="true"/>
          <p:nvPr/>
        </p:nvSpPr>
        <p:spPr>
          <a:xfrm rot="0">
            <a:off x="5607829" y="2072654"/>
            <a:ext cx="8953649"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Intuitive and easy-to-navigate interface</a:t>
            </a:r>
          </a:p>
        </p:txBody>
      </p:sp>
      <p:sp>
        <p:nvSpPr>
          <p:cNvPr name="TextBox 18" id="18"/>
          <p:cNvSpPr txBox="true"/>
          <p:nvPr/>
        </p:nvSpPr>
        <p:spPr>
          <a:xfrm rot="0">
            <a:off x="5607829" y="3110244"/>
            <a:ext cx="8232850" cy="1250575"/>
          </a:xfrm>
          <a:prstGeom prst="rect">
            <a:avLst/>
          </a:prstGeom>
        </p:spPr>
        <p:txBody>
          <a:bodyPr anchor="t" rtlCol="false" tIns="0" lIns="0" bIns="0" rIns="0">
            <a:spAutoFit/>
          </a:bodyPr>
          <a:lstStyle/>
          <a:p>
            <a:pPr algn="ctr" marL="785829" indent="-392914" lvl="1">
              <a:lnSpc>
                <a:spcPts val="5095"/>
              </a:lnSpc>
              <a:buFont typeface="Arial"/>
              <a:buChar char="•"/>
            </a:pPr>
            <a:r>
              <a:rPr lang="en-US" sz="3639">
                <a:solidFill>
                  <a:srgbClr val="FFFFFF"/>
                </a:solidFill>
                <a:latin typeface="Canva Sans"/>
              </a:rPr>
              <a:t>Responsive design for optimal userexperience across devices</a:t>
            </a:r>
          </a:p>
        </p:txBody>
      </p:sp>
      <p:sp>
        <p:nvSpPr>
          <p:cNvPr name="TextBox 19" id="19"/>
          <p:cNvSpPr txBox="true"/>
          <p:nvPr/>
        </p:nvSpPr>
        <p:spPr>
          <a:xfrm rot="0">
            <a:off x="5743355" y="5891928"/>
            <a:ext cx="4618583"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Incident Reporting</a:t>
            </a:r>
          </a:p>
        </p:txBody>
      </p:sp>
      <p:sp>
        <p:nvSpPr>
          <p:cNvPr name="TextBox 20" id="20"/>
          <p:cNvSpPr txBox="true"/>
          <p:nvPr/>
        </p:nvSpPr>
        <p:spPr>
          <a:xfrm rot="0">
            <a:off x="5743355" y="6605668"/>
            <a:ext cx="3594943"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Case Tracking</a:t>
            </a:r>
          </a:p>
        </p:txBody>
      </p:sp>
      <p:sp>
        <p:nvSpPr>
          <p:cNvPr name="TextBox 21" id="21"/>
          <p:cNvSpPr txBox="true"/>
          <p:nvPr/>
        </p:nvSpPr>
        <p:spPr>
          <a:xfrm rot="0">
            <a:off x="5743355" y="7319408"/>
            <a:ext cx="4914305"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User Authentication</a:t>
            </a:r>
          </a:p>
        </p:txBody>
      </p:sp>
      <p:sp>
        <p:nvSpPr>
          <p:cNvPr name="TextBox 22" id="22"/>
          <p:cNvSpPr txBox="true"/>
          <p:nvPr/>
        </p:nvSpPr>
        <p:spPr>
          <a:xfrm rot="0">
            <a:off x="5743355" y="8090538"/>
            <a:ext cx="7577882"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Dashboard for Data Visualization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5024078" y="-5784660"/>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4" id="4"/>
          <p:cNvSpPr/>
          <p:nvPr/>
        </p:nvSpPr>
        <p:spPr>
          <a:xfrm flipH="false" flipV="false" rot="0">
            <a:off x="1609680" y="949046"/>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178735" y="6929201"/>
            <a:ext cx="9142459" cy="914245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7" id="7"/>
          <p:cNvSpPr/>
          <p:nvPr/>
        </p:nvSpPr>
        <p:spPr>
          <a:xfrm flipH="false" flipV="false" rot="0">
            <a:off x="15178735" y="7818928"/>
            <a:ext cx="1463309" cy="1703998"/>
          </a:xfrm>
          <a:custGeom>
            <a:avLst/>
            <a:gdLst/>
            <a:ahLst/>
            <a:cxnLst/>
            <a:rect r="r" b="b" t="t" l="l"/>
            <a:pathLst>
              <a:path h="1703998" w="1463309">
                <a:moveTo>
                  <a:pt x="0" y="0"/>
                </a:moveTo>
                <a:lnTo>
                  <a:pt x="1463308" y="0"/>
                </a:lnTo>
                <a:lnTo>
                  <a:pt x="1463308" y="1703999"/>
                </a:lnTo>
                <a:lnTo>
                  <a:pt x="0" y="1703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0" y="4195870"/>
            <a:ext cx="6180160" cy="2219299"/>
          </a:xfrm>
          <a:prstGeom prst="rect">
            <a:avLst/>
          </a:prstGeom>
        </p:spPr>
        <p:txBody>
          <a:bodyPr anchor="t" rtlCol="false" tIns="0" lIns="0" bIns="0" rIns="0">
            <a:spAutoFit/>
          </a:bodyPr>
          <a:lstStyle/>
          <a:p>
            <a:pPr algn="l">
              <a:lnSpc>
                <a:spcPts val="5751"/>
              </a:lnSpc>
            </a:pPr>
            <a:r>
              <a:rPr lang="en-US" sz="5530" spc="-110">
                <a:solidFill>
                  <a:srgbClr val="FFFFFF"/>
                </a:solidFill>
                <a:latin typeface="Montserrat Ultra-Bold"/>
              </a:rPr>
              <a:t>BACK END: ASP.NET</a:t>
            </a:r>
          </a:p>
          <a:p>
            <a:pPr algn="l">
              <a:lnSpc>
                <a:spcPts val="5751"/>
              </a:lnSpc>
            </a:pPr>
          </a:p>
        </p:txBody>
      </p:sp>
      <p:grpSp>
        <p:nvGrpSpPr>
          <p:cNvPr name="Group 9" id="9"/>
          <p:cNvGrpSpPr/>
          <p:nvPr/>
        </p:nvGrpSpPr>
        <p:grpSpPr>
          <a:xfrm rot="0">
            <a:off x="15178735" y="368395"/>
            <a:ext cx="2124788" cy="212478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49F17"/>
            </a:solidFill>
          </p:spPr>
        </p:sp>
      </p:grpSp>
      <p:sp>
        <p:nvSpPr>
          <p:cNvPr name="AutoShape 11" id="11"/>
          <p:cNvSpPr/>
          <p:nvPr/>
        </p:nvSpPr>
        <p:spPr>
          <a:xfrm>
            <a:off x="260769" y="5868446"/>
            <a:ext cx="2697822" cy="0"/>
          </a:xfrm>
          <a:prstGeom prst="line">
            <a:avLst/>
          </a:prstGeom>
          <a:ln cap="rnd" w="28575">
            <a:solidFill>
              <a:srgbClr val="FFFFFF"/>
            </a:solidFill>
            <a:prstDash val="solid"/>
            <a:headEnd type="none" len="sm" w="sm"/>
            <a:tailEnd type="none" len="sm" w="sm"/>
          </a:ln>
        </p:spPr>
      </p:sp>
      <p:sp>
        <p:nvSpPr>
          <p:cNvPr name="AutoShape 12" id="12"/>
          <p:cNvSpPr/>
          <p:nvPr/>
        </p:nvSpPr>
        <p:spPr>
          <a:xfrm rot="0">
            <a:off x="14561478" y="1416501"/>
            <a:ext cx="2697822" cy="0"/>
          </a:xfrm>
          <a:prstGeom prst="line">
            <a:avLst/>
          </a:prstGeom>
          <a:ln cap="rnd" w="28575">
            <a:solidFill>
              <a:srgbClr val="FFFFFF"/>
            </a:solidFill>
            <a:prstDash val="solid"/>
            <a:headEnd type="none" len="sm" w="sm"/>
            <a:tailEnd type="none" len="sm" w="sm"/>
          </a:ln>
        </p:spPr>
      </p:sp>
      <p:grpSp>
        <p:nvGrpSpPr>
          <p:cNvPr name="Group 13" id="13"/>
          <p:cNvGrpSpPr/>
          <p:nvPr/>
        </p:nvGrpSpPr>
        <p:grpSpPr>
          <a:xfrm rot="0">
            <a:off x="1436360" y="5143500"/>
            <a:ext cx="5246370" cy="524637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blipFill>
              <a:blip r:embed="rId4"/>
              <a:stretch>
                <a:fillRect l="-25000" t="0" r="-25000" b="0"/>
              </a:stretch>
            </a:blipFill>
          </p:spPr>
        </p:sp>
      </p:grpSp>
      <p:sp>
        <p:nvSpPr>
          <p:cNvPr name="TextBox 15" id="15"/>
          <p:cNvSpPr txBox="true"/>
          <p:nvPr/>
        </p:nvSpPr>
        <p:spPr>
          <a:xfrm rot="0">
            <a:off x="5102845" y="952500"/>
            <a:ext cx="5387280" cy="662939"/>
          </a:xfrm>
          <a:prstGeom prst="rect">
            <a:avLst/>
          </a:prstGeom>
        </p:spPr>
        <p:txBody>
          <a:bodyPr anchor="t" rtlCol="false" tIns="0" lIns="0" bIns="0" rIns="0">
            <a:spAutoFit/>
          </a:bodyPr>
          <a:lstStyle/>
          <a:p>
            <a:pPr algn="ctr" marL="842016" indent="-421008" lvl="1">
              <a:lnSpc>
                <a:spcPts val="5460"/>
              </a:lnSpc>
              <a:buFont typeface="Arial"/>
              <a:buChar char="•"/>
            </a:pPr>
            <a:r>
              <a:rPr lang="en-US" sz="3900">
                <a:solidFill>
                  <a:srgbClr val="FFFFFF"/>
                </a:solidFill>
                <a:latin typeface="Canva Sans Bold"/>
              </a:rPr>
              <a:t>Technology Stack::</a:t>
            </a:r>
          </a:p>
        </p:txBody>
      </p:sp>
      <p:sp>
        <p:nvSpPr>
          <p:cNvPr name="TextBox 16" id="16"/>
          <p:cNvSpPr txBox="true"/>
          <p:nvPr/>
        </p:nvSpPr>
        <p:spPr>
          <a:xfrm rot="0">
            <a:off x="5369573" y="5191219"/>
            <a:ext cx="4342507" cy="662939"/>
          </a:xfrm>
          <a:prstGeom prst="rect">
            <a:avLst/>
          </a:prstGeom>
        </p:spPr>
        <p:txBody>
          <a:bodyPr anchor="t" rtlCol="false" tIns="0" lIns="0" bIns="0" rIns="0">
            <a:spAutoFit/>
          </a:bodyPr>
          <a:lstStyle/>
          <a:p>
            <a:pPr algn="ctr" marL="842016" indent="-421008" lvl="1">
              <a:lnSpc>
                <a:spcPts val="5460"/>
              </a:lnSpc>
              <a:buFont typeface="Arial"/>
              <a:buChar char="•"/>
            </a:pPr>
            <a:r>
              <a:rPr lang="en-US" sz="3900">
                <a:solidFill>
                  <a:srgbClr val="FFFFFF"/>
                </a:solidFill>
                <a:latin typeface="Canva Sans Bold"/>
              </a:rPr>
              <a:t>Functionality::</a:t>
            </a:r>
          </a:p>
        </p:txBody>
      </p:sp>
      <p:sp>
        <p:nvSpPr>
          <p:cNvPr name="TextBox 17" id="17"/>
          <p:cNvSpPr txBox="true"/>
          <p:nvPr/>
        </p:nvSpPr>
        <p:spPr>
          <a:xfrm rot="0">
            <a:off x="6682730" y="2169651"/>
            <a:ext cx="7614791"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ASP.NET for server-side scripting</a:t>
            </a:r>
          </a:p>
        </p:txBody>
      </p:sp>
      <p:sp>
        <p:nvSpPr>
          <p:cNvPr name="TextBox 18" id="18"/>
          <p:cNvSpPr txBox="true"/>
          <p:nvPr/>
        </p:nvSpPr>
        <p:spPr>
          <a:xfrm rot="0">
            <a:off x="6682730" y="3291124"/>
            <a:ext cx="8232850" cy="1250575"/>
          </a:xfrm>
          <a:prstGeom prst="rect">
            <a:avLst/>
          </a:prstGeom>
        </p:spPr>
        <p:txBody>
          <a:bodyPr anchor="t" rtlCol="false" tIns="0" lIns="0" bIns="0" rIns="0">
            <a:spAutoFit/>
          </a:bodyPr>
          <a:lstStyle/>
          <a:p>
            <a:pPr algn="ctr" marL="785829" indent="-392914" lvl="1">
              <a:lnSpc>
                <a:spcPts val="5095"/>
              </a:lnSpc>
              <a:buFont typeface="Arial"/>
              <a:buChar char="•"/>
            </a:pPr>
            <a:r>
              <a:rPr lang="en-US" sz="3639">
                <a:solidFill>
                  <a:srgbClr val="FFFFFF"/>
                </a:solidFill>
                <a:latin typeface="Canva Sans"/>
              </a:rPr>
              <a:t>Responsive design for optimal userexperience across devices</a:t>
            </a:r>
          </a:p>
        </p:txBody>
      </p:sp>
      <p:sp>
        <p:nvSpPr>
          <p:cNvPr name="TextBox 19" id="19"/>
          <p:cNvSpPr txBox="true"/>
          <p:nvPr/>
        </p:nvSpPr>
        <p:spPr>
          <a:xfrm rot="0">
            <a:off x="6865955" y="6091953"/>
            <a:ext cx="9044434"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Handling user requests and interactions</a:t>
            </a:r>
          </a:p>
        </p:txBody>
      </p:sp>
      <p:sp>
        <p:nvSpPr>
          <p:cNvPr name="TextBox 20" id="20"/>
          <p:cNvSpPr txBox="true"/>
          <p:nvPr/>
        </p:nvSpPr>
        <p:spPr>
          <a:xfrm rot="0">
            <a:off x="7202232" y="7752253"/>
            <a:ext cx="8371880"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Processing and storing data securely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5024078" y="-5784660"/>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4" id="4"/>
          <p:cNvSpPr/>
          <p:nvPr/>
        </p:nvSpPr>
        <p:spPr>
          <a:xfrm flipH="false" flipV="false" rot="0">
            <a:off x="1609680" y="949046"/>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178735" y="6929201"/>
            <a:ext cx="9142459" cy="914245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7" id="7"/>
          <p:cNvSpPr/>
          <p:nvPr/>
        </p:nvSpPr>
        <p:spPr>
          <a:xfrm flipH="false" flipV="false" rot="0">
            <a:off x="15178735" y="7818928"/>
            <a:ext cx="1463309" cy="1703998"/>
          </a:xfrm>
          <a:custGeom>
            <a:avLst/>
            <a:gdLst/>
            <a:ahLst/>
            <a:cxnLst/>
            <a:rect r="r" b="b" t="t" l="l"/>
            <a:pathLst>
              <a:path h="1703998" w="1463309">
                <a:moveTo>
                  <a:pt x="0" y="0"/>
                </a:moveTo>
                <a:lnTo>
                  <a:pt x="1463308" y="0"/>
                </a:lnTo>
                <a:lnTo>
                  <a:pt x="1463308" y="1703999"/>
                </a:lnTo>
                <a:lnTo>
                  <a:pt x="0" y="1703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0" y="4195870"/>
            <a:ext cx="6180160" cy="2947007"/>
          </a:xfrm>
          <a:prstGeom prst="rect">
            <a:avLst/>
          </a:prstGeom>
        </p:spPr>
        <p:txBody>
          <a:bodyPr anchor="t" rtlCol="false" tIns="0" lIns="0" bIns="0" rIns="0">
            <a:spAutoFit/>
          </a:bodyPr>
          <a:lstStyle/>
          <a:p>
            <a:pPr algn="l">
              <a:lnSpc>
                <a:spcPts val="5751"/>
              </a:lnSpc>
            </a:pPr>
            <a:r>
              <a:rPr lang="en-US" sz="5530" spc="-110">
                <a:solidFill>
                  <a:srgbClr val="FFFFFF"/>
                </a:solidFill>
                <a:latin typeface="Montserrat Ultra-Bold"/>
              </a:rPr>
              <a:t>DATABASE: CRIMEZENDB</a:t>
            </a:r>
          </a:p>
          <a:p>
            <a:pPr algn="l">
              <a:lnSpc>
                <a:spcPts val="5751"/>
              </a:lnSpc>
            </a:pPr>
          </a:p>
          <a:p>
            <a:pPr algn="l">
              <a:lnSpc>
                <a:spcPts val="5751"/>
              </a:lnSpc>
            </a:pPr>
          </a:p>
        </p:txBody>
      </p:sp>
      <p:grpSp>
        <p:nvGrpSpPr>
          <p:cNvPr name="Group 9" id="9"/>
          <p:cNvGrpSpPr/>
          <p:nvPr/>
        </p:nvGrpSpPr>
        <p:grpSpPr>
          <a:xfrm rot="0">
            <a:off x="15178735" y="368395"/>
            <a:ext cx="2124788" cy="212478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49F17"/>
            </a:solidFill>
          </p:spPr>
        </p:sp>
      </p:grpSp>
      <p:sp>
        <p:nvSpPr>
          <p:cNvPr name="AutoShape 11" id="11"/>
          <p:cNvSpPr/>
          <p:nvPr/>
        </p:nvSpPr>
        <p:spPr>
          <a:xfrm>
            <a:off x="260769" y="5868446"/>
            <a:ext cx="2697822" cy="0"/>
          </a:xfrm>
          <a:prstGeom prst="line">
            <a:avLst/>
          </a:prstGeom>
          <a:ln cap="rnd" w="28575">
            <a:solidFill>
              <a:srgbClr val="FFFFFF"/>
            </a:solidFill>
            <a:prstDash val="solid"/>
            <a:headEnd type="none" len="sm" w="sm"/>
            <a:tailEnd type="none" len="sm" w="sm"/>
          </a:ln>
        </p:spPr>
      </p:sp>
      <p:sp>
        <p:nvSpPr>
          <p:cNvPr name="AutoShape 12" id="12"/>
          <p:cNvSpPr/>
          <p:nvPr/>
        </p:nvSpPr>
        <p:spPr>
          <a:xfrm rot="0">
            <a:off x="14561478" y="1416501"/>
            <a:ext cx="2697822" cy="0"/>
          </a:xfrm>
          <a:prstGeom prst="line">
            <a:avLst/>
          </a:prstGeom>
          <a:ln cap="rnd" w="28575">
            <a:solidFill>
              <a:srgbClr val="FFFFFF"/>
            </a:solidFill>
            <a:prstDash val="solid"/>
            <a:headEnd type="none" len="sm" w="sm"/>
            <a:tailEnd type="none" len="sm" w="sm"/>
          </a:ln>
        </p:spPr>
      </p:sp>
      <p:grpSp>
        <p:nvGrpSpPr>
          <p:cNvPr name="Group 13" id="13"/>
          <p:cNvGrpSpPr/>
          <p:nvPr/>
        </p:nvGrpSpPr>
        <p:grpSpPr>
          <a:xfrm rot="0">
            <a:off x="-1013505" y="6047743"/>
            <a:ext cx="5246370" cy="524637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5136" t="0" r="-25136" b="0"/>
              </a:stretch>
            </a:blipFill>
          </p:spPr>
        </p:sp>
      </p:grpSp>
      <p:sp>
        <p:nvSpPr>
          <p:cNvPr name="TextBox 15" id="15"/>
          <p:cNvSpPr txBox="true"/>
          <p:nvPr/>
        </p:nvSpPr>
        <p:spPr>
          <a:xfrm rot="0">
            <a:off x="5040955" y="1061219"/>
            <a:ext cx="8597950" cy="662939"/>
          </a:xfrm>
          <a:prstGeom prst="rect">
            <a:avLst/>
          </a:prstGeom>
        </p:spPr>
        <p:txBody>
          <a:bodyPr anchor="t" rtlCol="false" tIns="0" lIns="0" bIns="0" rIns="0">
            <a:spAutoFit/>
          </a:bodyPr>
          <a:lstStyle/>
          <a:p>
            <a:pPr algn="ctr" marL="842016" indent="-421008" lvl="1">
              <a:lnSpc>
                <a:spcPts val="5460"/>
              </a:lnSpc>
              <a:buFont typeface="Arial"/>
              <a:buChar char="•"/>
            </a:pPr>
            <a:r>
              <a:rPr lang="en-US" sz="3900">
                <a:solidFill>
                  <a:srgbClr val="FFFFFF"/>
                </a:solidFill>
                <a:latin typeface="Canva Sans Bold"/>
              </a:rPr>
              <a:t>Database Management System::</a:t>
            </a:r>
          </a:p>
        </p:txBody>
      </p:sp>
      <p:sp>
        <p:nvSpPr>
          <p:cNvPr name="TextBox 16" id="16"/>
          <p:cNvSpPr txBox="true"/>
          <p:nvPr/>
        </p:nvSpPr>
        <p:spPr>
          <a:xfrm rot="0">
            <a:off x="5207425" y="4084765"/>
            <a:ext cx="4666804" cy="662939"/>
          </a:xfrm>
          <a:prstGeom prst="rect">
            <a:avLst/>
          </a:prstGeom>
        </p:spPr>
        <p:txBody>
          <a:bodyPr anchor="t" rtlCol="false" tIns="0" lIns="0" bIns="0" rIns="0">
            <a:spAutoFit/>
          </a:bodyPr>
          <a:lstStyle/>
          <a:p>
            <a:pPr algn="ctr" marL="842016" indent="-421008" lvl="1">
              <a:lnSpc>
                <a:spcPts val="5460"/>
              </a:lnSpc>
              <a:buFont typeface="Arial"/>
              <a:buChar char="•"/>
            </a:pPr>
            <a:r>
              <a:rPr lang="en-US" sz="3900">
                <a:solidFill>
                  <a:srgbClr val="FFFFFF"/>
                </a:solidFill>
                <a:latin typeface="Canva Sans Bold"/>
              </a:rPr>
              <a:t>Schema Design:</a:t>
            </a:r>
          </a:p>
        </p:txBody>
      </p:sp>
      <p:sp>
        <p:nvSpPr>
          <p:cNvPr name="TextBox 17" id="17"/>
          <p:cNvSpPr txBox="true"/>
          <p:nvPr/>
        </p:nvSpPr>
        <p:spPr>
          <a:xfrm rot="0">
            <a:off x="6010175" y="2169651"/>
            <a:ext cx="8959900"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SQL Server for reliability and scalability</a:t>
            </a:r>
          </a:p>
        </p:txBody>
      </p:sp>
      <p:sp>
        <p:nvSpPr>
          <p:cNvPr name="TextBox 18" id="18"/>
          <p:cNvSpPr txBox="true"/>
          <p:nvPr/>
        </p:nvSpPr>
        <p:spPr>
          <a:xfrm rot="0">
            <a:off x="7042837" y="6091953"/>
            <a:ext cx="8690670"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Tables for Users, Incidents, Cases, etc.</a:t>
            </a:r>
          </a:p>
        </p:txBody>
      </p:sp>
      <p:sp>
        <p:nvSpPr>
          <p:cNvPr name="TextBox 19" id="19"/>
          <p:cNvSpPr txBox="true"/>
          <p:nvPr/>
        </p:nvSpPr>
        <p:spPr>
          <a:xfrm rot="0">
            <a:off x="7117474" y="7752253"/>
            <a:ext cx="8541395"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Relationships to ensure data integrity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C3848"/>
        </a:solidFill>
      </p:bgPr>
    </p:bg>
    <p:spTree>
      <p:nvGrpSpPr>
        <p:cNvPr id="1" name=""/>
        <p:cNvGrpSpPr/>
        <p:nvPr/>
      </p:nvGrpSpPr>
      <p:grpSpPr>
        <a:xfrm>
          <a:off x="0" y="0"/>
          <a:ext cx="0" cy="0"/>
          <a:chOff x="0" y="0"/>
          <a:chExt cx="0" cy="0"/>
        </a:xfrm>
      </p:grpSpPr>
      <p:grpSp>
        <p:nvGrpSpPr>
          <p:cNvPr name="Group 2" id="2"/>
          <p:cNvGrpSpPr/>
          <p:nvPr/>
        </p:nvGrpSpPr>
        <p:grpSpPr>
          <a:xfrm rot="0">
            <a:off x="-5024078" y="-5784660"/>
            <a:ext cx="9142459" cy="914245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4" id="4"/>
          <p:cNvSpPr/>
          <p:nvPr/>
        </p:nvSpPr>
        <p:spPr>
          <a:xfrm flipH="false" flipV="false" rot="0">
            <a:off x="1609680" y="949046"/>
            <a:ext cx="1463309" cy="1703998"/>
          </a:xfrm>
          <a:custGeom>
            <a:avLst/>
            <a:gdLst/>
            <a:ahLst/>
            <a:cxnLst/>
            <a:rect r="r" b="b" t="t" l="l"/>
            <a:pathLst>
              <a:path h="1703998" w="1463309">
                <a:moveTo>
                  <a:pt x="0" y="0"/>
                </a:moveTo>
                <a:lnTo>
                  <a:pt x="1463309" y="0"/>
                </a:lnTo>
                <a:lnTo>
                  <a:pt x="1463309" y="1703998"/>
                </a:lnTo>
                <a:lnTo>
                  <a:pt x="0" y="1703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178735" y="6929201"/>
            <a:ext cx="9142459" cy="9142459"/>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2937"/>
            </a:solidFill>
          </p:spPr>
        </p:sp>
      </p:grpSp>
      <p:sp>
        <p:nvSpPr>
          <p:cNvPr name="Freeform 7" id="7"/>
          <p:cNvSpPr/>
          <p:nvPr/>
        </p:nvSpPr>
        <p:spPr>
          <a:xfrm flipH="false" flipV="false" rot="0">
            <a:off x="15178735" y="7818928"/>
            <a:ext cx="1463309" cy="1703998"/>
          </a:xfrm>
          <a:custGeom>
            <a:avLst/>
            <a:gdLst/>
            <a:ahLst/>
            <a:cxnLst/>
            <a:rect r="r" b="b" t="t" l="l"/>
            <a:pathLst>
              <a:path h="1703998" w="1463309">
                <a:moveTo>
                  <a:pt x="0" y="0"/>
                </a:moveTo>
                <a:lnTo>
                  <a:pt x="1463308" y="0"/>
                </a:lnTo>
                <a:lnTo>
                  <a:pt x="1463308" y="1703999"/>
                </a:lnTo>
                <a:lnTo>
                  <a:pt x="0" y="1703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60769" y="3708096"/>
            <a:ext cx="6180160" cy="3674716"/>
          </a:xfrm>
          <a:prstGeom prst="rect">
            <a:avLst/>
          </a:prstGeom>
        </p:spPr>
        <p:txBody>
          <a:bodyPr anchor="t" rtlCol="false" tIns="0" lIns="0" bIns="0" rIns="0">
            <a:spAutoFit/>
          </a:bodyPr>
          <a:lstStyle/>
          <a:p>
            <a:pPr algn="l">
              <a:lnSpc>
                <a:spcPts val="5751"/>
              </a:lnSpc>
            </a:pPr>
            <a:r>
              <a:rPr lang="en-US" sz="5530" spc="-110">
                <a:solidFill>
                  <a:srgbClr val="FFFFFF"/>
                </a:solidFill>
                <a:latin typeface="Montserrat Ultra-Bold"/>
              </a:rPr>
              <a:t>FRONT END-BACK END CONNECTION</a:t>
            </a:r>
          </a:p>
          <a:p>
            <a:pPr algn="l">
              <a:lnSpc>
                <a:spcPts val="5751"/>
              </a:lnSpc>
            </a:pPr>
          </a:p>
          <a:p>
            <a:pPr algn="l">
              <a:lnSpc>
                <a:spcPts val="5751"/>
              </a:lnSpc>
            </a:pPr>
          </a:p>
        </p:txBody>
      </p:sp>
      <p:grpSp>
        <p:nvGrpSpPr>
          <p:cNvPr name="Group 9" id="9"/>
          <p:cNvGrpSpPr/>
          <p:nvPr/>
        </p:nvGrpSpPr>
        <p:grpSpPr>
          <a:xfrm rot="0">
            <a:off x="15178735" y="368395"/>
            <a:ext cx="2124788" cy="212478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49F17"/>
            </a:solidFill>
          </p:spPr>
        </p:sp>
      </p:grpSp>
      <p:sp>
        <p:nvSpPr>
          <p:cNvPr name="AutoShape 11" id="11"/>
          <p:cNvSpPr/>
          <p:nvPr/>
        </p:nvSpPr>
        <p:spPr>
          <a:xfrm>
            <a:off x="260769" y="5868446"/>
            <a:ext cx="2697822" cy="0"/>
          </a:xfrm>
          <a:prstGeom prst="line">
            <a:avLst/>
          </a:prstGeom>
          <a:ln cap="rnd" w="28575">
            <a:solidFill>
              <a:srgbClr val="FFFFFF"/>
            </a:solidFill>
            <a:prstDash val="solid"/>
            <a:headEnd type="none" len="sm" w="sm"/>
            <a:tailEnd type="none" len="sm" w="sm"/>
          </a:ln>
        </p:spPr>
      </p:sp>
      <p:sp>
        <p:nvSpPr>
          <p:cNvPr name="AutoShape 12" id="12"/>
          <p:cNvSpPr/>
          <p:nvPr/>
        </p:nvSpPr>
        <p:spPr>
          <a:xfrm rot="0">
            <a:off x="14561478" y="1416501"/>
            <a:ext cx="2697822" cy="0"/>
          </a:xfrm>
          <a:prstGeom prst="line">
            <a:avLst/>
          </a:prstGeom>
          <a:ln cap="rnd" w="28575">
            <a:solidFill>
              <a:srgbClr val="FFFFFF"/>
            </a:solidFill>
            <a:prstDash val="solid"/>
            <a:headEnd type="none" len="sm" w="sm"/>
            <a:tailEnd type="none" len="sm" w="sm"/>
          </a:ln>
        </p:spPr>
      </p:sp>
      <p:grpSp>
        <p:nvGrpSpPr>
          <p:cNvPr name="Group 13" id="13"/>
          <p:cNvGrpSpPr/>
          <p:nvPr/>
        </p:nvGrpSpPr>
        <p:grpSpPr>
          <a:xfrm rot="0">
            <a:off x="-281851" y="5507354"/>
            <a:ext cx="5246370" cy="524637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8447" t="0" r="-8447" b="0"/>
              </a:stretch>
            </a:blipFill>
          </p:spPr>
        </p:sp>
      </p:grpSp>
      <p:sp>
        <p:nvSpPr>
          <p:cNvPr name="TextBox 15" id="15"/>
          <p:cNvSpPr txBox="true"/>
          <p:nvPr/>
        </p:nvSpPr>
        <p:spPr>
          <a:xfrm rot="0">
            <a:off x="6285455" y="1061219"/>
            <a:ext cx="6108948" cy="662939"/>
          </a:xfrm>
          <a:prstGeom prst="rect">
            <a:avLst/>
          </a:prstGeom>
        </p:spPr>
        <p:txBody>
          <a:bodyPr anchor="t" rtlCol="false" tIns="0" lIns="0" bIns="0" rIns="0">
            <a:spAutoFit/>
          </a:bodyPr>
          <a:lstStyle/>
          <a:p>
            <a:pPr algn="ctr" marL="842016" indent="-421008" lvl="1">
              <a:lnSpc>
                <a:spcPts val="5460"/>
              </a:lnSpc>
              <a:buFont typeface="Arial"/>
              <a:buChar char="•"/>
            </a:pPr>
            <a:r>
              <a:rPr lang="en-US" sz="3900">
                <a:solidFill>
                  <a:srgbClr val="FFFFFF"/>
                </a:solidFill>
                <a:latin typeface="Canva Sans Bold"/>
              </a:rPr>
              <a:t>Communication Flow:</a:t>
            </a:r>
          </a:p>
        </p:txBody>
      </p:sp>
      <p:sp>
        <p:nvSpPr>
          <p:cNvPr name="TextBox 16" id="16"/>
          <p:cNvSpPr txBox="true"/>
          <p:nvPr/>
        </p:nvSpPr>
        <p:spPr>
          <a:xfrm rot="0">
            <a:off x="5941658" y="5615082"/>
            <a:ext cx="5446514" cy="662939"/>
          </a:xfrm>
          <a:prstGeom prst="rect">
            <a:avLst/>
          </a:prstGeom>
        </p:spPr>
        <p:txBody>
          <a:bodyPr anchor="t" rtlCol="false" tIns="0" lIns="0" bIns="0" rIns="0">
            <a:spAutoFit/>
          </a:bodyPr>
          <a:lstStyle/>
          <a:p>
            <a:pPr algn="ctr" marL="842016" indent="-421008" lvl="1">
              <a:lnSpc>
                <a:spcPts val="5460"/>
              </a:lnSpc>
              <a:buFont typeface="Arial"/>
              <a:buChar char="•"/>
            </a:pPr>
            <a:r>
              <a:rPr lang="en-US" sz="3900">
                <a:solidFill>
                  <a:srgbClr val="FFFFFF"/>
                </a:solidFill>
                <a:latin typeface="Canva Sans Bold"/>
              </a:rPr>
              <a:t>Security Measures:</a:t>
            </a:r>
          </a:p>
        </p:txBody>
      </p:sp>
      <p:sp>
        <p:nvSpPr>
          <p:cNvPr name="TextBox 17" id="17"/>
          <p:cNvSpPr txBox="true"/>
          <p:nvPr/>
        </p:nvSpPr>
        <p:spPr>
          <a:xfrm rot="0">
            <a:off x="6833554" y="1912793"/>
            <a:ext cx="9407575"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Front End sends requests to Back End API</a:t>
            </a:r>
          </a:p>
        </p:txBody>
      </p:sp>
      <p:sp>
        <p:nvSpPr>
          <p:cNvPr name="TextBox 18" id="18"/>
          <p:cNvSpPr txBox="true"/>
          <p:nvPr/>
        </p:nvSpPr>
        <p:spPr>
          <a:xfrm rot="0">
            <a:off x="7105761" y="6802422"/>
            <a:ext cx="8146256"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HTTPS for secure data transmission</a:t>
            </a:r>
          </a:p>
        </p:txBody>
      </p:sp>
      <p:sp>
        <p:nvSpPr>
          <p:cNvPr name="TextBox 19" id="19"/>
          <p:cNvSpPr txBox="true"/>
          <p:nvPr/>
        </p:nvSpPr>
        <p:spPr>
          <a:xfrm rot="0">
            <a:off x="7126805" y="7906687"/>
            <a:ext cx="10176718"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User authentication and authorization checks</a:t>
            </a:r>
          </a:p>
        </p:txBody>
      </p:sp>
      <p:sp>
        <p:nvSpPr>
          <p:cNvPr name="TextBox 20" id="20"/>
          <p:cNvSpPr txBox="true"/>
          <p:nvPr/>
        </p:nvSpPr>
        <p:spPr>
          <a:xfrm rot="0">
            <a:off x="6833554" y="2837466"/>
            <a:ext cx="6894165" cy="11804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Back End processes requests,</a:t>
            </a:r>
          </a:p>
          <a:p>
            <a:pPr algn="ctr">
              <a:lnSpc>
                <a:spcPts val="4759"/>
              </a:lnSpc>
            </a:pPr>
            <a:r>
              <a:rPr lang="en-US" sz="3399">
                <a:solidFill>
                  <a:srgbClr val="FFFFFF"/>
                </a:solidFill>
                <a:latin typeface="Canva Sans"/>
              </a:rPr>
              <a:t> interacts with the database</a:t>
            </a:r>
          </a:p>
        </p:txBody>
      </p:sp>
      <p:sp>
        <p:nvSpPr>
          <p:cNvPr name="TextBox 21" id="21"/>
          <p:cNvSpPr txBox="true"/>
          <p:nvPr/>
        </p:nvSpPr>
        <p:spPr>
          <a:xfrm rot="0">
            <a:off x="6833554" y="4101241"/>
            <a:ext cx="8515201" cy="11804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rPr>
              <a:t>Data is retrieved and sent back to the</a:t>
            </a:r>
          </a:p>
          <a:p>
            <a:pPr algn="ctr">
              <a:lnSpc>
                <a:spcPts val="4759"/>
              </a:lnSpc>
            </a:pPr>
            <a:r>
              <a:rPr lang="en-US" sz="3399">
                <a:solidFill>
                  <a:srgbClr val="FFFFFF"/>
                </a:solidFill>
                <a:latin typeface="Canva Sans"/>
              </a:rPr>
              <a:t>Front End for display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DAF60L8WZzc</dc:identifier>
  <dcterms:modified xsi:type="dcterms:W3CDTF">2011-08-01T06:04:30Z</dcterms:modified>
  <cp:revision>1</cp:revision>
  <dc:title>Gray White Professional Strategic Marketing Presentation</dc:title>
</cp:coreProperties>
</file>