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4" r:id="rId2"/>
    <p:sldId id="268" r:id="rId3"/>
    <p:sldId id="269" r:id="rId4"/>
    <p:sldId id="270" r:id="rId5"/>
    <p:sldId id="271" r:id="rId6"/>
    <p:sldId id="272" r:id="rId7"/>
    <p:sldId id="275" r:id="rId8"/>
    <p:sldId id="273" r:id="rId9"/>
    <p:sldId id="277"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630"/>
    <a:srgbClr val="FF5969"/>
    <a:srgbClr val="F0EEF0"/>
    <a:srgbClr val="00A0A8"/>
    <a:srgbClr val="5D7373"/>
    <a:srgbClr val="52CBBE"/>
    <a:srgbClr val="52C9BD"/>
    <a:srgbClr val="52CC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660"/>
  </p:normalViewPr>
  <p:slideViewPr>
    <p:cSldViewPr snapToGrid="0">
      <p:cViewPr>
        <p:scale>
          <a:sx n="102" d="100"/>
          <a:sy n="102" d="100"/>
        </p:scale>
        <p:origin x="106"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253E-CD2F-4174-A571-2394C1C7246B}" type="datetimeFigureOut">
              <a:rPr lang="en-IN" smtClean="0"/>
              <a:t>18-06-2020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8C58D-04DB-44A4-B5B4-75E33CF5320E}" type="slidenum">
              <a:rPr lang="en-IN" smtClean="0"/>
              <a:t>‹#›</a:t>
            </a:fld>
            <a:endParaRPr lang="en-IN"/>
          </a:p>
        </p:txBody>
      </p:sp>
    </p:spTree>
    <p:extLst>
      <p:ext uri="{BB962C8B-B14F-4D97-AF65-F5344CB8AC3E}">
        <p14:creationId xmlns:p14="http://schemas.microsoft.com/office/powerpoint/2010/main" val="3924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DE3DB90-FAD9-491E-BBC6-A14609A85400}" type="datetime1">
              <a:rPr lang="de-DE" smtClean="0"/>
              <a:t>18.06.2020</a:t>
            </a:fld>
            <a:endParaRPr lang="de-DE"/>
          </a:p>
        </p:txBody>
      </p:sp>
      <p:sp>
        <p:nvSpPr>
          <p:cNvPr id="5" name="Fußzeilenplatzhalter 4"/>
          <p:cNvSpPr>
            <a:spLocks noGrp="1"/>
          </p:cNvSpPr>
          <p:nvPr>
            <p:ph type="ftr" sz="quarter" idx="11"/>
          </p:nvPr>
        </p:nvSpPr>
        <p:spPr/>
        <p:txBody>
          <a:bodyPr/>
          <a:lstStyle/>
          <a:p>
            <a:r>
              <a:rPr lang="en-US"/>
              <a:t>EMPLOYABILITY SKILL DEVELOPMENT (ESD) PROGRAM</a:t>
            </a:r>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FF09DFE-AB7E-4669-855C-F27BC89EFC45}" type="datetime1">
              <a:rPr lang="de-DE" smtClean="0"/>
              <a:t>18.06.2020</a:t>
            </a:fld>
            <a:endParaRPr lang="de-DE"/>
          </a:p>
        </p:txBody>
      </p:sp>
      <p:sp>
        <p:nvSpPr>
          <p:cNvPr id="5" name="Fußzeilenplatzhalter 4"/>
          <p:cNvSpPr>
            <a:spLocks noGrp="1"/>
          </p:cNvSpPr>
          <p:nvPr>
            <p:ph type="ftr" sz="quarter" idx="11"/>
          </p:nvPr>
        </p:nvSpPr>
        <p:spPr/>
        <p:txBody>
          <a:bodyPr/>
          <a:lstStyle/>
          <a:p>
            <a:r>
              <a:rPr lang="en-US"/>
              <a:t>EMPLOYABILITY SKILL DEVELOPMENT (ESD) PROGRAM</a:t>
            </a:r>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C6F1AC7-615C-4C3D-9181-57AF7061F556}" type="datetime1">
              <a:rPr lang="de-DE" smtClean="0"/>
              <a:t>18.06.2020</a:t>
            </a:fld>
            <a:endParaRPr lang="de-DE"/>
          </a:p>
        </p:txBody>
      </p:sp>
      <p:sp>
        <p:nvSpPr>
          <p:cNvPr id="5" name="Fußzeilenplatzhalter 4"/>
          <p:cNvSpPr>
            <a:spLocks noGrp="1"/>
          </p:cNvSpPr>
          <p:nvPr>
            <p:ph type="ftr" sz="quarter" idx="11"/>
          </p:nvPr>
        </p:nvSpPr>
        <p:spPr/>
        <p:txBody>
          <a:bodyPr/>
          <a:lstStyle/>
          <a:p>
            <a:r>
              <a:rPr lang="en-US"/>
              <a:t>EMPLOYABILITY SKILL DEVELOPMENT (ESD) PROGRAM</a:t>
            </a:r>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BD4910A-6078-4709-8984-0AEDC26398D4}" type="datetime1">
              <a:rPr lang="de-DE" smtClean="0"/>
              <a:t>18.06.2020</a:t>
            </a:fld>
            <a:endParaRPr lang="de-DE"/>
          </a:p>
        </p:txBody>
      </p:sp>
      <p:sp>
        <p:nvSpPr>
          <p:cNvPr id="5" name="Fußzeilenplatzhalter 4"/>
          <p:cNvSpPr>
            <a:spLocks noGrp="1"/>
          </p:cNvSpPr>
          <p:nvPr>
            <p:ph type="ftr" sz="quarter" idx="11"/>
          </p:nvPr>
        </p:nvSpPr>
        <p:spPr/>
        <p:txBody>
          <a:bodyPr/>
          <a:lstStyle/>
          <a:p>
            <a:r>
              <a:rPr lang="en-US"/>
              <a:t>EMPLOYABILITY SKILL DEVELOPMENT (ESD) PROGRAM</a:t>
            </a:r>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78FCF5B8-D3FB-40AA-95C9-8A60A2096699}" type="datetime1">
              <a:rPr lang="de-DE" smtClean="0"/>
              <a:t>18.06.2020</a:t>
            </a:fld>
            <a:endParaRPr lang="de-DE"/>
          </a:p>
        </p:txBody>
      </p:sp>
      <p:sp>
        <p:nvSpPr>
          <p:cNvPr id="5" name="Fußzeilenplatzhalter 4"/>
          <p:cNvSpPr>
            <a:spLocks noGrp="1"/>
          </p:cNvSpPr>
          <p:nvPr>
            <p:ph type="ftr" sz="quarter" idx="11"/>
          </p:nvPr>
        </p:nvSpPr>
        <p:spPr/>
        <p:txBody>
          <a:bodyPr/>
          <a:lstStyle/>
          <a:p>
            <a:r>
              <a:rPr lang="en-US"/>
              <a:t>EMPLOYABILITY SKILL DEVELOPMENT (ESD) PROGRAM</a:t>
            </a:r>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8D1CD43-E0C9-48B1-9D6C-852293D82E62}" type="datetime1">
              <a:rPr lang="de-DE" smtClean="0"/>
              <a:t>18.06.2020</a:t>
            </a:fld>
            <a:endParaRPr lang="de-DE"/>
          </a:p>
        </p:txBody>
      </p:sp>
      <p:sp>
        <p:nvSpPr>
          <p:cNvPr id="6" name="Fußzeilenplatzhalter 5"/>
          <p:cNvSpPr>
            <a:spLocks noGrp="1"/>
          </p:cNvSpPr>
          <p:nvPr>
            <p:ph type="ftr" sz="quarter" idx="11"/>
          </p:nvPr>
        </p:nvSpPr>
        <p:spPr/>
        <p:txBody>
          <a:bodyPr/>
          <a:lstStyle/>
          <a:p>
            <a:r>
              <a:rPr lang="en-US"/>
              <a:t>EMPLOYABILITY SKILL DEVELOPMENT (ESD) PROGRAM</a:t>
            </a:r>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AAD4886-C2ED-4B6A-BE81-D7B154DAFA4D}" type="datetime1">
              <a:rPr lang="de-DE" smtClean="0"/>
              <a:t>18.06.2020</a:t>
            </a:fld>
            <a:endParaRPr lang="de-DE"/>
          </a:p>
        </p:txBody>
      </p:sp>
      <p:sp>
        <p:nvSpPr>
          <p:cNvPr id="8" name="Fußzeilenplatzhalter 7"/>
          <p:cNvSpPr>
            <a:spLocks noGrp="1"/>
          </p:cNvSpPr>
          <p:nvPr>
            <p:ph type="ftr" sz="quarter" idx="11"/>
          </p:nvPr>
        </p:nvSpPr>
        <p:spPr/>
        <p:txBody>
          <a:bodyPr/>
          <a:lstStyle/>
          <a:p>
            <a:r>
              <a:rPr lang="en-US"/>
              <a:t>EMPLOYABILITY SKILL DEVELOPMENT (ESD) PROGRAM</a:t>
            </a:r>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DA35A5B-554E-49F5-8BB7-946BEB6EC2E0}" type="datetime1">
              <a:rPr lang="de-DE" smtClean="0"/>
              <a:t>18.06.2020</a:t>
            </a:fld>
            <a:endParaRPr lang="de-DE"/>
          </a:p>
        </p:txBody>
      </p:sp>
      <p:sp>
        <p:nvSpPr>
          <p:cNvPr id="4" name="Fußzeilenplatzhalter 3"/>
          <p:cNvSpPr>
            <a:spLocks noGrp="1"/>
          </p:cNvSpPr>
          <p:nvPr>
            <p:ph type="ftr" sz="quarter" idx="11"/>
          </p:nvPr>
        </p:nvSpPr>
        <p:spPr/>
        <p:txBody>
          <a:bodyPr/>
          <a:lstStyle/>
          <a:p>
            <a:r>
              <a:rPr lang="en-US"/>
              <a:t>EMPLOYABILITY SKILL DEVELOPMENT (ESD) PROGRAM</a:t>
            </a:r>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9D50EF6-D216-4AC7-A717-5D32F7F3A00C}" type="datetime1">
              <a:rPr lang="de-DE" smtClean="0"/>
              <a:t>18.06.2020</a:t>
            </a:fld>
            <a:endParaRPr lang="de-DE"/>
          </a:p>
        </p:txBody>
      </p:sp>
      <p:sp>
        <p:nvSpPr>
          <p:cNvPr id="3" name="Fußzeilenplatzhalter 2"/>
          <p:cNvSpPr>
            <a:spLocks noGrp="1"/>
          </p:cNvSpPr>
          <p:nvPr>
            <p:ph type="ftr" sz="quarter" idx="11"/>
          </p:nvPr>
        </p:nvSpPr>
        <p:spPr/>
        <p:txBody>
          <a:bodyPr/>
          <a:lstStyle/>
          <a:p>
            <a:r>
              <a:rPr lang="en-US"/>
              <a:t>EMPLOYABILITY SKILL DEVELOPMENT (ESD) PROGRAM</a:t>
            </a:r>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1DBA640B-6E30-44F0-9CF9-317768249D82}" type="datetime1">
              <a:rPr lang="de-DE" smtClean="0"/>
              <a:t>18.06.2020</a:t>
            </a:fld>
            <a:endParaRPr lang="de-DE"/>
          </a:p>
        </p:txBody>
      </p:sp>
      <p:sp>
        <p:nvSpPr>
          <p:cNvPr id="6" name="Fußzeilenplatzhalter 5"/>
          <p:cNvSpPr>
            <a:spLocks noGrp="1"/>
          </p:cNvSpPr>
          <p:nvPr>
            <p:ph type="ftr" sz="quarter" idx="11"/>
          </p:nvPr>
        </p:nvSpPr>
        <p:spPr/>
        <p:txBody>
          <a:bodyPr/>
          <a:lstStyle/>
          <a:p>
            <a:r>
              <a:rPr lang="en-US"/>
              <a:t>EMPLOYABILITY SKILL DEVELOPMENT (ESD) PROGRAM</a:t>
            </a:r>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9A2B7E1-CB2C-4EE2-91D9-214701068EB4}" type="datetime1">
              <a:rPr lang="de-DE" smtClean="0"/>
              <a:t>18.06.2020</a:t>
            </a:fld>
            <a:endParaRPr lang="de-DE"/>
          </a:p>
        </p:txBody>
      </p:sp>
      <p:sp>
        <p:nvSpPr>
          <p:cNvPr id="6" name="Fußzeilenplatzhalter 5"/>
          <p:cNvSpPr>
            <a:spLocks noGrp="1"/>
          </p:cNvSpPr>
          <p:nvPr>
            <p:ph type="ftr" sz="quarter" idx="11"/>
          </p:nvPr>
        </p:nvSpPr>
        <p:spPr/>
        <p:txBody>
          <a:bodyPr/>
          <a:lstStyle/>
          <a:p>
            <a:r>
              <a:rPr lang="en-US"/>
              <a:t>EMPLOYABILITY SKILL DEVELOPMENT (ESD) PROGRAM</a:t>
            </a:r>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AA0C8-CFC4-417B-8CCF-30DBCA53452F}" type="datetime1">
              <a:rPr lang="de-DE" smtClean="0"/>
              <a:t>18.06.2020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EMPLOYABILITY SKILL DEVELOPMENT (ESD) PROGRAM</a:t>
            </a:r>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702872" y="1338291"/>
            <a:ext cx="7910008" cy="1938992"/>
          </a:xfrm>
          <a:prstGeom prst="rect">
            <a:avLst/>
          </a:prstGeom>
          <a:noFill/>
        </p:spPr>
        <p:txBody>
          <a:bodyPr wrap="square" rtlCol="0">
            <a:spAutoFit/>
          </a:bodyPr>
          <a:lstStyle/>
          <a:p>
            <a:pPr algn="ctr"/>
            <a:r>
              <a:rPr lang="en-US" sz="6000" dirty="0">
                <a:solidFill>
                  <a:srgbClr val="FF5969"/>
                </a:solidFill>
                <a:latin typeface="Tw Cen MT" panose="020B0602020104020603" pitchFamily="34" charset="0"/>
              </a:rPr>
              <a:t>SHOE INVENTORY MANAGEMENT SYSTEM</a:t>
            </a:r>
          </a:p>
        </p:txBody>
      </p:sp>
      <p:sp>
        <p:nvSpPr>
          <p:cNvPr id="57" name="TextBox 56">
            <a:extLst>
              <a:ext uri="{FF2B5EF4-FFF2-40B4-BE49-F238E27FC236}">
                <a16:creationId xmlns:a16="http://schemas.microsoft.com/office/drawing/2014/main" id="{4F202974-31A3-4642-B671-F0DBBB7B4663}"/>
              </a:ext>
            </a:extLst>
          </p:cNvPr>
          <p:cNvSpPr txBox="1"/>
          <p:nvPr/>
        </p:nvSpPr>
        <p:spPr>
          <a:xfrm>
            <a:off x="4013986" y="3600876"/>
            <a:ext cx="7278915" cy="1815882"/>
          </a:xfrm>
          <a:prstGeom prst="rect">
            <a:avLst/>
          </a:prstGeom>
          <a:noFill/>
        </p:spPr>
        <p:txBody>
          <a:bodyPr wrap="square" rtlCol="0">
            <a:spAutoFit/>
          </a:bodyPr>
          <a:lstStyle/>
          <a:p>
            <a:pPr algn="ctr"/>
            <a:r>
              <a:rPr lang="en-US" sz="2800" dirty="0">
                <a:solidFill>
                  <a:srgbClr val="52CBBE"/>
                </a:solidFill>
                <a:latin typeface="Tw Cen MT" panose="020B0602020104020603" pitchFamily="34" charset="0"/>
              </a:rPr>
              <a:t>Yashi Chaturvedi – E&amp;TC A – 05</a:t>
            </a:r>
          </a:p>
          <a:p>
            <a:pPr algn="ctr"/>
            <a:r>
              <a:rPr lang="en-US" sz="2800" dirty="0">
                <a:solidFill>
                  <a:srgbClr val="52CBBE"/>
                </a:solidFill>
                <a:latin typeface="Tw Cen MT" panose="020B0602020104020603" pitchFamily="34" charset="0"/>
              </a:rPr>
              <a:t>Amal Mehta – E&amp;TC A – 38</a:t>
            </a:r>
          </a:p>
          <a:p>
            <a:pPr algn="ctr"/>
            <a:r>
              <a:rPr lang="en-US" sz="2800" dirty="0">
                <a:solidFill>
                  <a:srgbClr val="52CBBE"/>
                </a:solidFill>
                <a:latin typeface="Tw Cen MT" panose="020B0602020104020603" pitchFamily="34" charset="0"/>
              </a:rPr>
              <a:t>Bhavesh Purohit – E&amp;TC A - 60</a:t>
            </a:r>
          </a:p>
          <a:p>
            <a:pPr algn="ctr"/>
            <a:endParaRPr lang="en-US" sz="28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50320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3" y="0"/>
            <a:ext cx="11651711" cy="6858000"/>
            <a:chOff x="213096" y="0"/>
            <a:chExt cx="11565777"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67332" y="3097275"/>
              <a:ext cx="1992086" cy="830997"/>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Problem Statement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47606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40227"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026"/>
              <a:ext cx="1992086" cy="463499"/>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Description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56810" y="3192296"/>
              <a:ext cx="2171378"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Discussion</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65" name="Group 64">
            <a:extLst>
              <a:ext uri="{FF2B5EF4-FFF2-40B4-BE49-F238E27FC236}">
                <a16:creationId xmlns:a16="http://schemas.microsoft.com/office/drawing/2014/main" id="{74C83F65-E307-49B7-BE37-C8D7CFC0F2A8}"/>
              </a:ext>
            </a:extLst>
          </p:cNvPr>
          <p:cNvGrpSpPr/>
          <p:nvPr/>
        </p:nvGrpSpPr>
        <p:grpSpPr>
          <a:xfrm>
            <a:off x="-9287559" y="-1"/>
            <a:ext cx="9819981" cy="6858000"/>
            <a:chOff x="-9337032" y="-1"/>
            <a:chExt cx="9927504" cy="6858000"/>
          </a:xfrm>
        </p:grpSpPr>
        <p:sp>
          <p:nvSpPr>
            <p:cNvPr id="66" name="Rectangle 65">
              <a:extLst>
                <a:ext uri="{FF2B5EF4-FFF2-40B4-BE49-F238E27FC236}">
                  <a16:creationId xmlns:a16="http://schemas.microsoft.com/office/drawing/2014/main" id="{2F36086A-765E-488D-A7C3-8B479E3FAE0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8E71C2BB-6EFA-436F-9034-109BE9107A0F}"/>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B568D56-766F-4343-BFC1-329E59B753CF}"/>
                </a:ext>
              </a:extLst>
            </p:cNvPr>
            <p:cNvSpPr txBox="1"/>
            <p:nvPr/>
          </p:nvSpPr>
          <p:spPr>
            <a:xfrm rot="16200000">
              <a:off x="-738260" y="3216972"/>
              <a:ext cx="1992086" cy="591604"/>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5087D76F-084A-430B-BD0E-36A082B1C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70" name="Picture 69">
            <a:extLst>
              <a:ext uri="{FF2B5EF4-FFF2-40B4-BE49-F238E27FC236}">
                <a16:creationId xmlns:a16="http://schemas.microsoft.com/office/drawing/2014/main" id="{F9E6895B-FA72-44C5-BF56-138BF7FB61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84203" y="-1"/>
            <a:ext cx="1307797" cy="1204121"/>
          </a:xfrm>
          <a:prstGeom prst="rect">
            <a:avLst/>
          </a:prstGeom>
        </p:spPr>
      </p:pic>
      <p:sp>
        <p:nvSpPr>
          <p:cNvPr id="5" name="Footer Placeholder 4">
            <a:extLst>
              <a:ext uri="{FF2B5EF4-FFF2-40B4-BE49-F238E27FC236}">
                <a16:creationId xmlns:a16="http://schemas.microsoft.com/office/drawing/2014/main" id="{798E0DF8-E8A8-4FCF-9201-6B27EDA6FA1B}"/>
              </a:ext>
            </a:extLst>
          </p:cNvPr>
          <p:cNvSpPr>
            <a:spLocks noGrp="1"/>
          </p:cNvSpPr>
          <p:nvPr>
            <p:ph type="ftr" sz="quarter" idx="11"/>
          </p:nvPr>
        </p:nvSpPr>
        <p:spPr>
          <a:xfrm>
            <a:off x="4038600" y="6492874"/>
            <a:ext cx="4114800" cy="365125"/>
          </a:xfrm>
        </p:spPr>
        <p:txBody>
          <a:bodyPr/>
          <a:lstStyle/>
          <a:p>
            <a:r>
              <a:rPr lang="en-US"/>
              <a:t>EMPLOYABILITY SKILL DEVELOPMENT (ESD) PROGRAM</a:t>
            </a:r>
            <a:endParaRPr lang="de-DE"/>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926167" cy="6858000"/>
            <a:chOff x="-290920" y="0"/>
            <a:chExt cx="12926167"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1100595" y="2974164"/>
              <a:ext cx="1992086" cy="1077218"/>
            </a:xfrm>
            <a:prstGeom prst="rect">
              <a:avLst/>
            </a:prstGeom>
            <a:noFill/>
          </p:spPr>
          <p:txBody>
            <a:bodyPr wrap="square" rtlCol="0">
              <a:spAutoFit/>
            </a:bodyPr>
            <a:lstStyle/>
            <a:p>
              <a:pPr lvl="0" algn="ctr"/>
              <a:r>
                <a:rPr lang="en-US" sz="2800" b="1" dirty="0">
                  <a:solidFill>
                    <a:srgbClr val="F0EEF0"/>
                  </a:solidFill>
                  <a:latin typeface="Tw Cen MT" panose="020B0602020104020603" pitchFamily="34" charset="0"/>
                </a:rPr>
                <a:t>Introduction</a:t>
              </a:r>
            </a:p>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597269" cy="6858000"/>
            <a:chOff x="213096" y="0"/>
            <a:chExt cx="11530534"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242444" y="3007626"/>
              <a:ext cx="2171376" cy="830997"/>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Problem Statement</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438217" y="3247472"/>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40" y="0"/>
            <a:ext cx="9922557"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81944"/>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Description</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656807" y="3192294"/>
              <a:ext cx="2171378"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Implementation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81942"/>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Discussion</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81941"/>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426379" y="1801368"/>
            <a:ext cx="7176613" cy="3484029"/>
            <a:chOff x="3055011" y="3720958"/>
            <a:chExt cx="7150608" cy="3358787"/>
          </a:xfrm>
        </p:grpSpPr>
        <p:sp>
          <p:nvSpPr>
            <p:cNvPr id="83" name="TextBox 82">
              <a:extLst>
                <a:ext uri="{FF2B5EF4-FFF2-40B4-BE49-F238E27FC236}">
                  <a16:creationId xmlns:a16="http://schemas.microsoft.com/office/drawing/2014/main" id="{A94C4F95-2EDE-46B0-8B26-C72D6D3C8DB3}"/>
                </a:ext>
              </a:extLst>
            </p:cNvPr>
            <p:cNvSpPr txBox="1"/>
            <p:nvPr/>
          </p:nvSpPr>
          <p:spPr>
            <a:xfrm>
              <a:off x="4168471" y="3720958"/>
              <a:ext cx="4045435" cy="584775"/>
            </a:xfrm>
            <a:prstGeom prst="rect">
              <a:avLst/>
            </a:prstGeom>
            <a:noFill/>
          </p:spPr>
          <p:txBody>
            <a:bodyPr wrap="square" rtlCol="0">
              <a:spAutoFit/>
            </a:bodyPr>
            <a:lstStyle/>
            <a:p>
              <a:pPr algn="ctr"/>
              <a:endParaRPr lang="en-US" sz="3200" dirty="0">
                <a:solidFill>
                  <a:srgbClr val="03A1A4"/>
                </a:solidFill>
                <a:latin typeface="Tw Cen MT" panose="020B0602020104020603" pitchFamily="34" charset="0"/>
              </a:endParaRPr>
            </a:p>
          </p:txBody>
        </p:sp>
        <p:sp>
          <p:nvSpPr>
            <p:cNvPr id="84" name="TextBox 83">
              <a:extLst>
                <a:ext uri="{FF2B5EF4-FFF2-40B4-BE49-F238E27FC236}">
                  <a16:creationId xmlns:a16="http://schemas.microsoft.com/office/drawing/2014/main" id="{7DC9F996-36A0-4A1D-8C4B-F6DAF0FDA7C8}"/>
                </a:ext>
              </a:extLst>
            </p:cNvPr>
            <p:cNvSpPr txBox="1"/>
            <p:nvPr/>
          </p:nvSpPr>
          <p:spPr>
            <a:xfrm>
              <a:off x="4868805" y="4379315"/>
              <a:ext cx="2644771" cy="461665"/>
            </a:xfrm>
            <a:prstGeom prst="rect">
              <a:avLst/>
            </a:prstGeom>
            <a:noFill/>
          </p:spPr>
          <p:txBody>
            <a:bodyPr wrap="square" rtlCol="0">
              <a:spAutoFit/>
            </a:bodyPr>
            <a:lstStyle/>
            <a:p>
              <a:pPr algn="ctr"/>
              <a:endParaRPr lang="en-US" sz="2400" dirty="0">
                <a:solidFill>
                  <a:schemeClr val="bg1">
                    <a:lumMod val="65000"/>
                  </a:schemeClr>
                </a:solidFill>
                <a:latin typeface="Tw Cen MT" panose="020B0602020104020603" pitchFamily="34" charset="0"/>
              </a:endParaRPr>
            </a:p>
          </p:txBody>
        </p:sp>
        <p:sp>
          <p:nvSpPr>
            <p:cNvPr id="85" name="TextBox 84">
              <a:extLst>
                <a:ext uri="{FF2B5EF4-FFF2-40B4-BE49-F238E27FC236}">
                  <a16:creationId xmlns:a16="http://schemas.microsoft.com/office/drawing/2014/main" id="{9EDE56FF-3E69-4484-9673-AC7FA14D3D89}"/>
                </a:ext>
              </a:extLst>
            </p:cNvPr>
            <p:cNvSpPr txBox="1"/>
            <p:nvPr/>
          </p:nvSpPr>
          <p:spPr>
            <a:xfrm>
              <a:off x="4868805" y="4816926"/>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3055011" y="3940424"/>
              <a:ext cx="7150608" cy="3139321"/>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solidFill>
                    <a:srgbClr val="00A0A8"/>
                  </a:solidFill>
                  <a:latin typeface="Tw Cen MT" panose="020B0602020104020603" pitchFamily="34" charset="0"/>
                </a:rPr>
                <a:t>An </a:t>
              </a:r>
              <a:r>
                <a:rPr lang="en-US" dirty="0">
                  <a:solidFill>
                    <a:srgbClr val="FF5969"/>
                  </a:solidFill>
                  <a:latin typeface="Tw Cen MT" panose="020B0602020104020603" pitchFamily="34" charset="0"/>
                </a:rPr>
                <a:t>inventory management system </a:t>
              </a:r>
              <a:r>
                <a:rPr lang="en-US" dirty="0">
                  <a:solidFill>
                    <a:srgbClr val="00A0A8"/>
                  </a:solidFill>
                  <a:latin typeface="Tw Cen MT" panose="020B0602020104020603" pitchFamily="34" charset="0"/>
                </a:rPr>
                <a:t>is the combination of technology (hardware and software) and processes and procedures that oversee the monitoring and maintenance of stocked products.</a:t>
              </a:r>
            </a:p>
            <a:p>
              <a:pPr marL="285750" indent="-285750" algn="just">
                <a:buFont typeface="Wingdings" panose="05000000000000000000" pitchFamily="2" charset="2"/>
                <a:buChar char="v"/>
              </a:pPr>
              <a:endParaRPr lang="en-US" dirty="0">
                <a:solidFill>
                  <a:srgbClr val="00A0A8"/>
                </a:solidFill>
                <a:latin typeface="Tw Cen MT" panose="020B0602020104020603" pitchFamily="34" charset="0"/>
              </a:endParaRPr>
            </a:p>
            <a:p>
              <a:pPr marL="285750" indent="-285750" algn="just">
                <a:buFont typeface="Wingdings" panose="05000000000000000000" pitchFamily="2" charset="2"/>
                <a:buChar char="v"/>
              </a:pPr>
              <a:endParaRPr lang="en-US" dirty="0">
                <a:solidFill>
                  <a:srgbClr val="00A0A8"/>
                </a:solidFill>
                <a:latin typeface="Tw Cen MT" panose="020B0602020104020603" pitchFamily="34" charset="0"/>
              </a:endParaRPr>
            </a:p>
            <a:p>
              <a:pPr marL="285750" indent="-285750" algn="just">
                <a:buFont typeface="Wingdings" panose="05000000000000000000" pitchFamily="2" charset="2"/>
                <a:buChar char="v"/>
              </a:pPr>
              <a:r>
                <a:rPr lang="en-US" dirty="0">
                  <a:solidFill>
                    <a:srgbClr val="00A0A8"/>
                  </a:solidFill>
                  <a:latin typeface="Tw Cen MT" panose="020B0602020104020603" pitchFamily="34" charset="0"/>
                </a:rPr>
                <a:t>This software does the following:</a:t>
              </a:r>
            </a:p>
            <a:p>
              <a:pPr marL="285750" indent="-285750" algn="just">
                <a:buFont typeface="Arial" panose="020B0604020202020204" pitchFamily="34" charset="0"/>
                <a:buChar char="•"/>
              </a:pPr>
              <a:r>
                <a:rPr lang="en-US" dirty="0">
                  <a:solidFill>
                    <a:srgbClr val="FF5969"/>
                  </a:solidFill>
                  <a:latin typeface="Tw Cen MT" panose="020B0602020104020603" pitchFamily="34" charset="0"/>
                </a:rPr>
                <a:t>Records the information </a:t>
              </a:r>
              <a:r>
                <a:rPr lang="en-US" dirty="0">
                  <a:solidFill>
                    <a:srgbClr val="00A0A8"/>
                  </a:solidFill>
                  <a:latin typeface="Tw Cen MT" panose="020B0602020104020603" pitchFamily="34" charset="0"/>
                </a:rPr>
                <a:t>about the stocks of an organization </a:t>
              </a:r>
            </a:p>
            <a:p>
              <a:pPr marL="285750" indent="-285750" algn="just">
                <a:buFont typeface="Arial" panose="020B0604020202020204" pitchFamily="34" charset="0"/>
                <a:buChar char="•"/>
              </a:pPr>
              <a:r>
                <a:rPr lang="en-US" dirty="0">
                  <a:solidFill>
                    <a:srgbClr val="00A0A8"/>
                  </a:solidFill>
                  <a:latin typeface="Tw Cen MT" panose="020B0602020104020603" pitchFamily="34" charset="0"/>
                </a:rPr>
                <a:t>Perform basic operations, </a:t>
              </a:r>
              <a:r>
                <a:rPr lang="en-US" dirty="0">
                  <a:solidFill>
                    <a:srgbClr val="FF5969"/>
                  </a:solidFill>
                  <a:latin typeface="Tw Cen MT" panose="020B0602020104020603" pitchFamily="34" charset="0"/>
                </a:rPr>
                <a:t>purchase and sales of the products. </a:t>
              </a:r>
            </a:p>
            <a:p>
              <a:pPr algn="just"/>
              <a:endParaRPr lang="en-US" dirty="0">
                <a:solidFill>
                  <a:srgbClr val="00A0A8"/>
                </a:solidFill>
                <a:latin typeface="Tw Cen MT" panose="020B0602020104020603" pitchFamily="34" charset="0"/>
              </a:endParaRPr>
            </a:p>
            <a:p>
              <a:pPr algn="just"/>
              <a:endParaRPr lang="en-US" dirty="0">
                <a:solidFill>
                  <a:srgbClr val="00A0A8"/>
                </a:solidFill>
                <a:latin typeface="Tw Cen MT" panose="020B0602020104020603" pitchFamily="34" charset="0"/>
              </a:endParaRPr>
            </a:p>
            <a:p>
              <a:pPr marL="285750" indent="-285750" algn="just">
                <a:buFont typeface="Wingdings" panose="05000000000000000000" pitchFamily="2" charset="2"/>
                <a:buChar char="v"/>
              </a:pPr>
              <a:r>
                <a:rPr lang="en-US" dirty="0">
                  <a:solidFill>
                    <a:srgbClr val="00A0A8"/>
                  </a:solidFill>
                  <a:latin typeface="Tw Cen MT" panose="020B0602020104020603" pitchFamily="34" charset="0"/>
                </a:rPr>
                <a:t>Developed to </a:t>
              </a:r>
              <a:r>
                <a:rPr lang="en-US" dirty="0">
                  <a:solidFill>
                    <a:srgbClr val="FF5969"/>
                  </a:solidFill>
                  <a:latin typeface="Tw Cen MT" panose="020B0602020104020603" pitchFamily="34" charset="0"/>
                </a:rPr>
                <a:t>increase the efficiency </a:t>
              </a:r>
              <a:r>
                <a:rPr lang="en-US" dirty="0">
                  <a:solidFill>
                    <a:srgbClr val="00A0A8"/>
                  </a:solidFill>
                  <a:latin typeface="Tw Cen MT" panose="020B0602020104020603" pitchFamily="34" charset="0"/>
                </a:rPr>
                <a:t>of an organization </a:t>
              </a:r>
            </a:p>
          </p:txBody>
        </p:sp>
      </p:grpSp>
      <p:pic>
        <p:nvPicPr>
          <p:cNvPr id="39" name="Picture 38">
            <a:extLst>
              <a:ext uri="{FF2B5EF4-FFF2-40B4-BE49-F238E27FC236}">
                <a16:creationId xmlns:a16="http://schemas.microsoft.com/office/drawing/2014/main" id="{88C601C9-99F5-4EC4-976F-6441411F36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8486" y="47281"/>
            <a:ext cx="1307797" cy="1204121"/>
          </a:xfrm>
          <a:prstGeom prst="rect">
            <a:avLst/>
          </a:prstGeom>
        </p:spPr>
      </p:pic>
      <p:sp>
        <p:nvSpPr>
          <p:cNvPr id="2" name="TextBox 1">
            <a:extLst>
              <a:ext uri="{FF2B5EF4-FFF2-40B4-BE49-F238E27FC236}">
                <a16:creationId xmlns:a16="http://schemas.microsoft.com/office/drawing/2014/main" id="{ABE88E6B-D186-449F-A514-B387F7B9BDEA}"/>
              </a:ext>
            </a:extLst>
          </p:cNvPr>
          <p:cNvSpPr txBox="1"/>
          <p:nvPr/>
        </p:nvSpPr>
        <p:spPr>
          <a:xfrm>
            <a:off x="4730214" y="387731"/>
            <a:ext cx="6341888" cy="523220"/>
          </a:xfrm>
          <a:prstGeom prst="rect">
            <a:avLst/>
          </a:prstGeom>
          <a:noFill/>
        </p:spPr>
        <p:txBody>
          <a:bodyPr wrap="square" rtlCol="0">
            <a:spAutoFit/>
          </a:bodyPr>
          <a:lstStyle/>
          <a:p>
            <a:r>
              <a:rPr lang="en-US" sz="2800" dirty="0">
                <a:solidFill>
                  <a:srgbClr val="F0EEF0"/>
                </a:solidFill>
                <a:highlight>
                  <a:srgbClr val="FEC630"/>
                </a:highlight>
                <a:latin typeface="Tw Cen MT" panose="020B0602020104020603" pitchFamily="34" charset="0"/>
              </a:rPr>
              <a:t>SHOE INVENTORY MANAGEMENT SYSTEM</a:t>
            </a:r>
            <a:endParaRPr lang="en-IN" sz="2800" dirty="0">
              <a:solidFill>
                <a:srgbClr val="F0EEF0"/>
              </a:solidFill>
              <a:highlight>
                <a:srgbClr val="FEC630"/>
              </a:highlight>
              <a:latin typeface="Tw Cen MT" panose="020B0602020104020603" pitchFamily="34" charset="0"/>
            </a:endParaRPr>
          </a:p>
        </p:txBody>
      </p:sp>
      <p:sp>
        <p:nvSpPr>
          <p:cNvPr id="5" name="Footer Placeholder 4">
            <a:extLst>
              <a:ext uri="{FF2B5EF4-FFF2-40B4-BE49-F238E27FC236}">
                <a16:creationId xmlns:a16="http://schemas.microsoft.com/office/drawing/2014/main" id="{393836B7-0DA9-45F4-833D-AC40879C17E8}"/>
              </a:ext>
            </a:extLst>
          </p:cNvPr>
          <p:cNvSpPr>
            <a:spLocks noGrp="1"/>
          </p:cNvSpPr>
          <p:nvPr>
            <p:ph type="ftr" sz="quarter" idx="11"/>
          </p:nvPr>
        </p:nvSpPr>
        <p:spPr>
          <a:xfrm>
            <a:off x="4038600" y="6470269"/>
            <a:ext cx="4114800" cy="365125"/>
          </a:xfrm>
        </p:spPr>
        <p:txBody>
          <a:bodyPr/>
          <a:lstStyle/>
          <a:p>
            <a:r>
              <a:rPr lang="en-US" dirty="0"/>
              <a:t>EMPLOYABILITY SKILL DEVELOPMENT (ESD) PROGRAM</a:t>
            </a:r>
            <a:endParaRPr lang="de-DE" dirty="0"/>
          </a:p>
        </p:txBody>
      </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3015420" cy="6858000"/>
            <a:chOff x="-290920" y="0"/>
            <a:chExt cx="130154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1189848" y="2974164"/>
              <a:ext cx="1992086" cy="1077218"/>
            </a:xfrm>
            <a:prstGeom prst="rect">
              <a:avLst/>
            </a:prstGeom>
            <a:noFill/>
          </p:spPr>
          <p:txBody>
            <a:bodyPr wrap="square" rtlCol="0">
              <a:spAutoFit/>
            </a:bodyPr>
            <a:lstStyle/>
            <a:p>
              <a:pPr lvl="0" algn="ctr"/>
              <a:r>
                <a:rPr lang="en-US" sz="2800" b="1" dirty="0">
                  <a:solidFill>
                    <a:srgbClr val="F0EEF0"/>
                  </a:solidFill>
                  <a:latin typeface="Tw Cen MT" panose="020B0602020104020603" pitchFamily="34" charset="0"/>
                </a:rPr>
                <a:t>Introduction</a:t>
              </a:r>
            </a:p>
            <a:p>
              <a:pPr lvl="0" algn="ct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539836" cy="6858000"/>
            <a:chOff x="213096" y="0"/>
            <a:chExt cx="11539836"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383036" y="2337441"/>
              <a:ext cx="1277561"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013501"/>
              <a:ext cx="1992086" cy="830997"/>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Problem Statement</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475043" y="3247475"/>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10447247" cy="6858000"/>
            <a:chOff x="491575" y="0"/>
            <a:chExt cx="10447247"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434948" y="3099713"/>
              <a:ext cx="1992086" cy="1015663"/>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Description</a:t>
              </a:r>
            </a:p>
            <a:p>
              <a:pPr algn="ct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657045" y="3202790"/>
              <a:ext cx="2171381"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Implementation</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81942"/>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Discussion</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281941"/>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Conclusion</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19" name="TextBox 118">
            <a:extLst>
              <a:ext uri="{FF2B5EF4-FFF2-40B4-BE49-F238E27FC236}">
                <a16:creationId xmlns:a16="http://schemas.microsoft.com/office/drawing/2014/main" id="{BBD17202-B0A7-4912-9A5D-8F55518824B3}"/>
              </a:ext>
            </a:extLst>
          </p:cNvPr>
          <p:cNvSpPr txBox="1"/>
          <p:nvPr/>
        </p:nvSpPr>
        <p:spPr>
          <a:xfrm>
            <a:off x="5572502" y="3455581"/>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nvGrpSpPr>
          <p:cNvPr id="120" name="Group 119">
            <a:extLst>
              <a:ext uri="{FF2B5EF4-FFF2-40B4-BE49-F238E27FC236}">
                <a16:creationId xmlns:a16="http://schemas.microsoft.com/office/drawing/2014/main" id="{1F66AC79-730F-4E07-974E-4F08542F2C4A}"/>
              </a:ext>
            </a:extLst>
          </p:cNvPr>
          <p:cNvGrpSpPr/>
          <p:nvPr/>
        </p:nvGrpSpPr>
        <p:grpSpPr>
          <a:xfrm>
            <a:off x="8083100" y="3146196"/>
            <a:ext cx="1591582" cy="617162"/>
            <a:chOff x="6488272" y="3837442"/>
            <a:chExt cx="1591582" cy="617162"/>
          </a:xfrm>
        </p:grpSpPr>
        <p:sp>
          <p:nvSpPr>
            <p:cNvPr id="121" name="TextBox 120">
              <a:extLst>
                <a:ext uri="{FF2B5EF4-FFF2-40B4-BE49-F238E27FC236}">
                  <a16:creationId xmlns:a16="http://schemas.microsoft.com/office/drawing/2014/main" id="{D025EBC6-5731-4D97-B58C-0E0C20D47817}"/>
                </a:ext>
              </a:extLst>
            </p:cNvPr>
            <p:cNvSpPr txBox="1"/>
            <p:nvPr/>
          </p:nvSpPr>
          <p:spPr>
            <a:xfrm>
              <a:off x="6488272" y="3837442"/>
              <a:ext cx="1591582" cy="369332"/>
            </a:xfrm>
            <a:prstGeom prst="rect">
              <a:avLst/>
            </a:prstGeom>
            <a:noFill/>
          </p:spPr>
          <p:txBody>
            <a:bodyPr wrap="square" rtlCol="0">
              <a:spAutoFit/>
            </a:bodyPr>
            <a:lstStyle/>
            <a:p>
              <a:pPr algn="ctr"/>
              <a:endParaRPr lang="en-US" b="1" dirty="0">
                <a:solidFill>
                  <a:srgbClr val="FEC630"/>
                </a:solidFill>
                <a:latin typeface="Tw Cen MT" panose="020B0602020104020603" pitchFamily="34" charset="0"/>
              </a:endParaRPr>
            </a:p>
          </p:txBody>
        </p:sp>
        <p:sp>
          <p:nvSpPr>
            <p:cNvPr id="122" name="TextBox 121">
              <a:extLst>
                <a:ext uri="{FF2B5EF4-FFF2-40B4-BE49-F238E27FC236}">
                  <a16:creationId xmlns:a16="http://schemas.microsoft.com/office/drawing/2014/main" id="{B38973E8-8FEC-48EF-89C3-A1086AD31515}"/>
                </a:ext>
              </a:extLst>
            </p:cNvPr>
            <p:cNvSpPr txBox="1"/>
            <p:nvPr/>
          </p:nvSpPr>
          <p:spPr>
            <a:xfrm>
              <a:off x="6488272"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pic>
        <p:nvPicPr>
          <p:cNvPr id="60" name="Picture 59">
            <a:extLst>
              <a:ext uri="{FF2B5EF4-FFF2-40B4-BE49-F238E27FC236}">
                <a16:creationId xmlns:a16="http://schemas.microsoft.com/office/drawing/2014/main" id="{989661C2-0DFC-4C41-8978-1BE195A7FC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2163" y="-4"/>
            <a:ext cx="1307797" cy="1204121"/>
          </a:xfrm>
          <a:prstGeom prst="rect">
            <a:avLst/>
          </a:prstGeom>
        </p:spPr>
      </p:pic>
      <p:sp>
        <p:nvSpPr>
          <p:cNvPr id="2" name="TextBox 1">
            <a:extLst>
              <a:ext uri="{FF2B5EF4-FFF2-40B4-BE49-F238E27FC236}">
                <a16:creationId xmlns:a16="http://schemas.microsoft.com/office/drawing/2014/main" id="{A0A84D6D-6E0A-4B35-8E74-79BE91696CFF}"/>
              </a:ext>
            </a:extLst>
          </p:cNvPr>
          <p:cNvSpPr txBox="1"/>
          <p:nvPr/>
        </p:nvSpPr>
        <p:spPr>
          <a:xfrm flipH="1">
            <a:off x="2976061" y="1622702"/>
            <a:ext cx="7145991"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solidFill>
                  <a:srgbClr val="00A0A8"/>
                </a:solidFill>
                <a:latin typeface="Tw Cen MT" panose="020B0602020104020603" pitchFamily="34" charset="0"/>
              </a:rPr>
              <a:t>Due to a huge amount of numbers of shoes stock &amp; sales in a particular shop/organization, it is </a:t>
            </a:r>
            <a:r>
              <a:rPr lang="en-US" dirty="0">
                <a:solidFill>
                  <a:srgbClr val="FF5969"/>
                </a:solidFill>
                <a:latin typeface="Tw Cen MT" panose="020B0602020104020603" pitchFamily="34" charset="0"/>
              </a:rPr>
              <a:t>not feasible </a:t>
            </a:r>
            <a:r>
              <a:rPr lang="en-US" dirty="0">
                <a:solidFill>
                  <a:srgbClr val="00A0A8"/>
                </a:solidFill>
                <a:latin typeface="Tw Cen MT" panose="020B0602020104020603" pitchFamily="34" charset="0"/>
              </a:rPr>
              <a:t>to keep a </a:t>
            </a:r>
            <a:r>
              <a:rPr lang="en-US" dirty="0">
                <a:solidFill>
                  <a:srgbClr val="FF5969"/>
                </a:solidFill>
                <a:latin typeface="Tw Cen MT" panose="020B0602020104020603" pitchFamily="34" charset="0"/>
              </a:rPr>
              <a:t>hand record. </a:t>
            </a:r>
          </a:p>
          <a:p>
            <a:pPr algn="just"/>
            <a:endParaRPr lang="en-US" dirty="0">
              <a:solidFill>
                <a:srgbClr val="00A0A8"/>
              </a:solidFill>
              <a:latin typeface="Tw Cen MT" panose="020B0602020104020603" pitchFamily="34" charset="0"/>
            </a:endParaRPr>
          </a:p>
          <a:p>
            <a:pPr algn="just"/>
            <a:endParaRPr lang="en-US" dirty="0">
              <a:solidFill>
                <a:srgbClr val="00A0A8"/>
              </a:solidFill>
              <a:latin typeface="Tw Cen MT" panose="020B0602020104020603" pitchFamily="34" charset="0"/>
            </a:endParaRPr>
          </a:p>
          <a:p>
            <a:pPr marL="285750" indent="-285750" algn="just">
              <a:buFont typeface="Wingdings" panose="05000000000000000000" pitchFamily="2" charset="2"/>
              <a:buChar char="v"/>
            </a:pPr>
            <a:r>
              <a:rPr lang="en-US" dirty="0">
                <a:solidFill>
                  <a:srgbClr val="00A0A8"/>
                </a:solidFill>
                <a:latin typeface="Tw Cen MT" panose="020B0602020104020603" pitchFamily="34" charset="0"/>
              </a:rPr>
              <a:t>Without an inventory management system, the goods and products that flow through an organization will inevitably be in </a:t>
            </a:r>
            <a:r>
              <a:rPr lang="en-US" dirty="0">
                <a:solidFill>
                  <a:srgbClr val="FF5969"/>
                </a:solidFill>
                <a:latin typeface="Tw Cen MT" panose="020B0602020104020603" pitchFamily="34" charset="0"/>
              </a:rPr>
              <a:t>disarray. </a:t>
            </a:r>
          </a:p>
          <a:p>
            <a:pPr marL="285750" indent="-285750" algn="just">
              <a:buFont typeface="Wingdings" panose="05000000000000000000" pitchFamily="2" charset="2"/>
              <a:buChar char="v"/>
            </a:pPr>
            <a:endParaRPr lang="en-US" dirty="0">
              <a:solidFill>
                <a:srgbClr val="00A0A8"/>
              </a:solidFill>
              <a:latin typeface="Tw Cen MT" panose="020B0602020104020603" pitchFamily="34" charset="0"/>
            </a:endParaRPr>
          </a:p>
          <a:p>
            <a:pPr marL="285750" indent="-285750" algn="just">
              <a:buFont typeface="Wingdings" panose="05000000000000000000" pitchFamily="2" charset="2"/>
              <a:buChar char="v"/>
            </a:pPr>
            <a:endParaRPr lang="en-US" dirty="0">
              <a:solidFill>
                <a:srgbClr val="00A0A8"/>
              </a:solidFill>
              <a:latin typeface="Tw Cen MT" panose="020B0602020104020603" pitchFamily="34" charset="0"/>
            </a:endParaRPr>
          </a:p>
          <a:p>
            <a:pPr marL="285750" indent="-285750" algn="just">
              <a:buFont typeface="Wingdings" panose="05000000000000000000" pitchFamily="2" charset="2"/>
              <a:buChar char="v"/>
            </a:pPr>
            <a:r>
              <a:rPr lang="en-US" dirty="0">
                <a:solidFill>
                  <a:srgbClr val="00A0A8"/>
                </a:solidFill>
                <a:latin typeface="Tw Cen MT" panose="020B0602020104020603" pitchFamily="34" charset="0"/>
              </a:rPr>
              <a:t>Our project enables a company to maintain a </a:t>
            </a:r>
            <a:r>
              <a:rPr lang="en-US" dirty="0">
                <a:solidFill>
                  <a:srgbClr val="FF5969"/>
                </a:solidFill>
                <a:latin typeface="Tw Cen MT" panose="020B0602020104020603" pitchFamily="34" charset="0"/>
              </a:rPr>
              <a:t>centralized record </a:t>
            </a:r>
            <a:r>
              <a:rPr lang="en-US" dirty="0">
                <a:solidFill>
                  <a:srgbClr val="00A0A8"/>
                </a:solidFill>
                <a:latin typeface="Tw Cen MT" panose="020B0602020104020603" pitchFamily="34" charset="0"/>
              </a:rPr>
              <a:t>of every asset and item in the control of the organization and allows many users to work on the same set of data, with immediate updating.</a:t>
            </a:r>
          </a:p>
          <a:p>
            <a:pPr marL="285750" indent="-285750" algn="just">
              <a:buFont typeface="Wingdings" panose="05000000000000000000" pitchFamily="2" charset="2"/>
              <a:buChar char="v"/>
            </a:pPr>
            <a:endParaRPr lang="en-IN" dirty="0">
              <a:solidFill>
                <a:srgbClr val="00A0A8"/>
              </a:solidFill>
            </a:endParaRPr>
          </a:p>
        </p:txBody>
      </p:sp>
      <p:sp>
        <p:nvSpPr>
          <p:cNvPr id="62" name="TextBox 61">
            <a:extLst>
              <a:ext uri="{FF2B5EF4-FFF2-40B4-BE49-F238E27FC236}">
                <a16:creationId xmlns:a16="http://schemas.microsoft.com/office/drawing/2014/main" id="{96B3C1AF-FF78-441F-8EE5-59EECD0C44E2}"/>
              </a:ext>
            </a:extLst>
          </p:cNvPr>
          <p:cNvSpPr txBox="1"/>
          <p:nvPr/>
        </p:nvSpPr>
        <p:spPr>
          <a:xfrm>
            <a:off x="4261105" y="246888"/>
            <a:ext cx="6341888" cy="523220"/>
          </a:xfrm>
          <a:prstGeom prst="rect">
            <a:avLst/>
          </a:prstGeom>
          <a:noFill/>
        </p:spPr>
        <p:txBody>
          <a:bodyPr wrap="square" rtlCol="0">
            <a:spAutoFit/>
          </a:bodyPr>
          <a:lstStyle/>
          <a:p>
            <a:r>
              <a:rPr lang="en-US" sz="2800" dirty="0">
                <a:solidFill>
                  <a:srgbClr val="F0EEF0"/>
                </a:solidFill>
                <a:highlight>
                  <a:srgbClr val="FEC630"/>
                </a:highlight>
                <a:latin typeface="Tw Cen MT" panose="020B0602020104020603" pitchFamily="34" charset="0"/>
              </a:rPr>
              <a:t>SHOE INVENTORY MANAGEMENT SYSTEM</a:t>
            </a:r>
            <a:endParaRPr lang="en-IN" sz="2800" dirty="0">
              <a:solidFill>
                <a:srgbClr val="F0EEF0"/>
              </a:solidFill>
              <a:highlight>
                <a:srgbClr val="FEC630"/>
              </a:highlight>
              <a:latin typeface="Tw Cen MT" panose="020B0602020104020603" pitchFamily="34" charset="0"/>
            </a:endParaRPr>
          </a:p>
        </p:txBody>
      </p:sp>
      <p:sp>
        <p:nvSpPr>
          <p:cNvPr id="5" name="Footer Placeholder 4">
            <a:extLst>
              <a:ext uri="{FF2B5EF4-FFF2-40B4-BE49-F238E27FC236}">
                <a16:creationId xmlns:a16="http://schemas.microsoft.com/office/drawing/2014/main" id="{A466C7D8-87F6-45F9-9C42-50DF45D65B2D}"/>
              </a:ext>
            </a:extLst>
          </p:cNvPr>
          <p:cNvSpPr>
            <a:spLocks noGrp="1"/>
          </p:cNvSpPr>
          <p:nvPr>
            <p:ph type="ftr" sz="quarter" idx="11"/>
          </p:nvPr>
        </p:nvSpPr>
        <p:spPr>
          <a:xfrm>
            <a:off x="4038600" y="6479161"/>
            <a:ext cx="4114800" cy="365125"/>
          </a:xfrm>
        </p:spPr>
        <p:txBody>
          <a:bodyPr/>
          <a:lstStyle/>
          <a:p>
            <a:r>
              <a:rPr lang="en-US" dirty="0"/>
              <a:t>EMPLOYABILITY SKILL DEVELOPMENT (ESD) PROGRAM</a:t>
            </a:r>
            <a:endParaRPr lang="de-DE" dirty="0"/>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0"/>
                                        </p:tgtEl>
                                        <p:attrNameLst>
                                          <p:attrName>style.visibility</p:attrName>
                                        </p:attrNameLst>
                                      </p:cBhvr>
                                      <p:to>
                                        <p:strVal val="visible"/>
                                      </p:to>
                                    </p:set>
                                    <p:anim calcmode="lin" valueType="num">
                                      <p:cBhvr>
                                        <p:cTn id="7" dur="500" fill="hold"/>
                                        <p:tgtEl>
                                          <p:spTgt spid="120"/>
                                        </p:tgtEl>
                                        <p:attrNameLst>
                                          <p:attrName>ppt_w</p:attrName>
                                        </p:attrNameLst>
                                      </p:cBhvr>
                                      <p:tavLst>
                                        <p:tav tm="0">
                                          <p:val>
                                            <p:fltVal val="0"/>
                                          </p:val>
                                        </p:tav>
                                        <p:tav tm="100000">
                                          <p:val>
                                            <p:strVal val="#ppt_w"/>
                                          </p:val>
                                        </p:tav>
                                      </p:tavLst>
                                    </p:anim>
                                    <p:anim calcmode="lin" valueType="num">
                                      <p:cBhvr>
                                        <p:cTn id="8" dur="500" fill="hold"/>
                                        <p:tgtEl>
                                          <p:spTgt spid="120"/>
                                        </p:tgtEl>
                                        <p:attrNameLst>
                                          <p:attrName>ppt_h</p:attrName>
                                        </p:attrNameLst>
                                      </p:cBhvr>
                                      <p:tavLst>
                                        <p:tav tm="0">
                                          <p:val>
                                            <p:fltVal val="0"/>
                                          </p:val>
                                        </p:tav>
                                        <p:tav tm="100000">
                                          <p:val>
                                            <p:strVal val="#ppt_h"/>
                                          </p:val>
                                        </p:tav>
                                      </p:tavLst>
                                    </p:anim>
                                    <p:animEffect transition="in" filter="fade">
                                      <p:cBhvr>
                                        <p:cTn id="9" dur="500"/>
                                        <p:tgtEl>
                                          <p:spTgt spid="120"/>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3044857" cy="6858000"/>
            <a:chOff x="-290920" y="0"/>
            <a:chExt cx="13044857"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1219285" y="2974162"/>
              <a:ext cx="1992086" cy="1077218"/>
            </a:xfrm>
            <a:prstGeom prst="rect">
              <a:avLst/>
            </a:prstGeom>
            <a:noFill/>
          </p:spPr>
          <p:txBody>
            <a:bodyPr wrap="square" rtlCol="0">
              <a:spAutoFit/>
            </a:bodyPr>
            <a:lstStyle/>
            <a:p>
              <a:pPr lvl="0" algn="ctr"/>
              <a:r>
                <a:rPr lang="en-US" sz="2800" b="1" dirty="0">
                  <a:solidFill>
                    <a:srgbClr val="F0EEF0"/>
                  </a:solidFill>
                  <a:latin typeface="Tw Cen MT" panose="020B0602020104020603" pitchFamily="34" charset="0"/>
                </a:rPr>
                <a:t>Introduction</a:t>
              </a:r>
            </a:p>
            <a:p>
              <a:pPr lvl="0"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539836" cy="6858000"/>
            <a:chOff x="213096" y="0"/>
            <a:chExt cx="11539836"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013501"/>
              <a:ext cx="1992086" cy="830997"/>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Problem Statement</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81944"/>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Description</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656807" y="3192297"/>
              <a:ext cx="2171379"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Implementation</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81942"/>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Discussion</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281941"/>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7" name="Group 106">
            <a:extLst>
              <a:ext uri="{FF2B5EF4-FFF2-40B4-BE49-F238E27FC236}">
                <a16:creationId xmlns:a16="http://schemas.microsoft.com/office/drawing/2014/main" id="{E9582EE9-5831-4F6F-B29E-0BEB719C4F1E}"/>
              </a:ext>
            </a:extLst>
          </p:cNvPr>
          <p:cNvGrpSpPr/>
          <p:nvPr/>
        </p:nvGrpSpPr>
        <p:grpSpPr>
          <a:xfrm>
            <a:off x="2594536" y="4142156"/>
            <a:ext cx="2289049" cy="548656"/>
            <a:chOff x="1514240" y="4816886"/>
            <a:chExt cx="2289049" cy="548656"/>
          </a:xfrm>
        </p:grpSpPr>
        <p:sp>
          <p:nvSpPr>
            <p:cNvPr id="108" name="TextBox 107">
              <a:extLst>
                <a:ext uri="{FF2B5EF4-FFF2-40B4-BE49-F238E27FC236}">
                  <a16:creationId xmlns:a16="http://schemas.microsoft.com/office/drawing/2014/main" id="{895C2AE9-E6EE-4572-8B9B-0A1C8899D6FE}"/>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09" name="TextBox 108">
              <a:extLst>
                <a:ext uri="{FF2B5EF4-FFF2-40B4-BE49-F238E27FC236}">
                  <a16:creationId xmlns:a16="http://schemas.microsoft.com/office/drawing/2014/main" id="{8DC71A93-B148-4A8B-B0CA-4AD086FE8D7B}"/>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grpSp>
        <p:nvGrpSpPr>
          <p:cNvPr id="111" name="Group 110">
            <a:extLst>
              <a:ext uri="{FF2B5EF4-FFF2-40B4-BE49-F238E27FC236}">
                <a16:creationId xmlns:a16="http://schemas.microsoft.com/office/drawing/2014/main" id="{EEB19012-A13E-4E01-97E1-4BD9BE0B2C4A}"/>
              </a:ext>
            </a:extLst>
          </p:cNvPr>
          <p:cNvGrpSpPr/>
          <p:nvPr/>
        </p:nvGrpSpPr>
        <p:grpSpPr>
          <a:xfrm>
            <a:off x="4783446" y="4142156"/>
            <a:ext cx="2289049" cy="548656"/>
            <a:chOff x="1514240" y="4816886"/>
            <a:chExt cx="2289049" cy="548656"/>
          </a:xfrm>
        </p:grpSpPr>
        <p:sp>
          <p:nvSpPr>
            <p:cNvPr id="112" name="TextBox 111">
              <a:extLst>
                <a:ext uri="{FF2B5EF4-FFF2-40B4-BE49-F238E27FC236}">
                  <a16:creationId xmlns:a16="http://schemas.microsoft.com/office/drawing/2014/main" id="{5FF83314-6443-4064-B8AD-715FDF38C0B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13" name="TextBox 112">
              <a:extLst>
                <a:ext uri="{FF2B5EF4-FFF2-40B4-BE49-F238E27FC236}">
                  <a16:creationId xmlns:a16="http://schemas.microsoft.com/office/drawing/2014/main" id="{AFB0129A-D09E-4693-96AE-20F4A2C31E42}"/>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grpSp>
        <p:nvGrpSpPr>
          <p:cNvPr id="115" name="Group 114">
            <a:extLst>
              <a:ext uri="{FF2B5EF4-FFF2-40B4-BE49-F238E27FC236}">
                <a16:creationId xmlns:a16="http://schemas.microsoft.com/office/drawing/2014/main" id="{115D3786-3CB0-4D98-9C2D-11D4FBA5EAB9}"/>
              </a:ext>
            </a:extLst>
          </p:cNvPr>
          <p:cNvGrpSpPr/>
          <p:nvPr/>
        </p:nvGrpSpPr>
        <p:grpSpPr>
          <a:xfrm>
            <a:off x="6912585" y="4142156"/>
            <a:ext cx="2289049" cy="548656"/>
            <a:chOff x="1514240" y="4816886"/>
            <a:chExt cx="2289049" cy="548656"/>
          </a:xfrm>
        </p:grpSpPr>
        <p:sp>
          <p:nvSpPr>
            <p:cNvPr id="116" name="TextBox 115">
              <a:extLst>
                <a:ext uri="{FF2B5EF4-FFF2-40B4-BE49-F238E27FC236}">
                  <a16:creationId xmlns:a16="http://schemas.microsoft.com/office/drawing/2014/main" id="{572131EC-94E6-4982-85F7-903D6FA7217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id="{B60C2261-B057-44FB-B300-F0F52E3F90C0}"/>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pic>
        <p:nvPicPr>
          <p:cNvPr id="81" name="Picture 80">
            <a:extLst>
              <a:ext uri="{FF2B5EF4-FFF2-40B4-BE49-F238E27FC236}">
                <a16:creationId xmlns:a16="http://schemas.microsoft.com/office/drawing/2014/main" id="{DCD939ED-87C0-46DC-8C36-992E8450B3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709" y="8477"/>
            <a:ext cx="1307797" cy="1204121"/>
          </a:xfrm>
          <a:prstGeom prst="rect">
            <a:avLst/>
          </a:prstGeom>
        </p:spPr>
      </p:pic>
      <p:sp>
        <p:nvSpPr>
          <p:cNvPr id="6" name="TextBox 5">
            <a:extLst>
              <a:ext uri="{FF2B5EF4-FFF2-40B4-BE49-F238E27FC236}">
                <a16:creationId xmlns:a16="http://schemas.microsoft.com/office/drawing/2014/main" id="{DCEA4023-6A33-4514-931E-E79088C60599}"/>
              </a:ext>
            </a:extLst>
          </p:cNvPr>
          <p:cNvSpPr txBox="1"/>
          <p:nvPr/>
        </p:nvSpPr>
        <p:spPr>
          <a:xfrm>
            <a:off x="2315809" y="1221075"/>
            <a:ext cx="7460794" cy="369332"/>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solidFill>
                <a:srgbClr val="00A0A8"/>
              </a:solidFill>
              <a:latin typeface="Tw Cen MT" panose="020B0602020104020603" pitchFamily="34" charset="0"/>
            </a:endParaRPr>
          </a:p>
        </p:txBody>
      </p:sp>
      <p:pic>
        <p:nvPicPr>
          <p:cNvPr id="7" name="Picture 6">
            <a:extLst>
              <a:ext uri="{FF2B5EF4-FFF2-40B4-BE49-F238E27FC236}">
                <a16:creationId xmlns:a16="http://schemas.microsoft.com/office/drawing/2014/main" id="{5E342FB1-A130-4008-AC8B-35537F3B717E}"/>
              </a:ext>
            </a:extLst>
          </p:cNvPr>
          <p:cNvPicPr>
            <a:picLocks noChangeAspect="1"/>
          </p:cNvPicPr>
          <p:nvPr/>
        </p:nvPicPr>
        <p:blipFill>
          <a:blip r:embed="rId4"/>
          <a:stretch>
            <a:fillRect/>
          </a:stretch>
        </p:blipFill>
        <p:spPr>
          <a:xfrm>
            <a:off x="2521150" y="1565748"/>
            <a:ext cx="7076314" cy="3726503"/>
          </a:xfrm>
          <a:prstGeom prst="rect">
            <a:avLst/>
          </a:prstGeom>
        </p:spPr>
      </p:pic>
      <p:sp>
        <p:nvSpPr>
          <p:cNvPr id="87" name="TextBox 86">
            <a:extLst>
              <a:ext uri="{FF2B5EF4-FFF2-40B4-BE49-F238E27FC236}">
                <a16:creationId xmlns:a16="http://schemas.microsoft.com/office/drawing/2014/main" id="{232C7753-D8AD-4E1E-BDA8-A70439E94466}"/>
              </a:ext>
            </a:extLst>
          </p:cNvPr>
          <p:cNvSpPr txBox="1"/>
          <p:nvPr/>
        </p:nvSpPr>
        <p:spPr>
          <a:xfrm>
            <a:off x="3904241" y="348927"/>
            <a:ext cx="6341888" cy="523220"/>
          </a:xfrm>
          <a:prstGeom prst="rect">
            <a:avLst/>
          </a:prstGeom>
          <a:noFill/>
        </p:spPr>
        <p:txBody>
          <a:bodyPr wrap="square" rtlCol="0">
            <a:spAutoFit/>
          </a:bodyPr>
          <a:lstStyle/>
          <a:p>
            <a:r>
              <a:rPr lang="en-US" sz="2800" dirty="0">
                <a:solidFill>
                  <a:srgbClr val="F0EEF0"/>
                </a:solidFill>
                <a:highlight>
                  <a:srgbClr val="FEC630"/>
                </a:highlight>
                <a:latin typeface="Tw Cen MT" panose="020B0602020104020603" pitchFamily="34" charset="0"/>
              </a:rPr>
              <a:t>SHOE INVENTORY MANAGEMENT SYSTEM</a:t>
            </a:r>
            <a:endParaRPr lang="en-IN" sz="2800" dirty="0">
              <a:solidFill>
                <a:srgbClr val="F0EEF0"/>
              </a:solidFill>
              <a:highlight>
                <a:srgbClr val="FEC630"/>
              </a:highlight>
              <a:latin typeface="Tw Cen MT" panose="020B0602020104020603" pitchFamily="34" charset="0"/>
            </a:endParaRPr>
          </a:p>
        </p:txBody>
      </p:sp>
      <p:sp>
        <p:nvSpPr>
          <p:cNvPr id="4" name="Footer Placeholder 3">
            <a:extLst>
              <a:ext uri="{FF2B5EF4-FFF2-40B4-BE49-F238E27FC236}">
                <a16:creationId xmlns:a16="http://schemas.microsoft.com/office/drawing/2014/main" id="{D5AB1B7F-FE52-4FDD-9F73-7484BE11B943}"/>
              </a:ext>
            </a:extLst>
          </p:cNvPr>
          <p:cNvSpPr>
            <a:spLocks noGrp="1"/>
          </p:cNvSpPr>
          <p:nvPr>
            <p:ph type="ftr" sz="quarter" idx="11"/>
          </p:nvPr>
        </p:nvSpPr>
        <p:spPr>
          <a:xfrm>
            <a:off x="4038600" y="6484775"/>
            <a:ext cx="4114800" cy="365125"/>
          </a:xfrm>
        </p:spPr>
        <p:txBody>
          <a:bodyPr/>
          <a:lstStyle/>
          <a:p>
            <a:r>
              <a:rPr lang="en-US" dirty="0"/>
              <a:t>EMPLOYABILITY SKILL DEVELOPMENT (ESD) PROGRAM</a:t>
            </a:r>
            <a:endParaRPr lang="de-DE" dirty="0"/>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250"/>
                                        <p:tgtEl>
                                          <p:spTgt spid="107"/>
                                        </p:tgtEl>
                                      </p:cBhvr>
                                    </p:animEffect>
                                    <p:anim calcmode="lin" valueType="num">
                                      <p:cBhvr>
                                        <p:cTn id="8" dur="250" fill="hold"/>
                                        <p:tgtEl>
                                          <p:spTgt spid="107"/>
                                        </p:tgtEl>
                                        <p:attrNameLst>
                                          <p:attrName>ppt_x</p:attrName>
                                        </p:attrNameLst>
                                      </p:cBhvr>
                                      <p:tavLst>
                                        <p:tav tm="0">
                                          <p:val>
                                            <p:strVal val="#ppt_x"/>
                                          </p:val>
                                        </p:tav>
                                        <p:tav tm="100000">
                                          <p:val>
                                            <p:strVal val="#ppt_x"/>
                                          </p:val>
                                        </p:tav>
                                      </p:tavLst>
                                    </p:anim>
                                    <p:anim calcmode="lin" valueType="num">
                                      <p:cBhvr>
                                        <p:cTn id="9" dur="250" fill="hold"/>
                                        <p:tgtEl>
                                          <p:spTgt spid="10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fade">
                                      <p:cBhvr>
                                        <p:cTn id="13" dur="250"/>
                                        <p:tgtEl>
                                          <p:spTgt spid="111"/>
                                        </p:tgtEl>
                                      </p:cBhvr>
                                    </p:animEffect>
                                    <p:anim calcmode="lin" valueType="num">
                                      <p:cBhvr>
                                        <p:cTn id="14" dur="250" fill="hold"/>
                                        <p:tgtEl>
                                          <p:spTgt spid="111"/>
                                        </p:tgtEl>
                                        <p:attrNameLst>
                                          <p:attrName>ppt_x</p:attrName>
                                        </p:attrNameLst>
                                      </p:cBhvr>
                                      <p:tavLst>
                                        <p:tav tm="0">
                                          <p:val>
                                            <p:strVal val="#ppt_x"/>
                                          </p:val>
                                        </p:tav>
                                        <p:tav tm="100000">
                                          <p:val>
                                            <p:strVal val="#ppt_x"/>
                                          </p:val>
                                        </p:tav>
                                      </p:tavLst>
                                    </p:anim>
                                    <p:anim calcmode="lin" valueType="num">
                                      <p:cBhvr>
                                        <p:cTn id="15" dur="250" fill="hold"/>
                                        <p:tgtEl>
                                          <p:spTgt spid="11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250"/>
                                        <p:tgtEl>
                                          <p:spTgt spid="115"/>
                                        </p:tgtEl>
                                      </p:cBhvr>
                                    </p:animEffect>
                                    <p:anim calcmode="lin" valueType="num">
                                      <p:cBhvr>
                                        <p:cTn id="20" dur="250" fill="hold"/>
                                        <p:tgtEl>
                                          <p:spTgt spid="115"/>
                                        </p:tgtEl>
                                        <p:attrNameLst>
                                          <p:attrName>ppt_x</p:attrName>
                                        </p:attrNameLst>
                                      </p:cBhvr>
                                      <p:tavLst>
                                        <p:tav tm="0">
                                          <p:val>
                                            <p:strVal val="#ppt_x"/>
                                          </p:val>
                                        </p:tav>
                                        <p:tav tm="100000">
                                          <p:val>
                                            <p:strVal val="#ppt_x"/>
                                          </p:val>
                                        </p:tav>
                                      </p:tavLst>
                                    </p:anim>
                                    <p:anim calcmode="lin" valueType="num">
                                      <p:cBhvr>
                                        <p:cTn id="21" dur="250" fill="hold"/>
                                        <p:tgtEl>
                                          <p:spTgt spid="115"/>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3017322" cy="6858000"/>
            <a:chOff x="-290920" y="0"/>
            <a:chExt cx="13017322"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1191750" y="3061682"/>
              <a:ext cx="1992086" cy="1077218"/>
            </a:xfrm>
            <a:prstGeom prst="rect">
              <a:avLst/>
            </a:prstGeom>
            <a:noFill/>
          </p:spPr>
          <p:txBody>
            <a:bodyPr wrap="square" rtlCol="0">
              <a:spAutoFit/>
            </a:bodyPr>
            <a:lstStyle/>
            <a:p>
              <a:pPr lvl="0" algn="ctr"/>
              <a:r>
                <a:rPr lang="en-US" sz="2800" b="1" dirty="0">
                  <a:solidFill>
                    <a:srgbClr val="F0EEF0"/>
                  </a:solidFill>
                  <a:latin typeface="Tw Cen MT" panose="020B0602020104020603" pitchFamily="34" charset="0"/>
                </a:rPr>
                <a:t>Introduction</a:t>
              </a:r>
            </a:p>
            <a:p>
              <a:pPr lvl="0"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573272" cy="6858000"/>
            <a:chOff x="213096" y="0"/>
            <a:chExt cx="11573272"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55775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596583" y="235572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74827" y="3095146"/>
              <a:ext cx="1992086" cy="830997"/>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Problem Statement</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4"/>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Description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20843" y="3279811"/>
              <a:ext cx="2171381"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Implementation</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2"/>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Discussion</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65" name="Picture 64">
            <a:extLst>
              <a:ext uri="{FF2B5EF4-FFF2-40B4-BE49-F238E27FC236}">
                <a16:creationId xmlns:a16="http://schemas.microsoft.com/office/drawing/2014/main" id="{A4E52770-C6C9-446D-89CE-161595078B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062" y="19408"/>
            <a:ext cx="1307797" cy="1204121"/>
          </a:xfrm>
          <a:prstGeom prst="rect">
            <a:avLst/>
          </a:prstGeom>
        </p:spPr>
      </p:pic>
      <p:sp>
        <p:nvSpPr>
          <p:cNvPr id="2" name="TextBox 1">
            <a:extLst>
              <a:ext uri="{FF2B5EF4-FFF2-40B4-BE49-F238E27FC236}">
                <a16:creationId xmlns:a16="http://schemas.microsoft.com/office/drawing/2014/main" id="{6F85EB22-11C0-4A2A-A005-C039C399D5B2}"/>
              </a:ext>
            </a:extLst>
          </p:cNvPr>
          <p:cNvSpPr txBox="1"/>
          <p:nvPr/>
        </p:nvSpPr>
        <p:spPr>
          <a:xfrm flipH="1">
            <a:off x="1808455" y="2337438"/>
            <a:ext cx="7545305"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FF5969"/>
                </a:solidFill>
              </a:rPr>
              <a:t>Software used:</a:t>
            </a:r>
          </a:p>
          <a:p>
            <a:endParaRPr lang="en-IN" dirty="0">
              <a:solidFill>
                <a:srgbClr val="00A0A8"/>
              </a:solidFill>
            </a:endParaRPr>
          </a:p>
        </p:txBody>
      </p:sp>
      <p:graphicFrame>
        <p:nvGraphicFramePr>
          <p:cNvPr id="7" name="Table 6">
            <a:extLst>
              <a:ext uri="{FF2B5EF4-FFF2-40B4-BE49-F238E27FC236}">
                <a16:creationId xmlns:a16="http://schemas.microsoft.com/office/drawing/2014/main" id="{DA6CA666-A08C-417A-8069-BD874301E19A}"/>
              </a:ext>
            </a:extLst>
          </p:cNvPr>
          <p:cNvGraphicFramePr>
            <a:graphicFrameLocks noGrp="1"/>
          </p:cNvGraphicFramePr>
          <p:nvPr>
            <p:extLst>
              <p:ext uri="{D42A27DB-BD31-4B8C-83A1-F6EECF244321}">
                <p14:modId xmlns:p14="http://schemas.microsoft.com/office/powerpoint/2010/main" val="2376500138"/>
              </p:ext>
            </p:extLst>
          </p:nvPr>
        </p:nvGraphicFramePr>
        <p:xfrm>
          <a:off x="2150318" y="2869556"/>
          <a:ext cx="5797296" cy="1828800"/>
        </p:xfrm>
        <a:graphic>
          <a:graphicData uri="http://schemas.openxmlformats.org/drawingml/2006/table">
            <a:tbl>
              <a:tblPr/>
              <a:tblGrid>
                <a:gridCol w="2898648">
                  <a:extLst>
                    <a:ext uri="{9D8B030D-6E8A-4147-A177-3AD203B41FA5}">
                      <a16:colId xmlns:a16="http://schemas.microsoft.com/office/drawing/2014/main" val="1242813781"/>
                    </a:ext>
                  </a:extLst>
                </a:gridCol>
                <a:gridCol w="2898648">
                  <a:extLst>
                    <a:ext uri="{9D8B030D-6E8A-4147-A177-3AD203B41FA5}">
                      <a16:colId xmlns:a16="http://schemas.microsoft.com/office/drawing/2014/main" val="3855770027"/>
                    </a:ext>
                  </a:extLst>
                </a:gridCol>
              </a:tblGrid>
              <a:tr h="0">
                <a:tc>
                  <a:txBody>
                    <a:bodyPr/>
                    <a:lstStyle/>
                    <a:p>
                      <a:r>
                        <a:rPr lang="en-US" dirty="0">
                          <a:solidFill>
                            <a:srgbClr val="5D7373"/>
                          </a:solidFill>
                        </a:rPr>
                        <a:t>Operating System</a:t>
                      </a:r>
                      <a:endParaRPr lang="en-IN" dirty="0">
                        <a:solidFill>
                          <a:srgbClr val="5D7373"/>
                        </a:solidFill>
                      </a:endParaRPr>
                    </a:p>
                  </a:txBody>
                  <a:tcPr>
                    <a:lnL w="12700" cmpd="sng">
                      <a:solidFill>
                        <a:srgbClr val="00A0A8"/>
                      </a:solidFill>
                      <a:prstDash val="solid"/>
                    </a:lnL>
                    <a:lnR w="12700" cap="flat" cmpd="sng" algn="ctr">
                      <a:solidFill>
                        <a:srgbClr val="00A0A8"/>
                      </a:solidFill>
                      <a:prstDash val="solid"/>
                      <a:round/>
                      <a:headEnd type="none" w="med" len="med"/>
                      <a:tailEnd type="none" w="med" len="med"/>
                    </a:lnR>
                    <a:lnT w="12700" cmpd="sng">
                      <a:solidFill>
                        <a:srgbClr val="00A0A8"/>
                      </a:solidFill>
                      <a:prstDash val="solid"/>
                    </a:lnT>
                    <a:lnB w="12700" cap="flat" cmpd="sng" algn="ctr">
                      <a:solidFill>
                        <a:srgbClr val="00A0A8"/>
                      </a:solidFill>
                      <a:prstDash val="solid"/>
                      <a:round/>
                      <a:headEnd type="none" w="med" len="med"/>
                      <a:tailEnd type="none" w="med" len="med"/>
                    </a:lnB>
                  </a:tcPr>
                </a:tc>
                <a:tc>
                  <a:txBody>
                    <a:bodyPr/>
                    <a:lstStyle/>
                    <a:p>
                      <a:r>
                        <a:rPr lang="en-US" dirty="0">
                          <a:solidFill>
                            <a:srgbClr val="5D7373"/>
                          </a:solidFill>
                        </a:rPr>
                        <a:t>Windows, MacOS, Linux</a:t>
                      </a:r>
                      <a:endParaRPr lang="en-IN" dirty="0">
                        <a:solidFill>
                          <a:srgbClr val="5D7373"/>
                        </a:solidFill>
                      </a:endParaRPr>
                    </a:p>
                  </a:txBody>
                  <a:tcPr>
                    <a:lnL w="12700" cap="flat" cmpd="sng" algn="ctr">
                      <a:solidFill>
                        <a:srgbClr val="00A0A8"/>
                      </a:solidFill>
                      <a:prstDash val="solid"/>
                      <a:round/>
                      <a:headEnd type="none" w="med" len="med"/>
                      <a:tailEnd type="none" w="med" len="med"/>
                    </a:lnL>
                    <a:lnR w="12700" cmpd="sng">
                      <a:solidFill>
                        <a:srgbClr val="00A0A8"/>
                      </a:solidFill>
                      <a:prstDash val="solid"/>
                    </a:lnR>
                    <a:lnT w="12700" cap="flat" cmpd="sng" algn="ctr">
                      <a:solidFill>
                        <a:srgbClr val="00A0A8"/>
                      </a:solidFill>
                      <a:prstDash val="solid"/>
                      <a:round/>
                      <a:headEnd type="none" w="med" len="med"/>
                      <a:tailEnd type="none" w="med" len="med"/>
                    </a:lnT>
                    <a:lnB w="12700" cap="flat" cmpd="sng" algn="ctr">
                      <a:solidFill>
                        <a:srgbClr val="00A0A8"/>
                      </a:solidFill>
                      <a:prstDash val="solid"/>
                      <a:round/>
                      <a:headEnd type="none" w="med" len="med"/>
                      <a:tailEnd type="none" w="med" len="med"/>
                    </a:lnB>
                  </a:tcPr>
                </a:tc>
                <a:extLst>
                  <a:ext uri="{0D108BD9-81ED-4DB2-BD59-A6C34878D82A}">
                    <a16:rowId xmlns:a16="http://schemas.microsoft.com/office/drawing/2014/main" val="621435831"/>
                  </a:ext>
                </a:extLst>
              </a:tr>
              <a:tr h="292766">
                <a:tc>
                  <a:txBody>
                    <a:bodyPr/>
                    <a:lstStyle/>
                    <a:p>
                      <a:r>
                        <a:rPr lang="en-US" dirty="0">
                          <a:solidFill>
                            <a:srgbClr val="5D7373"/>
                          </a:solidFill>
                        </a:rPr>
                        <a:t>IDE</a:t>
                      </a:r>
                      <a:endParaRPr lang="en-IN" dirty="0">
                        <a:solidFill>
                          <a:srgbClr val="5D7373"/>
                        </a:solidFill>
                      </a:endParaRPr>
                    </a:p>
                  </a:txBody>
                  <a:tcPr>
                    <a:lnL w="12700" cap="flat" cmpd="sng" algn="ctr">
                      <a:solidFill>
                        <a:srgbClr val="00A0A8"/>
                      </a:solidFill>
                      <a:prstDash val="solid"/>
                      <a:round/>
                      <a:headEnd type="none" w="med" len="med"/>
                      <a:tailEnd type="none" w="med" len="med"/>
                    </a:lnL>
                    <a:lnR w="12700" cap="flat" cmpd="sng" algn="ctr">
                      <a:solidFill>
                        <a:srgbClr val="00A0A8"/>
                      </a:solidFill>
                      <a:prstDash val="solid"/>
                      <a:round/>
                      <a:headEnd type="none" w="med" len="med"/>
                      <a:tailEnd type="none" w="med" len="med"/>
                    </a:lnR>
                    <a:lnT w="12700" cap="flat" cmpd="sng" algn="ctr">
                      <a:solidFill>
                        <a:srgbClr val="00A0A8"/>
                      </a:solidFill>
                      <a:prstDash val="solid"/>
                      <a:round/>
                      <a:headEnd type="none" w="med" len="med"/>
                      <a:tailEnd type="none" w="med" len="med"/>
                    </a:lnT>
                    <a:lnB w="12700" cap="flat" cmpd="sng" algn="ctr">
                      <a:solidFill>
                        <a:srgbClr val="00A0A8"/>
                      </a:solidFill>
                      <a:prstDash val="solid"/>
                      <a:round/>
                      <a:headEnd type="none" w="med" len="med"/>
                      <a:tailEnd type="none" w="med" len="med"/>
                    </a:lnB>
                  </a:tcPr>
                </a:tc>
                <a:tc>
                  <a:txBody>
                    <a:bodyPr/>
                    <a:lstStyle/>
                    <a:p>
                      <a:r>
                        <a:rPr lang="en-US" dirty="0">
                          <a:solidFill>
                            <a:srgbClr val="5D7373"/>
                          </a:solidFill>
                        </a:rPr>
                        <a:t>NetBeans IDE 8.2</a:t>
                      </a:r>
                      <a:endParaRPr lang="en-IN" dirty="0">
                        <a:solidFill>
                          <a:srgbClr val="5D7373"/>
                        </a:solidFill>
                      </a:endParaRPr>
                    </a:p>
                  </a:txBody>
                  <a:tcPr>
                    <a:lnL w="12700" cap="flat" cmpd="sng" algn="ctr">
                      <a:solidFill>
                        <a:srgbClr val="00A0A8"/>
                      </a:solidFill>
                      <a:prstDash val="solid"/>
                      <a:round/>
                      <a:headEnd type="none" w="med" len="med"/>
                      <a:tailEnd type="none" w="med" len="med"/>
                    </a:lnL>
                    <a:lnR w="12700" cap="flat" cmpd="sng" algn="ctr">
                      <a:solidFill>
                        <a:srgbClr val="00A0A8"/>
                      </a:solidFill>
                      <a:prstDash val="solid"/>
                      <a:round/>
                      <a:headEnd type="none" w="med" len="med"/>
                      <a:tailEnd type="none" w="med" len="med"/>
                    </a:lnR>
                    <a:lnT w="12700" cap="flat" cmpd="sng" algn="ctr">
                      <a:solidFill>
                        <a:srgbClr val="00A0A8"/>
                      </a:solidFill>
                      <a:prstDash val="solid"/>
                      <a:round/>
                      <a:headEnd type="none" w="med" len="med"/>
                      <a:tailEnd type="none" w="med" len="med"/>
                    </a:lnT>
                    <a:lnB w="12700" cap="flat" cmpd="sng" algn="ctr">
                      <a:solidFill>
                        <a:srgbClr val="00A0A8"/>
                      </a:solidFill>
                      <a:prstDash val="solid"/>
                      <a:round/>
                      <a:headEnd type="none" w="med" len="med"/>
                      <a:tailEnd type="none" w="med" len="med"/>
                    </a:lnB>
                  </a:tcPr>
                </a:tc>
                <a:extLst>
                  <a:ext uri="{0D108BD9-81ED-4DB2-BD59-A6C34878D82A}">
                    <a16:rowId xmlns:a16="http://schemas.microsoft.com/office/drawing/2014/main" val="2594110509"/>
                  </a:ext>
                </a:extLst>
              </a:tr>
              <a:tr h="219772">
                <a:tc>
                  <a:txBody>
                    <a:bodyPr/>
                    <a:lstStyle/>
                    <a:p>
                      <a:r>
                        <a:rPr lang="en-US" dirty="0">
                          <a:solidFill>
                            <a:srgbClr val="5D7373"/>
                          </a:solidFill>
                        </a:rPr>
                        <a:t>Frontend</a:t>
                      </a:r>
                      <a:endParaRPr lang="en-IN" dirty="0">
                        <a:solidFill>
                          <a:srgbClr val="5D7373"/>
                        </a:solidFill>
                      </a:endParaRPr>
                    </a:p>
                  </a:txBody>
                  <a:tcPr>
                    <a:lnL w="12700" cap="flat" cmpd="sng" algn="ctr">
                      <a:solidFill>
                        <a:srgbClr val="00A0A8"/>
                      </a:solidFill>
                      <a:prstDash val="solid"/>
                      <a:round/>
                      <a:headEnd type="none" w="med" len="med"/>
                      <a:tailEnd type="none" w="med" len="med"/>
                    </a:lnL>
                    <a:lnR w="12700" cap="flat" cmpd="sng" algn="ctr">
                      <a:solidFill>
                        <a:srgbClr val="00A0A8"/>
                      </a:solidFill>
                      <a:prstDash val="solid"/>
                      <a:round/>
                      <a:headEnd type="none" w="med" len="med"/>
                      <a:tailEnd type="none" w="med" len="med"/>
                    </a:lnR>
                    <a:lnT w="12700" cap="flat" cmpd="sng" algn="ctr">
                      <a:solidFill>
                        <a:srgbClr val="00A0A8"/>
                      </a:solidFill>
                      <a:prstDash val="solid"/>
                      <a:round/>
                      <a:headEnd type="none" w="med" len="med"/>
                      <a:tailEnd type="none" w="med" len="med"/>
                    </a:lnT>
                    <a:lnB w="12700" cap="flat" cmpd="sng" algn="ctr">
                      <a:solidFill>
                        <a:srgbClr val="00A0A8"/>
                      </a:solidFill>
                      <a:prstDash val="solid"/>
                      <a:round/>
                      <a:headEnd type="none" w="med" len="med"/>
                      <a:tailEnd type="none" w="med" len="med"/>
                    </a:lnB>
                  </a:tcPr>
                </a:tc>
                <a:tc>
                  <a:txBody>
                    <a:bodyPr/>
                    <a:lstStyle/>
                    <a:p>
                      <a:r>
                        <a:rPr lang="en-US" dirty="0">
                          <a:solidFill>
                            <a:srgbClr val="5D7373"/>
                          </a:solidFill>
                        </a:rPr>
                        <a:t>Java Swing </a:t>
                      </a:r>
                      <a:endParaRPr lang="en-IN" dirty="0">
                        <a:solidFill>
                          <a:srgbClr val="5D7373"/>
                        </a:solidFill>
                      </a:endParaRPr>
                    </a:p>
                  </a:txBody>
                  <a:tcPr>
                    <a:lnL w="12700" cap="flat" cmpd="sng" algn="ctr">
                      <a:solidFill>
                        <a:srgbClr val="00A0A8"/>
                      </a:solidFill>
                      <a:prstDash val="solid"/>
                      <a:round/>
                      <a:headEnd type="none" w="med" len="med"/>
                      <a:tailEnd type="none" w="med" len="med"/>
                    </a:lnL>
                    <a:lnR w="12700" cap="flat" cmpd="sng" algn="ctr">
                      <a:solidFill>
                        <a:srgbClr val="00A0A8"/>
                      </a:solidFill>
                      <a:prstDash val="solid"/>
                      <a:round/>
                      <a:headEnd type="none" w="med" len="med"/>
                      <a:tailEnd type="none" w="med" len="med"/>
                    </a:lnR>
                    <a:lnT w="12700" cap="flat" cmpd="sng" algn="ctr">
                      <a:solidFill>
                        <a:srgbClr val="00A0A8"/>
                      </a:solidFill>
                      <a:prstDash val="solid"/>
                      <a:round/>
                      <a:headEnd type="none" w="med" len="med"/>
                      <a:tailEnd type="none" w="med" len="med"/>
                    </a:lnT>
                    <a:lnB w="12700" cap="flat" cmpd="sng" algn="ctr">
                      <a:solidFill>
                        <a:srgbClr val="00A0A8"/>
                      </a:solidFill>
                      <a:prstDash val="solid"/>
                      <a:round/>
                      <a:headEnd type="none" w="med" len="med"/>
                      <a:tailEnd type="none" w="med" len="med"/>
                    </a:lnB>
                  </a:tcPr>
                </a:tc>
                <a:extLst>
                  <a:ext uri="{0D108BD9-81ED-4DB2-BD59-A6C34878D82A}">
                    <a16:rowId xmlns:a16="http://schemas.microsoft.com/office/drawing/2014/main" val="979584869"/>
                  </a:ext>
                </a:extLst>
              </a:tr>
              <a:tr h="146779">
                <a:tc>
                  <a:txBody>
                    <a:bodyPr/>
                    <a:lstStyle/>
                    <a:p>
                      <a:r>
                        <a:rPr lang="en-US" dirty="0">
                          <a:solidFill>
                            <a:srgbClr val="5D7373"/>
                          </a:solidFill>
                        </a:rPr>
                        <a:t>Backend</a:t>
                      </a:r>
                      <a:endParaRPr lang="en-IN" dirty="0">
                        <a:solidFill>
                          <a:srgbClr val="5D7373"/>
                        </a:solidFill>
                      </a:endParaRPr>
                    </a:p>
                  </a:txBody>
                  <a:tcPr>
                    <a:lnL w="12700" cap="flat" cmpd="sng" algn="ctr">
                      <a:solidFill>
                        <a:srgbClr val="00A0A8"/>
                      </a:solidFill>
                      <a:prstDash val="solid"/>
                      <a:round/>
                      <a:headEnd type="none" w="med" len="med"/>
                      <a:tailEnd type="none" w="med" len="med"/>
                    </a:lnL>
                    <a:lnR w="12700" cap="flat" cmpd="sng" algn="ctr">
                      <a:solidFill>
                        <a:srgbClr val="00A0A8"/>
                      </a:solidFill>
                      <a:prstDash val="solid"/>
                      <a:round/>
                      <a:headEnd type="none" w="med" len="med"/>
                      <a:tailEnd type="none" w="med" len="med"/>
                    </a:lnR>
                    <a:lnT w="12700" cap="flat" cmpd="sng" algn="ctr">
                      <a:solidFill>
                        <a:srgbClr val="00A0A8"/>
                      </a:solidFill>
                      <a:prstDash val="solid"/>
                      <a:round/>
                      <a:headEnd type="none" w="med" len="med"/>
                      <a:tailEnd type="none" w="med" len="med"/>
                    </a:lnT>
                    <a:lnB w="12700" cap="flat" cmpd="sng" algn="ctr">
                      <a:solidFill>
                        <a:srgbClr val="00A0A8"/>
                      </a:solidFill>
                      <a:prstDash val="solid"/>
                      <a:round/>
                      <a:headEnd type="none" w="med" len="med"/>
                      <a:tailEnd type="none" w="med" len="med"/>
                    </a:lnB>
                  </a:tcPr>
                </a:tc>
                <a:tc>
                  <a:txBody>
                    <a:bodyPr/>
                    <a:lstStyle/>
                    <a:p>
                      <a:r>
                        <a:rPr lang="en-US" dirty="0">
                          <a:solidFill>
                            <a:srgbClr val="5D7373"/>
                          </a:solidFill>
                        </a:rPr>
                        <a:t>MySQL</a:t>
                      </a:r>
                      <a:endParaRPr lang="en-IN" dirty="0">
                        <a:solidFill>
                          <a:srgbClr val="5D7373"/>
                        </a:solidFill>
                      </a:endParaRPr>
                    </a:p>
                  </a:txBody>
                  <a:tcPr>
                    <a:lnL w="12700" cap="flat" cmpd="sng" algn="ctr">
                      <a:solidFill>
                        <a:srgbClr val="00A0A8"/>
                      </a:solidFill>
                      <a:prstDash val="solid"/>
                      <a:round/>
                      <a:headEnd type="none" w="med" len="med"/>
                      <a:tailEnd type="none" w="med" len="med"/>
                    </a:lnL>
                    <a:lnR w="12700" cap="flat" cmpd="sng" algn="ctr">
                      <a:solidFill>
                        <a:srgbClr val="00A0A8"/>
                      </a:solidFill>
                      <a:prstDash val="solid"/>
                      <a:round/>
                      <a:headEnd type="none" w="med" len="med"/>
                      <a:tailEnd type="none" w="med" len="med"/>
                    </a:lnR>
                    <a:lnT w="12700" cap="flat" cmpd="sng" algn="ctr">
                      <a:solidFill>
                        <a:srgbClr val="00A0A8"/>
                      </a:solidFill>
                      <a:prstDash val="solid"/>
                      <a:round/>
                      <a:headEnd type="none" w="med" len="med"/>
                      <a:tailEnd type="none" w="med" len="med"/>
                    </a:lnT>
                    <a:lnB w="12700" cap="flat" cmpd="sng" algn="ctr">
                      <a:solidFill>
                        <a:srgbClr val="00A0A8"/>
                      </a:solidFill>
                      <a:prstDash val="solid"/>
                      <a:round/>
                      <a:headEnd type="none" w="med" len="med"/>
                      <a:tailEnd type="none" w="med" len="med"/>
                    </a:lnB>
                  </a:tcPr>
                </a:tc>
                <a:extLst>
                  <a:ext uri="{0D108BD9-81ED-4DB2-BD59-A6C34878D82A}">
                    <a16:rowId xmlns:a16="http://schemas.microsoft.com/office/drawing/2014/main" val="1549802233"/>
                  </a:ext>
                </a:extLst>
              </a:tr>
              <a:tr h="0">
                <a:tc>
                  <a:txBody>
                    <a:bodyPr/>
                    <a:lstStyle/>
                    <a:p>
                      <a:r>
                        <a:rPr lang="en-US" dirty="0">
                          <a:solidFill>
                            <a:srgbClr val="5D7373"/>
                          </a:solidFill>
                        </a:rPr>
                        <a:t>Server</a:t>
                      </a:r>
                      <a:endParaRPr lang="en-IN" dirty="0">
                        <a:solidFill>
                          <a:srgbClr val="5D7373"/>
                        </a:solidFill>
                      </a:endParaRPr>
                    </a:p>
                  </a:txBody>
                  <a:tcPr>
                    <a:lnL w="12700" cap="flat" cmpd="sng" algn="ctr">
                      <a:solidFill>
                        <a:srgbClr val="00A0A8"/>
                      </a:solidFill>
                      <a:prstDash val="solid"/>
                      <a:round/>
                      <a:headEnd type="none" w="med" len="med"/>
                      <a:tailEnd type="none" w="med" len="med"/>
                    </a:lnL>
                    <a:lnR w="12700" cap="flat" cmpd="sng" algn="ctr">
                      <a:solidFill>
                        <a:srgbClr val="00A0A8"/>
                      </a:solidFill>
                      <a:prstDash val="solid"/>
                      <a:round/>
                      <a:headEnd type="none" w="med" len="med"/>
                      <a:tailEnd type="none" w="med" len="med"/>
                    </a:lnR>
                    <a:lnT w="12700" cap="flat" cmpd="sng" algn="ctr">
                      <a:solidFill>
                        <a:srgbClr val="00A0A8"/>
                      </a:solidFill>
                      <a:prstDash val="solid"/>
                      <a:round/>
                      <a:headEnd type="none" w="med" len="med"/>
                      <a:tailEnd type="none" w="med" len="med"/>
                    </a:lnT>
                    <a:lnB w="12700" cap="flat" cmpd="sng" algn="ctr">
                      <a:solidFill>
                        <a:srgbClr val="00A0A8"/>
                      </a:solidFill>
                      <a:prstDash val="solid"/>
                      <a:round/>
                      <a:headEnd type="none" w="med" len="med"/>
                      <a:tailEnd type="none" w="med" len="med"/>
                    </a:lnB>
                  </a:tcPr>
                </a:tc>
                <a:tc>
                  <a:txBody>
                    <a:bodyPr/>
                    <a:lstStyle/>
                    <a:p>
                      <a:r>
                        <a:rPr lang="en-US" dirty="0">
                          <a:solidFill>
                            <a:srgbClr val="5D7373"/>
                          </a:solidFill>
                        </a:rPr>
                        <a:t>Xampp</a:t>
                      </a:r>
                      <a:endParaRPr lang="en-IN" dirty="0">
                        <a:solidFill>
                          <a:srgbClr val="5D7373"/>
                        </a:solidFill>
                      </a:endParaRPr>
                    </a:p>
                  </a:txBody>
                  <a:tcPr>
                    <a:lnL w="12700" cap="flat" cmpd="sng" algn="ctr">
                      <a:solidFill>
                        <a:srgbClr val="00A0A8"/>
                      </a:solidFill>
                      <a:prstDash val="solid"/>
                      <a:round/>
                      <a:headEnd type="none" w="med" len="med"/>
                      <a:tailEnd type="none" w="med" len="med"/>
                    </a:lnL>
                    <a:lnR w="12700" cap="flat" cmpd="sng" algn="ctr">
                      <a:solidFill>
                        <a:srgbClr val="00A0A8"/>
                      </a:solidFill>
                      <a:prstDash val="solid"/>
                      <a:round/>
                      <a:headEnd type="none" w="med" len="med"/>
                      <a:tailEnd type="none" w="med" len="med"/>
                    </a:lnR>
                    <a:lnT w="12700" cap="flat" cmpd="sng" algn="ctr">
                      <a:solidFill>
                        <a:srgbClr val="00A0A8"/>
                      </a:solidFill>
                      <a:prstDash val="solid"/>
                      <a:round/>
                      <a:headEnd type="none" w="med" len="med"/>
                      <a:tailEnd type="none" w="med" len="med"/>
                    </a:lnT>
                    <a:lnB w="12700" cap="flat" cmpd="sng" algn="ctr">
                      <a:solidFill>
                        <a:srgbClr val="00A0A8"/>
                      </a:solidFill>
                      <a:prstDash val="solid"/>
                      <a:round/>
                      <a:headEnd type="none" w="med" len="med"/>
                      <a:tailEnd type="none" w="med" len="med"/>
                    </a:lnB>
                  </a:tcPr>
                </a:tc>
                <a:extLst>
                  <a:ext uri="{0D108BD9-81ED-4DB2-BD59-A6C34878D82A}">
                    <a16:rowId xmlns:a16="http://schemas.microsoft.com/office/drawing/2014/main" val="3276849198"/>
                  </a:ext>
                </a:extLst>
              </a:tr>
            </a:tbl>
          </a:graphicData>
        </a:graphic>
      </p:graphicFrame>
      <p:sp>
        <p:nvSpPr>
          <p:cNvPr id="81" name="TextBox 80">
            <a:extLst>
              <a:ext uri="{FF2B5EF4-FFF2-40B4-BE49-F238E27FC236}">
                <a16:creationId xmlns:a16="http://schemas.microsoft.com/office/drawing/2014/main" id="{87CC7403-5E20-4837-9125-47EC82C0DDAE}"/>
              </a:ext>
            </a:extLst>
          </p:cNvPr>
          <p:cNvSpPr txBox="1"/>
          <p:nvPr/>
        </p:nvSpPr>
        <p:spPr>
          <a:xfrm>
            <a:off x="2981731" y="359858"/>
            <a:ext cx="6341888" cy="523220"/>
          </a:xfrm>
          <a:prstGeom prst="rect">
            <a:avLst/>
          </a:prstGeom>
          <a:noFill/>
        </p:spPr>
        <p:txBody>
          <a:bodyPr wrap="square" rtlCol="0">
            <a:spAutoFit/>
          </a:bodyPr>
          <a:lstStyle/>
          <a:p>
            <a:r>
              <a:rPr lang="en-US" sz="2800" dirty="0">
                <a:solidFill>
                  <a:srgbClr val="F0EEF0"/>
                </a:solidFill>
                <a:highlight>
                  <a:srgbClr val="FEC630"/>
                </a:highlight>
                <a:latin typeface="Tw Cen MT" panose="020B0602020104020603" pitchFamily="34" charset="0"/>
              </a:rPr>
              <a:t>SHOE INVENTORY MANAGEMENT SYSTEM</a:t>
            </a:r>
            <a:endParaRPr lang="en-IN" sz="2800" dirty="0">
              <a:solidFill>
                <a:srgbClr val="F0EEF0"/>
              </a:solidFill>
              <a:highlight>
                <a:srgbClr val="FEC630"/>
              </a:highlight>
              <a:latin typeface="Tw Cen MT" panose="020B0602020104020603" pitchFamily="34" charset="0"/>
            </a:endParaRPr>
          </a:p>
        </p:txBody>
      </p:sp>
      <p:sp>
        <p:nvSpPr>
          <p:cNvPr id="5" name="Footer Placeholder 4">
            <a:extLst>
              <a:ext uri="{FF2B5EF4-FFF2-40B4-BE49-F238E27FC236}">
                <a16:creationId xmlns:a16="http://schemas.microsoft.com/office/drawing/2014/main" id="{4758FA85-C4DD-4BCD-961F-D367480474F3}"/>
              </a:ext>
            </a:extLst>
          </p:cNvPr>
          <p:cNvSpPr>
            <a:spLocks noGrp="1"/>
          </p:cNvSpPr>
          <p:nvPr>
            <p:ph type="ftr" sz="quarter" idx="11"/>
          </p:nvPr>
        </p:nvSpPr>
        <p:spPr>
          <a:xfrm>
            <a:off x="4038600" y="6489631"/>
            <a:ext cx="4114800" cy="365125"/>
          </a:xfrm>
        </p:spPr>
        <p:txBody>
          <a:bodyPr/>
          <a:lstStyle/>
          <a:p>
            <a:r>
              <a:rPr lang="en-US" dirty="0"/>
              <a:t>EMPLOYABILITY SKILL DEVELOPMENT (ESD) PROGRAM</a:t>
            </a:r>
            <a:endParaRPr lang="de-DE" dirty="0"/>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anim calcmode="lin" valueType="num">
                                      <p:cBhvr>
                                        <p:cTn id="15" dur="750" fill="hold"/>
                                        <p:tgtEl>
                                          <p:spTgt spid="7"/>
                                        </p:tgtEl>
                                        <p:attrNameLst>
                                          <p:attrName>ppt_x</p:attrName>
                                        </p:attrNameLst>
                                      </p:cBhvr>
                                      <p:tavLst>
                                        <p:tav tm="0">
                                          <p:val>
                                            <p:strVal val="#ppt_x"/>
                                          </p:val>
                                        </p:tav>
                                        <p:tav tm="100000">
                                          <p:val>
                                            <p:strVal val="#ppt_x"/>
                                          </p:val>
                                        </p:tav>
                                      </p:tavLst>
                                    </p:anim>
                                    <p:anim calcmode="lin" valueType="num">
                                      <p:cBhvr>
                                        <p:cTn id="16"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539836" cy="6858000"/>
            <a:chOff x="213096" y="0"/>
            <a:chExt cx="11539836"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013501"/>
              <a:ext cx="1992086" cy="830997"/>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Problem Statement</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4"/>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Description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0"/>
            <a:ext cx="12246599" cy="6858000"/>
            <a:chOff x="-2449883" y="-1"/>
            <a:chExt cx="12246599"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292842" y="3088719"/>
              <a:ext cx="1992086" cy="1015663"/>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Discussion</a:t>
              </a:r>
            </a:p>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a:extLst>
              <a:ext uri="{FF2B5EF4-FFF2-40B4-BE49-F238E27FC236}">
                <a16:creationId xmlns:a16="http://schemas.microsoft.com/office/drawing/2014/main" id="{11FBA8A3-D6EF-42EC-AEC1-86283EED452E}"/>
              </a:ext>
            </a:extLst>
          </p:cNvPr>
          <p:cNvGrpSpPr/>
          <p:nvPr/>
        </p:nvGrpSpPr>
        <p:grpSpPr>
          <a:xfrm>
            <a:off x="1390386" y="1717392"/>
            <a:ext cx="3197225" cy="1113751"/>
            <a:chOff x="764723" y="2142394"/>
            <a:chExt cx="3197225" cy="1113751"/>
          </a:xfrm>
        </p:grpSpPr>
        <p:sp>
          <p:nvSpPr>
            <p:cNvPr id="114" name="Oval 113">
              <a:extLst>
                <a:ext uri="{FF2B5EF4-FFF2-40B4-BE49-F238E27FC236}">
                  <a16:creationId xmlns:a16="http://schemas.microsoft.com/office/drawing/2014/main" id="{40F3CBE7-0B7F-4BBC-932B-F8A1336F5066}"/>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a:extLst>
                <a:ext uri="{FF2B5EF4-FFF2-40B4-BE49-F238E27FC236}">
                  <a16:creationId xmlns:a16="http://schemas.microsoft.com/office/drawing/2014/main" id="{1F468DAE-4AE6-45BB-86E9-605BB3D4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a:extLst>
                <a:ext uri="{FF2B5EF4-FFF2-40B4-BE49-F238E27FC236}">
                  <a16:creationId xmlns:a16="http://schemas.microsoft.com/office/drawing/2014/main" id="{A5766AE2-8191-4DD7-9F8B-FB3901844BFC}"/>
                </a:ext>
              </a:extLst>
            </p:cNvPr>
            <p:cNvSpPr txBox="1"/>
            <p:nvPr/>
          </p:nvSpPr>
          <p:spPr>
            <a:xfrm>
              <a:off x="1435200" y="2142394"/>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Login Module </a:t>
              </a:r>
            </a:p>
          </p:txBody>
        </p:sp>
        <p:sp>
          <p:nvSpPr>
            <p:cNvPr id="117" name="TextBox 116">
              <a:extLst>
                <a:ext uri="{FF2B5EF4-FFF2-40B4-BE49-F238E27FC236}">
                  <a16:creationId xmlns:a16="http://schemas.microsoft.com/office/drawing/2014/main" id="{ED76257E-DD5D-4C31-B2AC-F76DC9199544}"/>
                </a:ext>
              </a:extLst>
            </p:cNvPr>
            <p:cNvSpPr txBox="1"/>
            <p:nvPr/>
          </p:nvSpPr>
          <p:spPr>
            <a:xfrm>
              <a:off x="1435200" y="2425148"/>
              <a:ext cx="2526748" cy="830997"/>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Entry page to the system that requires user identification and authentication, regularly performed by entering a username and password combination.</a:t>
              </a:r>
            </a:p>
          </p:txBody>
        </p:sp>
      </p:grpSp>
      <p:grpSp>
        <p:nvGrpSpPr>
          <p:cNvPr id="118" name="Group 117">
            <a:extLst>
              <a:ext uri="{FF2B5EF4-FFF2-40B4-BE49-F238E27FC236}">
                <a16:creationId xmlns:a16="http://schemas.microsoft.com/office/drawing/2014/main" id="{9C5CB2E8-B3A7-4DE0-B2CC-736365263446}"/>
              </a:ext>
            </a:extLst>
          </p:cNvPr>
          <p:cNvGrpSpPr/>
          <p:nvPr/>
        </p:nvGrpSpPr>
        <p:grpSpPr>
          <a:xfrm>
            <a:off x="1390386" y="2995413"/>
            <a:ext cx="3197225" cy="796806"/>
            <a:chOff x="764723" y="3420415"/>
            <a:chExt cx="3197225" cy="796806"/>
          </a:xfrm>
        </p:grpSpPr>
        <p:sp>
          <p:nvSpPr>
            <p:cNvPr id="119" name="Oval 118">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FF4D948F-8670-4F67-B5BD-4AC06968C522}"/>
                </a:ext>
              </a:extLst>
            </p:cNvPr>
            <p:cNvSpPr txBox="1"/>
            <p:nvPr/>
          </p:nvSpPr>
          <p:spPr>
            <a:xfrm>
              <a:off x="1435199" y="3420415"/>
              <a:ext cx="1998731"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Category Module</a:t>
              </a:r>
            </a:p>
          </p:txBody>
        </p:sp>
        <p:sp>
          <p:nvSpPr>
            <p:cNvPr id="121" name="TextBox 120">
              <a:extLst>
                <a:ext uri="{FF2B5EF4-FFF2-40B4-BE49-F238E27FC236}">
                  <a16:creationId xmlns:a16="http://schemas.microsoft.com/office/drawing/2014/main" id="{A120E0D6-EFA2-4A08-BFE2-DD70F47E6C48}"/>
                </a:ext>
              </a:extLst>
            </p:cNvPr>
            <p:cNvSpPr txBox="1"/>
            <p:nvPr/>
          </p:nvSpPr>
          <p:spPr>
            <a:xfrm>
              <a:off x="1435200" y="3703169"/>
              <a:ext cx="2526748" cy="461665"/>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Add, delete and update the category names and its status.</a:t>
              </a:r>
            </a:p>
          </p:txBody>
        </p:sp>
      </p:grpSp>
      <p:grpSp>
        <p:nvGrpSpPr>
          <p:cNvPr id="123" name="Group 122">
            <a:extLst>
              <a:ext uri="{FF2B5EF4-FFF2-40B4-BE49-F238E27FC236}">
                <a16:creationId xmlns:a16="http://schemas.microsoft.com/office/drawing/2014/main" id="{FAF9A856-B862-439D-AB2D-28527B3BC76B}"/>
              </a:ext>
            </a:extLst>
          </p:cNvPr>
          <p:cNvGrpSpPr/>
          <p:nvPr/>
        </p:nvGrpSpPr>
        <p:grpSpPr>
          <a:xfrm>
            <a:off x="1390386" y="4273434"/>
            <a:ext cx="3197225" cy="796806"/>
            <a:chOff x="764723" y="4698436"/>
            <a:chExt cx="3197225" cy="796806"/>
          </a:xfrm>
        </p:grpSpPr>
        <p:sp>
          <p:nvSpPr>
            <p:cNvPr id="124" name="Oval 123">
              <a:extLst>
                <a:ext uri="{FF2B5EF4-FFF2-40B4-BE49-F238E27FC236}">
                  <a16:creationId xmlns:a16="http://schemas.microsoft.com/office/drawing/2014/main" id="{6B8AFB94-C2E3-487E-AE72-2D519C605F72}"/>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04E1E449-1505-4788-9575-E71478300712}"/>
                </a:ext>
              </a:extLst>
            </p:cNvPr>
            <p:cNvSpPr txBox="1"/>
            <p:nvPr/>
          </p:nvSpPr>
          <p:spPr>
            <a:xfrm>
              <a:off x="1435200" y="4698436"/>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Brand Module</a:t>
              </a:r>
            </a:p>
          </p:txBody>
        </p:sp>
        <p:sp>
          <p:nvSpPr>
            <p:cNvPr id="126" name="TextBox 125">
              <a:extLst>
                <a:ext uri="{FF2B5EF4-FFF2-40B4-BE49-F238E27FC236}">
                  <a16:creationId xmlns:a16="http://schemas.microsoft.com/office/drawing/2014/main" id="{7EAC8E37-8B3C-4F8F-AC92-FAC65925ACC6}"/>
                </a:ext>
              </a:extLst>
            </p:cNvPr>
            <p:cNvSpPr txBox="1"/>
            <p:nvPr/>
          </p:nvSpPr>
          <p:spPr>
            <a:xfrm>
              <a:off x="1435200" y="4981190"/>
              <a:ext cx="2526748" cy="461665"/>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Add, delete and update the brand names and its status.</a:t>
              </a:r>
            </a:p>
          </p:txBody>
        </p:sp>
      </p:grpSp>
      <p:grpSp>
        <p:nvGrpSpPr>
          <p:cNvPr id="128" name="Group 127">
            <a:extLst>
              <a:ext uri="{FF2B5EF4-FFF2-40B4-BE49-F238E27FC236}">
                <a16:creationId xmlns:a16="http://schemas.microsoft.com/office/drawing/2014/main" id="{743BC266-D040-419D-B713-FBC99952FADF}"/>
              </a:ext>
            </a:extLst>
          </p:cNvPr>
          <p:cNvGrpSpPr/>
          <p:nvPr/>
        </p:nvGrpSpPr>
        <p:grpSpPr>
          <a:xfrm>
            <a:off x="5130290" y="2995413"/>
            <a:ext cx="3197225" cy="796806"/>
            <a:chOff x="4504627" y="3420415"/>
            <a:chExt cx="3197225" cy="796806"/>
          </a:xfrm>
        </p:grpSpPr>
        <p:sp>
          <p:nvSpPr>
            <p:cNvPr id="129" name="Oval 128">
              <a:extLst>
                <a:ext uri="{FF2B5EF4-FFF2-40B4-BE49-F238E27FC236}">
                  <a16:creationId xmlns:a16="http://schemas.microsoft.com/office/drawing/2014/main" id="{1F70E9A6-B0EA-49B3-9490-7C7B09ACEE67}"/>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C1C9AE74-6ECE-4642-85A1-879B902A0C00}"/>
                </a:ext>
              </a:extLst>
            </p:cNvPr>
            <p:cNvSpPr txBox="1"/>
            <p:nvPr/>
          </p:nvSpPr>
          <p:spPr>
            <a:xfrm>
              <a:off x="5175103" y="3420415"/>
              <a:ext cx="2064413"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Cashier Module</a:t>
              </a:r>
            </a:p>
          </p:txBody>
        </p:sp>
        <p:sp>
          <p:nvSpPr>
            <p:cNvPr id="131" name="TextBox 130">
              <a:extLst>
                <a:ext uri="{FF2B5EF4-FFF2-40B4-BE49-F238E27FC236}">
                  <a16:creationId xmlns:a16="http://schemas.microsoft.com/office/drawing/2014/main" id="{F00EE840-57C5-45A8-AB89-BA57CE453AA8}"/>
                </a:ext>
              </a:extLst>
            </p:cNvPr>
            <p:cNvSpPr txBox="1"/>
            <p:nvPr/>
          </p:nvSpPr>
          <p:spPr>
            <a:xfrm>
              <a:off x="5175104" y="3703169"/>
              <a:ext cx="2526748" cy="461665"/>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Add, delete and update the cashier’s username, password and status.</a:t>
              </a:r>
            </a:p>
          </p:txBody>
        </p:sp>
      </p:grpSp>
      <p:grpSp>
        <p:nvGrpSpPr>
          <p:cNvPr id="133" name="Group 132">
            <a:extLst>
              <a:ext uri="{FF2B5EF4-FFF2-40B4-BE49-F238E27FC236}">
                <a16:creationId xmlns:a16="http://schemas.microsoft.com/office/drawing/2014/main" id="{F0E3BF0A-B04D-4316-B447-549B31994A65}"/>
              </a:ext>
            </a:extLst>
          </p:cNvPr>
          <p:cNvGrpSpPr/>
          <p:nvPr/>
        </p:nvGrpSpPr>
        <p:grpSpPr>
          <a:xfrm>
            <a:off x="5130290" y="4273434"/>
            <a:ext cx="3197225" cy="796806"/>
            <a:chOff x="4504627" y="4698436"/>
            <a:chExt cx="3197225" cy="796806"/>
          </a:xfrm>
        </p:grpSpPr>
        <p:sp>
          <p:nvSpPr>
            <p:cNvPr id="134" name="Oval 133">
              <a:extLst>
                <a:ext uri="{FF2B5EF4-FFF2-40B4-BE49-F238E27FC236}">
                  <a16:creationId xmlns:a16="http://schemas.microsoft.com/office/drawing/2014/main" id="{21B892CB-2087-4B4E-9D9A-135A090D8BBA}"/>
                </a:ext>
              </a:extLst>
            </p:cNvPr>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2F1E812C-21E1-4AE8-8492-7C26987E24F5}"/>
                </a:ext>
              </a:extLst>
            </p:cNvPr>
            <p:cNvSpPr txBox="1"/>
            <p:nvPr/>
          </p:nvSpPr>
          <p:spPr>
            <a:xfrm>
              <a:off x="5175103" y="4698436"/>
              <a:ext cx="2346373"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Point of Sale Module </a:t>
              </a:r>
            </a:p>
          </p:txBody>
        </p:sp>
        <p:sp>
          <p:nvSpPr>
            <p:cNvPr id="136" name="TextBox 135">
              <a:extLst>
                <a:ext uri="{FF2B5EF4-FFF2-40B4-BE49-F238E27FC236}">
                  <a16:creationId xmlns:a16="http://schemas.microsoft.com/office/drawing/2014/main" id="{39E48791-F83A-43C2-91A4-5459684E27A3}"/>
                </a:ext>
              </a:extLst>
            </p:cNvPr>
            <p:cNvSpPr txBox="1"/>
            <p:nvPr/>
          </p:nvSpPr>
          <p:spPr>
            <a:xfrm>
              <a:off x="5175104" y="4981190"/>
              <a:ext cx="2526748" cy="461665"/>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Billing and printing receipt of the product purchased</a:t>
              </a:r>
            </a:p>
          </p:txBody>
        </p:sp>
      </p:grpSp>
      <p:grpSp>
        <p:nvGrpSpPr>
          <p:cNvPr id="138" name="Group 137">
            <a:extLst>
              <a:ext uri="{FF2B5EF4-FFF2-40B4-BE49-F238E27FC236}">
                <a16:creationId xmlns:a16="http://schemas.microsoft.com/office/drawing/2014/main" id="{6A922994-56F7-4E3F-BBC4-41F24AED21E0}"/>
              </a:ext>
            </a:extLst>
          </p:cNvPr>
          <p:cNvGrpSpPr/>
          <p:nvPr/>
        </p:nvGrpSpPr>
        <p:grpSpPr>
          <a:xfrm>
            <a:off x="5130290" y="1717392"/>
            <a:ext cx="3197225" cy="1113751"/>
            <a:chOff x="4504627" y="2142394"/>
            <a:chExt cx="3197225" cy="1113751"/>
          </a:xfrm>
        </p:grpSpPr>
        <p:sp>
          <p:nvSpPr>
            <p:cNvPr id="139" name="Oval 138">
              <a:extLst>
                <a:ext uri="{FF2B5EF4-FFF2-40B4-BE49-F238E27FC236}">
                  <a16:creationId xmlns:a16="http://schemas.microsoft.com/office/drawing/2014/main" id="{4B44027A-8946-45E7-8F11-28B2EA7E8E3E}"/>
                </a:ext>
              </a:extLst>
            </p:cNvPr>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a:extLst>
                <a:ext uri="{FF2B5EF4-FFF2-40B4-BE49-F238E27FC236}">
                  <a16:creationId xmlns:a16="http://schemas.microsoft.com/office/drawing/2014/main" id="{64EED872-529B-476D-A042-AF8799EED2BA}"/>
                </a:ext>
              </a:extLst>
            </p:cNvPr>
            <p:cNvSpPr txBox="1"/>
            <p:nvPr/>
          </p:nvSpPr>
          <p:spPr>
            <a:xfrm>
              <a:off x="5175103" y="2142394"/>
              <a:ext cx="1998731"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Product Module</a:t>
              </a:r>
            </a:p>
          </p:txBody>
        </p:sp>
        <p:sp>
          <p:nvSpPr>
            <p:cNvPr id="141" name="TextBox 140">
              <a:extLst>
                <a:ext uri="{FF2B5EF4-FFF2-40B4-BE49-F238E27FC236}">
                  <a16:creationId xmlns:a16="http://schemas.microsoft.com/office/drawing/2014/main" id="{46E35B1E-3A73-441C-8AB0-F2D52796F64F}"/>
                </a:ext>
              </a:extLst>
            </p:cNvPr>
            <p:cNvSpPr txBox="1"/>
            <p:nvPr/>
          </p:nvSpPr>
          <p:spPr>
            <a:xfrm>
              <a:off x="5175104" y="2425148"/>
              <a:ext cx="2526748" cy="830997"/>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Add, delete and update the product name, its description, category, brand, cost and retail price, quantity available and status.</a:t>
              </a:r>
            </a:p>
          </p:txBody>
        </p:sp>
      </p:grpSp>
      <p:pic>
        <p:nvPicPr>
          <p:cNvPr id="65" name="Picture 64">
            <a:extLst>
              <a:ext uri="{FF2B5EF4-FFF2-40B4-BE49-F238E27FC236}">
                <a16:creationId xmlns:a16="http://schemas.microsoft.com/office/drawing/2014/main" id="{37AE7381-23B7-486C-82AE-9D1E0B1DFD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993" y="-4"/>
            <a:ext cx="1307797" cy="1204121"/>
          </a:xfrm>
          <a:prstGeom prst="rect">
            <a:avLst/>
          </a:prstGeom>
        </p:spPr>
      </p:pic>
      <p:pic>
        <p:nvPicPr>
          <p:cNvPr id="67" name="Picture 66">
            <a:extLst>
              <a:ext uri="{FF2B5EF4-FFF2-40B4-BE49-F238E27FC236}">
                <a16:creationId xmlns:a16="http://schemas.microsoft.com/office/drawing/2014/main" id="{6C625A6A-1CDA-4098-AC81-12B44B47D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761" y="3270415"/>
            <a:ext cx="398394" cy="398394"/>
          </a:xfrm>
          <a:prstGeom prst="rect">
            <a:avLst/>
          </a:prstGeom>
        </p:spPr>
      </p:pic>
      <p:pic>
        <p:nvPicPr>
          <p:cNvPr id="68" name="Picture 67">
            <a:extLst>
              <a:ext uri="{FF2B5EF4-FFF2-40B4-BE49-F238E27FC236}">
                <a16:creationId xmlns:a16="http://schemas.microsoft.com/office/drawing/2014/main" id="{924AA1CA-B87D-4091-BABB-6720F4C0D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789" y="4542367"/>
            <a:ext cx="398394" cy="398394"/>
          </a:xfrm>
          <a:prstGeom prst="rect">
            <a:avLst/>
          </a:prstGeom>
        </p:spPr>
      </p:pic>
      <p:pic>
        <p:nvPicPr>
          <p:cNvPr id="69" name="Picture 68">
            <a:extLst>
              <a:ext uri="{FF2B5EF4-FFF2-40B4-BE49-F238E27FC236}">
                <a16:creationId xmlns:a16="http://schemas.microsoft.com/office/drawing/2014/main" id="{D3538554-F16C-477D-8C40-B38120681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597" y="1978312"/>
            <a:ext cx="398394" cy="398394"/>
          </a:xfrm>
          <a:prstGeom prst="rect">
            <a:avLst/>
          </a:prstGeom>
        </p:spPr>
      </p:pic>
      <p:pic>
        <p:nvPicPr>
          <p:cNvPr id="81" name="Picture 80">
            <a:extLst>
              <a:ext uri="{FF2B5EF4-FFF2-40B4-BE49-F238E27FC236}">
                <a16:creationId xmlns:a16="http://schemas.microsoft.com/office/drawing/2014/main" id="{F2675360-DA02-4091-BD87-C351B321A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702" y="3270415"/>
            <a:ext cx="398394" cy="398394"/>
          </a:xfrm>
          <a:prstGeom prst="rect">
            <a:avLst/>
          </a:prstGeom>
        </p:spPr>
      </p:pic>
      <p:pic>
        <p:nvPicPr>
          <p:cNvPr id="82" name="Picture 81">
            <a:extLst>
              <a:ext uri="{FF2B5EF4-FFF2-40B4-BE49-F238E27FC236}">
                <a16:creationId xmlns:a16="http://schemas.microsoft.com/office/drawing/2014/main" id="{72278113-197D-4BD6-8F61-B38AC07CB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683" y="4541633"/>
            <a:ext cx="398394" cy="398394"/>
          </a:xfrm>
          <a:prstGeom prst="rect">
            <a:avLst/>
          </a:prstGeom>
        </p:spPr>
      </p:pic>
      <p:sp>
        <p:nvSpPr>
          <p:cNvPr id="83" name="TextBox 82">
            <a:extLst>
              <a:ext uri="{FF2B5EF4-FFF2-40B4-BE49-F238E27FC236}">
                <a16:creationId xmlns:a16="http://schemas.microsoft.com/office/drawing/2014/main" id="{2A058B7A-643C-464E-B8ED-E6AC2F250717}"/>
              </a:ext>
            </a:extLst>
          </p:cNvPr>
          <p:cNvSpPr txBox="1"/>
          <p:nvPr/>
        </p:nvSpPr>
        <p:spPr>
          <a:xfrm>
            <a:off x="2774866" y="287062"/>
            <a:ext cx="6341888" cy="523220"/>
          </a:xfrm>
          <a:prstGeom prst="rect">
            <a:avLst/>
          </a:prstGeom>
          <a:noFill/>
        </p:spPr>
        <p:txBody>
          <a:bodyPr wrap="square" rtlCol="0">
            <a:spAutoFit/>
          </a:bodyPr>
          <a:lstStyle/>
          <a:p>
            <a:r>
              <a:rPr lang="en-US" sz="2800" dirty="0">
                <a:solidFill>
                  <a:srgbClr val="F0EEF0"/>
                </a:solidFill>
                <a:highlight>
                  <a:srgbClr val="FEC630"/>
                </a:highlight>
                <a:latin typeface="Tw Cen MT" panose="020B0602020104020603" pitchFamily="34" charset="0"/>
              </a:rPr>
              <a:t>SHOE INVENTORY MANAGEMENT SYSTEM</a:t>
            </a:r>
            <a:endParaRPr lang="en-IN" sz="2800" dirty="0">
              <a:solidFill>
                <a:srgbClr val="F0EEF0"/>
              </a:solidFill>
              <a:highlight>
                <a:srgbClr val="FEC630"/>
              </a:highlight>
              <a:latin typeface="Tw Cen MT" panose="020B0602020104020603" pitchFamily="34" charset="0"/>
            </a:endParaRPr>
          </a:p>
        </p:txBody>
      </p:sp>
      <p:sp>
        <p:nvSpPr>
          <p:cNvPr id="4" name="Footer Placeholder 3">
            <a:extLst>
              <a:ext uri="{FF2B5EF4-FFF2-40B4-BE49-F238E27FC236}">
                <a16:creationId xmlns:a16="http://schemas.microsoft.com/office/drawing/2014/main" id="{5F3C1B58-F959-4DE9-A21D-D487A09370B4}"/>
              </a:ext>
            </a:extLst>
          </p:cNvPr>
          <p:cNvSpPr>
            <a:spLocks noGrp="1"/>
          </p:cNvSpPr>
          <p:nvPr>
            <p:ph type="ftr" sz="quarter" idx="11"/>
          </p:nvPr>
        </p:nvSpPr>
        <p:spPr>
          <a:xfrm>
            <a:off x="4028340" y="6470519"/>
            <a:ext cx="4114800" cy="365125"/>
          </a:xfrm>
        </p:spPr>
        <p:txBody>
          <a:bodyPr/>
          <a:lstStyle/>
          <a:p>
            <a:r>
              <a:rPr lang="en-US"/>
              <a:t>EMPLOYABILITY SKILL DEVELOPMENT (ESD) PROGRAM</a:t>
            </a:r>
            <a:endParaRPr lang="de-DE"/>
          </a:p>
        </p:txBody>
      </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 calcmode="lin" valueType="num">
                                      <p:cBhvr>
                                        <p:cTn id="9" dur="500" fill="hold"/>
                                        <p:tgtEl>
                                          <p:spTgt spid="113"/>
                                        </p:tgtEl>
                                        <p:attrNameLst>
                                          <p:attrName>style.rotation</p:attrName>
                                        </p:attrNameLst>
                                      </p:cBhvr>
                                      <p:tavLst>
                                        <p:tav tm="0">
                                          <p:val>
                                            <p:fltVal val="90"/>
                                          </p:val>
                                        </p:tav>
                                        <p:tav tm="100000">
                                          <p:val>
                                            <p:fltVal val="0"/>
                                          </p:val>
                                        </p:tav>
                                      </p:tavLst>
                                    </p:anim>
                                    <p:animEffect transition="in" filter="fade">
                                      <p:cBhvr>
                                        <p:cTn id="10" dur="500"/>
                                        <p:tgtEl>
                                          <p:spTgt spid="113"/>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18"/>
                                        </p:tgtEl>
                                        <p:attrNameLst>
                                          <p:attrName>style.visibility</p:attrName>
                                        </p:attrNameLst>
                                      </p:cBhvr>
                                      <p:to>
                                        <p:strVal val="visible"/>
                                      </p:to>
                                    </p:set>
                                    <p:anim calcmode="lin" valueType="num">
                                      <p:cBhvr>
                                        <p:cTn id="14" dur="500" fill="hold"/>
                                        <p:tgtEl>
                                          <p:spTgt spid="118"/>
                                        </p:tgtEl>
                                        <p:attrNameLst>
                                          <p:attrName>ppt_w</p:attrName>
                                        </p:attrNameLst>
                                      </p:cBhvr>
                                      <p:tavLst>
                                        <p:tav tm="0">
                                          <p:val>
                                            <p:fltVal val="0"/>
                                          </p:val>
                                        </p:tav>
                                        <p:tav tm="100000">
                                          <p:val>
                                            <p:strVal val="#ppt_w"/>
                                          </p:val>
                                        </p:tav>
                                      </p:tavLst>
                                    </p:anim>
                                    <p:anim calcmode="lin" valueType="num">
                                      <p:cBhvr>
                                        <p:cTn id="15" dur="500" fill="hold"/>
                                        <p:tgtEl>
                                          <p:spTgt spid="118"/>
                                        </p:tgtEl>
                                        <p:attrNameLst>
                                          <p:attrName>ppt_h</p:attrName>
                                        </p:attrNameLst>
                                      </p:cBhvr>
                                      <p:tavLst>
                                        <p:tav tm="0">
                                          <p:val>
                                            <p:fltVal val="0"/>
                                          </p:val>
                                        </p:tav>
                                        <p:tav tm="100000">
                                          <p:val>
                                            <p:strVal val="#ppt_h"/>
                                          </p:val>
                                        </p:tav>
                                      </p:tavLst>
                                    </p:anim>
                                    <p:anim calcmode="lin" valueType="num">
                                      <p:cBhvr>
                                        <p:cTn id="16" dur="500" fill="hold"/>
                                        <p:tgtEl>
                                          <p:spTgt spid="118"/>
                                        </p:tgtEl>
                                        <p:attrNameLst>
                                          <p:attrName>style.rotation</p:attrName>
                                        </p:attrNameLst>
                                      </p:cBhvr>
                                      <p:tavLst>
                                        <p:tav tm="0">
                                          <p:val>
                                            <p:fltVal val="90"/>
                                          </p:val>
                                        </p:tav>
                                        <p:tav tm="100000">
                                          <p:val>
                                            <p:fltVal val="0"/>
                                          </p:val>
                                        </p:tav>
                                      </p:tavLst>
                                    </p:anim>
                                    <p:animEffect transition="in" filter="fade">
                                      <p:cBhvr>
                                        <p:cTn id="17" dur="500"/>
                                        <p:tgtEl>
                                          <p:spTgt spid="118"/>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p:cTn id="21" dur="500" fill="hold"/>
                                        <p:tgtEl>
                                          <p:spTgt spid="123"/>
                                        </p:tgtEl>
                                        <p:attrNameLst>
                                          <p:attrName>ppt_w</p:attrName>
                                        </p:attrNameLst>
                                      </p:cBhvr>
                                      <p:tavLst>
                                        <p:tav tm="0">
                                          <p:val>
                                            <p:fltVal val="0"/>
                                          </p:val>
                                        </p:tav>
                                        <p:tav tm="100000">
                                          <p:val>
                                            <p:strVal val="#ppt_w"/>
                                          </p:val>
                                        </p:tav>
                                      </p:tavLst>
                                    </p:anim>
                                    <p:anim calcmode="lin" valueType="num">
                                      <p:cBhvr>
                                        <p:cTn id="22" dur="500" fill="hold"/>
                                        <p:tgtEl>
                                          <p:spTgt spid="123"/>
                                        </p:tgtEl>
                                        <p:attrNameLst>
                                          <p:attrName>ppt_h</p:attrName>
                                        </p:attrNameLst>
                                      </p:cBhvr>
                                      <p:tavLst>
                                        <p:tav tm="0">
                                          <p:val>
                                            <p:fltVal val="0"/>
                                          </p:val>
                                        </p:tav>
                                        <p:tav tm="100000">
                                          <p:val>
                                            <p:strVal val="#ppt_h"/>
                                          </p:val>
                                        </p:tav>
                                      </p:tavLst>
                                    </p:anim>
                                    <p:anim calcmode="lin" valueType="num">
                                      <p:cBhvr>
                                        <p:cTn id="23" dur="500" fill="hold"/>
                                        <p:tgtEl>
                                          <p:spTgt spid="123"/>
                                        </p:tgtEl>
                                        <p:attrNameLst>
                                          <p:attrName>style.rotation</p:attrName>
                                        </p:attrNameLst>
                                      </p:cBhvr>
                                      <p:tavLst>
                                        <p:tav tm="0">
                                          <p:val>
                                            <p:fltVal val="90"/>
                                          </p:val>
                                        </p:tav>
                                        <p:tav tm="100000">
                                          <p:val>
                                            <p:fltVal val="0"/>
                                          </p:val>
                                        </p:tav>
                                      </p:tavLst>
                                    </p:anim>
                                    <p:animEffect transition="in" filter="fade">
                                      <p:cBhvr>
                                        <p:cTn id="24" dur="500"/>
                                        <p:tgtEl>
                                          <p:spTgt spid="123"/>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138"/>
                                        </p:tgtEl>
                                        <p:attrNameLst>
                                          <p:attrName>style.visibility</p:attrName>
                                        </p:attrNameLst>
                                      </p:cBhvr>
                                      <p:to>
                                        <p:strVal val="visible"/>
                                      </p:to>
                                    </p:set>
                                    <p:anim calcmode="lin" valueType="num">
                                      <p:cBhvr>
                                        <p:cTn id="28" dur="500" fill="hold"/>
                                        <p:tgtEl>
                                          <p:spTgt spid="138"/>
                                        </p:tgtEl>
                                        <p:attrNameLst>
                                          <p:attrName>ppt_w</p:attrName>
                                        </p:attrNameLst>
                                      </p:cBhvr>
                                      <p:tavLst>
                                        <p:tav tm="0">
                                          <p:val>
                                            <p:fltVal val="0"/>
                                          </p:val>
                                        </p:tav>
                                        <p:tav tm="100000">
                                          <p:val>
                                            <p:strVal val="#ppt_w"/>
                                          </p:val>
                                        </p:tav>
                                      </p:tavLst>
                                    </p:anim>
                                    <p:anim calcmode="lin" valueType="num">
                                      <p:cBhvr>
                                        <p:cTn id="29" dur="500" fill="hold"/>
                                        <p:tgtEl>
                                          <p:spTgt spid="138"/>
                                        </p:tgtEl>
                                        <p:attrNameLst>
                                          <p:attrName>ppt_h</p:attrName>
                                        </p:attrNameLst>
                                      </p:cBhvr>
                                      <p:tavLst>
                                        <p:tav tm="0">
                                          <p:val>
                                            <p:fltVal val="0"/>
                                          </p:val>
                                        </p:tav>
                                        <p:tav tm="100000">
                                          <p:val>
                                            <p:strVal val="#ppt_h"/>
                                          </p:val>
                                        </p:tav>
                                      </p:tavLst>
                                    </p:anim>
                                    <p:anim calcmode="lin" valueType="num">
                                      <p:cBhvr>
                                        <p:cTn id="30" dur="500" fill="hold"/>
                                        <p:tgtEl>
                                          <p:spTgt spid="138"/>
                                        </p:tgtEl>
                                        <p:attrNameLst>
                                          <p:attrName>style.rotation</p:attrName>
                                        </p:attrNameLst>
                                      </p:cBhvr>
                                      <p:tavLst>
                                        <p:tav tm="0">
                                          <p:val>
                                            <p:fltVal val="90"/>
                                          </p:val>
                                        </p:tav>
                                        <p:tav tm="100000">
                                          <p:val>
                                            <p:fltVal val="0"/>
                                          </p:val>
                                        </p:tav>
                                      </p:tavLst>
                                    </p:anim>
                                    <p:animEffect transition="in" filter="fade">
                                      <p:cBhvr>
                                        <p:cTn id="31" dur="500"/>
                                        <p:tgtEl>
                                          <p:spTgt spid="138"/>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128"/>
                                        </p:tgtEl>
                                        <p:attrNameLst>
                                          <p:attrName>style.visibility</p:attrName>
                                        </p:attrNameLst>
                                      </p:cBhvr>
                                      <p:to>
                                        <p:strVal val="visible"/>
                                      </p:to>
                                    </p:set>
                                    <p:anim calcmode="lin" valueType="num">
                                      <p:cBhvr>
                                        <p:cTn id="35" dur="500" fill="hold"/>
                                        <p:tgtEl>
                                          <p:spTgt spid="128"/>
                                        </p:tgtEl>
                                        <p:attrNameLst>
                                          <p:attrName>ppt_w</p:attrName>
                                        </p:attrNameLst>
                                      </p:cBhvr>
                                      <p:tavLst>
                                        <p:tav tm="0">
                                          <p:val>
                                            <p:fltVal val="0"/>
                                          </p:val>
                                        </p:tav>
                                        <p:tav tm="100000">
                                          <p:val>
                                            <p:strVal val="#ppt_w"/>
                                          </p:val>
                                        </p:tav>
                                      </p:tavLst>
                                    </p:anim>
                                    <p:anim calcmode="lin" valueType="num">
                                      <p:cBhvr>
                                        <p:cTn id="36" dur="500" fill="hold"/>
                                        <p:tgtEl>
                                          <p:spTgt spid="128"/>
                                        </p:tgtEl>
                                        <p:attrNameLst>
                                          <p:attrName>ppt_h</p:attrName>
                                        </p:attrNameLst>
                                      </p:cBhvr>
                                      <p:tavLst>
                                        <p:tav tm="0">
                                          <p:val>
                                            <p:fltVal val="0"/>
                                          </p:val>
                                        </p:tav>
                                        <p:tav tm="100000">
                                          <p:val>
                                            <p:strVal val="#ppt_h"/>
                                          </p:val>
                                        </p:tav>
                                      </p:tavLst>
                                    </p:anim>
                                    <p:anim calcmode="lin" valueType="num">
                                      <p:cBhvr>
                                        <p:cTn id="37" dur="500" fill="hold"/>
                                        <p:tgtEl>
                                          <p:spTgt spid="128"/>
                                        </p:tgtEl>
                                        <p:attrNameLst>
                                          <p:attrName>style.rotation</p:attrName>
                                        </p:attrNameLst>
                                      </p:cBhvr>
                                      <p:tavLst>
                                        <p:tav tm="0">
                                          <p:val>
                                            <p:fltVal val="90"/>
                                          </p:val>
                                        </p:tav>
                                        <p:tav tm="100000">
                                          <p:val>
                                            <p:fltVal val="0"/>
                                          </p:val>
                                        </p:tav>
                                      </p:tavLst>
                                    </p:anim>
                                    <p:animEffect transition="in" filter="fade">
                                      <p:cBhvr>
                                        <p:cTn id="38" dur="500"/>
                                        <p:tgtEl>
                                          <p:spTgt spid="128"/>
                                        </p:tgtEl>
                                      </p:cBhvr>
                                    </p:animEffect>
                                  </p:childTnLst>
                                </p:cTn>
                              </p:par>
                            </p:childTnLst>
                          </p:cTn>
                        </p:par>
                        <p:par>
                          <p:cTn id="39" fill="hold">
                            <p:stCondLst>
                              <p:cond delay="2500"/>
                            </p:stCondLst>
                            <p:childTnLst>
                              <p:par>
                                <p:cTn id="40" presetID="31" presetClass="entr" presetSubtype="0" fill="hold" nodeType="afterEffect">
                                  <p:stCondLst>
                                    <p:cond delay="0"/>
                                  </p:stCondLst>
                                  <p:childTnLst>
                                    <p:set>
                                      <p:cBhvr>
                                        <p:cTn id="41" dur="1" fill="hold">
                                          <p:stCondLst>
                                            <p:cond delay="0"/>
                                          </p:stCondLst>
                                        </p:cTn>
                                        <p:tgtEl>
                                          <p:spTgt spid="133"/>
                                        </p:tgtEl>
                                        <p:attrNameLst>
                                          <p:attrName>style.visibility</p:attrName>
                                        </p:attrNameLst>
                                      </p:cBhvr>
                                      <p:to>
                                        <p:strVal val="visible"/>
                                      </p:to>
                                    </p:set>
                                    <p:anim calcmode="lin" valueType="num">
                                      <p:cBhvr>
                                        <p:cTn id="42" dur="500" fill="hold"/>
                                        <p:tgtEl>
                                          <p:spTgt spid="133"/>
                                        </p:tgtEl>
                                        <p:attrNameLst>
                                          <p:attrName>ppt_w</p:attrName>
                                        </p:attrNameLst>
                                      </p:cBhvr>
                                      <p:tavLst>
                                        <p:tav tm="0">
                                          <p:val>
                                            <p:fltVal val="0"/>
                                          </p:val>
                                        </p:tav>
                                        <p:tav tm="100000">
                                          <p:val>
                                            <p:strVal val="#ppt_w"/>
                                          </p:val>
                                        </p:tav>
                                      </p:tavLst>
                                    </p:anim>
                                    <p:anim calcmode="lin" valueType="num">
                                      <p:cBhvr>
                                        <p:cTn id="43" dur="500" fill="hold"/>
                                        <p:tgtEl>
                                          <p:spTgt spid="133"/>
                                        </p:tgtEl>
                                        <p:attrNameLst>
                                          <p:attrName>ppt_h</p:attrName>
                                        </p:attrNameLst>
                                      </p:cBhvr>
                                      <p:tavLst>
                                        <p:tav tm="0">
                                          <p:val>
                                            <p:fltVal val="0"/>
                                          </p:val>
                                        </p:tav>
                                        <p:tav tm="100000">
                                          <p:val>
                                            <p:strVal val="#ppt_h"/>
                                          </p:val>
                                        </p:tav>
                                      </p:tavLst>
                                    </p:anim>
                                    <p:anim calcmode="lin" valueType="num">
                                      <p:cBhvr>
                                        <p:cTn id="44" dur="500" fill="hold"/>
                                        <p:tgtEl>
                                          <p:spTgt spid="133"/>
                                        </p:tgtEl>
                                        <p:attrNameLst>
                                          <p:attrName>style.rotation</p:attrName>
                                        </p:attrNameLst>
                                      </p:cBhvr>
                                      <p:tavLst>
                                        <p:tav tm="0">
                                          <p:val>
                                            <p:fltVal val="90"/>
                                          </p:val>
                                        </p:tav>
                                        <p:tav tm="100000">
                                          <p:val>
                                            <p:fltVal val="0"/>
                                          </p:val>
                                        </p:tav>
                                      </p:tavLst>
                                    </p:anim>
                                    <p:animEffect transition="in" filter="fade">
                                      <p:cBhvr>
                                        <p:cTn id="45"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999560" cy="6858000"/>
            <a:chOff x="-290920" y="0"/>
            <a:chExt cx="1299956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1173988" y="3062724"/>
              <a:ext cx="1992086" cy="1077218"/>
            </a:xfrm>
            <a:prstGeom prst="rect">
              <a:avLst/>
            </a:prstGeom>
            <a:noFill/>
          </p:spPr>
          <p:txBody>
            <a:bodyPr wrap="square" rtlCol="0">
              <a:spAutoFit/>
            </a:bodyPr>
            <a:lstStyle/>
            <a:p>
              <a:pPr lvl="0" algn="ctr"/>
              <a:r>
                <a:rPr lang="en-US" sz="2800" b="1" dirty="0">
                  <a:solidFill>
                    <a:srgbClr val="F0EEF0"/>
                  </a:solidFill>
                  <a:latin typeface="Tw Cen MT" panose="020B0602020104020603" pitchFamily="34" charset="0"/>
                </a:rPr>
                <a:t>Introduction</a:t>
              </a:r>
            </a:p>
            <a:p>
              <a:pPr lvl="0"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2134322" cy="6858000"/>
            <a:chOff x="213096" y="0"/>
            <a:chExt cx="12134322"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658878" y="2820278"/>
              <a:ext cx="1992086" cy="138499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Problem Statement</a:t>
              </a:r>
            </a:p>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4"/>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Description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656806" y="3192296"/>
              <a:ext cx="2171381"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Implementation</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4501155" y="0"/>
            <a:ext cx="15120612" cy="6858000"/>
            <a:chOff x="-2449883" y="-1"/>
            <a:chExt cx="12246599"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2337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05094"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292842" y="3093500"/>
              <a:ext cx="1992086" cy="1015663"/>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Discussion</a:t>
              </a:r>
            </a:p>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65" name="Picture 64">
            <a:extLst>
              <a:ext uri="{FF2B5EF4-FFF2-40B4-BE49-F238E27FC236}">
                <a16:creationId xmlns:a16="http://schemas.microsoft.com/office/drawing/2014/main" id="{37AE7381-23B7-486C-82AE-9D1E0B1DFD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993" y="-4"/>
            <a:ext cx="1307797" cy="1204121"/>
          </a:xfrm>
          <a:prstGeom prst="rect">
            <a:avLst/>
          </a:prstGeom>
        </p:spPr>
      </p:pic>
      <p:pic>
        <p:nvPicPr>
          <p:cNvPr id="66" name="Picture 65">
            <a:extLst>
              <a:ext uri="{FF2B5EF4-FFF2-40B4-BE49-F238E27FC236}">
                <a16:creationId xmlns:a16="http://schemas.microsoft.com/office/drawing/2014/main" id="{FE41F80A-62C6-49D8-B22B-A71ABD14AAC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972805" y="1204117"/>
            <a:ext cx="6613975" cy="5351007"/>
          </a:xfrm>
          <a:prstGeom prst="rect">
            <a:avLst/>
          </a:prstGeom>
        </p:spPr>
      </p:pic>
      <p:sp>
        <p:nvSpPr>
          <p:cNvPr id="83" name="TextBox 82">
            <a:extLst>
              <a:ext uri="{FF2B5EF4-FFF2-40B4-BE49-F238E27FC236}">
                <a16:creationId xmlns:a16="http://schemas.microsoft.com/office/drawing/2014/main" id="{B5218989-FE20-41BA-9F7F-3714777DA097}"/>
              </a:ext>
            </a:extLst>
          </p:cNvPr>
          <p:cNvSpPr txBox="1"/>
          <p:nvPr/>
        </p:nvSpPr>
        <p:spPr>
          <a:xfrm>
            <a:off x="2665165" y="340449"/>
            <a:ext cx="6341888" cy="523220"/>
          </a:xfrm>
          <a:prstGeom prst="rect">
            <a:avLst/>
          </a:prstGeom>
          <a:noFill/>
        </p:spPr>
        <p:txBody>
          <a:bodyPr wrap="square" rtlCol="0">
            <a:spAutoFit/>
          </a:bodyPr>
          <a:lstStyle/>
          <a:p>
            <a:r>
              <a:rPr lang="en-US" sz="2800" dirty="0">
                <a:solidFill>
                  <a:srgbClr val="F0EEF0"/>
                </a:solidFill>
                <a:highlight>
                  <a:srgbClr val="FEC630"/>
                </a:highlight>
                <a:latin typeface="Tw Cen MT" panose="020B0602020104020603" pitchFamily="34" charset="0"/>
              </a:rPr>
              <a:t>SHOE INVENTORY MANAGEMENT SYSTEM</a:t>
            </a:r>
            <a:endParaRPr lang="en-IN" sz="2800" dirty="0">
              <a:solidFill>
                <a:srgbClr val="F0EEF0"/>
              </a:solidFill>
              <a:highlight>
                <a:srgbClr val="FEC630"/>
              </a:highlight>
              <a:latin typeface="Tw Cen MT" panose="020B0602020104020603" pitchFamily="34" charset="0"/>
            </a:endParaRPr>
          </a:p>
        </p:txBody>
      </p:sp>
      <p:sp>
        <p:nvSpPr>
          <p:cNvPr id="4" name="Footer Placeholder 3">
            <a:extLst>
              <a:ext uri="{FF2B5EF4-FFF2-40B4-BE49-F238E27FC236}">
                <a16:creationId xmlns:a16="http://schemas.microsoft.com/office/drawing/2014/main" id="{AC64966C-C5A6-4C9D-81DC-F097D6CB4EA3}"/>
              </a:ext>
            </a:extLst>
          </p:cNvPr>
          <p:cNvSpPr>
            <a:spLocks noGrp="1"/>
          </p:cNvSpPr>
          <p:nvPr>
            <p:ph type="ftr" sz="quarter" idx="11"/>
          </p:nvPr>
        </p:nvSpPr>
        <p:spPr>
          <a:xfrm>
            <a:off x="4038600" y="6461748"/>
            <a:ext cx="4114800" cy="365125"/>
          </a:xfrm>
        </p:spPr>
        <p:txBody>
          <a:bodyPr/>
          <a:lstStyle/>
          <a:p>
            <a:r>
              <a:rPr lang="en-US" dirty="0"/>
              <a:t>EMPLOYABILITY SKILL DEVELOPMENT (ESD) PROGRAM</a:t>
            </a:r>
            <a:endParaRPr lang="de-DE" dirty="0"/>
          </a:p>
        </p:txBody>
      </p:sp>
    </p:spTree>
    <p:extLst>
      <p:ext uri="{BB962C8B-B14F-4D97-AF65-F5344CB8AC3E}">
        <p14:creationId xmlns:p14="http://schemas.microsoft.com/office/powerpoint/2010/main" val="31179327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anim calcmode="lin" valueType="num">
                                      <p:cBhvr>
                                        <p:cTn id="8" dur="500" fill="hold"/>
                                        <p:tgtEl>
                                          <p:spTgt spid="66"/>
                                        </p:tgtEl>
                                        <p:attrNameLst>
                                          <p:attrName>ppt_x</p:attrName>
                                        </p:attrNameLst>
                                      </p:cBhvr>
                                      <p:tavLst>
                                        <p:tav tm="0">
                                          <p:val>
                                            <p:strVal val="#ppt_x"/>
                                          </p:val>
                                        </p:tav>
                                        <p:tav tm="100000">
                                          <p:val>
                                            <p:strVal val="#ppt_x"/>
                                          </p:val>
                                        </p:tav>
                                      </p:tavLst>
                                    </p:anim>
                                    <p:anim calcmode="lin" valueType="num">
                                      <p:cBhvr>
                                        <p:cTn id="9" dur="5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3021526" cy="6858000"/>
            <a:chOff x="-290920" y="0"/>
            <a:chExt cx="13021526"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1195954" y="2974162"/>
              <a:ext cx="1992086" cy="1077218"/>
            </a:xfrm>
            <a:prstGeom prst="rect">
              <a:avLst/>
            </a:prstGeom>
            <a:noFill/>
          </p:spPr>
          <p:txBody>
            <a:bodyPr wrap="square" rtlCol="0">
              <a:spAutoFit/>
            </a:bodyPr>
            <a:lstStyle/>
            <a:p>
              <a:pPr lvl="0" algn="ctr"/>
              <a:r>
                <a:rPr lang="en-US" sz="2800" b="1" dirty="0">
                  <a:solidFill>
                    <a:srgbClr val="F0EEF0"/>
                  </a:solidFill>
                  <a:latin typeface="Tw Cen MT" panose="020B0602020104020603" pitchFamily="34" charset="0"/>
                </a:rPr>
                <a:t>Introduction</a:t>
              </a:r>
            </a:p>
            <a:p>
              <a:pPr lvl="0"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2126308" cy="6858000"/>
            <a:chOff x="213096" y="0"/>
            <a:chExt cx="12126308"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650864" y="2820275"/>
              <a:ext cx="1992086" cy="138499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Problem Statement</a:t>
              </a:r>
            </a:p>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4"/>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Description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774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681101" y="3281937"/>
              <a:ext cx="2171380"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Implementation</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1797"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2"/>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Discussion</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766480" cy="6858000"/>
            <a:chOff x="-10744545" y="-1"/>
            <a:chExt cx="11766480"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481939" y="3099712"/>
              <a:ext cx="1992086" cy="1015663"/>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Conclusion</a:t>
              </a:r>
            </a:p>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66" name="Picture 65">
            <a:extLst>
              <a:ext uri="{FF2B5EF4-FFF2-40B4-BE49-F238E27FC236}">
                <a16:creationId xmlns:a16="http://schemas.microsoft.com/office/drawing/2014/main" id="{DAD3716F-1383-4E7D-A082-20BBA2FC57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673" y="139882"/>
            <a:ext cx="1307797" cy="1204121"/>
          </a:xfrm>
          <a:prstGeom prst="rect">
            <a:avLst/>
          </a:prstGeom>
        </p:spPr>
      </p:pic>
      <p:sp>
        <p:nvSpPr>
          <p:cNvPr id="3" name="TextBox 2">
            <a:extLst>
              <a:ext uri="{FF2B5EF4-FFF2-40B4-BE49-F238E27FC236}">
                <a16:creationId xmlns:a16="http://schemas.microsoft.com/office/drawing/2014/main" id="{B20D6A2D-1B0A-4F7E-B1C1-09D8A4D34727}"/>
              </a:ext>
            </a:extLst>
          </p:cNvPr>
          <p:cNvSpPr txBox="1"/>
          <p:nvPr/>
        </p:nvSpPr>
        <p:spPr>
          <a:xfrm>
            <a:off x="613861" y="1483885"/>
            <a:ext cx="864593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solidFill>
                  <a:srgbClr val="00A0A8"/>
                </a:solidFill>
                <a:latin typeface="Tw Cen MT" panose="020B0602020104020603" pitchFamily="34" charset="0"/>
              </a:rPr>
              <a:t>Managing stock is a hard job. But managing stock correctly is a considerably harder job. However, your stock is an important part of your business you have to work at improving the effectiveness, so as to enable your business, to flourish.</a:t>
            </a:r>
          </a:p>
          <a:p>
            <a:pPr marL="285750" indent="-285750" algn="just">
              <a:buFont typeface="Wingdings" panose="05000000000000000000" pitchFamily="2" charset="2"/>
              <a:buChar char="v"/>
            </a:pPr>
            <a:endParaRPr lang="en-US" altLang="en-US" dirty="0">
              <a:solidFill>
                <a:srgbClr val="00A0A8"/>
              </a:solidFill>
              <a:latin typeface="Tw Cen MT" panose="020B0602020104020603" pitchFamily="34" charset="0"/>
              <a:ea typeface="ＭＳ Ｐゴシック" panose="020B0600070205080204" pitchFamily="34" charset="-128"/>
            </a:endParaRPr>
          </a:p>
          <a:p>
            <a:pPr marL="285750" indent="-285750" algn="just">
              <a:buFont typeface="Wingdings" panose="05000000000000000000" pitchFamily="2" charset="2"/>
              <a:buChar char="v"/>
            </a:pPr>
            <a:r>
              <a:rPr lang="en-US" altLang="en-US" dirty="0">
                <a:solidFill>
                  <a:srgbClr val="00A0A8"/>
                </a:solidFill>
                <a:latin typeface="Tw Cen MT" panose="020B0602020104020603" pitchFamily="34" charset="0"/>
                <a:ea typeface="ＭＳ Ｐゴシック" panose="020B0600070205080204" pitchFamily="34" charset="-128"/>
              </a:rPr>
              <a:t>Our project fulfills the customer needs by:</a:t>
            </a:r>
          </a:p>
          <a:p>
            <a:pPr marL="285750" indent="-285750" algn="just">
              <a:buFont typeface="Arial" panose="020B0604020202020204" pitchFamily="34" charset="0"/>
              <a:buChar char="•"/>
            </a:pPr>
            <a:r>
              <a:rPr lang="en-US" altLang="en-US" dirty="0">
                <a:solidFill>
                  <a:srgbClr val="00A0A8"/>
                </a:solidFill>
                <a:latin typeface="Tw Cen MT" panose="020B0602020104020603" pitchFamily="34" charset="0"/>
                <a:ea typeface="ＭＳ Ｐゴシック" panose="020B0600070205080204" pitchFamily="34" charset="-128"/>
              </a:rPr>
              <a:t>Reducing inaccuracies </a:t>
            </a:r>
          </a:p>
          <a:p>
            <a:pPr marL="285750" indent="-285750" algn="just">
              <a:buFont typeface="Arial" panose="020B0604020202020204" pitchFamily="34" charset="0"/>
              <a:buChar char="•"/>
            </a:pPr>
            <a:r>
              <a:rPr lang="en-US" altLang="en-US" dirty="0">
                <a:solidFill>
                  <a:srgbClr val="00A0A8"/>
                </a:solidFill>
                <a:latin typeface="Tw Cen MT" panose="020B0602020104020603" pitchFamily="34" charset="0"/>
                <a:ea typeface="ＭＳ Ｐゴシック" panose="020B0600070205080204" pitchFamily="34" charset="-128"/>
              </a:rPr>
              <a:t>Increasing Efficiency &amp; Productivity in Operations</a:t>
            </a:r>
          </a:p>
          <a:p>
            <a:pPr marL="285750" indent="-285750" algn="just">
              <a:buFont typeface="Arial" panose="020B0604020202020204" pitchFamily="34" charset="0"/>
              <a:buChar char="•"/>
            </a:pPr>
            <a:r>
              <a:rPr lang="en-US" altLang="en-US" dirty="0">
                <a:solidFill>
                  <a:srgbClr val="00A0A8"/>
                </a:solidFill>
                <a:latin typeface="Tw Cen MT" panose="020B0602020104020603" pitchFamily="34" charset="0"/>
                <a:ea typeface="ＭＳ Ｐゴシック" panose="020B0600070205080204" pitchFamily="34" charset="-128"/>
              </a:rPr>
              <a:t>Minimizing the Costs and Maximizing Sales &amp; Profits</a:t>
            </a:r>
          </a:p>
          <a:p>
            <a:pPr marL="285750" indent="-285750" algn="just">
              <a:buFont typeface="Arial" panose="020B0604020202020204" pitchFamily="34" charset="0"/>
              <a:buChar char="•"/>
            </a:pPr>
            <a:r>
              <a:rPr lang="en-US" altLang="en-US" dirty="0">
                <a:solidFill>
                  <a:srgbClr val="00A0A8"/>
                </a:solidFill>
                <a:latin typeface="Tw Cen MT" panose="020B0602020104020603" pitchFamily="34" charset="0"/>
                <a:ea typeface="ＭＳ Ｐゴシック" panose="020B0600070205080204" pitchFamily="34" charset="-128"/>
              </a:rPr>
              <a:t>Automation of Manual Tasks</a:t>
            </a:r>
          </a:p>
          <a:p>
            <a:pPr marL="285750" indent="-285750" algn="just">
              <a:buFont typeface="Arial" panose="020B0604020202020204" pitchFamily="34" charset="0"/>
              <a:buChar char="•"/>
            </a:pPr>
            <a:r>
              <a:rPr lang="en-US" altLang="en-US" dirty="0">
                <a:solidFill>
                  <a:srgbClr val="00A0A8"/>
                </a:solidFill>
                <a:latin typeface="Tw Cen MT" panose="020B0602020104020603" pitchFamily="34" charset="0"/>
                <a:ea typeface="ＭＳ Ｐゴシック" panose="020B0600070205080204" pitchFamily="34" charset="-128"/>
              </a:rPr>
              <a:t>Keeping Customers Happy</a:t>
            </a:r>
          </a:p>
          <a:p>
            <a:pPr algn="just"/>
            <a:endParaRPr lang="en-US" altLang="en-US" dirty="0">
              <a:solidFill>
                <a:srgbClr val="00A0A8"/>
              </a:solidFill>
              <a:latin typeface="Tw Cen MT" panose="020B0602020104020603" pitchFamily="34" charset="0"/>
              <a:ea typeface="ＭＳ Ｐゴシック" panose="020B0600070205080204" pitchFamily="34" charset="-128"/>
            </a:endParaRPr>
          </a:p>
          <a:p>
            <a:pPr marL="285750" indent="-285750" algn="just">
              <a:buFont typeface="Wingdings" panose="05000000000000000000" pitchFamily="2" charset="2"/>
              <a:buChar char="v"/>
            </a:pPr>
            <a:r>
              <a:rPr lang="en-US" altLang="en-US" dirty="0">
                <a:solidFill>
                  <a:srgbClr val="00A0A8"/>
                </a:solidFill>
                <a:latin typeface="Tw Cen MT" panose="020B0602020104020603" pitchFamily="34" charset="0"/>
                <a:ea typeface="ＭＳ Ｐゴシック" panose="020B0600070205080204" pitchFamily="34" charset="-128"/>
              </a:rPr>
              <a:t>This system will give the staff relief from exhausted life which they are dealing with their customers. Besides this system will make them more reliable to its customers as all the customers records will be kept safely than any previous times. Moreover, they can manage their stock more handily.</a:t>
            </a:r>
          </a:p>
        </p:txBody>
      </p:sp>
      <p:sp>
        <p:nvSpPr>
          <p:cNvPr id="67" name="TextBox 66">
            <a:extLst>
              <a:ext uri="{FF2B5EF4-FFF2-40B4-BE49-F238E27FC236}">
                <a16:creationId xmlns:a16="http://schemas.microsoft.com/office/drawing/2014/main" id="{BB223FC7-62D3-4E30-AC4C-AEA7D647BC07}"/>
              </a:ext>
            </a:extLst>
          </p:cNvPr>
          <p:cNvSpPr txBox="1"/>
          <p:nvPr/>
        </p:nvSpPr>
        <p:spPr>
          <a:xfrm>
            <a:off x="2531940" y="340450"/>
            <a:ext cx="6341888" cy="523220"/>
          </a:xfrm>
          <a:prstGeom prst="rect">
            <a:avLst/>
          </a:prstGeom>
          <a:noFill/>
        </p:spPr>
        <p:txBody>
          <a:bodyPr wrap="square" rtlCol="0">
            <a:spAutoFit/>
          </a:bodyPr>
          <a:lstStyle/>
          <a:p>
            <a:r>
              <a:rPr lang="en-US" sz="2800" dirty="0">
                <a:solidFill>
                  <a:srgbClr val="F0EEF0"/>
                </a:solidFill>
                <a:highlight>
                  <a:srgbClr val="FEC630"/>
                </a:highlight>
                <a:latin typeface="Tw Cen MT" panose="020B0602020104020603" pitchFamily="34" charset="0"/>
              </a:rPr>
              <a:t>SHOE INVENTORY MANAGEMENT SYSTEM</a:t>
            </a:r>
            <a:endParaRPr lang="en-IN" sz="2800" dirty="0">
              <a:solidFill>
                <a:srgbClr val="F0EEF0"/>
              </a:solidFill>
              <a:highlight>
                <a:srgbClr val="FEC630"/>
              </a:highlight>
              <a:latin typeface="Tw Cen MT" panose="020B0602020104020603" pitchFamily="34" charset="0"/>
            </a:endParaRPr>
          </a:p>
        </p:txBody>
      </p:sp>
      <p:sp>
        <p:nvSpPr>
          <p:cNvPr id="5" name="Footer Placeholder 4">
            <a:extLst>
              <a:ext uri="{FF2B5EF4-FFF2-40B4-BE49-F238E27FC236}">
                <a16:creationId xmlns:a16="http://schemas.microsoft.com/office/drawing/2014/main" id="{23BCF683-7A15-45AD-AADD-66911FBEC339}"/>
              </a:ext>
            </a:extLst>
          </p:cNvPr>
          <p:cNvSpPr>
            <a:spLocks noGrp="1"/>
          </p:cNvSpPr>
          <p:nvPr>
            <p:ph type="ftr" sz="quarter" idx="11"/>
          </p:nvPr>
        </p:nvSpPr>
        <p:spPr>
          <a:xfrm>
            <a:off x="4038600" y="6492873"/>
            <a:ext cx="4114800" cy="365125"/>
          </a:xfrm>
        </p:spPr>
        <p:txBody>
          <a:bodyPr/>
          <a:lstStyle/>
          <a:p>
            <a:r>
              <a:rPr lang="en-US" dirty="0"/>
              <a:t>EMPLOYABILITY SKILL DEVELOPMENT (ESD) PROGRAM</a:t>
            </a:r>
            <a:endParaRPr lang="de-DE" dirty="0"/>
          </a:p>
        </p:txBody>
      </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3021526" cy="6858000"/>
            <a:chOff x="-290920" y="0"/>
            <a:chExt cx="13021526"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1195954" y="2974162"/>
              <a:ext cx="1992086" cy="1077218"/>
            </a:xfrm>
            <a:prstGeom prst="rect">
              <a:avLst/>
            </a:prstGeom>
            <a:noFill/>
          </p:spPr>
          <p:txBody>
            <a:bodyPr wrap="square" rtlCol="0">
              <a:spAutoFit/>
            </a:bodyPr>
            <a:lstStyle/>
            <a:p>
              <a:pPr lvl="0" algn="ctr"/>
              <a:r>
                <a:rPr lang="en-US" sz="2800" b="1" dirty="0">
                  <a:solidFill>
                    <a:srgbClr val="F0EEF0"/>
                  </a:solidFill>
                  <a:latin typeface="Tw Cen MT" panose="020B0602020104020603" pitchFamily="34" charset="0"/>
                </a:rPr>
                <a:t>Introduction</a:t>
              </a:r>
            </a:p>
            <a:p>
              <a:pPr lvl="0"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2126308" cy="6858000"/>
            <a:chOff x="213096" y="0"/>
            <a:chExt cx="12126308"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650864" y="2820275"/>
              <a:ext cx="1992086" cy="138499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Problem Statement</a:t>
              </a:r>
            </a:p>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4"/>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Description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774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681101" y="3281937"/>
              <a:ext cx="2171380"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Implementation</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1797"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2"/>
              <a:ext cx="1992086" cy="461665"/>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Discussion</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766480" cy="6858000"/>
            <a:chOff x="-10744545" y="-1"/>
            <a:chExt cx="11766480"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481939" y="3099712"/>
              <a:ext cx="1992086" cy="1015663"/>
            </a:xfrm>
            <a:prstGeom prst="rect">
              <a:avLst/>
            </a:prstGeom>
            <a:noFill/>
          </p:spPr>
          <p:txBody>
            <a:bodyPr wrap="square" rtlCol="0">
              <a:spAutoFit/>
            </a:bodyPr>
            <a:lstStyle/>
            <a:p>
              <a:pPr lvl="0" algn="ctr"/>
              <a:r>
                <a:rPr lang="en-US" sz="2400" b="1" dirty="0">
                  <a:solidFill>
                    <a:srgbClr val="F0EEF0"/>
                  </a:solidFill>
                  <a:latin typeface="Tw Cen MT" panose="020B0602020104020603" pitchFamily="34" charset="0"/>
                </a:rPr>
                <a:t>Conclusion</a:t>
              </a:r>
            </a:p>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66" name="Picture 65">
            <a:extLst>
              <a:ext uri="{FF2B5EF4-FFF2-40B4-BE49-F238E27FC236}">
                <a16:creationId xmlns:a16="http://schemas.microsoft.com/office/drawing/2014/main" id="{DAD3716F-1383-4E7D-A082-20BBA2FC57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673" y="139882"/>
            <a:ext cx="1307797" cy="1204121"/>
          </a:xfrm>
          <a:prstGeom prst="rect">
            <a:avLst/>
          </a:prstGeom>
        </p:spPr>
      </p:pic>
      <p:sp>
        <p:nvSpPr>
          <p:cNvPr id="3" name="TextBox 2">
            <a:extLst>
              <a:ext uri="{FF2B5EF4-FFF2-40B4-BE49-F238E27FC236}">
                <a16:creationId xmlns:a16="http://schemas.microsoft.com/office/drawing/2014/main" id="{B20D6A2D-1B0A-4F7E-B1C1-09D8A4D34727}"/>
              </a:ext>
            </a:extLst>
          </p:cNvPr>
          <p:cNvSpPr txBox="1"/>
          <p:nvPr/>
        </p:nvSpPr>
        <p:spPr>
          <a:xfrm>
            <a:off x="613861" y="1483885"/>
            <a:ext cx="864593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solidFill>
                  <a:srgbClr val="00A0A8"/>
                </a:solidFill>
                <a:latin typeface="Tw Cen MT" panose="020B0602020104020603" pitchFamily="34" charset="0"/>
              </a:rPr>
              <a:t>Managing stock is a hard job. But managing stock correctly is a considerably harder job. However, your stock is an important part of your business you have to work at improving the effectiveness, so as to enable your business, to flourish.</a:t>
            </a:r>
          </a:p>
          <a:p>
            <a:pPr marL="285750" indent="-285750" algn="just">
              <a:buFont typeface="Wingdings" panose="05000000000000000000" pitchFamily="2" charset="2"/>
              <a:buChar char="v"/>
            </a:pPr>
            <a:endParaRPr lang="en-US" altLang="en-US" dirty="0">
              <a:solidFill>
                <a:srgbClr val="00A0A8"/>
              </a:solidFill>
              <a:latin typeface="Tw Cen MT" panose="020B0602020104020603" pitchFamily="34" charset="0"/>
              <a:ea typeface="ＭＳ Ｐゴシック" panose="020B0600070205080204" pitchFamily="34" charset="-128"/>
            </a:endParaRPr>
          </a:p>
          <a:p>
            <a:pPr marL="285750" indent="-285750" algn="just">
              <a:buFont typeface="Wingdings" panose="05000000000000000000" pitchFamily="2" charset="2"/>
              <a:buChar char="v"/>
            </a:pPr>
            <a:r>
              <a:rPr lang="en-US" altLang="en-US" dirty="0">
                <a:solidFill>
                  <a:srgbClr val="00A0A8"/>
                </a:solidFill>
                <a:latin typeface="Tw Cen MT" panose="020B0602020104020603" pitchFamily="34" charset="0"/>
                <a:ea typeface="ＭＳ Ｐゴシック" panose="020B0600070205080204" pitchFamily="34" charset="-128"/>
              </a:rPr>
              <a:t>Our project fulfills the customer needs by:</a:t>
            </a:r>
          </a:p>
          <a:p>
            <a:pPr marL="285750" indent="-285750" algn="just">
              <a:buFont typeface="Arial" panose="020B0604020202020204" pitchFamily="34" charset="0"/>
              <a:buChar char="•"/>
            </a:pPr>
            <a:r>
              <a:rPr lang="en-US" altLang="en-US" dirty="0">
                <a:solidFill>
                  <a:srgbClr val="00A0A8"/>
                </a:solidFill>
                <a:latin typeface="Tw Cen MT" panose="020B0602020104020603" pitchFamily="34" charset="0"/>
                <a:ea typeface="ＭＳ Ｐゴシック" panose="020B0600070205080204" pitchFamily="34" charset="-128"/>
              </a:rPr>
              <a:t>Reducing inaccuracies </a:t>
            </a:r>
          </a:p>
          <a:p>
            <a:pPr marL="285750" indent="-285750" algn="just">
              <a:buFont typeface="Arial" panose="020B0604020202020204" pitchFamily="34" charset="0"/>
              <a:buChar char="•"/>
            </a:pPr>
            <a:r>
              <a:rPr lang="en-US" altLang="en-US" dirty="0">
                <a:solidFill>
                  <a:srgbClr val="00A0A8"/>
                </a:solidFill>
                <a:latin typeface="Tw Cen MT" panose="020B0602020104020603" pitchFamily="34" charset="0"/>
                <a:ea typeface="ＭＳ Ｐゴシック" panose="020B0600070205080204" pitchFamily="34" charset="-128"/>
              </a:rPr>
              <a:t>Increasing Efficiency &amp; Productivity in Operations</a:t>
            </a:r>
          </a:p>
          <a:p>
            <a:pPr marL="285750" indent="-285750" algn="just">
              <a:buFont typeface="Arial" panose="020B0604020202020204" pitchFamily="34" charset="0"/>
              <a:buChar char="•"/>
            </a:pPr>
            <a:r>
              <a:rPr lang="en-US" altLang="en-US" dirty="0">
                <a:solidFill>
                  <a:srgbClr val="00A0A8"/>
                </a:solidFill>
                <a:latin typeface="Tw Cen MT" panose="020B0602020104020603" pitchFamily="34" charset="0"/>
                <a:ea typeface="ＭＳ Ｐゴシック" panose="020B0600070205080204" pitchFamily="34" charset="-128"/>
              </a:rPr>
              <a:t>Minimizing the Costs and Maximizing Sales &amp; Profits</a:t>
            </a:r>
          </a:p>
          <a:p>
            <a:pPr marL="285750" indent="-285750" algn="just">
              <a:buFont typeface="Arial" panose="020B0604020202020204" pitchFamily="34" charset="0"/>
              <a:buChar char="•"/>
            </a:pPr>
            <a:r>
              <a:rPr lang="en-US" altLang="en-US" dirty="0">
                <a:solidFill>
                  <a:srgbClr val="00A0A8"/>
                </a:solidFill>
                <a:latin typeface="Tw Cen MT" panose="020B0602020104020603" pitchFamily="34" charset="0"/>
                <a:ea typeface="ＭＳ Ｐゴシック" panose="020B0600070205080204" pitchFamily="34" charset="-128"/>
              </a:rPr>
              <a:t>Automation of Manual Tasks</a:t>
            </a:r>
          </a:p>
          <a:p>
            <a:pPr marL="285750" indent="-285750" algn="just">
              <a:buFont typeface="Arial" panose="020B0604020202020204" pitchFamily="34" charset="0"/>
              <a:buChar char="•"/>
            </a:pPr>
            <a:r>
              <a:rPr lang="en-US" altLang="en-US" dirty="0">
                <a:solidFill>
                  <a:srgbClr val="00A0A8"/>
                </a:solidFill>
                <a:latin typeface="Tw Cen MT" panose="020B0602020104020603" pitchFamily="34" charset="0"/>
                <a:ea typeface="ＭＳ Ｐゴシック" panose="020B0600070205080204" pitchFamily="34" charset="-128"/>
              </a:rPr>
              <a:t>Keeping Customers Happy</a:t>
            </a:r>
          </a:p>
          <a:p>
            <a:pPr algn="just"/>
            <a:endParaRPr lang="en-US" altLang="en-US" dirty="0">
              <a:solidFill>
                <a:srgbClr val="00A0A8"/>
              </a:solidFill>
              <a:latin typeface="Tw Cen MT" panose="020B0602020104020603" pitchFamily="34" charset="0"/>
              <a:ea typeface="ＭＳ Ｐゴシック" panose="020B0600070205080204" pitchFamily="34" charset="-128"/>
            </a:endParaRPr>
          </a:p>
          <a:p>
            <a:pPr marL="285750" indent="-285750" algn="just">
              <a:buFont typeface="Wingdings" panose="05000000000000000000" pitchFamily="2" charset="2"/>
              <a:buChar char="v"/>
            </a:pPr>
            <a:r>
              <a:rPr lang="en-US" altLang="en-US" dirty="0">
                <a:solidFill>
                  <a:srgbClr val="00A0A8"/>
                </a:solidFill>
                <a:latin typeface="Tw Cen MT" panose="020B0602020104020603" pitchFamily="34" charset="0"/>
                <a:ea typeface="ＭＳ Ｐゴシック" panose="020B0600070205080204" pitchFamily="34" charset="-128"/>
              </a:rPr>
              <a:t>This system will give the staff relieve from exhausted life which they are dealing with their customers. Besides this system will make them more reliable to its customers as all the customers records will be kept safely than any previous times. Moreover, they can manage their stock more handily.</a:t>
            </a:r>
          </a:p>
        </p:txBody>
      </p:sp>
      <p:sp>
        <p:nvSpPr>
          <p:cNvPr id="67" name="TextBox 66">
            <a:extLst>
              <a:ext uri="{FF2B5EF4-FFF2-40B4-BE49-F238E27FC236}">
                <a16:creationId xmlns:a16="http://schemas.microsoft.com/office/drawing/2014/main" id="{BB223FC7-62D3-4E30-AC4C-AEA7D647BC07}"/>
              </a:ext>
            </a:extLst>
          </p:cNvPr>
          <p:cNvSpPr txBox="1"/>
          <p:nvPr/>
        </p:nvSpPr>
        <p:spPr>
          <a:xfrm>
            <a:off x="2531940" y="340450"/>
            <a:ext cx="6341888" cy="523220"/>
          </a:xfrm>
          <a:prstGeom prst="rect">
            <a:avLst/>
          </a:prstGeom>
          <a:noFill/>
        </p:spPr>
        <p:txBody>
          <a:bodyPr wrap="square" rtlCol="0">
            <a:spAutoFit/>
          </a:bodyPr>
          <a:lstStyle/>
          <a:p>
            <a:r>
              <a:rPr lang="en-US" sz="2800" dirty="0">
                <a:solidFill>
                  <a:srgbClr val="F0EEF0"/>
                </a:solidFill>
                <a:highlight>
                  <a:srgbClr val="FEC630"/>
                </a:highlight>
                <a:latin typeface="Tw Cen MT" panose="020B0602020104020603" pitchFamily="34" charset="0"/>
              </a:rPr>
              <a:t>SHOE INVENTORY MANAGEMENT SYSTEM</a:t>
            </a:r>
            <a:endParaRPr lang="en-IN" sz="2800" dirty="0">
              <a:solidFill>
                <a:srgbClr val="F0EEF0"/>
              </a:solidFill>
              <a:highlight>
                <a:srgbClr val="FEC630"/>
              </a:highlight>
              <a:latin typeface="Tw Cen MT" panose="020B0602020104020603" pitchFamily="34" charset="0"/>
            </a:endParaRPr>
          </a:p>
        </p:txBody>
      </p:sp>
      <p:grpSp>
        <p:nvGrpSpPr>
          <p:cNvPr id="35" name="Group 34">
            <a:extLst>
              <a:ext uri="{FF2B5EF4-FFF2-40B4-BE49-F238E27FC236}">
                <a16:creationId xmlns:a16="http://schemas.microsoft.com/office/drawing/2014/main" id="{438EF38F-A440-413B-9668-9282C44A94A6}"/>
              </a:ext>
            </a:extLst>
          </p:cNvPr>
          <p:cNvGrpSpPr/>
          <p:nvPr/>
        </p:nvGrpSpPr>
        <p:grpSpPr>
          <a:xfrm>
            <a:off x="-1786364" y="0"/>
            <a:ext cx="14516970" cy="6858000"/>
            <a:chOff x="-10744545" y="-1"/>
            <a:chExt cx="11521954" cy="6858000"/>
          </a:xfrm>
        </p:grpSpPr>
        <p:sp>
          <p:nvSpPr>
            <p:cNvPr id="36" name="Rectangle 35">
              <a:extLst>
                <a:ext uri="{FF2B5EF4-FFF2-40B4-BE49-F238E27FC236}">
                  <a16:creationId xmlns:a16="http://schemas.microsoft.com/office/drawing/2014/main" id="{7095392C-C001-414C-AA0C-24022F427CD9}"/>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D429D997-6323-4B42-9049-BB2E91E43E97}"/>
                </a:ext>
              </a:extLst>
            </p:cNvPr>
            <p:cNvSpPr txBox="1"/>
            <p:nvPr/>
          </p:nvSpPr>
          <p:spPr>
            <a:xfrm rot="16200000">
              <a:off x="-481939" y="3344239"/>
              <a:ext cx="1992086" cy="526610"/>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grpSp>
      <p:sp>
        <p:nvSpPr>
          <p:cNvPr id="40" name="TextBox 39">
            <a:extLst>
              <a:ext uri="{FF2B5EF4-FFF2-40B4-BE49-F238E27FC236}">
                <a16:creationId xmlns:a16="http://schemas.microsoft.com/office/drawing/2014/main" id="{BC8574D3-EC9C-4451-8470-A2C175F1FF81}"/>
              </a:ext>
            </a:extLst>
          </p:cNvPr>
          <p:cNvSpPr txBox="1"/>
          <p:nvPr/>
        </p:nvSpPr>
        <p:spPr>
          <a:xfrm>
            <a:off x="1828799" y="2921168"/>
            <a:ext cx="6631469" cy="1107996"/>
          </a:xfrm>
          <a:prstGeom prst="rect">
            <a:avLst/>
          </a:prstGeom>
          <a:noFill/>
        </p:spPr>
        <p:txBody>
          <a:bodyPr wrap="square" rtlCol="0">
            <a:spAutoFit/>
          </a:bodyPr>
          <a:lstStyle/>
          <a:p>
            <a:r>
              <a:rPr lang="en-US" sz="6600" dirty="0">
                <a:solidFill>
                  <a:srgbClr val="FF5969"/>
                </a:solidFill>
                <a:latin typeface="Tw Cen MT" panose="020B0602020104020603" pitchFamily="34" charset="0"/>
              </a:rPr>
              <a:t>	THANK YOU..!!</a:t>
            </a:r>
            <a:endParaRPr lang="en-IN" sz="6600" dirty="0">
              <a:solidFill>
                <a:srgbClr val="FF5969"/>
              </a:solidFill>
              <a:latin typeface="Tw Cen MT" panose="020B0602020104020603" pitchFamily="34" charset="0"/>
            </a:endParaRPr>
          </a:p>
        </p:txBody>
      </p:sp>
      <p:sp>
        <p:nvSpPr>
          <p:cNvPr id="5" name="Footer Placeholder 4">
            <a:extLst>
              <a:ext uri="{FF2B5EF4-FFF2-40B4-BE49-F238E27FC236}">
                <a16:creationId xmlns:a16="http://schemas.microsoft.com/office/drawing/2014/main" id="{6B992329-A022-49FE-8F6C-A6C6A7CDC4FA}"/>
              </a:ext>
            </a:extLst>
          </p:cNvPr>
          <p:cNvSpPr>
            <a:spLocks noGrp="1"/>
          </p:cNvSpPr>
          <p:nvPr>
            <p:ph type="ftr" sz="quarter" idx="11"/>
          </p:nvPr>
        </p:nvSpPr>
        <p:spPr>
          <a:xfrm>
            <a:off x="4038600" y="6492875"/>
            <a:ext cx="4114800" cy="365125"/>
          </a:xfrm>
        </p:spPr>
        <p:txBody>
          <a:bodyPr/>
          <a:lstStyle/>
          <a:p>
            <a:r>
              <a:rPr lang="en-US" dirty="0"/>
              <a:t>EMPLOYABILITY SKILL DEVELOPMENT (ESD) PROGRAM</a:t>
            </a:r>
            <a:endParaRPr lang="de-DE" dirty="0"/>
          </a:p>
        </p:txBody>
      </p:sp>
    </p:spTree>
    <p:extLst>
      <p:ext uri="{BB962C8B-B14F-4D97-AF65-F5344CB8AC3E}">
        <p14:creationId xmlns:p14="http://schemas.microsoft.com/office/powerpoint/2010/main" val="4247938938"/>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250"/>
                                        <p:tgtEl>
                                          <p:spTgt spid="40"/>
                                        </p:tgtEl>
                                      </p:cBhvr>
                                    </p:animEffect>
                                    <p:anim calcmode="lin" valueType="num">
                                      <p:cBhvr>
                                        <p:cTn id="14" dur="250" fill="hold"/>
                                        <p:tgtEl>
                                          <p:spTgt spid="40"/>
                                        </p:tgtEl>
                                        <p:attrNameLst>
                                          <p:attrName>ppt_x</p:attrName>
                                        </p:attrNameLst>
                                      </p:cBhvr>
                                      <p:tavLst>
                                        <p:tav tm="0">
                                          <p:val>
                                            <p:strVal val="#ppt_x"/>
                                          </p:val>
                                        </p:tav>
                                        <p:tav tm="100000">
                                          <p:val>
                                            <p:strVal val="#ppt_x"/>
                                          </p:val>
                                        </p:tav>
                                      </p:tavLst>
                                    </p:anim>
                                    <p:anim calcmode="lin" valueType="num">
                                      <p:cBhvr>
                                        <p:cTn id="15"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0"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733</Words>
  <Application>Microsoft Office PowerPoint</Application>
  <PresentationFormat>Widescreen</PresentationFormat>
  <Paragraphs>135</Paragraphs>
  <Slides>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Tw Cen MT</vt:lpstr>
      <vt:lpstr>Wingdings</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Yashi Chaturvedi</cp:lastModifiedBy>
  <cp:revision>45</cp:revision>
  <dcterms:created xsi:type="dcterms:W3CDTF">2017-01-05T13:17:27Z</dcterms:created>
  <dcterms:modified xsi:type="dcterms:W3CDTF">2020-06-18T09:38:50Z</dcterms:modified>
</cp:coreProperties>
</file>