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9" r:id="rId1"/>
  </p:sldMasterIdLst>
  <p:sldIdLst>
    <p:sldId id="256" r:id="rId2"/>
    <p:sldId id="257" r:id="rId3"/>
    <p:sldId id="304" r:id="rId4"/>
    <p:sldId id="290" r:id="rId5"/>
    <p:sldId id="305" r:id="rId6"/>
    <p:sldId id="306" r:id="rId7"/>
    <p:sldId id="307" r:id="rId8"/>
    <p:sldId id="309" r:id="rId9"/>
    <p:sldId id="283" r:id="rId10"/>
    <p:sldId id="286" r:id="rId11"/>
    <p:sldId id="310" r:id="rId12"/>
    <p:sldId id="311" r:id="rId13"/>
    <p:sldId id="312" r:id="rId14"/>
    <p:sldId id="263" r:id="rId15"/>
    <p:sldId id="291" r:id="rId16"/>
    <p:sldId id="292" r:id="rId17"/>
    <p:sldId id="298" r:id="rId18"/>
    <p:sldId id="316" r:id="rId19"/>
    <p:sldId id="317" r:id="rId20"/>
    <p:sldId id="301" r:id="rId21"/>
    <p:sldId id="302" r:id="rId22"/>
    <p:sldId id="303" r:id="rId23"/>
    <p:sldId id="318" r:id="rId24"/>
    <p:sldId id="297" r:id="rId25"/>
    <p:sldId id="319" r:id="rId26"/>
    <p:sldId id="299" r:id="rId27"/>
    <p:sldId id="300" r:id="rId28"/>
    <p:sldId id="321" r:id="rId29"/>
    <p:sldId id="320" r:id="rId30"/>
    <p:sldId id="313" r:id="rId31"/>
    <p:sldId id="314" r:id="rId32"/>
    <p:sldId id="315" r:id="rId33"/>
    <p:sldId id="322" r:id="rId34"/>
    <p:sldId id="323" r:id="rId35"/>
    <p:sldId id="324" r:id="rId36"/>
    <p:sldId id="27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23F8BA-4359-4F98-95F4-E16DA1547DEA}">
          <p14:sldIdLst>
            <p14:sldId id="256"/>
            <p14:sldId id="257"/>
            <p14:sldId id="304"/>
            <p14:sldId id="290"/>
            <p14:sldId id="305"/>
            <p14:sldId id="306"/>
            <p14:sldId id="307"/>
            <p14:sldId id="309"/>
            <p14:sldId id="283"/>
            <p14:sldId id="286"/>
            <p14:sldId id="310"/>
            <p14:sldId id="311"/>
            <p14:sldId id="312"/>
            <p14:sldId id="263"/>
            <p14:sldId id="291"/>
            <p14:sldId id="292"/>
            <p14:sldId id="298"/>
            <p14:sldId id="316"/>
            <p14:sldId id="317"/>
            <p14:sldId id="301"/>
            <p14:sldId id="302"/>
            <p14:sldId id="303"/>
            <p14:sldId id="318"/>
            <p14:sldId id="297"/>
            <p14:sldId id="319"/>
            <p14:sldId id="299"/>
            <p14:sldId id="300"/>
            <p14:sldId id="321"/>
            <p14:sldId id="320"/>
            <p14:sldId id="313"/>
            <p14:sldId id="314"/>
            <p14:sldId id="315"/>
            <p14:sldId id="322"/>
            <p14:sldId id="323"/>
            <p14:sldId id="324"/>
            <p14:sldId id="276"/>
          </p14:sldIdLst>
        </p14:section>
        <p14:section name="Untitled Section" id="{97505752-17BA-497A-BE18-C0ED0C7D426A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562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4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588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933585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7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869989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19827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868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4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818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56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60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93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64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87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39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48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53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0" r:id="rId1"/>
    <p:sldLayoutId id="2147483881" r:id="rId2"/>
    <p:sldLayoutId id="2147483882" r:id="rId3"/>
    <p:sldLayoutId id="2147483883" r:id="rId4"/>
    <p:sldLayoutId id="2147483884" r:id="rId5"/>
    <p:sldLayoutId id="2147483885" r:id="rId6"/>
    <p:sldLayoutId id="2147483886" r:id="rId7"/>
    <p:sldLayoutId id="2147483887" r:id="rId8"/>
    <p:sldLayoutId id="2147483888" r:id="rId9"/>
    <p:sldLayoutId id="2147483889" r:id="rId10"/>
    <p:sldLayoutId id="2147483890" r:id="rId11"/>
    <p:sldLayoutId id="2147483891" r:id="rId12"/>
    <p:sldLayoutId id="2147483892" r:id="rId13"/>
    <p:sldLayoutId id="2147483893" r:id="rId14"/>
    <p:sldLayoutId id="2147483894" r:id="rId15"/>
    <p:sldLayoutId id="2147483895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574" y="701799"/>
            <a:ext cx="11037195" cy="120993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                </a:t>
            </a:r>
            <a:r>
              <a:rPr lang="en-US" b="1" u="sng" dirty="0">
                <a:solidFill>
                  <a:schemeClr val="tx1"/>
                </a:solidFill>
                <a:latin typeface="Lucida Console" panose="020B0609040504020204" pitchFamily="49" charset="0"/>
              </a:rPr>
              <a:t>TRUEVOTE</a:t>
            </a:r>
            <a:endParaRPr lang="en-IN" b="1" u="sng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1169" y="2447778"/>
            <a:ext cx="4487594" cy="2658794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GUIDE : </a:t>
            </a:r>
          </a:p>
          <a:p>
            <a:r>
              <a:rPr lang="en-US" sz="2400" dirty="0">
                <a:solidFill>
                  <a:schemeClr val="tx1"/>
                </a:solidFill>
              </a:rPr>
              <a:t>Ms. ANJU JOHN</a:t>
            </a:r>
          </a:p>
          <a:p>
            <a:r>
              <a:rPr lang="en-US" sz="2000" dirty="0">
                <a:solidFill>
                  <a:schemeClr val="tx1"/>
                </a:solidFill>
              </a:rPr>
              <a:t>Assistant Professor</a:t>
            </a:r>
          </a:p>
          <a:p>
            <a:r>
              <a:rPr lang="en-US" sz="2000" dirty="0" err="1">
                <a:solidFill>
                  <a:schemeClr val="tx1"/>
                </a:solidFill>
              </a:rPr>
              <a:t>Dept</a:t>
            </a:r>
            <a:r>
              <a:rPr lang="en-US" sz="2000" dirty="0">
                <a:solidFill>
                  <a:schemeClr val="tx1"/>
                </a:solidFill>
              </a:rPr>
              <a:t> of Computer Applications</a:t>
            </a: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7437120" y="3777175"/>
            <a:ext cx="4487594" cy="29612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>
                <a:solidFill>
                  <a:schemeClr val="tx1"/>
                </a:solidFill>
              </a:rPr>
              <a:t>PRESENTED BY: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AMAL </a:t>
            </a:r>
            <a:r>
              <a:rPr lang="en-US" sz="2400" dirty="0">
                <a:solidFill>
                  <a:schemeClr val="tx1"/>
                </a:solidFill>
              </a:rPr>
              <a:t>SHAJI</a:t>
            </a:r>
          </a:p>
          <a:p>
            <a:r>
              <a:rPr lang="en-US" sz="2000" dirty="0">
                <a:solidFill>
                  <a:schemeClr val="tx1"/>
                </a:solidFill>
              </a:rPr>
              <a:t>ROLL NO: 08</a:t>
            </a:r>
          </a:p>
          <a:p>
            <a:r>
              <a:rPr lang="en-US" sz="2000" dirty="0">
                <a:solidFill>
                  <a:schemeClr val="tx1"/>
                </a:solidFill>
              </a:rPr>
              <a:t>S3 MCA</a:t>
            </a:r>
          </a:p>
          <a:p>
            <a:r>
              <a:rPr lang="en-US" sz="2000" dirty="0" smtClean="0">
                <a:solidFill>
                  <a:schemeClr val="tx1"/>
                </a:solidFill>
              </a:rPr>
              <a:t> 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42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0A7C435A-60DB-429C-A590-A425C3E4F47D}"/>
              </a:ext>
            </a:extLst>
          </p:cNvPr>
          <p:cNvSpPr txBox="1"/>
          <p:nvPr/>
        </p:nvSpPr>
        <p:spPr>
          <a:xfrm>
            <a:off x="2019328" y="273130"/>
            <a:ext cx="853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PROPOSED SYSTEM</a:t>
            </a:r>
            <a:endParaRPr lang="en-IN" sz="28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5921" y="796350"/>
            <a:ext cx="9943098" cy="578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 smtClean="0"/>
              <a:t>TrueVote</a:t>
            </a:r>
            <a:r>
              <a:rPr lang="en-US" sz="2000" dirty="0" smtClean="0"/>
              <a:t> </a:t>
            </a:r>
            <a:r>
              <a:rPr lang="en-US" sz="2000" dirty="0"/>
              <a:t>– A </a:t>
            </a:r>
            <a:r>
              <a:rPr lang="en-US" sz="2000" dirty="0" err="1"/>
              <a:t>blockchain</a:t>
            </a:r>
            <a:r>
              <a:rPr lang="en-US" sz="2000" dirty="0"/>
              <a:t>-enhanced web voting platform using PHP &amp; MySQL with custom hashing logic to store votes as secure blocks.</a:t>
            </a:r>
          </a:p>
          <a:p>
            <a:pPr marL="0" indent="0">
              <a:buNone/>
            </a:pPr>
            <a:endParaRPr lang="en-US" sz="2000" b="1" dirty="0">
              <a:solidFill>
                <a:srgbClr val="0E9E34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E9E34"/>
                </a:solidFill>
              </a:rPr>
              <a:t>✅</a:t>
            </a:r>
            <a:r>
              <a:rPr lang="en-US" sz="2000" b="1" dirty="0"/>
              <a:t> Pros:</a:t>
            </a:r>
          </a:p>
          <a:p>
            <a:r>
              <a:rPr lang="en-US" sz="2000" dirty="0"/>
              <a:t>Secure and immutable vote records</a:t>
            </a:r>
          </a:p>
          <a:p>
            <a:r>
              <a:rPr lang="en-US" sz="2000" dirty="0"/>
              <a:t>One vote per person (verified)</a:t>
            </a:r>
          </a:p>
          <a:p>
            <a:r>
              <a:rPr lang="en-US" sz="2000" dirty="0"/>
              <a:t>Transparent vote history (auditable by public)</a:t>
            </a:r>
          </a:p>
          <a:p>
            <a:r>
              <a:rPr lang="en-US" sz="2000" dirty="0"/>
              <a:t>Instant vote tally and results</a:t>
            </a:r>
          </a:p>
          <a:p>
            <a:r>
              <a:rPr lang="en-US" sz="2000" dirty="0"/>
              <a:t>Chain verification to detect tampering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❌</a:t>
            </a:r>
            <a:r>
              <a:rPr lang="en-US" sz="2000" b="1" dirty="0"/>
              <a:t> Cons:</a:t>
            </a:r>
          </a:p>
          <a:p>
            <a:r>
              <a:rPr lang="en-US" sz="2000" dirty="0"/>
              <a:t>Requires basic digital literacy</a:t>
            </a:r>
          </a:p>
          <a:p>
            <a:r>
              <a:rPr lang="en-US" sz="2000" dirty="0"/>
              <a:t>Internet access needed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9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1744" y="399027"/>
            <a:ext cx="8911687" cy="852997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1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777810"/>
              </p:ext>
            </p:extLst>
          </p:nvPr>
        </p:nvGraphicFramePr>
        <p:xfrm>
          <a:off x="1505241" y="1814730"/>
          <a:ext cx="9537897" cy="40796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74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065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3891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3337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04911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SI.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NO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Authors</a:t>
                      </a:r>
                      <a:r>
                        <a:rPr lang="en-US" sz="2000" baseline="0" dirty="0">
                          <a:solidFill>
                            <a:schemeClr val="bg1"/>
                          </a:solidFill>
                        </a:rPr>
                        <a:t> / Source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                    Focus Area</a:t>
                      </a:r>
                      <a:endParaRPr lang="en-IN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Year</a:t>
                      </a:r>
                      <a:endParaRPr lang="en-IN" sz="20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Alzahrani, Bulusu, Shiva (IEEE Access)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Secure Electronic Voting System Using </a:t>
                      </a:r>
                      <a:r>
                        <a:rPr lang="en-US" dirty="0" err="1"/>
                        <a:t>Blockchain</a:t>
                      </a:r>
                      <a:r>
                        <a:rPr lang="en-US" dirty="0"/>
                        <a:t> Technology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2021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P. S. Praveen Kumar et al. (Elsevier)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Blockchain</a:t>
                      </a:r>
                      <a:r>
                        <a:rPr lang="en-US" dirty="0"/>
                        <a:t>-based e-voting: A review of technologies and implementation models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2022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r>
                        <a:rPr lang="en-US" b="1" dirty="0"/>
                        <a:t>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Farag</a:t>
                      </a:r>
                      <a:r>
                        <a:rPr lang="en-IN" dirty="0"/>
                        <a:t>, A., </a:t>
                      </a:r>
                      <a:r>
                        <a:rPr lang="en-IN" dirty="0" err="1"/>
                        <a:t>Mousa</a:t>
                      </a:r>
                      <a:r>
                        <a:rPr lang="en-IN" dirty="0"/>
                        <a:t>, M., El-</a:t>
                      </a:r>
                      <a:r>
                        <a:rPr lang="en-IN" dirty="0" err="1"/>
                        <a:t>Bakry</a:t>
                      </a:r>
                      <a:r>
                        <a:rPr lang="en-IN" dirty="0"/>
                        <a:t>, 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 Online Voting Using </a:t>
                      </a:r>
                      <a:r>
                        <a:rPr lang="en-US" dirty="0" err="1"/>
                        <a:t>Blockchain</a:t>
                      </a:r>
                      <a:r>
                        <a:rPr lang="en-US" dirty="0"/>
                        <a:t> with Biometric Integration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r>
                        <a:rPr lang="en-US" b="1" dirty="0"/>
                        <a:t>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/>
                        <a:t>Hossain, M. S. et al. (Springer)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Trustworthy e-voting using </a:t>
                      </a:r>
                      <a:r>
                        <a:rPr lang="en-US" dirty="0" err="1"/>
                        <a:t>blockchain</a:t>
                      </a:r>
                      <a:r>
                        <a:rPr lang="en-US" dirty="0"/>
                        <a:t>: Challenges and future scope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604911">
                <a:tc>
                  <a:txBody>
                    <a:bodyPr/>
                    <a:lstStyle/>
                    <a:p>
                      <a:r>
                        <a:rPr lang="en-US" b="1" dirty="0"/>
                        <a:t>5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Singh, A., Kumar, S. (IJCSNS)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Lightweight </a:t>
                      </a:r>
                      <a:r>
                        <a:rPr lang="en-US" dirty="0" err="1"/>
                        <a:t>Blockchain</a:t>
                      </a:r>
                      <a:r>
                        <a:rPr lang="en-US" dirty="0"/>
                        <a:t> E-Voting System for Educational Institutions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2025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27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4285" y="244282"/>
            <a:ext cx="8647161" cy="881133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SYSTEM REQUIREMENTS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0727" y="1345808"/>
            <a:ext cx="9294275" cy="45766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 smtClean="0"/>
              <a:t>Hardware:</a:t>
            </a:r>
          </a:p>
          <a:p>
            <a:pPr marL="0" indent="0">
              <a:buNone/>
            </a:pPr>
            <a:endParaRPr lang="en-IN" sz="2400" b="1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Processor: Intel i3 / AMD </a:t>
            </a:r>
            <a:r>
              <a:rPr lang="en-IN" sz="2000" dirty="0" err="1"/>
              <a:t>Ryzen</a:t>
            </a:r>
            <a:r>
              <a:rPr lang="en-IN" sz="2000" dirty="0"/>
              <a:t> 3 or above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RAM: 4 GB (8 GB recommended)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Storage: 500 MB free for project files + MySQL data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Network: Stable internet connection (for </a:t>
            </a:r>
            <a:r>
              <a:rPr lang="en-IN" sz="2000" dirty="0" err="1"/>
              <a:t>blockchain</a:t>
            </a:r>
            <a:r>
              <a:rPr lang="en-IN" sz="2000" dirty="0"/>
              <a:t> &amp; email OTP)</a:t>
            </a:r>
          </a:p>
        </p:txBody>
      </p:sp>
    </p:spTree>
    <p:extLst>
      <p:ext uri="{BB962C8B-B14F-4D97-AF65-F5344CB8AC3E}">
        <p14:creationId xmlns:p14="http://schemas.microsoft.com/office/powerpoint/2010/main" val="185372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827" y="1280160"/>
            <a:ext cx="8915400" cy="4811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smtClean="0"/>
              <a:t>Software:</a:t>
            </a:r>
          </a:p>
          <a:p>
            <a:pPr marL="0" indent="0">
              <a:buNone/>
            </a:pPr>
            <a:endParaRPr lang="en-US" sz="2400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Server Environment: </a:t>
            </a:r>
            <a:r>
              <a:rPr lang="en-IN" sz="2400" dirty="0" err="1"/>
              <a:t>Laragon</a:t>
            </a:r>
            <a:r>
              <a:rPr lang="en-IN" sz="2400" dirty="0"/>
              <a:t> / XAMPP / WAMP (PHP 8, Apache, MySQL)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Composer: For </a:t>
            </a:r>
            <a:r>
              <a:rPr lang="en-IN" sz="2400" dirty="0" err="1"/>
              <a:t>PHPMailer</a:t>
            </a:r>
            <a:r>
              <a:rPr lang="en-IN" sz="2400" dirty="0"/>
              <a:t> &amp; dependencies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Node.js + </a:t>
            </a:r>
            <a:r>
              <a:rPr lang="en-IN" sz="2400" dirty="0" err="1"/>
              <a:t>npm</a:t>
            </a:r>
            <a:r>
              <a:rPr lang="en-IN" sz="2400" dirty="0"/>
              <a:t>: For </a:t>
            </a:r>
            <a:r>
              <a:rPr lang="en-IN" sz="2400" dirty="0" err="1"/>
              <a:t>blockchain</a:t>
            </a:r>
            <a:r>
              <a:rPr lang="en-IN" sz="2400" dirty="0"/>
              <a:t> tools and Web3.js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 err="1"/>
              <a:t>Ganache</a:t>
            </a:r>
            <a:r>
              <a:rPr lang="en-IN" sz="2400" dirty="0"/>
              <a:t> / </a:t>
            </a:r>
            <a:r>
              <a:rPr lang="en-IN" sz="2400" dirty="0" err="1"/>
              <a:t>MetaMask</a:t>
            </a:r>
            <a:r>
              <a:rPr lang="en-IN" sz="2400" dirty="0"/>
              <a:t>: For local </a:t>
            </a:r>
            <a:r>
              <a:rPr lang="en-IN" sz="2400" dirty="0" err="1"/>
              <a:t>Ethereum</a:t>
            </a:r>
            <a:r>
              <a:rPr lang="en-IN" sz="2400" dirty="0"/>
              <a:t> </a:t>
            </a:r>
            <a:r>
              <a:rPr lang="en-IN" sz="2400" dirty="0" err="1"/>
              <a:t>blockchain</a:t>
            </a:r>
            <a:r>
              <a:rPr lang="en-IN" sz="2400" dirty="0"/>
              <a:t> testing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Solidity Compiler (</a:t>
            </a:r>
            <a:r>
              <a:rPr lang="en-IN" sz="2400" dirty="0" err="1"/>
              <a:t>solc</a:t>
            </a:r>
            <a:r>
              <a:rPr lang="en-IN" sz="2400" dirty="0"/>
              <a:t> or Remix IDE): For compiling and deploying smart contracts</a:t>
            </a:r>
          </a:p>
        </p:txBody>
      </p:sp>
    </p:spTree>
    <p:extLst>
      <p:ext uri="{BB962C8B-B14F-4D97-AF65-F5344CB8AC3E}">
        <p14:creationId xmlns:p14="http://schemas.microsoft.com/office/powerpoint/2010/main" val="393077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219" y="165111"/>
            <a:ext cx="9404723" cy="80941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MODULES OF PROPOSED SYSTEM 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ACAE2D72-FC3F-FFDA-CC83-99F9AF1355D0}"/>
              </a:ext>
            </a:extLst>
          </p:cNvPr>
          <p:cNvSpPr txBox="1"/>
          <p:nvPr/>
        </p:nvSpPr>
        <p:spPr>
          <a:xfrm>
            <a:off x="1127760" y="1349494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Admin Module: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B877F795-43BB-CBA4-D06B-AA8B510D8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69440"/>
            <a:ext cx="10387012" cy="404178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Add, update, or delete voter and candidate records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Create and manage elections (set title, date, and status)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Approve or reject voter registrations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Monitor ongoing elections and view voting statistics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 View and verify blockchain vote records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Publish final results and declare winners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981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0662AD-80F1-D566-8E33-2737D1DA1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1343295"/>
            <a:ext cx="9848533" cy="1052290"/>
          </a:xfrm>
        </p:spPr>
        <p:txBody>
          <a:bodyPr>
            <a:normAutofit/>
          </a:bodyPr>
          <a:lstStyle/>
          <a:p>
            <a:r>
              <a:rPr lang="en-US" sz="3200" b="1" dirty="0"/>
              <a:t>Voter Module: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9141B2-1249-2B9F-452F-D9EA0D048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869440"/>
            <a:ext cx="10387012" cy="4041782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Register and log in securely to the system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View available and upcoming elections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Cast vote for a selected candidate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Receive vote confirmation with blockchain reference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Track vote status (once cast, marked as voted)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View election results after voting ends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21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62FB0E-E8B6-A0D8-FDC0-1EB32CDA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734" y="1304830"/>
            <a:ext cx="9848532" cy="798290"/>
          </a:xfrm>
        </p:spPr>
        <p:txBody>
          <a:bodyPr>
            <a:normAutofit/>
          </a:bodyPr>
          <a:lstStyle/>
          <a:p>
            <a:r>
              <a:rPr lang="en-IN" sz="3200" b="1" dirty="0"/>
              <a:t>Blockchain Module (System Logic):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15BB82E-644A-931E-0938-D7CD273DB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734" y="1960880"/>
            <a:ext cx="10332878" cy="459232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Generate a unique, immutable block for each vote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Link blocks securely using hash and timestamp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Ensure one vote per user per election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Provide verifiable vote history without revealing identity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Prevent tampering or double voting through smart contracts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553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3015" y="2832737"/>
            <a:ext cx="7104186" cy="712321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ER DIAGRAM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72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55" y="422031"/>
            <a:ext cx="10197642" cy="6088884"/>
          </a:xfrm>
        </p:spPr>
      </p:pic>
    </p:spTree>
    <p:extLst>
      <p:ext uri="{BB962C8B-B14F-4D97-AF65-F5344CB8AC3E}">
        <p14:creationId xmlns:p14="http://schemas.microsoft.com/office/powerpoint/2010/main" val="12195462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732409" y="3128159"/>
            <a:ext cx="6508872" cy="698253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DATAFLOW DIAGRAM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701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0874" y="140678"/>
            <a:ext cx="8534400" cy="770256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   CONTENTS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874" y="1024596"/>
            <a:ext cx="4859415" cy="551688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/>
              <a:t>Introduction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/>
              <a:t>Abstract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/>
              <a:t>Scope &amp; Objectives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Feasibility </a:t>
            </a:r>
            <a:r>
              <a:rPr lang="en-US" sz="2400" dirty="0" smtClean="0"/>
              <a:t>Study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/>
              <a:t>Problem Definition</a:t>
            </a:r>
            <a:endParaRPr lang="en-US" sz="2400" dirty="0"/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Existing System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Proposed </a:t>
            </a:r>
            <a:r>
              <a:rPr lang="en-US" sz="2400" dirty="0" smtClean="0"/>
              <a:t>System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Literature </a:t>
            </a:r>
            <a:r>
              <a:rPr lang="en-US" sz="2400" dirty="0" smtClean="0"/>
              <a:t>Review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System </a:t>
            </a:r>
            <a:r>
              <a:rPr lang="en-US" sz="2400" dirty="0" smtClean="0"/>
              <a:t>Requirements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400" dirty="0" smtClean="0"/>
              <a:t>Modules </a:t>
            </a:r>
            <a:r>
              <a:rPr lang="en-US" sz="2400" dirty="0"/>
              <a:t>of Proposed </a:t>
            </a:r>
            <a:r>
              <a:rPr lang="en-US" sz="2400" dirty="0" smtClean="0"/>
              <a:t>System</a:t>
            </a:r>
          </a:p>
          <a:p>
            <a:pPr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963508" y="140678"/>
            <a:ext cx="4149969" cy="6400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Clr>
                <a:srgbClr val="000000"/>
              </a:buClr>
              <a:buSzPct val="120000"/>
              <a:buNone/>
            </a:pPr>
            <a:endParaRPr lang="en-US" dirty="0" smtClean="0"/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 smtClean="0"/>
              <a:t>ER Diagram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 smtClean="0"/>
              <a:t>Dataflow Diagram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 smtClean="0"/>
              <a:t>Use Case Diagram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 smtClean="0"/>
              <a:t>Class Diagram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 smtClean="0"/>
              <a:t>Sequence Diagram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 smtClean="0"/>
              <a:t>System Architecture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 smtClean="0"/>
              <a:t>Demo Video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200" dirty="0" smtClean="0"/>
              <a:t>References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endParaRPr lang="en-US" sz="2200" dirty="0" smtClean="0"/>
          </a:p>
          <a:p>
            <a:pPr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>
              <a:buClr>
                <a:srgbClr val="000000"/>
              </a:buClr>
              <a:buSzPct val="120000"/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93600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1082" y="1388013"/>
            <a:ext cx="8341386" cy="6095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LEVEL 0</a:t>
            </a:r>
            <a:endParaRPr lang="en-IN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778" y="2505408"/>
            <a:ext cx="10310944" cy="223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202" y="919530"/>
            <a:ext cx="9685410" cy="557577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LEVEL 1- ADMIN</a:t>
            </a:r>
            <a:endParaRPr lang="en-IN" sz="2400" b="1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565" y="1589648"/>
            <a:ext cx="9608234" cy="4934279"/>
          </a:xfrm>
        </p:spPr>
      </p:pic>
    </p:spTree>
    <p:extLst>
      <p:ext uri="{BB962C8B-B14F-4D97-AF65-F5344CB8AC3E}">
        <p14:creationId xmlns:p14="http://schemas.microsoft.com/office/powerpoint/2010/main" val="1390102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0728" y="750719"/>
            <a:ext cx="8911687" cy="529441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LEVEL 1- VOTER</a:t>
            </a:r>
            <a:endParaRPr lang="en-IN" sz="24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03" y="1688122"/>
            <a:ext cx="11011474" cy="4065563"/>
          </a:xfrm>
        </p:spPr>
      </p:pic>
    </p:spTree>
    <p:extLst>
      <p:ext uri="{BB962C8B-B14F-4D97-AF65-F5344CB8AC3E}">
        <p14:creationId xmlns:p14="http://schemas.microsoft.com/office/powerpoint/2010/main" val="226930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577664" y="2945279"/>
            <a:ext cx="6157180" cy="72638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USE CASE DIAGRAM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04769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493" y="1055079"/>
            <a:ext cx="7736544" cy="5395338"/>
          </a:xfrm>
        </p:spPr>
      </p:pic>
    </p:spTree>
    <p:extLst>
      <p:ext uri="{BB962C8B-B14F-4D97-AF65-F5344CB8AC3E}">
        <p14:creationId xmlns:p14="http://schemas.microsoft.com/office/powerpoint/2010/main" val="268164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027829" y="2959347"/>
            <a:ext cx="7085647" cy="782659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CLASS DIAGRAM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934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390" y="140676"/>
            <a:ext cx="7925973" cy="657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93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49527" y="2959346"/>
            <a:ext cx="6973105" cy="72638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SEQUENCE DIAGRAM</a:t>
            </a:r>
            <a:endParaRPr lang="en-IN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721" y="106655"/>
            <a:ext cx="5950633" cy="6628850"/>
          </a:xfrm>
        </p:spPr>
      </p:pic>
    </p:spTree>
    <p:extLst>
      <p:ext uri="{BB962C8B-B14F-4D97-AF65-F5344CB8AC3E}">
        <p14:creationId xmlns:p14="http://schemas.microsoft.com/office/powerpoint/2010/main" val="1853256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22920" y="3015618"/>
            <a:ext cx="6973106" cy="72638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SYSTEM ARCHITECTURE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480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1066" y="173944"/>
            <a:ext cx="8911687" cy="726388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7785" y="1589649"/>
            <a:ext cx="9580098" cy="41218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err="1"/>
              <a:t>TrueVote</a:t>
            </a:r>
            <a:r>
              <a:rPr lang="en-US" sz="2800" dirty="0"/>
              <a:t> is a secure online voting system that uses PHP, MySQL, and </a:t>
            </a:r>
            <a:r>
              <a:rPr lang="en-US" sz="2800" dirty="0" err="1"/>
              <a:t>blockchain</a:t>
            </a:r>
            <a:r>
              <a:rPr lang="en-US" sz="2800" dirty="0"/>
              <a:t> technology with </a:t>
            </a:r>
            <a:r>
              <a:rPr lang="en-US" sz="2800" dirty="0" err="1"/>
              <a:t>Aadhaar</a:t>
            </a:r>
            <a:r>
              <a:rPr lang="en-US" sz="2800" dirty="0"/>
              <a:t> and OTP-based authentication to ensure transparency, trust, and tamper-proof elections.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5978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86" y="1209822"/>
            <a:ext cx="8355250" cy="534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3946" y="188012"/>
            <a:ext cx="8911687" cy="951471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DEMO VIDEO</a:t>
            </a:r>
            <a:endParaRPr lang="en-IN" dirty="0"/>
          </a:p>
        </p:txBody>
      </p:sp>
      <p:pic>
        <p:nvPicPr>
          <p:cNvPr id="4" name="TrueVote - Secure Blockchain Voting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695414" y="1012874"/>
            <a:ext cx="10078454" cy="5669279"/>
          </a:xfrm>
        </p:spPr>
      </p:pic>
    </p:spTree>
    <p:extLst>
      <p:ext uri="{BB962C8B-B14F-4D97-AF65-F5344CB8AC3E}">
        <p14:creationId xmlns:p14="http://schemas.microsoft.com/office/powerpoint/2010/main" val="1779013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1405" y="286485"/>
            <a:ext cx="8911687" cy="1049946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4055" y="1336431"/>
            <a:ext cx="9903656" cy="50221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err="1"/>
              <a:t>Dwivedi</a:t>
            </a:r>
            <a:r>
              <a:rPr lang="en-IN" dirty="0"/>
              <a:t>, A., &amp; Srivastava, R. (2020). </a:t>
            </a:r>
            <a:r>
              <a:rPr lang="en-IN" dirty="0" err="1"/>
              <a:t>Blockchain</a:t>
            </a:r>
            <a:r>
              <a:rPr lang="en-IN" dirty="0"/>
              <a:t>-based e-voting system. IJCA. https://www.ijcaonline.org/</a:t>
            </a:r>
            <a:endParaRPr lang="en-IN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Kaur, P., &amp; Singh, M. (2021). Secure online voting using </a:t>
            </a:r>
            <a:r>
              <a:rPr lang="en-IN" dirty="0" err="1" smtClean="0"/>
              <a:t>blockchain</a:t>
            </a:r>
            <a:r>
              <a:rPr lang="en-IN" dirty="0" smtClean="0"/>
              <a:t> &amp; OTP. IEEE. ieeexplore.ieee.org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Sharma, V., &amp; Patel, K. (2022). </a:t>
            </a:r>
            <a:r>
              <a:rPr lang="en-IN" dirty="0" err="1"/>
              <a:t>Aadhaar</a:t>
            </a:r>
            <a:r>
              <a:rPr lang="en-IN" dirty="0"/>
              <a:t>-based voter verification framework. Springer. link.springer.com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Reddy, S., &amp; Thomas, J. (2023). Trust in e-voting through </a:t>
            </a:r>
            <a:r>
              <a:rPr lang="en-IN" dirty="0" err="1"/>
              <a:t>blockchain</a:t>
            </a:r>
            <a:r>
              <a:rPr lang="en-IN" dirty="0"/>
              <a:t>. Elsevier. sciencedirect.com</a:t>
            </a:r>
          </a:p>
          <a:p>
            <a:pPr>
              <a:buFont typeface="Wingdings" panose="05000000000000000000" pitchFamily="2" charset="2"/>
              <a:buChar char="q"/>
            </a:pPr>
            <a:endParaRPr lang="en-IN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dirty="0"/>
              <a:t>Kumar, R., &amp; Nair, S. (2024). OTP-based voter authentication. ACM. dl.acm.org</a:t>
            </a:r>
          </a:p>
        </p:txBody>
      </p:sp>
    </p:spTree>
    <p:extLst>
      <p:ext uri="{BB962C8B-B14F-4D97-AF65-F5344CB8AC3E}">
        <p14:creationId xmlns:p14="http://schemas.microsoft.com/office/powerpoint/2010/main" val="3964561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812" y="314621"/>
            <a:ext cx="8379874" cy="979607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RESULT ANALYSIS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678049" y="1486120"/>
            <a:ext cx="8915400" cy="3778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system ensures transparent, tamper-proof voting using </a:t>
            </a:r>
            <a:r>
              <a:rPr lang="en-US" sz="2000" dirty="0" err="1"/>
              <a:t>blockchain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User authentication (OTP + Voter ID) works reliably and securely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interface is user-friendly and suitable for both admin and voters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Successfully records and tracks each vote on </a:t>
            </a:r>
            <a:r>
              <a:rPr lang="en-US" sz="2000" dirty="0" err="1"/>
              <a:t>blockchain</a:t>
            </a:r>
            <a:r>
              <a:rPr lang="en-US" sz="2000" dirty="0"/>
              <a:t> with a unique transaction hash.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267219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02082" y="342757"/>
            <a:ext cx="8731568" cy="107808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FUTURE SCOPE</a:t>
            </a:r>
            <a:endParaRPr lang="en-IN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002082" y="1612410"/>
            <a:ext cx="8973795" cy="43804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Integration with Voter ID and Election Commission APIs for automatic voter verification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Develop a mobile application version with real-time notifications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 smtClean="0"/>
              <a:t>Support multi-language and regional elections.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Enable biometric authentication (fingerprint or facial recognition</a:t>
            </a:r>
            <a:r>
              <a:rPr lang="en-US" sz="2000" dirty="0" smtClean="0"/>
              <a:t>).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Add real-time </a:t>
            </a:r>
            <a:r>
              <a:rPr lang="en-US" sz="2000" dirty="0" err="1"/>
              <a:t>blockchain</a:t>
            </a:r>
            <a:r>
              <a:rPr lang="en-US" sz="2000" dirty="0"/>
              <a:t> vote tracking dashboards.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20895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71688" y="328613"/>
            <a:ext cx="8676029" cy="79680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CONCLUSION</a:t>
            </a:r>
            <a:endParaRPr lang="en-IN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71688" y="1252025"/>
            <a:ext cx="9731106" cy="528945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TrueVote</a:t>
            </a:r>
            <a:r>
              <a:rPr lang="en-US" sz="2000" dirty="0"/>
              <a:t> demonstrates how </a:t>
            </a:r>
            <a:r>
              <a:rPr lang="en-US" sz="2000" dirty="0" err="1"/>
              <a:t>blockchain</a:t>
            </a:r>
            <a:r>
              <a:rPr lang="en-US" sz="2000" dirty="0"/>
              <a:t> technology can revolutionize the voting process through digital transformation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Provides a secure, transparent, and tamper-proof e-voting system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Builds trust and accountability among voters and administrators</a:t>
            </a:r>
            <a:r>
              <a:rPr lang="en-US" sz="2000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Reduces manual errors, paperwork, and administrative costs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Promotes a modern, efficient, and scalable approach to conducting elections</a:t>
            </a:r>
            <a:r>
              <a:rPr lang="en-US" sz="2000" dirty="0" smtClean="0"/>
              <a:t>.</a:t>
            </a:r>
          </a:p>
          <a:p>
            <a:pPr marL="0" indent="0">
              <a:buNone/>
            </a:pP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Paves the way for the future of democratic digital governance.</a:t>
            </a:r>
            <a:endParaRPr lang="en-US" sz="2000" dirty="0" smtClean="0"/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4200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3387" y="2833577"/>
            <a:ext cx="5265191" cy="128271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8000" b="1" dirty="0">
                <a:solidFill>
                  <a:schemeClr val="accent1"/>
                </a:solidFill>
                <a:latin typeface="ISOCPEUR" panose="020B0604020202020204" pitchFamily="34" charset="0"/>
              </a:rPr>
              <a:t>THANK YOU</a:t>
            </a:r>
            <a:endParaRPr lang="en-IN" sz="8000" b="1" dirty="0">
              <a:solidFill>
                <a:schemeClr val="accent1"/>
              </a:solidFill>
              <a:latin typeface="ISOCPEUR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30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9989" y="244282"/>
            <a:ext cx="9492932" cy="1092149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ABSTRACT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769" y="1336431"/>
            <a:ext cx="10241280" cy="5148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 err="1"/>
              <a:t>TrueVote</a:t>
            </a:r>
            <a:r>
              <a:rPr lang="en-US" sz="2000" dirty="0"/>
              <a:t> is a secure and transparent online voting system designed using PHP, MySQL, and Blockchain technology.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It ensures tamper-proof voting by storing each vote as an immutable block on the blockchain.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The system supports roles like admin (to manage elections and candidates) and voters (to cast verified votes).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By combining traditional web technologies with Solidity smart contracts, </a:t>
            </a:r>
            <a:r>
              <a:rPr lang="en-US" sz="2000" dirty="0" err="1"/>
              <a:t>TrueVote</a:t>
            </a:r>
            <a:r>
              <a:rPr lang="en-US" sz="2000" dirty="0"/>
              <a:t> guarantees vote integrity, anonymity, and verifiability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838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8015" y="300553"/>
            <a:ext cx="8801906" cy="810795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SCOPE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4732" y="1448972"/>
            <a:ext cx="9411286" cy="45860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Provides a secure, transparent, and tamper-proof online voting system using </a:t>
            </a:r>
            <a:r>
              <a:rPr lang="en-US" sz="2000" dirty="0" err="1"/>
              <a:t>blockchain</a:t>
            </a:r>
            <a:r>
              <a:rPr lang="en-US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Ensures voter authentication through </a:t>
            </a:r>
            <a:r>
              <a:rPr lang="en-US" sz="2000" dirty="0" err="1"/>
              <a:t>Aadhaar</a:t>
            </a:r>
            <a:r>
              <a:rPr lang="en-US" sz="2000" dirty="0"/>
              <a:t> verification and OTP-based login.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Allows administrators to manage elections, candidates, and results efficiently.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Offers real-time vote recording on </a:t>
            </a:r>
            <a:r>
              <a:rPr lang="en-US" sz="2000" dirty="0" err="1"/>
              <a:t>blockchain</a:t>
            </a:r>
            <a:r>
              <a:rPr lang="en-US" sz="2000" dirty="0"/>
              <a:t>, preventing fraud or manipulation.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13911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2082" y="244282"/>
            <a:ext cx="8911687" cy="838930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2082" y="1336430"/>
            <a:ext cx="9392749" cy="51628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To develop a web-based voting platform using PHP and MySQL for backend management.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To integrate Solidity smart contracts for transparent and immutable vote storage.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To implement </a:t>
            </a:r>
            <a:r>
              <a:rPr lang="en-US" sz="2000" dirty="0" err="1"/>
              <a:t>Aadhaar</a:t>
            </a:r>
            <a:r>
              <a:rPr lang="en-US" sz="2000" dirty="0"/>
              <a:t> + OTP-based authentication to prevent fake or duplicate voting.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To provide easy access for voters with a simple and secure user interface.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53791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8187" y="159877"/>
            <a:ext cx="8911687" cy="852998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FEASIBILITY STUDY</a:t>
            </a:r>
            <a:endParaRPr lang="en-IN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60730" y="1139483"/>
            <a:ext cx="11071274" cy="5514535"/>
          </a:xfrm>
        </p:spPr>
        <p:txBody>
          <a:bodyPr>
            <a:normAutofit/>
          </a:bodyPr>
          <a:lstStyle/>
          <a:p>
            <a:r>
              <a:rPr lang="en-US" sz="2000" b="1" dirty="0"/>
              <a:t>Technical </a:t>
            </a:r>
            <a:r>
              <a:rPr lang="en-US" sz="2000" b="1" dirty="0" smtClean="0"/>
              <a:t>Feasibility</a:t>
            </a:r>
            <a:r>
              <a:rPr lang="en-US" sz="2000" dirty="0" smtClean="0"/>
              <a:t>: The </a:t>
            </a:r>
            <a:r>
              <a:rPr lang="en-US" sz="2000" dirty="0"/>
              <a:t>system is built using PHP, MySQL, and Solidity-based </a:t>
            </a:r>
            <a:r>
              <a:rPr lang="en-US" sz="2000" dirty="0" err="1"/>
              <a:t>Ethereum</a:t>
            </a:r>
            <a:r>
              <a:rPr lang="en-US" sz="2000" dirty="0"/>
              <a:t> Smart Contracts, integrated with </a:t>
            </a:r>
            <a:r>
              <a:rPr lang="en-US" sz="2000" dirty="0" err="1"/>
              <a:t>MetaMask</a:t>
            </a:r>
            <a:r>
              <a:rPr lang="en-US" sz="2000" dirty="0"/>
              <a:t> and Web3.js. All technologies are reliable, scalable, and widely supported for secure online voting.</a:t>
            </a:r>
          </a:p>
          <a:p>
            <a:endParaRPr lang="en-US" sz="2000" dirty="0"/>
          </a:p>
          <a:p>
            <a:r>
              <a:rPr lang="en-US" sz="2000" b="1" dirty="0"/>
              <a:t>Economic </a:t>
            </a:r>
            <a:r>
              <a:rPr lang="en-US" sz="2000" b="1" dirty="0" smtClean="0"/>
              <a:t>Feasibility</a:t>
            </a:r>
            <a:r>
              <a:rPr lang="en-US" sz="2000" dirty="0" smtClean="0"/>
              <a:t>: Developed </a:t>
            </a:r>
            <a:r>
              <a:rPr lang="en-US" sz="2000" dirty="0"/>
              <a:t>entirely with open-source tools, making it cost-effective. Suitable for academic or institutional use without significant investment.</a:t>
            </a:r>
          </a:p>
          <a:p>
            <a:endParaRPr lang="en-US" sz="2000" dirty="0"/>
          </a:p>
          <a:p>
            <a:r>
              <a:rPr lang="en-US" sz="2000" b="1" dirty="0"/>
              <a:t>Operational </a:t>
            </a:r>
            <a:r>
              <a:rPr lang="en-US" sz="2000" b="1" dirty="0" smtClean="0"/>
              <a:t>Feasibility</a:t>
            </a:r>
            <a:r>
              <a:rPr lang="en-US" sz="2000" dirty="0" smtClean="0"/>
              <a:t>: Offers </a:t>
            </a:r>
            <a:r>
              <a:rPr lang="en-US" sz="2000" dirty="0"/>
              <a:t>a secure and user-friendly voting experience. </a:t>
            </a:r>
            <a:r>
              <a:rPr lang="en-US" sz="2000" dirty="0" err="1"/>
              <a:t>Blockchain</a:t>
            </a:r>
            <a:r>
              <a:rPr lang="en-US" sz="2000" dirty="0"/>
              <a:t> ensures transparency and prevents tampering. Suitable for colleges, clubs, and small-scale elections.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090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9203" y="244283"/>
            <a:ext cx="8911687" cy="937404"/>
          </a:xfrm>
        </p:spPr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</a:rPr>
              <a:t>PROBLEM DEFINITION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203" y="1181687"/>
            <a:ext cx="9223935" cy="40092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Traditional voting systems are prone to fraud, tampering, and human errors.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Lack of transparency reduces trust in election results.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Weak voter authentication allows fake or duplicate voting.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/>
              <a:t>Managing elections manually is time-consuming and costly.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3445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857156" y="196948"/>
            <a:ext cx="9404723" cy="966222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EXISTING SYSTEM</a:t>
            </a:r>
            <a:endParaRPr lang="en-IN" b="1" dirty="0">
              <a:solidFill>
                <a:schemeClr val="accent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57156" y="900333"/>
            <a:ext cx="8915400" cy="576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Traditional voting systems use:</a:t>
            </a:r>
            <a:endParaRPr lang="en-US" sz="2400" dirty="0"/>
          </a:p>
          <a:p>
            <a:r>
              <a:rPr lang="en-US" sz="2000" dirty="0"/>
              <a:t>Paper-based ballots or EVMs</a:t>
            </a:r>
          </a:p>
          <a:p>
            <a:r>
              <a:rPr lang="en-US" sz="2000" dirty="0"/>
              <a:t>Centralized web-based voting with basic login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E9E34"/>
                </a:solidFill>
              </a:rPr>
              <a:t>✅</a:t>
            </a:r>
            <a:r>
              <a:rPr lang="en-US" sz="2000" dirty="0"/>
              <a:t> Pros:</a:t>
            </a:r>
          </a:p>
          <a:p>
            <a:r>
              <a:rPr lang="en-US" sz="2000" dirty="0"/>
              <a:t>Familiar for users</a:t>
            </a:r>
          </a:p>
          <a:p>
            <a:r>
              <a:rPr lang="en-US" sz="2000" dirty="0"/>
              <a:t>No need for internet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❌</a:t>
            </a:r>
            <a:r>
              <a:rPr lang="en-US" sz="2000" dirty="0"/>
              <a:t> Cons:</a:t>
            </a:r>
          </a:p>
          <a:p>
            <a:r>
              <a:rPr lang="en-US" sz="2000" dirty="0"/>
              <a:t>Risk of tampering or rigging</a:t>
            </a:r>
          </a:p>
          <a:p>
            <a:r>
              <a:rPr lang="en-US" sz="2000" dirty="0"/>
              <a:t>No public transparency or audit trail</a:t>
            </a:r>
          </a:p>
          <a:p>
            <a:r>
              <a:rPr lang="en-US" sz="2000" dirty="0"/>
              <a:t>Manual counting delays</a:t>
            </a:r>
          </a:p>
          <a:p>
            <a:r>
              <a:rPr lang="en-US" sz="2000" dirty="0"/>
              <a:t>No proof of integrity after vote is cast</a:t>
            </a:r>
          </a:p>
        </p:txBody>
      </p:sp>
    </p:spTree>
    <p:extLst>
      <p:ext uri="{BB962C8B-B14F-4D97-AF65-F5344CB8AC3E}">
        <p14:creationId xmlns:p14="http://schemas.microsoft.com/office/powerpoint/2010/main" val="3826039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2711</TotalTime>
  <Words>1199</Words>
  <Application>Microsoft Office PowerPoint</Application>
  <PresentationFormat>Widescreen</PresentationFormat>
  <Paragraphs>220</Paragraphs>
  <Slides>36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Century Gothic</vt:lpstr>
      <vt:lpstr>ISOCPEUR</vt:lpstr>
      <vt:lpstr>Lucida Console</vt:lpstr>
      <vt:lpstr>Wingdings</vt:lpstr>
      <vt:lpstr>Wingdings 3</vt:lpstr>
      <vt:lpstr>Wisp</vt:lpstr>
      <vt:lpstr>                 TRUEVOTE</vt:lpstr>
      <vt:lpstr>   CONTENTS</vt:lpstr>
      <vt:lpstr>INTRODUCTION</vt:lpstr>
      <vt:lpstr>ABSTRACT</vt:lpstr>
      <vt:lpstr>SCOPE </vt:lpstr>
      <vt:lpstr>OBJECTIVES</vt:lpstr>
      <vt:lpstr>FEASIBILITY STUDY</vt:lpstr>
      <vt:lpstr>PROBLEM DEFINITION</vt:lpstr>
      <vt:lpstr>EXISTING SYSTEM</vt:lpstr>
      <vt:lpstr>PowerPoint Presentation</vt:lpstr>
      <vt:lpstr>LITERATURE REVIEW</vt:lpstr>
      <vt:lpstr>SYSTEM REQUIREMENTS</vt:lpstr>
      <vt:lpstr>PowerPoint Presentation</vt:lpstr>
      <vt:lpstr>MODULES OF PROPOSED SYSTEM </vt:lpstr>
      <vt:lpstr>Voter Module:</vt:lpstr>
      <vt:lpstr>Blockchain Module (System Logic):</vt:lpstr>
      <vt:lpstr>ER DIAGRAM</vt:lpstr>
      <vt:lpstr>PowerPoint Presentation</vt:lpstr>
      <vt:lpstr>DATAFLOW DIAGRAM</vt:lpstr>
      <vt:lpstr>PowerPoint Presentation</vt:lpstr>
      <vt:lpstr>LEVEL 1- ADMIN</vt:lpstr>
      <vt:lpstr>LEVEL 1- VOTER</vt:lpstr>
      <vt:lpstr>USE CASE DIAGRAM</vt:lpstr>
      <vt:lpstr>PowerPoint Presentation</vt:lpstr>
      <vt:lpstr>CLASS DIAGRAM</vt:lpstr>
      <vt:lpstr>PowerPoint Presentation</vt:lpstr>
      <vt:lpstr>SEQUENCE DIAGRAM</vt:lpstr>
      <vt:lpstr>PowerPoint Presentation</vt:lpstr>
      <vt:lpstr>SYSTEM ARCHITECTURE</vt:lpstr>
      <vt:lpstr>PowerPoint Presentation</vt:lpstr>
      <vt:lpstr>DEMO VIDEO</vt:lpstr>
      <vt:lpstr>REFERENCES</vt:lpstr>
      <vt:lpstr>RESULT ANALYSIS</vt:lpstr>
      <vt:lpstr>FUTURE SCOPE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130</cp:revision>
  <dcterms:created xsi:type="dcterms:W3CDTF">2024-01-21T11:57:10Z</dcterms:created>
  <dcterms:modified xsi:type="dcterms:W3CDTF">2025-10-15T16:36:02Z</dcterms:modified>
</cp:coreProperties>
</file>