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TT Drugs" charset="1" panose="02000503060000020003"/>
      <p:regular r:id="rId14"/>
    </p:embeddedFont>
    <p:embeddedFont>
      <p:font typeface="TT Drugs Bold" charset="1" panose="02000803060000020003"/>
      <p:regular r:id="rId15"/>
    </p:embeddedFont>
    <p:embeddedFont>
      <p:font typeface="TT Drugs Italics" charset="1" panose="02000503000000090003"/>
      <p:regular r:id="rId16"/>
    </p:embeddedFont>
    <p:embeddedFont>
      <p:font typeface="TT Drugs Bold Italics" charset="1" panose="02000803000000090003"/>
      <p:regular r:id="rId17"/>
    </p:embeddedFont>
    <p:embeddedFont>
      <p:font typeface="Arial" charset="1" panose="020B0502020202020204"/>
      <p:regular r:id="rId18"/>
    </p:embeddedFont>
    <p:embeddedFont>
      <p:font typeface="Arial Bold" charset="1" panose="020B0802020202020204"/>
      <p:regular r:id="rId19"/>
    </p:embeddedFont>
    <p:embeddedFont>
      <p:font typeface="Arial Italics" charset="1" panose="020B0502020202090204"/>
      <p:regular r:id="rId20"/>
    </p:embeddedFont>
    <p:embeddedFont>
      <p:font typeface="Arial Bold Italics" charset="1" panose="020B0802020202090204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Medium" charset="1" panose="020B0603030501040103"/>
      <p:regular r:id="rId26"/>
    </p:embeddedFont>
    <p:embeddedFont>
      <p:font typeface="Canva Sans Medium Italics" charset="1" panose="020B0603030501040103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47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3062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73086" y="1384159"/>
            <a:ext cx="6886214" cy="5821981"/>
          </a:xfrm>
          <a:custGeom>
            <a:avLst/>
            <a:gdLst/>
            <a:ahLst/>
            <a:cxnLst/>
            <a:rect r="r" b="b" t="t" l="l"/>
            <a:pathLst>
              <a:path h="5821981" w="6886214">
                <a:moveTo>
                  <a:pt x="0" y="0"/>
                </a:moveTo>
                <a:lnTo>
                  <a:pt x="6886214" y="0"/>
                </a:lnTo>
                <a:lnTo>
                  <a:pt x="6886214" y="5821981"/>
                </a:lnTo>
                <a:lnTo>
                  <a:pt x="0" y="582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03776"/>
            <a:ext cx="11349326" cy="481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59"/>
              </a:lnSpc>
            </a:pPr>
            <a:r>
              <a:rPr lang="en-US" sz="11417" spc="-331">
                <a:solidFill>
                  <a:srgbClr val="000000"/>
                </a:solidFill>
                <a:latin typeface="TT Drugs"/>
              </a:rPr>
              <a:t>Brazilian </a:t>
            </a:r>
          </a:p>
          <a:p>
            <a:pPr marL="0" indent="0" lvl="0">
              <a:lnSpc>
                <a:spcPts val="12559"/>
              </a:lnSpc>
            </a:pPr>
            <a:r>
              <a:rPr lang="en-US" sz="11417" spc="-331">
                <a:solidFill>
                  <a:srgbClr val="000000"/>
                </a:solidFill>
                <a:latin typeface="TT Drugs"/>
              </a:rPr>
              <a:t>e-commerce Database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378190"/>
            <a:ext cx="650379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65255" y="6062041"/>
            <a:ext cx="701946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620"/>
              </a:lnSpc>
            </a:pPr>
            <a:r>
              <a:rPr lang="en-US" sz="3300" spc="-46">
                <a:solidFill>
                  <a:srgbClr val="000000"/>
                </a:solidFill>
                <a:latin typeface="DM Sans Bold"/>
              </a:rPr>
              <a:t>BY OLIST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905380"/>
            <a:ext cx="11349326" cy="163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559"/>
              </a:lnSpc>
            </a:pPr>
            <a:r>
              <a:rPr lang="en-US" sz="11417" spc="-331">
                <a:solidFill>
                  <a:srgbClr val="000000"/>
                </a:solidFill>
                <a:latin typeface="TT Drugs"/>
              </a:rPr>
              <a:t>BI mini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6823" y="8658225"/>
            <a:ext cx="15354355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Open Sans Bold"/>
              </a:rPr>
              <a:t>work by : Houda Rabia - Melek Kahloun - Amal Jawahdou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3062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86983" y="1870310"/>
            <a:ext cx="7201017" cy="6546379"/>
          </a:xfrm>
          <a:custGeom>
            <a:avLst/>
            <a:gdLst/>
            <a:ahLst/>
            <a:cxnLst/>
            <a:rect r="r" b="b" t="t" l="l"/>
            <a:pathLst>
              <a:path h="6546379" w="7201017">
                <a:moveTo>
                  <a:pt x="0" y="0"/>
                </a:moveTo>
                <a:lnTo>
                  <a:pt x="7201017" y="0"/>
                </a:lnTo>
                <a:lnTo>
                  <a:pt x="7201017" y="6546380"/>
                </a:lnTo>
                <a:lnTo>
                  <a:pt x="0" y="654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2631" y="418204"/>
            <a:ext cx="7006441" cy="259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223"/>
              </a:lnSpc>
              <a:spcBef>
                <a:spcPct val="0"/>
              </a:spcBef>
            </a:pPr>
            <a:r>
              <a:rPr lang="en-US" sz="8519" spc="-247" strike="noStrike" u="none">
                <a:solidFill>
                  <a:srgbClr val="000000"/>
                </a:solidFill>
                <a:latin typeface="TT Drugs"/>
              </a:rPr>
              <a:t>Proposed</a:t>
            </a:r>
          </a:p>
          <a:p>
            <a:pPr algn="just" marL="0" indent="0" lvl="0">
              <a:lnSpc>
                <a:spcPts val="10223"/>
              </a:lnSpc>
              <a:spcBef>
                <a:spcPct val="0"/>
              </a:spcBef>
            </a:pPr>
            <a:r>
              <a:rPr lang="en-US" sz="8519" spc="-247" strike="noStrike" u="none">
                <a:solidFill>
                  <a:srgbClr val="000000"/>
                </a:solidFill>
                <a:latin typeface="TT Drugs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631" y="2973242"/>
            <a:ext cx="10224352" cy="665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4"/>
              </a:lnSpc>
            </a:pPr>
            <a:r>
              <a:rPr lang="en-US" sz="2788" spc="167">
                <a:solidFill>
                  <a:srgbClr val="000000"/>
                </a:solidFill>
                <a:latin typeface="DM Sans"/>
              </a:rPr>
              <a:t>• Focusing more on the high-demand categories to drive sales and revenue growth. </a:t>
            </a:r>
          </a:p>
          <a:p>
            <a:pPr>
              <a:lnSpc>
                <a:spcPts val="3764"/>
              </a:lnSpc>
            </a:pPr>
          </a:p>
          <a:p>
            <a:pPr>
              <a:lnSpc>
                <a:spcPts val="3764"/>
              </a:lnSpc>
            </a:pPr>
            <a:r>
              <a:rPr lang="en-US" sz="2788" spc="167">
                <a:solidFill>
                  <a:srgbClr val="000000"/>
                </a:solidFill>
                <a:latin typeface="DM Sans"/>
              </a:rPr>
              <a:t>• Entering new states and cities to broaden the market coverage. </a:t>
            </a:r>
          </a:p>
          <a:p>
            <a:pPr>
              <a:lnSpc>
                <a:spcPts val="3764"/>
              </a:lnSpc>
            </a:pPr>
          </a:p>
          <a:p>
            <a:pPr>
              <a:lnSpc>
                <a:spcPts val="3764"/>
              </a:lnSpc>
            </a:pPr>
            <a:r>
              <a:rPr lang="en-US" sz="2788" spc="167">
                <a:solidFill>
                  <a:srgbClr val="000000"/>
                </a:solidFill>
                <a:latin typeface="DM Sans"/>
              </a:rPr>
              <a:t>• Developing targeted marketing strategies and inventory planning to align with customer order trends, especially during peak months. </a:t>
            </a:r>
          </a:p>
          <a:p>
            <a:pPr>
              <a:lnSpc>
                <a:spcPts val="3764"/>
              </a:lnSpc>
            </a:pPr>
          </a:p>
          <a:p>
            <a:pPr>
              <a:lnSpc>
                <a:spcPts val="3764"/>
              </a:lnSpc>
            </a:pPr>
            <a:r>
              <a:rPr lang="en-US" sz="2788" spc="167">
                <a:solidFill>
                  <a:srgbClr val="000000"/>
                </a:solidFill>
                <a:latin typeface="DM Sans"/>
              </a:rPr>
              <a:t>• Focusing on promoting the top-performing products. </a:t>
            </a:r>
          </a:p>
          <a:p>
            <a:pPr>
              <a:lnSpc>
                <a:spcPts val="3764"/>
              </a:lnSpc>
            </a:pPr>
          </a:p>
          <a:p>
            <a:pPr marL="0" indent="0" lvl="0">
              <a:lnSpc>
                <a:spcPts val="3764"/>
              </a:lnSpc>
              <a:spcBef>
                <a:spcPct val="0"/>
              </a:spcBef>
            </a:pPr>
            <a:r>
              <a:rPr lang="en-US" sz="2788" spc="167">
                <a:solidFill>
                  <a:srgbClr val="000000"/>
                </a:solidFill>
                <a:latin typeface="DM Sans"/>
              </a:rPr>
              <a:t>• Increasing the collaborations with new sellers to expand the market diversity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3062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7753" y="1856572"/>
            <a:ext cx="7173850" cy="6573855"/>
          </a:xfrm>
          <a:custGeom>
            <a:avLst/>
            <a:gdLst/>
            <a:ahLst/>
            <a:cxnLst/>
            <a:rect r="r" b="b" t="t" l="l"/>
            <a:pathLst>
              <a:path h="6573855" w="7173850">
                <a:moveTo>
                  <a:pt x="0" y="0"/>
                </a:moveTo>
                <a:lnTo>
                  <a:pt x="7173850" y="0"/>
                </a:lnTo>
                <a:lnTo>
                  <a:pt x="7173850" y="6573856"/>
                </a:lnTo>
                <a:lnTo>
                  <a:pt x="0" y="6573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08439" y="656200"/>
            <a:ext cx="6469912" cy="297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760"/>
              </a:lnSpc>
              <a:spcBef>
                <a:spcPct val="0"/>
              </a:spcBef>
            </a:pPr>
            <a:r>
              <a:rPr lang="en-US" sz="9800" spc="-284">
                <a:solidFill>
                  <a:srgbClr val="000000"/>
                </a:solidFill>
                <a:latin typeface="TT Drugs"/>
              </a:rPr>
              <a:t>Our 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08439" y="3551725"/>
            <a:ext cx="7512441" cy="614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4"/>
              </a:lnSpc>
            </a:pPr>
            <a:r>
              <a:rPr lang="en-US" sz="2716" spc="162">
                <a:solidFill>
                  <a:srgbClr val="000000"/>
                </a:solidFill>
                <a:latin typeface="DM Sans Bold"/>
              </a:rPr>
              <a:t>Our small business intelligence has focused on analyzing , describing the data for a Brazilian e-commerce datasets ,with respects to the ratings scores and per consequence interpreting some solutions that may lead to the enhancements of both costumer experience and the enterprise's profits .</a:t>
            </a:r>
          </a:p>
          <a:p>
            <a:pPr marL="0" indent="0" lvl="0">
              <a:lnSpc>
                <a:spcPts val="4074"/>
              </a:lnSpc>
              <a:spcBef>
                <a:spcPct val="0"/>
              </a:spcBef>
            </a:pPr>
            <a:r>
              <a:rPr lang="en-US" sz="2716" spc="162">
                <a:solidFill>
                  <a:srgbClr val="000000"/>
                </a:solidFill>
                <a:latin typeface="DM Sans Bold"/>
              </a:rPr>
              <a:t>Our solution and perspective was only one from many ,</a:t>
            </a:r>
            <a:r>
              <a:rPr lang="en-US" sz="2716" spc="162">
                <a:solidFill>
                  <a:srgbClr val="FF66C4"/>
                </a:solidFill>
                <a:latin typeface="DM Sans Bold"/>
              </a:rPr>
              <a:t> Then, what will be your perspective  to help this organization 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01326" y="4032744"/>
            <a:ext cx="4424760" cy="2221511"/>
            <a:chOff x="0" y="0"/>
            <a:chExt cx="1165369" cy="585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5369" cy="585089"/>
            </a:xfrm>
            <a:custGeom>
              <a:avLst/>
              <a:gdLst/>
              <a:ahLst/>
              <a:cxnLst/>
              <a:rect r="r" b="b" t="t" l="l"/>
              <a:pathLst>
                <a:path h="585089" w="1165369">
                  <a:moveTo>
                    <a:pt x="89234" y="0"/>
                  </a:moveTo>
                  <a:lnTo>
                    <a:pt x="1076135" y="0"/>
                  </a:lnTo>
                  <a:cubicBezTo>
                    <a:pt x="1125418" y="0"/>
                    <a:pt x="1165369" y="39951"/>
                    <a:pt x="1165369" y="89234"/>
                  </a:cubicBezTo>
                  <a:lnTo>
                    <a:pt x="1165369" y="495856"/>
                  </a:lnTo>
                  <a:cubicBezTo>
                    <a:pt x="1165369" y="519522"/>
                    <a:pt x="1155968" y="542219"/>
                    <a:pt x="1139233" y="558953"/>
                  </a:cubicBezTo>
                  <a:cubicBezTo>
                    <a:pt x="1122498" y="575688"/>
                    <a:pt x="1099801" y="585089"/>
                    <a:pt x="1076135" y="585089"/>
                  </a:cubicBezTo>
                  <a:lnTo>
                    <a:pt x="89234" y="585089"/>
                  </a:lnTo>
                  <a:cubicBezTo>
                    <a:pt x="39951" y="585089"/>
                    <a:pt x="0" y="545138"/>
                    <a:pt x="0" y="495856"/>
                  </a:cubicBezTo>
                  <a:lnTo>
                    <a:pt x="0" y="89234"/>
                  </a:lnTo>
                  <a:cubicBezTo>
                    <a:pt x="0" y="65567"/>
                    <a:pt x="9401" y="42871"/>
                    <a:pt x="26136" y="26136"/>
                  </a:cubicBezTo>
                  <a:cubicBezTo>
                    <a:pt x="42871" y="9401"/>
                    <a:pt x="65567" y="0"/>
                    <a:pt x="89234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65369" cy="623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808398">
            <a:off x="8276151" y="1659409"/>
            <a:ext cx="1735697" cy="2057400"/>
          </a:xfrm>
          <a:custGeom>
            <a:avLst/>
            <a:gdLst/>
            <a:ahLst/>
            <a:cxnLst/>
            <a:rect r="r" b="b" t="t" l="l"/>
            <a:pathLst>
              <a:path h="2057400" w="1735697">
                <a:moveTo>
                  <a:pt x="0" y="0"/>
                </a:moveTo>
                <a:lnTo>
                  <a:pt x="1735698" y="0"/>
                </a:lnTo>
                <a:lnTo>
                  <a:pt x="17356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88802" y="4357425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3062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62398" y="1642036"/>
            <a:ext cx="6786474" cy="7002929"/>
          </a:xfrm>
          <a:custGeom>
            <a:avLst/>
            <a:gdLst/>
            <a:ahLst/>
            <a:cxnLst/>
            <a:rect r="r" b="b" t="t" l="l"/>
            <a:pathLst>
              <a:path h="7002929" w="6786474">
                <a:moveTo>
                  <a:pt x="0" y="0"/>
                </a:moveTo>
                <a:lnTo>
                  <a:pt x="6786475" y="0"/>
                </a:lnTo>
                <a:lnTo>
                  <a:pt x="6786475" y="7002928"/>
                </a:lnTo>
                <a:lnTo>
                  <a:pt x="0" y="7002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04898"/>
            <a:ext cx="8115300" cy="275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80"/>
              </a:lnSpc>
            </a:pPr>
            <a:r>
              <a:rPr lang="en-US" sz="9800" spc="-284">
                <a:solidFill>
                  <a:srgbClr val="000000"/>
                </a:solidFill>
                <a:latin typeface="TT Drugs"/>
              </a:rPr>
              <a:t>Project</a:t>
            </a:r>
          </a:p>
          <a:p>
            <a:pPr marL="0" indent="0" lvl="0">
              <a:lnSpc>
                <a:spcPts val="10780"/>
              </a:lnSpc>
            </a:pPr>
            <a:r>
              <a:rPr lang="en-US" sz="9800" spc="-284">
                <a:solidFill>
                  <a:srgbClr val="000000"/>
                </a:solidFill>
                <a:latin typeface="TT Drug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9501" y="3814596"/>
            <a:ext cx="8433698" cy="412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 spc="-98">
                <a:solidFill>
                  <a:srgbClr val="000000"/>
                </a:solidFill>
                <a:latin typeface="TT Drugs"/>
              </a:rPr>
              <a:t>Welcome to a comprehensive exploration undertaken with the goal of unraveling insights within the realm of a Brazilian </a:t>
            </a:r>
          </a:p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3399" spc="-98">
                <a:solidFill>
                  <a:srgbClr val="000000"/>
                </a:solidFill>
                <a:latin typeface="TT Drugs"/>
              </a:rPr>
              <a:t>e-commerce. Our journey involves the strategic integration of powerful tools such as Talend for ETL processes, MySQL for robust data storage, and Power BI for OLAP and visualization..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40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73062" cy="2541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8622" y="1548808"/>
            <a:ext cx="8285378" cy="1642310"/>
            <a:chOff x="0" y="0"/>
            <a:chExt cx="2182157" cy="4325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2157" cy="432542"/>
            </a:xfrm>
            <a:custGeom>
              <a:avLst/>
              <a:gdLst/>
              <a:ahLst/>
              <a:cxnLst/>
              <a:rect r="r" b="b" t="t" l="l"/>
              <a:pathLst>
                <a:path h="432542" w="2182157">
                  <a:moveTo>
                    <a:pt x="47655" y="0"/>
                  </a:moveTo>
                  <a:lnTo>
                    <a:pt x="2134502" y="0"/>
                  </a:lnTo>
                  <a:cubicBezTo>
                    <a:pt x="2160822" y="0"/>
                    <a:pt x="2182157" y="21336"/>
                    <a:pt x="2182157" y="47655"/>
                  </a:cubicBezTo>
                  <a:lnTo>
                    <a:pt x="2182157" y="384888"/>
                  </a:lnTo>
                  <a:cubicBezTo>
                    <a:pt x="2182157" y="397526"/>
                    <a:pt x="2177136" y="409648"/>
                    <a:pt x="2168200" y="418585"/>
                  </a:cubicBezTo>
                  <a:cubicBezTo>
                    <a:pt x="2159263" y="427522"/>
                    <a:pt x="2147141" y="432542"/>
                    <a:pt x="2134502" y="432542"/>
                  </a:cubicBezTo>
                  <a:lnTo>
                    <a:pt x="47655" y="432542"/>
                  </a:lnTo>
                  <a:cubicBezTo>
                    <a:pt x="21336" y="432542"/>
                    <a:pt x="0" y="411207"/>
                    <a:pt x="0" y="384888"/>
                  </a:cubicBezTo>
                  <a:lnTo>
                    <a:pt x="0" y="47655"/>
                  </a:lnTo>
                  <a:cubicBezTo>
                    <a:pt x="0" y="21336"/>
                    <a:pt x="21336" y="0"/>
                    <a:pt x="47655" y="0"/>
                  </a:cubicBezTo>
                  <a:close/>
                </a:path>
              </a:pathLst>
            </a:custGeom>
            <a:solidFill>
              <a:srgbClr val="C1FF7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2157" cy="4706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03950" y="4083908"/>
            <a:ext cx="16255350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3499" spc="-101">
                <a:solidFill>
                  <a:srgbClr val="000000"/>
                </a:solidFill>
                <a:latin typeface="TT Drugs Bold"/>
              </a:rPr>
              <a:t>Utilizing </a:t>
            </a:r>
            <a:r>
              <a:rPr lang="en-US" sz="3499" spc="-101">
                <a:solidFill>
                  <a:srgbClr val="FF66C4"/>
                </a:solidFill>
                <a:latin typeface="TT Drugs Bold"/>
              </a:rPr>
              <a:t>Talend </a:t>
            </a:r>
            <a:r>
              <a:rPr lang="en-US" sz="3499" spc="-101">
                <a:solidFill>
                  <a:srgbClr val="000000"/>
                </a:solidFill>
                <a:latin typeface="TT Drugs Bold"/>
              </a:rPr>
              <a:t>for </a:t>
            </a:r>
            <a:r>
              <a:rPr lang="en-US" sz="3499" spc="-101">
                <a:solidFill>
                  <a:srgbClr val="00BF63"/>
                </a:solidFill>
                <a:latin typeface="TT Drugs Bold"/>
              </a:rPr>
              <a:t>Extract, Transform, Load (ETL)</a:t>
            </a:r>
            <a:r>
              <a:rPr lang="en-US" sz="3499" spc="-101">
                <a:solidFill>
                  <a:srgbClr val="000000"/>
                </a:solidFill>
                <a:latin typeface="TT Drugs Bold"/>
              </a:rPr>
              <a:t> processes ensures seamless data integration, cleansing, and transformation. The dataset is then stored in</a:t>
            </a:r>
            <a:r>
              <a:rPr lang="en-US" sz="3499" spc="-101">
                <a:solidFill>
                  <a:srgbClr val="FF66C4"/>
                </a:solidFill>
                <a:latin typeface="TT Drugs Bold"/>
              </a:rPr>
              <a:t> MySQL</a:t>
            </a:r>
            <a:r>
              <a:rPr lang="en-US" sz="3499" spc="-101">
                <a:solidFill>
                  <a:srgbClr val="000000"/>
                </a:solidFill>
                <a:latin typeface="TT Drugs Bold"/>
              </a:rPr>
              <a:t>, a </a:t>
            </a:r>
            <a:r>
              <a:rPr lang="en-US" sz="3499" spc="-101">
                <a:solidFill>
                  <a:srgbClr val="00BF63"/>
                </a:solidFill>
                <a:latin typeface="TT Drugs Bold"/>
              </a:rPr>
              <a:t>robust database management system</a:t>
            </a:r>
            <a:r>
              <a:rPr lang="en-US" sz="3499" spc="-101">
                <a:solidFill>
                  <a:srgbClr val="000000"/>
                </a:solidFill>
                <a:latin typeface="TT Drugs Bold"/>
              </a:rPr>
              <a:t>, providing a solid foundation for our analytical endeavors. The</a:t>
            </a:r>
            <a:r>
              <a:rPr lang="en-US" sz="3499" spc="-101">
                <a:solidFill>
                  <a:srgbClr val="FF66C4"/>
                </a:solidFill>
                <a:latin typeface="TT Drugs Bold"/>
              </a:rPr>
              <a:t> Power BI</a:t>
            </a:r>
            <a:r>
              <a:rPr lang="en-US" sz="3499" spc="-101">
                <a:solidFill>
                  <a:srgbClr val="000000"/>
                </a:solidFill>
                <a:latin typeface="TT Drugs Bold"/>
              </a:rPr>
              <a:t> tool serves as our lens into the data, enabling</a:t>
            </a:r>
            <a:r>
              <a:rPr lang="en-US" sz="3499" spc="-101">
                <a:solidFill>
                  <a:srgbClr val="00BF63"/>
                </a:solidFill>
                <a:latin typeface="TT Drugs Bold"/>
              </a:rPr>
              <a:t> On-Line Analytical Processing (OLAP)</a:t>
            </a:r>
            <a:r>
              <a:rPr lang="en-US" sz="3499" spc="-101">
                <a:solidFill>
                  <a:srgbClr val="000000"/>
                </a:solidFill>
                <a:latin typeface="TT Drugs Bold"/>
              </a:rPr>
              <a:t> and visually representing complex relationships, trends, and patterns.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804304" y="1984911"/>
            <a:ext cx="4849074" cy="1206207"/>
          </a:xfrm>
          <a:custGeom>
            <a:avLst/>
            <a:gdLst/>
            <a:ahLst/>
            <a:cxnLst/>
            <a:rect r="r" b="b" t="t" l="l"/>
            <a:pathLst>
              <a:path h="1206207" w="4849074">
                <a:moveTo>
                  <a:pt x="0" y="0"/>
                </a:moveTo>
                <a:lnTo>
                  <a:pt x="4849074" y="0"/>
                </a:lnTo>
                <a:lnTo>
                  <a:pt x="4849074" y="1206207"/>
                </a:lnTo>
                <a:lnTo>
                  <a:pt x="0" y="1206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310131" y="6889993"/>
            <a:ext cx="4877340" cy="2519751"/>
          </a:xfrm>
          <a:custGeom>
            <a:avLst/>
            <a:gdLst/>
            <a:ahLst/>
            <a:cxnLst/>
            <a:rect r="r" b="b" t="t" l="l"/>
            <a:pathLst>
              <a:path h="2519751" w="4877340">
                <a:moveTo>
                  <a:pt x="0" y="0"/>
                </a:moveTo>
                <a:lnTo>
                  <a:pt x="4877340" y="0"/>
                </a:lnTo>
                <a:lnTo>
                  <a:pt x="4877340" y="2519751"/>
                </a:lnTo>
                <a:lnTo>
                  <a:pt x="0" y="25197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47777" y="7790128"/>
            <a:ext cx="5207859" cy="1759262"/>
          </a:xfrm>
          <a:custGeom>
            <a:avLst/>
            <a:gdLst/>
            <a:ahLst/>
            <a:cxnLst/>
            <a:rect r="r" b="b" t="t" l="l"/>
            <a:pathLst>
              <a:path h="1759262" w="5207859">
                <a:moveTo>
                  <a:pt x="0" y="0"/>
                </a:moveTo>
                <a:lnTo>
                  <a:pt x="5207859" y="0"/>
                </a:lnTo>
                <a:lnTo>
                  <a:pt x="5207859" y="1759261"/>
                </a:lnTo>
                <a:lnTo>
                  <a:pt x="0" y="1759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105" r="0" b="-33073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869666"/>
            <a:ext cx="839433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TT Drugs"/>
              </a:rPr>
              <a:t>Methodology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3062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25642" y="1961653"/>
            <a:ext cx="7143847" cy="6598317"/>
          </a:xfrm>
          <a:custGeom>
            <a:avLst/>
            <a:gdLst/>
            <a:ahLst/>
            <a:cxnLst/>
            <a:rect r="r" b="b" t="t" l="l"/>
            <a:pathLst>
              <a:path h="6598317" w="7143847">
                <a:moveTo>
                  <a:pt x="0" y="0"/>
                </a:moveTo>
                <a:lnTo>
                  <a:pt x="7143848" y="0"/>
                </a:lnTo>
                <a:lnTo>
                  <a:pt x="7143848" y="6598317"/>
                </a:lnTo>
                <a:lnTo>
                  <a:pt x="0" y="6598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07450" y="936837"/>
            <a:ext cx="7281713" cy="232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20"/>
              </a:lnSpc>
              <a:spcBef>
                <a:spcPct val="0"/>
              </a:spcBef>
            </a:pPr>
            <a:r>
              <a:rPr lang="en-US" sz="9800" spc="-284">
                <a:solidFill>
                  <a:srgbClr val="000000"/>
                </a:solidFill>
                <a:latin typeface="TT Drugs"/>
              </a:rPr>
              <a:t>Data Gathering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77587" y="3415918"/>
            <a:ext cx="6941437" cy="422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87"/>
              </a:lnSpc>
              <a:spcBef>
                <a:spcPct val="0"/>
              </a:spcBef>
            </a:pPr>
            <a:r>
              <a:rPr lang="en-US" sz="2458" spc="147">
                <a:solidFill>
                  <a:srgbClr val="000000"/>
                </a:solidFill>
                <a:latin typeface="Arial Bold"/>
              </a:rPr>
              <a:t>Our comprehensive data exploration embarks on the utilization of the Brazilian E-Commerce Public Dataset by Olist ,sourced from the Kaggle website. In a meticulous selection process,  This amalgamation of datasets seamlessly combines both CSV and JSON formats, presenting a diverse and rich source of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08662" y="427729"/>
            <a:ext cx="9041541" cy="9431543"/>
            <a:chOff x="0" y="0"/>
            <a:chExt cx="2381311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1311" cy="2484028"/>
            </a:xfrm>
            <a:custGeom>
              <a:avLst/>
              <a:gdLst/>
              <a:ahLst/>
              <a:cxnLst/>
              <a:rect r="r" b="b" t="t" l="l"/>
              <a:pathLst>
                <a:path h="2484028" w="2381311">
                  <a:moveTo>
                    <a:pt x="43669" y="0"/>
                  </a:moveTo>
                  <a:lnTo>
                    <a:pt x="2337642" y="0"/>
                  </a:lnTo>
                  <a:cubicBezTo>
                    <a:pt x="2361760" y="0"/>
                    <a:pt x="2381311" y="19551"/>
                    <a:pt x="2381311" y="43669"/>
                  </a:cubicBezTo>
                  <a:lnTo>
                    <a:pt x="2381311" y="2440358"/>
                  </a:lnTo>
                  <a:cubicBezTo>
                    <a:pt x="2381311" y="2464476"/>
                    <a:pt x="2361760" y="2484028"/>
                    <a:pt x="2337642" y="2484028"/>
                  </a:cubicBezTo>
                  <a:lnTo>
                    <a:pt x="43669" y="2484028"/>
                  </a:lnTo>
                  <a:cubicBezTo>
                    <a:pt x="19551" y="2484028"/>
                    <a:pt x="0" y="2464476"/>
                    <a:pt x="0" y="2440358"/>
                  </a:cubicBezTo>
                  <a:lnTo>
                    <a:pt x="0" y="43669"/>
                  </a:lnTo>
                  <a:cubicBezTo>
                    <a:pt x="0" y="19551"/>
                    <a:pt x="19551" y="0"/>
                    <a:pt x="4366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81311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86852" y="5143500"/>
            <a:ext cx="5074305" cy="4114800"/>
          </a:xfrm>
          <a:custGeom>
            <a:avLst/>
            <a:gdLst/>
            <a:ahLst/>
            <a:cxnLst/>
            <a:rect r="r" b="b" t="t" l="l"/>
            <a:pathLst>
              <a:path h="4114800" w="5074305">
                <a:moveTo>
                  <a:pt x="0" y="0"/>
                </a:moveTo>
                <a:lnTo>
                  <a:pt x="5074305" y="0"/>
                </a:lnTo>
                <a:lnTo>
                  <a:pt x="50743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1209675"/>
            <a:ext cx="1474954" cy="95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4"/>
              </a:lnSpc>
            </a:pPr>
            <a:r>
              <a:rPr lang="en-US" sz="7473" spc="-612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51961" y="625956"/>
            <a:ext cx="6732326" cy="19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55"/>
              </a:lnSpc>
              <a:spcBef>
                <a:spcPct val="0"/>
              </a:spcBef>
            </a:pPr>
            <a:r>
              <a:rPr lang="en-US" sz="2337" spc="140" u="sng">
                <a:solidFill>
                  <a:srgbClr val="FF66C4"/>
                </a:solidFill>
                <a:latin typeface="DM Sans Bold"/>
              </a:rPr>
              <a:t>Data Extraction : </a:t>
            </a:r>
            <a:r>
              <a:rPr lang="en-US" sz="2337" spc="140">
                <a:solidFill>
                  <a:srgbClr val="000000"/>
                </a:solidFill>
                <a:latin typeface="DM Sans Bold"/>
              </a:rPr>
              <a:t> The objective was to obtain relevant information from our dataset by excluding unnecessary columns and including only the essential ones.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455241"/>
            <a:ext cx="1474954" cy="95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4"/>
              </a:lnSpc>
            </a:pPr>
            <a:r>
              <a:rPr lang="en-US" sz="7473" spc="-612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651283"/>
            <a:ext cx="1474954" cy="95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4"/>
              </a:lnSpc>
            </a:pPr>
            <a:r>
              <a:rPr lang="en-US" sz="7473" spc="-612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955" y="1601114"/>
            <a:ext cx="7518099" cy="123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20"/>
              </a:lnSpc>
              <a:spcBef>
                <a:spcPct val="0"/>
              </a:spcBef>
            </a:pPr>
            <a:r>
              <a:rPr lang="en-US" sz="8100" spc="-234">
                <a:solidFill>
                  <a:srgbClr val="000000"/>
                </a:solidFill>
                <a:latin typeface="TT Drugs"/>
              </a:rPr>
              <a:t>ETL Process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51961" y="6189558"/>
            <a:ext cx="6732326" cy="356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55"/>
              </a:lnSpc>
              <a:spcBef>
                <a:spcPct val="0"/>
              </a:spcBef>
            </a:pPr>
            <a:r>
              <a:rPr lang="en-US" sz="2337" spc="140" u="sng">
                <a:solidFill>
                  <a:srgbClr val="FF66C4"/>
                </a:solidFill>
                <a:latin typeface="DM Sans Bold"/>
              </a:rPr>
              <a:t>Data loading : </a:t>
            </a:r>
            <a:r>
              <a:rPr lang="en-US" sz="2337" spc="140">
                <a:solidFill>
                  <a:srgbClr val="000000"/>
                </a:solidFill>
                <a:latin typeface="DM Sans Bold"/>
              </a:rPr>
              <a:t>  our aim was to consolidate the transformed data into a unified format. We adopted two distinct approaches for data storage and accessibility: utilizing .csv files for seamless manipulation within Power BI and implementing SQL storage through MySQL server for robust data warehousing.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51961" y="2810640"/>
            <a:ext cx="6732326" cy="3169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55"/>
              </a:lnSpc>
              <a:spcBef>
                <a:spcPct val="0"/>
              </a:spcBef>
            </a:pPr>
            <a:r>
              <a:rPr lang="en-US" sz="2337" spc="140" u="sng">
                <a:solidFill>
                  <a:srgbClr val="FF66C4"/>
                </a:solidFill>
                <a:latin typeface="DM Sans Bold"/>
              </a:rPr>
              <a:t>Data transformation : </a:t>
            </a:r>
            <a:r>
              <a:rPr lang="en-US" sz="2337" spc="140">
                <a:solidFill>
                  <a:srgbClr val="000000"/>
                </a:solidFill>
                <a:latin typeface="DM Sans Bold"/>
              </a:rPr>
              <a:t> it became imperative to optimize certain data for more efficient processing, and Talend played a pivotal role in achieving this objective. Our focus was on manipulating data to ensure a standardized and user-friendly format, creating a unified and usable dataset.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3062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15585" y="6598148"/>
            <a:ext cx="4527252" cy="4115684"/>
          </a:xfrm>
          <a:custGeom>
            <a:avLst/>
            <a:gdLst/>
            <a:ahLst/>
            <a:cxnLst/>
            <a:rect r="r" b="b" t="t" l="l"/>
            <a:pathLst>
              <a:path h="4115684" w="4527252">
                <a:moveTo>
                  <a:pt x="0" y="0"/>
                </a:moveTo>
                <a:lnTo>
                  <a:pt x="4527252" y="0"/>
                </a:lnTo>
                <a:lnTo>
                  <a:pt x="4527252" y="4115683"/>
                </a:lnTo>
                <a:lnTo>
                  <a:pt x="0" y="4115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2327" y="1103567"/>
            <a:ext cx="9972885" cy="2245973"/>
          </a:xfrm>
          <a:custGeom>
            <a:avLst/>
            <a:gdLst/>
            <a:ahLst/>
            <a:cxnLst/>
            <a:rect r="r" b="b" t="t" l="l"/>
            <a:pathLst>
              <a:path h="2245973" w="9972885">
                <a:moveTo>
                  <a:pt x="0" y="0"/>
                </a:moveTo>
                <a:lnTo>
                  <a:pt x="9972885" y="0"/>
                </a:lnTo>
                <a:lnTo>
                  <a:pt x="9972885" y="2245973"/>
                </a:lnTo>
                <a:lnTo>
                  <a:pt x="0" y="2245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133" r="0" b="-2003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2327" y="5019761"/>
            <a:ext cx="6803875" cy="4695469"/>
          </a:xfrm>
          <a:custGeom>
            <a:avLst/>
            <a:gdLst/>
            <a:ahLst/>
            <a:cxnLst/>
            <a:rect r="r" b="b" t="t" l="l"/>
            <a:pathLst>
              <a:path h="4695469" w="6803875">
                <a:moveTo>
                  <a:pt x="0" y="0"/>
                </a:moveTo>
                <a:lnTo>
                  <a:pt x="6803875" y="0"/>
                </a:lnTo>
                <a:lnTo>
                  <a:pt x="6803875" y="4695469"/>
                </a:lnTo>
                <a:lnTo>
                  <a:pt x="0" y="4695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365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35212" y="1103567"/>
            <a:ext cx="7687997" cy="2827543"/>
          </a:xfrm>
          <a:custGeom>
            <a:avLst/>
            <a:gdLst/>
            <a:ahLst/>
            <a:cxnLst/>
            <a:rect r="r" b="b" t="t" l="l"/>
            <a:pathLst>
              <a:path h="2827543" w="7687997">
                <a:moveTo>
                  <a:pt x="0" y="0"/>
                </a:moveTo>
                <a:lnTo>
                  <a:pt x="7687997" y="0"/>
                </a:lnTo>
                <a:lnTo>
                  <a:pt x="7687997" y="2827543"/>
                </a:lnTo>
                <a:lnTo>
                  <a:pt x="0" y="282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552" t="-17292" r="-8507" b="-1666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327" y="3349540"/>
            <a:ext cx="9972885" cy="1480897"/>
          </a:xfrm>
          <a:custGeom>
            <a:avLst/>
            <a:gdLst/>
            <a:ahLst/>
            <a:cxnLst/>
            <a:rect r="r" b="b" t="t" l="l"/>
            <a:pathLst>
              <a:path h="1480897" w="9972885">
                <a:moveTo>
                  <a:pt x="0" y="0"/>
                </a:moveTo>
                <a:lnTo>
                  <a:pt x="9972885" y="0"/>
                </a:lnTo>
                <a:lnTo>
                  <a:pt x="9972885" y="1480897"/>
                </a:lnTo>
                <a:lnTo>
                  <a:pt x="0" y="14808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449" r="0" b="-21042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35212" y="4089989"/>
            <a:ext cx="7687997" cy="2346234"/>
          </a:xfrm>
          <a:custGeom>
            <a:avLst/>
            <a:gdLst/>
            <a:ahLst/>
            <a:cxnLst/>
            <a:rect r="r" b="b" t="t" l="l"/>
            <a:pathLst>
              <a:path h="2346234" w="7687997">
                <a:moveTo>
                  <a:pt x="0" y="0"/>
                </a:moveTo>
                <a:lnTo>
                  <a:pt x="7687997" y="0"/>
                </a:lnTo>
                <a:lnTo>
                  <a:pt x="7687997" y="2346234"/>
                </a:lnTo>
                <a:lnTo>
                  <a:pt x="0" y="2346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623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28305" y="4830437"/>
            <a:ext cx="2906907" cy="5028834"/>
          </a:xfrm>
          <a:custGeom>
            <a:avLst/>
            <a:gdLst/>
            <a:ahLst/>
            <a:cxnLst/>
            <a:rect r="r" b="b" t="t" l="l"/>
            <a:pathLst>
              <a:path h="5028834" w="2906907">
                <a:moveTo>
                  <a:pt x="0" y="0"/>
                </a:moveTo>
                <a:lnTo>
                  <a:pt x="2906907" y="0"/>
                </a:lnTo>
                <a:lnTo>
                  <a:pt x="2906907" y="5028834"/>
                </a:lnTo>
                <a:lnTo>
                  <a:pt x="0" y="50288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207" r="0" b="-120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84232" y="-120994"/>
            <a:ext cx="14375068" cy="140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957"/>
              </a:lnSpc>
              <a:spcBef>
                <a:spcPct val="0"/>
              </a:spcBef>
            </a:pPr>
            <a:r>
              <a:rPr lang="en-US" sz="9131" spc="-264">
                <a:solidFill>
                  <a:srgbClr val="000000"/>
                </a:solidFill>
                <a:latin typeface="TT Drugs"/>
              </a:rPr>
              <a:t>Glence of Talend 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407" y="427729"/>
            <a:ext cx="17363346" cy="9431543"/>
            <a:chOff x="0" y="0"/>
            <a:chExt cx="4573062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062" cy="2484028"/>
            </a:xfrm>
            <a:custGeom>
              <a:avLst/>
              <a:gdLst/>
              <a:ahLst/>
              <a:cxnLst/>
              <a:rect r="r" b="b" t="t" l="l"/>
              <a:pathLst>
                <a:path h="2484028" w="4573062">
                  <a:moveTo>
                    <a:pt x="22740" y="0"/>
                  </a:moveTo>
                  <a:lnTo>
                    <a:pt x="4550323" y="0"/>
                  </a:lnTo>
                  <a:cubicBezTo>
                    <a:pt x="4562882" y="0"/>
                    <a:pt x="4573062" y="10181"/>
                    <a:pt x="4573062" y="22740"/>
                  </a:cubicBezTo>
                  <a:lnTo>
                    <a:pt x="4573062" y="2461288"/>
                  </a:lnTo>
                  <a:cubicBezTo>
                    <a:pt x="4573062" y="2473847"/>
                    <a:pt x="4562882" y="2484028"/>
                    <a:pt x="4550323" y="2484028"/>
                  </a:cubicBezTo>
                  <a:lnTo>
                    <a:pt x="22740" y="2484028"/>
                  </a:lnTo>
                  <a:cubicBezTo>
                    <a:pt x="10181" y="2484028"/>
                    <a:pt x="0" y="2473847"/>
                    <a:pt x="0" y="2461288"/>
                  </a:cubicBezTo>
                  <a:lnTo>
                    <a:pt x="0" y="22740"/>
                  </a:lnTo>
                  <a:cubicBezTo>
                    <a:pt x="0" y="10181"/>
                    <a:pt x="10181" y="0"/>
                    <a:pt x="2274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73062" cy="2541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741" y="1028700"/>
            <a:ext cx="16400678" cy="1878640"/>
            <a:chOff x="0" y="0"/>
            <a:chExt cx="4319520" cy="4947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19520" cy="494786"/>
            </a:xfrm>
            <a:custGeom>
              <a:avLst/>
              <a:gdLst/>
              <a:ahLst/>
              <a:cxnLst/>
              <a:rect r="r" b="b" t="t" l="l"/>
              <a:pathLst>
                <a:path h="494786" w="4319520">
                  <a:moveTo>
                    <a:pt x="24074" y="0"/>
                  </a:moveTo>
                  <a:lnTo>
                    <a:pt x="4295446" y="0"/>
                  </a:lnTo>
                  <a:cubicBezTo>
                    <a:pt x="4308742" y="0"/>
                    <a:pt x="4319520" y="10779"/>
                    <a:pt x="4319520" y="24074"/>
                  </a:cubicBezTo>
                  <a:lnTo>
                    <a:pt x="4319520" y="470711"/>
                  </a:lnTo>
                  <a:cubicBezTo>
                    <a:pt x="4319520" y="477096"/>
                    <a:pt x="4316984" y="483220"/>
                    <a:pt x="4312469" y="487735"/>
                  </a:cubicBezTo>
                  <a:cubicBezTo>
                    <a:pt x="4307954" y="492250"/>
                    <a:pt x="4301830" y="494786"/>
                    <a:pt x="4295446" y="494786"/>
                  </a:cubicBezTo>
                  <a:lnTo>
                    <a:pt x="24074" y="494786"/>
                  </a:lnTo>
                  <a:cubicBezTo>
                    <a:pt x="10779" y="494786"/>
                    <a:pt x="0" y="484007"/>
                    <a:pt x="0" y="470711"/>
                  </a:cubicBezTo>
                  <a:lnTo>
                    <a:pt x="0" y="24074"/>
                  </a:lnTo>
                  <a:cubicBezTo>
                    <a:pt x="0" y="17690"/>
                    <a:pt x="2536" y="11566"/>
                    <a:pt x="7051" y="7051"/>
                  </a:cubicBezTo>
                  <a:cubicBezTo>
                    <a:pt x="11566" y="2536"/>
                    <a:pt x="17690" y="0"/>
                    <a:pt x="24074" y="0"/>
                  </a:cubicBezTo>
                  <a:close/>
                </a:path>
              </a:pathLst>
            </a:custGeom>
            <a:solidFill>
              <a:srgbClr val="C1FF7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19520" cy="532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96232" y="2907340"/>
            <a:ext cx="13169697" cy="6634532"/>
          </a:xfrm>
          <a:custGeom>
            <a:avLst/>
            <a:gdLst/>
            <a:ahLst/>
            <a:cxnLst/>
            <a:rect r="r" b="b" t="t" l="l"/>
            <a:pathLst>
              <a:path h="6634532" w="13169697">
                <a:moveTo>
                  <a:pt x="0" y="0"/>
                </a:moveTo>
                <a:lnTo>
                  <a:pt x="13169697" y="0"/>
                </a:lnTo>
                <a:lnTo>
                  <a:pt x="13169697" y="6634532"/>
                </a:lnTo>
                <a:lnTo>
                  <a:pt x="0" y="6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45" r="-2749" b="-624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44369" y="1492796"/>
            <a:ext cx="13599263" cy="114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98"/>
              </a:lnSpc>
            </a:pPr>
            <a:r>
              <a:rPr lang="en-US" sz="8760">
                <a:solidFill>
                  <a:srgbClr val="000000"/>
                </a:solidFill>
                <a:latin typeface="TT Drugs"/>
              </a:rPr>
              <a:t>Data Warehouse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27" y="427729"/>
            <a:ext cx="9041541" cy="9431543"/>
            <a:chOff x="0" y="0"/>
            <a:chExt cx="2381311" cy="2484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1311" cy="2484028"/>
            </a:xfrm>
            <a:custGeom>
              <a:avLst/>
              <a:gdLst/>
              <a:ahLst/>
              <a:cxnLst/>
              <a:rect r="r" b="b" t="t" l="l"/>
              <a:pathLst>
                <a:path h="2484028" w="2381311">
                  <a:moveTo>
                    <a:pt x="43669" y="0"/>
                  </a:moveTo>
                  <a:lnTo>
                    <a:pt x="2337642" y="0"/>
                  </a:lnTo>
                  <a:cubicBezTo>
                    <a:pt x="2361760" y="0"/>
                    <a:pt x="2381311" y="19551"/>
                    <a:pt x="2381311" y="43669"/>
                  </a:cubicBezTo>
                  <a:lnTo>
                    <a:pt x="2381311" y="2440358"/>
                  </a:lnTo>
                  <a:cubicBezTo>
                    <a:pt x="2381311" y="2464476"/>
                    <a:pt x="2361760" y="2484028"/>
                    <a:pt x="2337642" y="2484028"/>
                  </a:cubicBezTo>
                  <a:lnTo>
                    <a:pt x="43669" y="2484028"/>
                  </a:lnTo>
                  <a:cubicBezTo>
                    <a:pt x="19551" y="2484028"/>
                    <a:pt x="0" y="2464476"/>
                    <a:pt x="0" y="2440358"/>
                  </a:cubicBezTo>
                  <a:lnTo>
                    <a:pt x="0" y="43669"/>
                  </a:lnTo>
                  <a:cubicBezTo>
                    <a:pt x="0" y="19551"/>
                    <a:pt x="19551" y="0"/>
                    <a:pt x="4366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81311" cy="252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48050" y="1643224"/>
            <a:ext cx="7074403" cy="699718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338880" y="1693737"/>
            <a:ext cx="7698957" cy="756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6"/>
              </a:lnSpc>
              <a:spcBef>
                <a:spcPct val="0"/>
              </a:spcBef>
            </a:pPr>
          </a:p>
          <a:p>
            <a:pPr marL="0" indent="0" lvl="0">
              <a:lnSpc>
                <a:spcPts val="4003"/>
              </a:lnSpc>
              <a:spcBef>
                <a:spcPct val="0"/>
              </a:spcBef>
            </a:pPr>
            <a:r>
              <a:rPr lang="en-US" sz="2668" spc="160">
                <a:solidFill>
                  <a:srgbClr val="FF66C4"/>
                </a:solidFill>
                <a:latin typeface="DM Sans Bold"/>
              </a:rPr>
              <a:t>Power BI </a:t>
            </a:r>
            <a:r>
              <a:rPr lang="en-US" sz="2668" spc="160">
                <a:solidFill>
                  <a:srgbClr val="000000"/>
                </a:solidFill>
                <a:latin typeface="DM Sans Bold"/>
              </a:rPr>
              <a:t>seamlessly connects to a variety of data sources. We linked our data warehouse, hosted on MySQL server, to Power BI, ensuring real-time access to the most up-to-date information. The direct connectivity facilitated smooth data extraction for reporting.</a:t>
            </a:r>
          </a:p>
          <a:p>
            <a:pPr marL="0" indent="0" lvl="0">
              <a:lnSpc>
                <a:spcPts val="4003"/>
              </a:lnSpc>
              <a:spcBef>
                <a:spcPct val="0"/>
              </a:spcBef>
            </a:pPr>
          </a:p>
          <a:p>
            <a:pPr marL="0" indent="0" lvl="0">
              <a:lnSpc>
                <a:spcPts val="4003"/>
              </a:lnSpc>
              <a:spcBef>
                <a:spcPct val="0"/>
              </a:spcBef>
            </a:pPr>
            <a:r>
              <a:rPr lang="en-US" sz="2668" spc="160">
                <a:solidFill>
                  <a:srgbClr val="000000"/>
                </a:solidFill>
                <a:latin typeface="DM Sans Bold"/>
              </a:rPr>
              <a:t>We designed visualizations such as line charts, bar graphs, and geographic maps to convey insights effectively. Users can explore the data dynamically, gaining a comprehensive understanding of the Brazilian e-commerce landscape.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9234" y="746858"/>
            <a:ext cx="7060066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60"/>
              </a:lnSpc>
              <a:spcBef>
                <a:spcPct val="0"/>
              </a:spcBef>
            </a:pPr>
            <a:r>
              <a:rPr lang="en-US" sz="9800" spc="-284">
                <a:solidFill>
                  <a:srgbClr val="000000"/>
                </a:solidFill>
                <a:latin typeface="TT Drugs"/>
              </a:rPr>
              <a:t>OLAP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241" y="258352"/>
            <a:ext cx="17311518" cy="9770297"/>
          </a:xfrm>
          <a:custGeom>
            <a:avLst/>
            <a:gdLst/>
            <a:ahLst/>
            <a:cxnLst/>
            <a:rect r="r" b="b" t="t" l="l"/>
            <a:pathLst>
              <a:path h="9770297" w="17311518">
                <a:moveTo>
                  <a:pt x="0" y="0"/>
                </a:moveTo>
                <a:lnTo>
                  <a:pt x="17311518" y="0"/>
                </a:lnTo>
                <a:lnTo>
                  <a:pt x="17311518" y="9770296"/>
                </a:lnTo>
                <a:lnTo>
                  <a:pt x="0" y="9770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DAF61ssqpds</dc:identifier>
  <dcterms:modified xsi:type="dcterms:W3CDTF">2011-08-01T06:04:30Z</dcterms:modified>
  <cp:revision>1</cp:revision>
  <dc:title>Brazilian e-commerce Database</dc:title>
</cp:coreProperties>
</file>