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r">
              <a:lnSpc>
                <a:spcPct val="80000"/>
              </a:lnSpc>
              <a:defRPr sz="9600" cap="all" baseline="0">
                <a:blipFill dpi="0" rotWithShape="1">
                  <a:blip r:embed="rId4"/>
                  <a:srcRect/>
                  <a:tile tx="6350" ty="-127000" sx="65000" sy="64000" flip="none" algn="tl"/>
                </a:blip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r">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5/4/24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مقارنة">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ar-SA"/>
              <a:t>انقر لتحرير نمط عنوان الشكل الرئيسي</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عنوان فقط">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ar-SA"/>
              <a:t>انقر لتحرير نمط عنوان الشكل الرئيسي</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DA16AA21-1863-4931-97CB-99D0A168701B}"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ar-SA"/>
              <a:t>انقر لتحرير نمط عنوان الشكل الرئيسي</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772C379-9A7C-4C87-A116-CBE9F58B04C5}" type="datetimeFigureOut">
              <a:rPr lang="en-US" smtClean="0"/>
              <a:t>5/4/24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5/4/24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r">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r" defTabSz="914400" rtl="1"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AEE0FBF-025A-EED9-FF53-71D709BB1118}"/>
              </a:ext>
            </a:extLst>
          </p:cNvPr>
          <p:cNvSpPr>
            <a:spLocks noGrp="1"/>
          </p:cNvSpPr>
          <p:nvPr>
            <p:ph type="ctrTitle"/>
          </p:nvPr>
        </p:nvSpPr>
        <p:spPr/>
        <p:txBody>
          <a:bodyPr/>
          <a:lstStyle/>
          <a:p>
            <a:r>
              <a:rPr lang="en-GB" dirty="0"/>
              <a:t>System calls</a:t>
            </a:r>
            <a:endParaRPr lang="ar-SA" dirty="0"/>
          </a:p>
        </p:txBody>
      </p:sp>
      <p:sp>
        <p:nvSpPr>
          <p:cNvPr id="3" name="عنوان فرعي 2">
            <a:extLst>
              <a:ext uri="{FF2B5EF4-FFF2-40B4-BE49-F238E27FC236}">
                <a16:creationId xmlns:a16="http://schemas.microsoft.com/office/drawing/2014/main" id="{3B132E42-8C68-300F-8C6F-66D277747DDB}"/>
              </a:ext>
            </a:extLst>
          </p:cNvPr>
          <p:cNvSpPr>
            <a:spLocks noGrp="1"/>
          </p:cNvSpPr>
          <p:nvPr>
            <p:ph type="subTitle" idx="1"/>
          </p:nvPr>
        </p:nvSpPr>
        <p:spPr/>
        <p:txBody>
          <a:bodyPr>
            <a:normAutofit/>
          </a:bodyPr>
          <a:lstStyle/>
          <a:p>
            <a:pPr algn="just"/>
            <a:r>
              <a:rPr lang="en-GB" dirty="0"/>
              <a:t>Prepared by the student: Amal Kateb </a:t>
            </a:r>
            <a:r>
              <a:rPr lang="en-GB" dirty="0" err="1"/>
              <a:t>Al-Anzi</a:t>
            </a:r>
            <a:endParaRPr lang="ar-SA" dirty="0"/>
          </a:p>
          <a:p>
            <a:pPr algn="just"/>
            <a:r>
              <a:rPr lang="en-GB" dirty="0"/>
              <a:t>Dr.Salem </a:t>
            </a:r>
            <a:r>
              <a:rPr lang="en-GB" dirty="0" err="1"/>
              <a:t>Belhaj</a:t>
            </a:r>
            <a:r>
              <a:rPr lang="en-GB" dirty="0"/>
              <a:t> </a:t>
            </a:r>
            <a:endParaRPr lang="ar-SA" dirty="0"/>
          </a:p>
        </p:txBody>
      </p:sp>
      <p:sp>
        <p:nvSpPr>
          <p:cNvPr id="4" name="مربع نص 3">
            <a:extLst>
              <a:ext uri="{FF2B5EF4-FFF2-40B4-BE49-F238E27FC236}">
                <a16:creationId xmlns:a16="http://schemas.microsoft.com/office/drawing/2014/main" id="{0DE20608-60C8-1456-3AFE-0F4F6D45CC29}"/>
              </a:ext>
            </a:extLst>
          </p:cNvPr>
          <p:cNvSpPr txBox="1"/>
          <p:nvPr/>
        </p:nvSpPr>
        <p:spPr>
          <a:xfrm>
            <a:off x="5184942" y="2527968"/>
            <a:ext cx="1828800" cy="1828800"/>
          </a:xfrm>
          <a:prstGeom prst="rect">
            <a:avLst/>
          </a:prstGeom>
          <a:noFill/>
        </p:spPr>
        <p:txBody>
          <a:bodyPr wrap="square" rtlCol="1">
            <a:spAutoFit/>
          </a:bodyPr>
          <a:lstStyle/>
          <a:p>
            <a:pPr algn="r"/>
            <a:endParaRPr lang="ar-SA" dirty="0"/>
          </a:p>
        </p:txBody>
      </p:sp>
    </p:spTree>
    <p:extLst>
      <p:ext uri="{BB962C8B-B14F-4D97-AF65-F5344CB8AC3E}">
        <p14:creationId xmlns:p14="http://schemas.microsoft.com/office/powerpoint/2010/main" val="372848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AE393FF-3664-BAA0-94DB-751B277A4319}"/>
              </a:ext>
            </a:extLst>
          </p:cNvPr>
          <p:cNvSpPr>
            <a:spLocks noGrp="1"/>
          </p:cNvSpPr>
          <p:nvPr>
            <p:ph type="title"/>
          </p:nvPr>
        </p:nvSpPr>
        <p:spPr/>
        <p:txBody>
          <a:bodyPr/>
          <a:lstStyle/>
          <a:p>
            <a:r>
              <a:rPr lang="en-GB" dirty="0"/>
              <a:t>System calls </a:t>
            </a:r>
            <a:endParaRPr lang="ar-SA" dirty="0"/>
          </a:p>
        </p:txBody>
      </p:sp>
      <p:sp>
        <p:nvSpPr>
          <p:cNvPr id="3" name="عنصر نائب للمحتوى 2">
            <a:extLst>
              <a:ext uri="{FF2B5EF4-FFF2-40B4-BE49-F238E27FC236}">
                <a16:creationId xmlns:a16="http://schemas.microsoft.com/office/drawing/2014/main" id="{2815086F-9999-F93F-196D-FF5034042F7C}"/>
              </a:ext>
            </a:extLst>
          </p:cNvPr>
          <p:cNvSpPr>
            <a:spLocks noGrp="1"/>
          </p:cNvSpPr>
          <p:nvPr>
            <p:ph idx="1"/>
          </p:nvPr>
        </p:nvSpPr>
        <p:spPr>
          <a:xfrm>
            <a:off x="1066800" y="2434497"/>
            <a:ext cx="10058400" cy="3247082"/>
          </a:xfrm>
        </p:spPr>
        <p:style>
          <a:lnRef idx="2">
            <a:schemeClr val="dk1"/>
          </a:lnRef>
          <a:fillRef idx="1">
            <a:schemeClr val="lt1"/>
          </a:fillRef>
          <a:effectRef idx="0">
            <a:schemeClr val="dk1"/>
          </a:effectRef>
          <a:fontRef idx="minor">
            <a:schemeClr val="dk1"/>
          </a:fontRef>
        </p:style>
        <p:txBody>
          <a:bodyPr/>
          <a:lstStyle/>
          <a:p>
            <a:r>
              <a:rPr lang="en-GB" i="1" dirty="0"/>
              <a:t>a system call is a programmatic way in which a computer program requests a service from the kernel of the operating system it is executed on. A system call is a way for programs to interact with the operating system. A computer program makes a system call when it makes a request to the operating system’s kernel. System call provides the services of the operating system to the user programs via Application Program Interface(API). It provides an interface between a process and an operating system to allow user-level processes to request services of the operating system. System calls are the only entry points into the kernel system. All programs needing resources must use system calls.</a:t>
            </a:r>
            <a:endParaRPr lang="ar-SA" i="1" dirty="0"/>
          </a:p>
        </p:txBody>
      </p:sp>
    </p:spTree>
    <p:extLst>
      <p:ext uri="{BB962C8B-B14F-4D97-AF65-F5344CB8AC3E}">
        <p14:creationId xmlns:p14="http://schemas.microsoft.com/office/powerpoint/2010/main" val="212790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AF27836-2731-9641-BDB0-A822D16A5A2F}"/>
              </a:ext>
            </a:extLst>
          </p:cNvPr>
          <p:cNvSpPr>
            <a:spLocks noGrp="1"/>
          </p:cNvSpPr>
          <p:nvPr>
            <p:ph idx="1"/>
          </p:nvPr>
        </p:nvSpPr>
        <p:spPr>
          <a:xfrm>
            <a:off x="1537368" y="1036053"/>
            <a:ext cx="9590880" cy="4912894"/>
          </a:xfrm>
        </p:spPr>
        <p:txBody>
          <a:bodyPr>
            <a:normAutofit fontScale="77500" lnSpcReduction="20000"/>
          </a:bodyPr>
          <a:lstStyle/>
          <a:p>
            <a:pPr marL="0" indent="0">
              <a:buNone/>
            </a:pPr>
            <a:endParaRPr lang="en-GB" dirty="0"/>
          </a:p>
          <a:p>
            <a:pPr marL="0" indent="0">
              <a:buNone/>
            </a:pPr>
            <a:endParaRPr lang="en-GB" dirty="0"/>
          </a:p>
          <a:p>
            <a:pPr marL="0" indent="0">
              <a:buNone/>
            </a:pPr>
            <a:r>
              <a:rPr lang="en-GB" sz="4000" dirty="0"/>
              <a:t>A user program can interact with the operating system using a system call. </a:t>
            </a:r>
            <a:endParaRPr lang="ar-SA" sz="4000" dirty="0"/>
          </a:p>
          <a:p>
            <a:pPr marL="0" indent="0">
              <a:buNone/>
            </a:pPr>
            <a:r>
              <a:rPr lang="en-GB" sz="4000" dirty="0"/>
              <a:t>A number of services are requested by the program, and the OS responds by launching a number of systems calls to </a:t>
            </a:r>
            <a:r>
              <a:rPr lang="en-GB" sz="4000" dirty="0" err="1"/>
              <a:t>fulfill</a:t>
            </a:r>
            <a:r>
              <a:rPr lang="en-GB" sz="4000" dirty="0"/>
              <a:t> the request.</a:t>
            </a:r>
            <a:endParaRPr lang="ar-SA" sz="4000" dirty="0"/>
          </a:p>
          <a:p>
            <a:pPr marL="0" indent="0">
              <a:buNone/>
            </a:pPr>
            <a:r>
              <a:rPr lang="en-GB" sz="4000" dirty="0"/>
              <a:t> A system call can be written in high-level languages like C or Pascal or in assembly language. </a:t>
            </a:r>
            <a:endParaRPr lang="ar-SA" sz="4000" dirty="0"/>
          </a:p>
          <a:p>
            <a:pPr marL="0" indent="0">
              <a:buNone/>
            </a:pPr>
            <a:r>
              <a:rPr lang="en-GB" sz="4000" dirty="0"/>
              <a:t>If a high-level language is used, the operating system may directly invoke system </a:t>
            </a:r>
            <a:r>
              <a:rPr lang="en-GB" sz="3400" dirty="0"/>
              <a:t>calls, which are predefined functions</a:t>
            </a:r>
            <a:r>
              <a:rPr lang="en-GB" dirty="0"/>
              <a:t>.</a:t>
            </a:r>
            <a:endParaRPr lang="ar-SA" dirty="0"/>
          </a:p>
        </p:txBody>
      </p:sp>
    </p:spTree>
    <p:extLst>
      <p:ext uri="{BB962C8B-B14F-4D97-AF65-F5344CB8AC3E}">
        <p14:creationId xmlns:p14="http://schemas.microsoft.com/office/powerpoint/2010/main" val="304529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EE01744-430F-4534-AA3A-3E8B99F60F6E}"/>
              </a:ext>
            </a:extLst>
          </p:cNvPr>
          <p:cNvSpPr>
            <a:spLocks noGrp="1"/>
          </p:cNvSpPr>
          <p:nvPr>
            <p:ph type="title"/>
          </p:nvPr>
        </p:nvSpPr>
        <p:spPr>
          <a:xfrm>
            <a:off x="819191" y="512064"/>
            <a:ext cx="10058400" cy="1609344"/>
          </a:xfrm>
        </p:spPr>
        <p:txBody>
          <a:bodyPr/>
          <a:lstStyle/>
          <a:p>
            <a:r>
              <a:rPr lang="en-GB" dirty="0"/>
              <a:t>Services Provided by System Calls</a:t>
            </a:r>
            <a:endParaRPr lang="ar-SA" dirty="0"/>
          </a:p>
        </p:txBody>
      </p:sp>
      <p:sp>
        <p:nvSpPr>
          <p:cNvPr id="3" name="عنصر نائب للمحتوى 2">
            <a:extLst>
              <a:ext uri="{FF2B5EF4-FFF2-40B4-BE49-F238E27FC236}">
                <a16:creationId xmlns:a16="http://schemas.microsoft.com/office/drawing/2014/main" id="{6F06E6FC-D020-C5CC-C75A-3268C07FBE12}"/>
              </a:ext>
            </a:extLst>
          </p:cNvPr>
          <p:cNvSpPr>
            <a:spLocks noGrp="1"/>
          </p:cNvSpPr>
          <p:nvPr>
            <p:ph idx="1"/>
          </p:nvPr>
        </p:nvSpPr>
        <p:spPr>
          <a:xfrm>
            <a:off x="1066800" y="2295144"/>
            <a:ext cx="10058400" cy="4050792"/>
          </a:xfrm>
        </p:spPr>
        <p:txBody>
          <a:bodyPr/>
          <a:lstStyle/>
          <a:p>
            <a:endParaRPr lang="en-GB" dirty="0"/>
          </a:p>
          <a:p>
            <a:endParaRPr lang="en-GB" dirty="0"/>
          </a:p>
          <a:p>
            <a:r>
              <a:rPr lang="en-GB" dirty="0"/>
              <a:t>Process creation and managementMain memory managementFile Access, Directory, and File system managementDevice handling(I/O)ProtectionNetworking, etc.Process control: end, abort, create, terminate, allocate, and free memory.File management: create, open, close, delete, read </a:t>
            </a:r>
            <a:r>
              <a:rPr lang="en-GB" dirty="0" err="1"/>
              <a:t>files,s</a:t>
            </a:r>
            <a:r>
              <a:rPr lang="en-GB" dirty="0"/>
              <a:t>, etc.Device managementInformation maintenanceCommunication</a:t>
            </a:r>
            <a:endParaRPr lang="ar-SA" dirty="0"/>
          </a:p>
        </p:txBody>
      </p:sp>
    </p:spTree>
    <p:extLst>
      <p:ext uri="{BB962C8B-B14F-4D97-AF65-F5344CB8AC3E}">
        <p14:creationId xmlns:p14="http://schemas.microsoft.com/office/powerpoint/2010/main" val="50404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7942120-73B8-5916-BA06-7BD4DD16295D}"/>
              </a:ext>
            </a:extLst>
          </p:cNvPr>
          <p:cNvSpPr>
            <a:spLocks noGrp="1"/>
          </p:cNvSpPr>
          <p:nvPr>
            <p:ph type="title"/>
          </p:nvPr>
        </p:nvSpPr>
        <p:spPr/>
        <p:txBody>
          <a:bodyPr/>
          <a:lstStyle/>
          <a:p>
            <a:r>
              <a:rPr lang="en-GB"/>
              <a:t>Features of System Calls</a:t>
            </a:r>
            <a:endParaRPr lang="ar-SA"/>
          </a:p>
        </p:txBody>
      </p:sp>
      <p:sp>
        <p:nvSpPr>
          <p:cNvPr id="3" name="عنصر نائب للمحتوى 2">
            <a:extLst>
              <a:ext uri="{FF2B5EF4-FFF2-40B4-BE49-F238E27FC236}">
                <a16:creationId xmlns:a16="http://schemas.microsoft.com/office/drawing/2014/main" id="{28BA8DD6-1283-4896-0E0A-04D335C7E40F}"/>
              </a:ext>
            </a:extLst>
          </p:cNvPr>
          <p:cNvSpPr>
            <a:spLocks noGrp="1"/>
          </p:cNvSpPr>
          <p:nvPr>
            <p:ph idx="1"/>
          </p:nvPr>
        </p:nvSpPr>
        <p:spPr>
          <a:xfrm>
            <a:off x="1066800" y="2093976"/>
            <a:ext cx="10058400" cy="4050792"/>
          </a:xfrm>
        </p:spPr>
        <p:txBody>
          <a:bodyPr>
            <a:normAutofit fontScale="92500" lnSpcReduction="20000"/>
          </a:bodyPr>
          <a:lstStyle/>
          <a:p>
            <a:r>
              <a:rPr lang="en-GB" dirty="0"/>
              <a:t>Interface: System calls provide a well-defined interface between user programs and the operating system. Programs make requests by calling specific functions, and the operating system responds by executing the requested service and returning a result.Protection: System calls are used to access privileged operations that are not available to normal user programs. The operating system uses this privilege to protect the system from malicious or </a:t>
            </a:r>
            <a:r>
              <a:rPr lang="en-GB" dirty="0" err="1"/>
              <a:t>unauthorized</a:t>
            </a:r>
            <a:r>
              <a:rPr lang="en-GB" dirty="0"/>
              <a:t> access.Kernel Mode: When a system call is made, the program is temporarily switched from user mode to kernel mode. In kernel mode, the program has access to all system resources, including hardware, memory, and other processes.Context Switching: A system call requires a context switch, which involves </a:t>
            </a:r>
            <a:r>
              <a:rPr lang="en-GB" sz="2200" dirty="0"/>
              <a:t>saving</a:t>
            </a:r>
            <a:r>
              <a:rPr lang="en-GB" dirty="0"/>
              <a:t> the state of the current process and switching to the kernel mode to execute the requested service. This can introduce overhead, which can impact system performance.Error Handling: System calls can return error codes to indicate problems with the requested service. Programs must check for these errors and handle them appropriately.Synchronization: System calls can be used to </a:t>
            </a:r>
            <a:r>
              <a:rPr lang="en-GB" dirty="0" err="1"/>
              <a:t>synchronize</a:t>
            </a:r>
            <a:r>
              <a:rPr lang="en-GB" dirty="0"/>
              <a:t> access to shared resources, such as files or network connections. The operating system provides </a:t>
            </a:r>
            <a:r>
              <a:rPr lang="en-GB" dirty="0" err="1"/>
              <a:t>synchronization</a:t>
            </a:r>
            <a:r>
              <a:rPr lang="en-GB" dirty="0"/>
              <a:t> mechanisms, such as locks or semaphores, to ensure that multiple programs can access these resources safely.</a:t>
            </a:r>
            <a:endParaRPr lang="ar-SA" dirty="0"/>
          </a:p>
        </p:txBody>
      </p:sp>
    </p:spTree>
    <p:extLst>
      <p:ext uri="{BB962C8B-B14F-4D97-AF65-F5344CB8AC3E}">
        <p14:creationId xmlns:p14="http://schemas.microsoft.com/office/powerpoint/2010/main" val="73535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EC55E4D-28E6-E6F0-6E60-7165EE0E6D19}"/>
              </a:ext>
            </a:extLst>
          </p:cNvPr>
          <p:cNvSpPr>
            <a:spLocks noGrp="1"/>
          </p:cNvSpPr>
          <p:nvPr>
            <p:ph type="title"/>
          </p:nvPr>
        </p:nvSpPr>
        <p:spPr/>
        <p:txBody>
          <a:bodyPr/>
          <a:lstStyle/>
          <a:p>
            <a:r>
              <a:rPr lang="en-GB"/>
              <a:t>System Calls Advantages</a:t>
            </a:r>
            <a:endParaRPr lang="ar-SA"/>
          </a:p>
        </p:txBody>
      </p:sp>
      <p:sp>
        <p:nvSpPr>
          <p:cNvPr id="3" name="عنصر نائب للمحتوى 2">
            <a:extLst>
              <a:ext uri="{FF2B5EF4-FFF2-40B4-BE49-F238E27FC236}">
                <a16:creationId xmlns:a16="http://schemas.microsoft.com/office/drawing/2014/main" id="{9AB03D0B-67B3-B767-2D4D-785A93E77F5E}"/>
              </a:ext>
            </a:extLst>
          </p:cNvPr>
          <p:cNvSpPr>
            <a:spLocks noGrp="1"/>
          </p:cNvSpPr>
          <p:nvPr>
            <p:ph idx="1"/>
          </p:nvPr>
        </p:nvSpPr>
        <p:spPr/>
        <p:txBody>
          <a:bodyPr/>
          <a:lstStyle/>
          <a:p>
            <a:r>
              <a:rPr lang="en-GB"/>
              <a:t>Access to hardware resources: System calls allow programs to access hardware resources such as disk drives, printers, and network devices.Memory management: System calls provide a way for programs to allocate and deallocate memory, as well as access memory-mapped hardware devices.Process management: System calls allow programs to create and terminate processes, as well as manage inter-process communication.Security: System calls provide a way for programs to access privileged resources, such as the ability to modify system settings or perform operations that require administrative permissions.Standardization: System calls provide a standardized interface for programs to interact with the operating system, ensuring consistency and compatibility across different hardware platforms and operating system versions.</a:t>
            </a:r>
            <a:endParaRPr lang="ar-SA"/>
          </a:p>
        </p:txBody>
      </p:sp>
      <p:sp>
        <p:nvSpPr>
          <p:cNvPr id="4" name="مربع نص 3">
            <a:extLst>
              <a:ext uri="{FF2B5EF4-FFF2-40B4-BE49-F238E27FC236}">
                <a16:creationId xmlns:a16="http://schemas.microsoft.com/office/drawing/2014/main" id="{637CA8F2-7700-ACDB-7789-B71F6E0FD36B}"/>
              </a:ext>
            </a:extLst>
          </p:cNvPr>
          <p:cNvSpPr txBox="1"/>
          <p:nvPr/>
        </p:nvSpPr>
        <p:spPr>
          <a:xfrm>
            <a:off x="5184942" y="2527968"/>
            <a:ext cx="1828800" cy="1828800"/>
          </a:xfrm>
          <a:prstGeom prst="rect">
            <a:avLst/>
          </a:prstGeom>
          <a:noFill/>
        </p:spPr>
        <p:txBody>
          <a:bodyPr wrap="square" rtlCol="1">
            <a:spAutoFit/>
          </a:bodyPr>
          <a:lstStyle/>
          <a:p>
            <a:pPr algn="r"/>
            <a:endParaRPr lang="ar-SA" dirty="0"/>
          </a:p>
        </p:txBody>
      </p:sp>
    </p:spTree>
    <p:extLst>
      <p:ext uri="{BB962C8B-B14F-4D97-AF65-F5344CB8AC3E}">
        <p14:creationId xmlns:p14="http://schemas.microsoft.com/office/powerpoint/2010/main" val="364742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2B830682-E597-F863-00B0-B1D3C12A9A1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475" r="9475"/>
          <a:stretch/>
        </p:blipFill>
        <p:spPr>
          <a:xfrm>
            <a:off x="1470526" y="0"/>
            <a:ext cx="9758948" cy="6858000"/>
          </a:xfrm>
        </p:spPr>
      </p:pic>
    </p:spTree>
    <p:extLst>
      <p:ext uri="{BB962C8B-B14F-4D97-AF65-F5344CB8AC3E}">
        <p14:creationId xmlns:p14="http://schemas.microsoft.com/office/powerpoint/2010/main" val="292275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8D4DD81-1D06-1C14-1747-ADECFCB76701}"/>
              </a:ext>
            </a:extLst>
          </p:cNvPr>
          <p:cNvSpPr>
            <a:spLocks noGrp="1"/>
          </p:cNvSpPr>
          <p:nvPr>
            <p:ph type="title"/>
          </p:nvPr>
        </p:nvSpPr>
        <p:spPr>
          <a:xfrm>
            <a:off x="2401076" y="2094243"/>
            <a:ext cx="9281160" cy="3520440"/>
          </a:xfrm>
        </p:spPr>
        <p:txBody>
          <a:bodyPr>
            <a:normAutofit fontScale="90000"/>
          </a:bodyPr>
          <a:lstStyle/>
          <a:p>
            <a:r>
              <a:rPr lang="en-GB">
                <a:effectLst/>
              </a:rPr>
              <a:t>Thank you for your kind listening</a:t>
            </a:r>
            <a:br>
              <a:rPr lang="en-GB">
                <a:effectLst/>
              </a:rPr>
            </a:br>
            <a:br>
              <a:rPr lang="en-GB"/>
            </a:br>
            <a:endParaRPr lang="ar-SA"/>
          </a:p>
        </p:txBody>
      </p:sp>
    </p:spTree>
    <p:extLst>
      <p:ext uri="{BB962C8B-B14F-4D97-AF65-F5344CB8AC3E}">
        <p14:creationId xmlns:p14="http://schemas.microsoft.com/office/powerpoint/2010/main" val="1765243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نوع الخشب">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شاشة عريضة</PresentationFormat>
  <Slides>8</Slides>
  <Notes>0</Notes>
  <HiddenSlides>0</HiddenSlides>
  <ScaleCrop>false</ScaleCrop>
  <HeadingPairs>
    <vt:vector size="4" baseType="variant">
      <vt:variant>
        <vt:lpstr>نسق</vt:lpstr>
      </vt:variant>
      <vt:variant>
        <vt:i4>1</vt:i4>
      </vt:variant>
      <vt:variant>
        <vt:lpstr>عناوين الشرائح</vt:lpstr>
      </vt:variant>
      <vt:variant>
        <vt:i4>8</vt:i4>
      </vt:variant>
    </vt:vector>
  </HeadingPairs>
  <TitlesOfParts>
    <vt:vector size="9" baseType="lpstr">
      <vt:lpstr>نوع الخشب</vt:lpstr>
      <vt:lpstr>System calls</vt:lpstr>
      <vt:lpstr>System calls </vt:lpstr>
      <vt:lpstr>عرض تقديمي في PowerPoint</vt:lpstr>
      <vt:lpstr>Services Provided by System Calls</vt:lpstr>
      <vt:lpstr>Features of System Calls</vt:lpstr>
      <vt:lpstr>System Calls Advantages</vt:lpstr>
      <vt:lpstr>عرض تقديمي في PowerPoint</vt:lpstr>
      <vt:lpstr>Thank you for your kind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calls</dc:title>
  <dc:creator>امل العنزي</dc:creator>
  <cp:lastModifiedBy>امل العنزي</cp:lastModifiedBy>
  <cp:revision>2</cp:revision>
  <dcterms:created xsi:type="dcterms:W3CDTF">2024-05-04T18:13:23Z</dcterms:created>
  <dcterms:modified xsi:type="dcterms:W3CDTF">2024-05-04T19:06:08Z</dcterms:modified>
</cp:coreProperties>
</file>