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83" r:id="rId5"/>
    <p:sldId id="267" r:id="rId6"/>
    <p:sldId id="265" r:id="rId7"/>
    <p:sldId id="275" r:id="rId8"/>
    <p:sldId id="274" r:id="rId9"/>
    <p:sldId id="269" r:id="rId10"/>
    <p:sldId id="277" r:id="rId11"/>
    <p:sldId id="278" r:id="rId12"/>
    <p:sldId id="279" r:id="rId13"/>
    <p:sldId id="276" r:id="rId14"/>
    <p:sldId id="280" r:id="rId15"/>
    <p:sldId id="257" r:id="rId16"/>
    <p:sldId id="281" r:id="rId17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نمط متوسط 2 - تميي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نمط ذو نسُق 1 - تميي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نمط فاتح 1 - تميي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B6D0C-C1F5-42B8-B9C6-7DFB9A383ECF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1CB0C-0BF1-4818-9AF3-E9BB00C58A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5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90AF9-1901-4A41-8DAD-0A4FFAB22A9F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4123E-477E-43AF-90E3-4F30DAB41E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5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2D2D-4F8A-418C-BC26-ED46AFF95AE5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15ECD-BC86-4C9A-92F0-6E3E50990F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3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0FA-7217-4587-AAA3-A504739C41C9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11671-0BF5-4ADB-A5AB-D0DE63CBB7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1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76F09-E6A6-4607-9DE3-0ADA614646E2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79941-66E7-4254-A4BD-ECF37C4700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0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619B3-93B3-49FF-BE70-8F26B9DEA09F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96C9F-C103-42A0-8476-A62E02943E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6" y="2390987"/>
            <a:ext cx="5501639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6" y="3562773"/>
            <a:ext cx="5501639" cy="524030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CDD69-29F4-4AFD-B965-121C0D1BFB1B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8A78E-06BB-43FF-A992-C16F103045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37245-CD55-4F87-AD08-8A08BB346492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6AC85-B2D9-4206-B996-28F9A975E6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91FBA-C50C-4D6A-9C2E-AA733375D1DC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16612-FA0C-4127-8F95-C7F30B0E7C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2D3B9-9FE4-4EF4-9C26-1C46A47124B0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1A494-41BB-43DE-AF21-44D2F01515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0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ar-SA" noProof="0"/>
              <a:t>انقر فوق الأيقونة لإضافة صورة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FA4AC-DA97-4676-9D03-05A77180B109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655EA-9B6D-424D-9025-48A2E89E9B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altLang="ar-SA"/>
              <a:t>انقر لتحرير نمط العنوان الرئيسي</a:t>
            </a:r>
            <a:endParaRPr lang="en-GB" altLang="ar-S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/>
              <a:t>Edit Master text styles</a:t>
            </a:r>
          </a:p>
          <a:p>
            <a:pPr lvl="1"/>
            <a:r>
              <a:rPr lang="en-US" altLang="ar-SA"/>
              <a:t>Second level</a:t>
            </a:r>
          </a:p>
          <a:p>
            <a:pPr lvl="2"/>
            <a:r>
              <a:rPr lang="en-US" altLang="ar-SA"/>
              <a:t>Third level</a:t>
            </a:r>
          </a:p>
          <a:p>
            <a:pPr lvl="3"/>
            <a:r>
              <a:rPr lang="en-US" altLang="ar-SA"/>
              <a:t>Fourth level</a:t>
            </a:r>
          </a:p>
          <a:p>
            <a:pPr lvl="4"/>
            <a:r>
              <a:rPr lang="en-US" altLang="ar-SA"/>
              <a:t>Fifth level</a:t>
            </a:r>
            <a:endParaRPr lang="en-GB" alt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8BD5AA3-29A9-4209-A086-E63E1B40BB44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6793744-9E32-4A2D-B575-1C94EA79B2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Real Estate “Lands”</a:t>
            </a:r>
            <a:endParaRPr lang="en-GB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مستطيل 2"/>
          <p:cNvSpPr/>
          <p:nvPr/>
        </p:nvSpPr>
        <p:spPr>
          <a:xfrm>
            <a:off x="-3638550" y="4000500"/>
            <a:ext cx="203723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 err="1">
                <a:highlight>
                  <a:srgbClr val="C0C0C0"/>
                </a:highlight>
                <a:cs typeface="+mj-cs"/>
              </a:rPr>
              <a:t>Shoug</a:t>
            </a:r>
            <a:r>
              <a:rPr lang="en-US" sz="4400" b="1" u="sng" dirty="0">
                <a:highlight>
                  <a:srgbClr val="C0C0C0"/>
                </a:highlight>
                <a:cs typeface="+mj-cs"/>
              </a:rPr>
              <a:t> Al-</a:t>
            </a:r>
            <a:r>
              <a:rPr lang="en-US" sz="4400" b="1" u="sng" dirty="0" err="1">
                <a:highlight>
                  <a:srgbClr val="C0C0C0"/>
                </a:highlight>
                <a:cs typeface="+mj-cs"/>
              </a:rPr>
              <a:t>Khathran</a:t>
            </a:r>
            <a:r>
              <a:rPr lang="en-US" sz="4400" b="1" u="sng" dirty="0">
                <a:highlight>
                  <a:srgbClr val="C0C0C0"/>
                </a:highlight>
                <a:cs typeface="+mj-cs"/>
              </a:rPr>
              <a:t> </a:t>
            </a:r>
          </a:p>
          <a:p>
            <a:pPr algn="ctr"/>
            <a:r>
              <a:rPr lang="en-US" sz="4400" b="1" u="sng" dirty="0">
                <a:highlight>
                  <a:srgbClr val="C0C0C0"/>
                </a:highlight>
                <a:cs typeface="+mj-cs"/>
              </a:rPr>
              <a:t>Amal Al-</a:t>
            </a:r>
            <a:r>
              <a:rPr lang="en-US" sz="4400" b="1" u="sng" dirty="0" err="1">
                <a:highlight>
                  <a:srgbClr val="C0C0C0"/>
                </a:highlight>
                <a:cs typeface="+mj-cs"/>
              </a:rPr>
              <a:t>Shahabi</a:t>
            </a:r>
            <a:endParaRPr lang="en-US" sz="4400" b="1" u="sng" dirty="0">
              <a:highlight>
                <a:srgbClr val="C0C0C0"/>
              </a:highlight>
              <a:cs typeface="+mj-cs"/>
            </a:endParaRPr>
          </a:p>
          <a:p>
            <a:pPr algn="ctr"/>
            <a:r>
              <a:rPr lang="en-US" sz="4400" b="1" u="sng" dirty="0">
                <a:highlight>
                  <a:srgbClr val="C0C0C0"/>
                </a:highlight>
                <a:cs typeface="+mj-cs"/>
              </a:rPr>
              <a:t>Instructor:</a:t>
            </a:r>
          </a:p>
          <a:p>
            <a:pPr algn="ctr"/>
            <a:r>
              <a:rPr lang="en-US" sz="4400" b="1" u="sng" dirty="0" err="1">
                <a:highlight>
                  <a:srgbClr val="C0C0C0"/>
                </a:highlight>
                <a:cs typeface="+mj-cs"/>
              </a:rPr>
              <a:t>Mejdal</a:t>
            </a:r>
            <a:r>
              <a:rPr lang="en-US" sz="4400" b="1" u="sng" dirty="0">
                <a:highlight>
                  <a:srgbClr val="C0C0C0"/>
                </a:highlight>
                <a:cs typeface="+mj-cs"/>
              </a:rPr>
              <a:t> Al-</a:t>
            </a:r>
            <a:r>
              <a:rPr lang="en-US" sz="4400" b="1" u="sng" dirty="0" err="1">
                <a:highlight>
                  <a:srgbClr val="C0C0C0"/>
                </a:highlight>
                <a:cs typeface="+mj-cs"/>
              </a:rPr>
              <a:t>Qahtani</a:t>
            </a:r>
            <a:endParaRPr lang="ar-SA" sz="4400" b="1" u="sng" dirty="0">
              <a:highlight>
                <a:srgbClr val="C0C0C0"/>
              </a:highlight>
              <a:cs typeface="+mj-cs"/>
            </a:endParaRP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0"/>
            <a:ext cx="44958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LASSO Regression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r>
              <a:rPr lang="en-GB" dirty="0"/>
              <a:t>   • Model formula </a:t>
            </a:r>
          </a:p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EED9A8FF-C95C-42A7-B62A-0E6B7E70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571750"/>
            <a:ext cx="6078538" cy="10668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323851" y="3923660"/>
            <a:ext cx="94345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FFA26A15-B59A-4700-A8A8-5C26120F6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4598450"/>
            <a:ext cx="7200900" cy="30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Polynomial Regression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r>
              <a:rPr lang="en-GB" dirty="0"/>
              <a:t>   • Model formula </a:t>
            </a:r>
          </a:p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323851" y="3923660"/>
            <a:ext cx="94345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DF96170-E4C7-41A6-B406-8C8CC9A96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9" y="2535536"/>
            <a:ext cx="7113441" cy="779164"/>
          </a:xfrm>
          <a:prstGeom prst="rect">
            <a:avLst/>
          </a:prstGeom>
        </p:spPr>
      </p:pic>
      <p:pic>
        <p:nvPicPr>
          <p:cNvPr id="10" name="صورة 9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828EDFB-B5F5-4FA3-A7DD-60D827A09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8" y="4475246"/>
            <a:ext cx="7113442" cy="32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Random Forest Regressor</a:t>
            </a:r>
            <a:b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323851" y="1943101"/>
            <a:ext cx="94345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E229731F-DE59-4691-B40E-B6BECCB7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1" y="2617891"/>
            <a:ext cx="6838949" cy="41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A3145D8-FFC8-4581-A8D4-5B438BF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Model Comparison</a:t>
            </a:r>
            <a:endParaRPr lang="ar-SA" b="1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8F4E4F3-7F62-4502-8F45-F934E86DA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927073"/>
            <a:ext cx="12249149" cy="765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20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3900" y="541440"/>
            <a:ext cx="11217275" cy="1885950"/>
          </a:xfrm>
        </p:spPr>
        <p:txBody>
          <a:bodyPr/>
          <a:lstStyle/>
          <a:p>
            <a:r>
              <a:rPr lang="en-GB" b="1" dirty="0"/>
              <a:t>Predictions from our Model</a:t>
            </a:r>
            <a:br>
              <a:rPr lang="en-GB" b="1" dirty="0"/>
            </a:b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851" y="1752600"/>
            <a:ext cx="11787187" cy="7032625"/>
          </a:xfrm>
        </p:spPr>
        <p:txBody>
          <a:bodyPr/>
          <a:lstStyle/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l="24609" t="44197" r="15723" b="11376"/>
          <a:stretch/>
        </p:blipFill>
        <p:spPr>
          <a:xfrm>
            <a:off x="1689894" y="2590800"/>
            <a:ext cx="9850066" cy="39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8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5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Conclusion and Future-work</a:t>
            </a:r>
            <a:endParaRPr lang="en-GB" altLang="ar-SA" sz="5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352550" y="2597150"/>
            <a:ext cx="10058400" cy="6188075"/>
          </a:xfrm>
        </p:spPr>
        <p:txBody>
          <a:bodyPr/>
          <a:lstStyle/>
          <a:p>
            <a:pPr marL="0" indent="0">
              <a:buNone/>
            </a:pPr>
            <a:endParaRPr lang="ar-SA" altLang="ar-SA" sz="3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algn="l">
              <a:buNone/>
            </a:pPr>
            <a:r>
              <a:rPr lang="en-US" altLang="ar-SA" sz="2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After the results of the model appeared and the comparison between the results of each model, we concluded that the best model is the highest R^2 model. </a:t>
            </a:r>
            <a:endParaRPr lang="ar-SA" altLang="ar-SA" sz="20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algn="l">
              <a:buNone/>
            </a:pPr>
            <a:endParaRPr lang="en-US" altLang="ar-SA" sz="24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algn="l">
              <a:buNone/>
            </a:pPr>
            <a:r>
              <a:rPr lang="en-US" altLang="ar-SA" sz="2400" u="sng" dirty="0">
                <a:solidFill>
                  <a:srgbClr val="000000"/>
                </a:solidFill>
                <a:latin typeface="Arial Rounded MT Bold" panose="020F0704030504030204" pitchFamily="34" charset="0"/>
              </a:rPr>
              <a:t>Future-work: </a:t>
            </a:r>
          </a:p>
          <a:p>
            <a:pPr marL="0" indent="0" algn="l">
              <a:buNone/>
            </a:pPr>
            <a:r>
              <a:rPr lang="en-US" altLang="ar-SA" sz="20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We seek to improve the accuracy of the model in the future by adding additional features such as (street width - facade - population in each neighborhood), which helps us in developing the project and determining Land prices according to specifications.</a:t>
            </a:r>
          </a:p>
          <a:p>
            <a:pPr marL="0" indent="0" algn="l">
              <a:buNone/>
            </a:pPr>
            <a:endParaRPr lang="ar-SA" altLang="ar-SA" sz="24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982663" y="3160713"/>
            <a:ext cx="11217275" cy="1885950"/>
          </a:xfrm>
        </p:spPr>
        <p:txBody>
          <a:bodyPr/>
          <a:lstStyle/>
          <a:p>
            <a:pPr algn="ctr"/>
            <a:r>
              <a:rPr lang="en-US" dirty="0"/>
              <a:t>THANK YOU FOR LISTENING</a:t>
            </a:r>
            <a:br>
              <a:rPr lang="en-US" dirty="0"/>
            </a:br>
            <a:r>
              <a:rPr lang="en-US" dirty="0"/>
              <a:t>Any Question..!</a:t>
            </a:r>
            <a:br>
              <a:rPr lang="en-US"/>
            </a:br>
            <a:endParaRPr lang="ar-SA" sz="2400" u="sng" dirty="0"/>
          </a:p>
        </p:txBody>
      </p:sp>
    </p:spTree>
    <p:extLst>
      <p:ext uri="{BB962C8B-B14F-4D97-AF65-F5344CB8AC3E}">
        <p14:creationId xmlns:p14="http://schemas.microsoft.com/office/powerpoint/2010/main" val="17535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Contents</a:t>
            </a:r>
          </a:p>
        </p:txBody>
      </p:sp>
      <p:graphicFrame>
        <p:nvGraphicFramePr>
          <p:cNvPr id="8" name="جدول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66782"/>
              </p:ext>
            </p:extLst>
          </p:nvPr>
        </p:nvGraphicFramePr>
        <p:xfrm>
          <a:off x="1905001" y="3828344"/>
          <a:ext cx="9601200" cy="5290254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8176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Contents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NO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Introduction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1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Problem Statement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2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EDA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3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Regression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4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Conclusion – Future</a:t>
                      </a:r>
                      <a:r>
                        <a:rPr lang="en-US" sz="3200" baseline="0" dirty="0">
                          <a:cs typeface="+mj-cs"/>
                        </a:rPr>
                        <a:t> Work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cs typeface="+mj-cs"/>
                        </a:rPr>
                        <a:t>5</a:t>
                      </a:r>
                      <a:endParaRPr lang="ar-SA" sz="3200" dirty="0">
                        <a:cs typeface="+mj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29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079500" y="3327400"/>
            <a:ext cx="10833100" cy="6401753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 err="1">
                <a:cs typeface="+mj-cs"/>
              </a:rPr>
              <a:t>Aqar</a:t>
            </a:r>
            <a:r>
              <a:rPr lang="en-US" sz="2800" dirty="0">
                <a:cs typeface="+mj-cs"/>
              </a:rPr>
              <a:t> Application Company seeks, as much as possible, to provide the information on its website with the utmost accuracy. However, some errors may occur from time to time. </a:t>
            </a:r>
            <a:r>
              <a:rPr lang="en-US" sz="2800" dirty="0" err="1">
                <a:cs typeface="+mj-cs"/>
              </a:rPr>
              <a:t>Aqar</a:t>
            </a:r>
            <a:r>
              <a:rPr lang="en-US" sz="2800" dirty="0">
                <a:cs typeface="+mj-cs"/>
              </a:rPr>
              <a:t> Application Company does not bear any responsibility for any error in the information contained in the site or application.</a:t>
            </a:r>
          </a:p>
          <a:p>
            <a:endParaRPr lang="en-US" sz="2800" dirty="0">
              <a:cs typeface="+mj-cs"/>
            </a:endParaRPr>
          </a:p>
          <a:p>
            <a:pPr marL="285750" indent="-285750">
              <a:buFontTx/>
              <a:buChar char="-"/>
            </a:pPr>
            <a:r>
              <a:rPr lang="en-US" sz="2800" b="1" dirty="0" err="1">
                <a:cs typeface="+mj-cs"/>
              </a:rPr>
              <a:t>Aqar</a:t>
            </a:r>
            <a:r>
              <a:rPr lang="en-US" sz="2800" b="1" dirty="0">
                <a:cs typeface="+mj-cs"/>
              </a:rPr>
              <a:t> Trading Company </a:t>
            </a:r>
            <a:r>
              <a:rPr lang="en-US" sz="2800" dirty="0">
                <a:cs typeface="+mj-cs"/>
              </a:rPr>
              <a:t>is a 100% Saudi company with its head office located in Riyadh.</a:t>
            </a:r>
          </a:p>
          <a:p>
            <a:endParaRPr lang="en-US" sz="2800" dirty="0">
              <a:cs typeface="+mj-cs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cs typeface="+mj-cs"/>
              </a:rPr>
              <a:t>“Customer” is the individual, institution or company who accesses the site and benefits from its services directly or indirectly, whether by registration or without registration, and he is either a seller, buyer, lessor, or wants to rent, a real estate office, or a real estate marketer, and here represents the second party.</a:t>
            </a:r>
          </a:p>
          <a:p>
            <a:pPr marL="285750" indent="-285750">
              <a:buFontTx/>
              <a:buChar char="-"/>
            </a:pPr>
            <a:endParaRPr lang="ar-SA" dirty="0">
              <a:cs typeface="+mj-cs"/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3"/>
          <a:srcRect l="90527" t="10069" r="1563" b="80903"/>
          <a:stretch/>
        </p:blipFill>
        <p:spPr>
          <a:xfrm>
            <a:off x="8839200" y="751828"/>
            <a:ext cx="3073400" cy="19730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4" name="مربع نص 3"/>
          <p:cNvSpPr txBox="1"/>
          <p:nvPr/>
        </p:nvSpPr>
        <p:spPr>
          <a:xfrm>
            <a:off x="1612900" y="3708400"/>
            <a:ext cx="94742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cs typeface="+mj-cs"/>
              </a:rPr>
              <a:t>Many people face the lack of a clear reference that measures land prices in Riyadh and predicts neighborhood prices in the future. On this basis, we made a model that predicts land prices based on area and neighborhood</a:t>
            </a:r>
            <a:r>
              <a:rPr lang="en-US" sz="2000" dirty="0">
                <a:solidFill>
                  <a:prstClr val="black"/>
                </a:solidFill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EDA and Clean data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330200" y="3136900"/>
            <a:ext cx="74422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ar-SA" sz="4000" dirty="0">
                <a:cs typeface="+mj-cs"/>
              </a:rPr>
              <a:t>-</a:t>
            </a:r>
            <a:r>
              <a:rPr lang="en-US" sz="4000" dirty="0">
                <a:cs typeface="+mj-cs"/>
              </a:rPr>
              <a:t>Remove duplicated values. 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3"/>
          <a:srcRect l="16773" t="47220" r="42201" b="27596"/>
          <a:stretch/>
        </p:blipFill>
        <p:spPr>
          <a:xfrm>
            <a:off x="7937500" y="2665344"/>
            <a:ext cx="4876800" cy="21606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4"/>
          <a:srcRect l="16406" t="43472" r="60547" b="8293"/>
          <a:stretch/>
        </p:blipFill>
        <p:spPr>
          <a:xfrm>
            <a:off x="9385300" y="4737098"/>
            <a:ext cx="2997200" cy="337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مربع نص 5"/>
          <p:cNvSpPr txBox="1"/>
          <p:nvPr/>
        </p:nvSpPr>
        <p:spPr>
          <a:xfrm>
            <a:off x="330200" y="4229100"/>
            <a:ext cx="74422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ar-SA" sz="4000" dirty="0">
                <a:cs typeface="+mj-cs"/>
              </a:rPr>
              <a:t>-</a:t>
            </a:r>
            <a:r>
              <a:rPr lang="en-US" sz="4000" dirty="0">
                <a:cs typeface="+mj-cs"/>
              </a:rPr>
              <a:t>Feature Engineering. 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330200" y="5321300"/>
            <a:ext cx="74422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ar-SA" sz="4000" dirty="0">
                <a:cs typeface="+mj-cs"/>
              </a:rPr>
              <a:t>-</a:t>
            </a:r>
            <a:r>
              <a:rPr lang="en-US" sz="4000" dirty="0">
                <a:cs typeface="+mj-cs"/>
              </a:rPr>
              <a:t>Convert Datatype from Object into Float. 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 rotWithShape="1">
          <a:blip r:embed="rId5"/>
          <a:srcRect l="16895" t="44197" r="49804" b="15365"/>
          <a:stretch/>
        </p:blipFill>
        <p:spPr>
          <a:xfrm>
            <a:off x="87028" y="6902449"/>
            <a:ext cx="4427394" cy="2305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6"/>
          <a:srcRect l="16601" t="49637" r="49219" b="9744"/>
          <a:stretch/>
        </p:blipFill>
        <p:spPr>
          <a:xfrm>
            <a:off x="4514421" y="6902449"/>
            <a:ext cx="4422475" cy="2305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560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58863" y="14335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Problems</a:t>
            </a:r>
          </a:p>
        </p:txBody>
      </p:sp>
      <p:sp>
        <p:nvSpPr>
          <p:cNvPr id="3" name="مربع نص 2"/>
          <p:cNvSpPr txBox="1"/>
          <p:nvPr/>
        </p:nvSpPr>
        <p:spPr>
          <a:xfrm>
            <a:off x="1079500" y="3327400"/>
            <a:ext cx="10833100" cy="667875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Is the existence of a suitable website for obtaining suitable data for the land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When converting the district column by dummy is returned to Arabic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 problem is that the model does not understand the data because it is collected in one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 problem is the lack of satisfactory results in the test data, unlike the Train results</a:t>
            </a:r>
            <a:endParaRPr lang="ar-SA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022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87413" y="139541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>
                <a:solidFill>
                  <a:srgbClr val="000000"/>
                </a:solidFill>
                <a:latin typeface="Arial Rounded MT Bold" panose="020F0704030504030204" pitchFamily="34" charset="0"/>
              </a:rPr>
              <a:t>Model</a:t>
            </a: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</a:t>
            </a:r>
            <a:endParaRPr lang="en-GB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DB9BD79C-5ED6-400A-8E9D-0252E7C5C68C}"/>
              </a:ext>
            </a:extLst>
          </p:cNvPr>
          <p:cNvSpPr txBox="1"/>
          <p:nvPr/>
        </p:nvSpPr>
        <p:spPr>
          <a:xfrm>
            <a:off x="0" y="3181350"/>
            <a:ext cx="613410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Linear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Ridge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LASSO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Polynomial Regression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Random Forest Regressor</a:t>
            </a: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b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5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Linear Regression</a:t>
            </a:r>
            <a:br>
              <a:rPr lang="en-GB" b="1" dirty="0"/>
            </a:b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4351" y="1619250"/>
            <a:ext cx="11596688" cy="716597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• Model formula </a:t>
            </a:r>
          </a:p>
          <a:p>
            <a:pPr marL="0" indent="0" algn="l" rtl="0">
              <a:buNone/>
            </a:pPr>
            <a:r>
              <a:rPr lang="en-US" dirty="0"/>
              <a:t>     Y = a + </a:t>
            </a:r>
            <a:r>
              <a:rPr lang="en-US" dirty="0" err="1"/>
              <a:t>bX</a:t>
            </a:r>
            <a:endParaRPr lang="en-US" dirty="0"/>
          </a:p>
          <a:p>
            <a:pPr marL="0" indent="0" algn="l">
              <a:buNone/>
            </a:pPr>
            <a:endParaRPr lang="ar-SA" dirty="0"/>
          </a:p>
          <a:p>
            <a:pPr algn="l" rtl="0"/>
            <a:r>
              <a:rPr lang="en-GB" dirty="0"/>
              <a:t>The result</a:t>
            </a:r>
          </a:p>
        </p:txBody>
      </p:sp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0AD67B0-3E14-416D-8B0D-79F489258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831022"/>
            <a:ext cx="7486650" cy="39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Ridge Regression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38151" y="1962150"/>
            <a:ext cx="11672888" cy="6823075"/>
          </a:xfrm>
        </p:spPr>
        <p:txBody>
          <a:bodyPr/>
          <a:lstStyle/>
          <a:p>
            <a:pPr marL="0" indent="0" algn="l" rtl="0">
              <a:buNone/>
            </a:pPr>
            <a:r>
              <a:rPr lang="en-GB" dirty="0"/>
              <a:t>   • Model formula </a:t>
            </a:r>
          </a:p>
          <a:p>
            <a:pPr marL="0" indent="0" algn="l" rtl="0">
              <a:buNone/>
            </a:pPr>
            <a:endParaRPr lang="en-GB" dirty="0"/>
          </a:p>
          <a:p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EED9A8FF-C95C-42A7-B62A-0E6B7E70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2766043"/>
            <a:ext cx="6078538" cy="1066800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A9F3CA25-B92D-40E8-8FBF-67A837457EFF}"/>
              </a:ext>
            </a:extLst>
          </p:cNvPr>
          <p:cNvSpPr txBox="1"/>
          <p:nvPr/>
        </p:nvSpPr>
        <p:spPr>
          <a:xfrm>
            <a:off x="438151" y="4193823"/>
            <a:ext cx="9320211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result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صورة 11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A9208BCA-AB85-45DA-B7B8-2CAD1F15A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2" y="4636736"/>
            <a:ext cx="6504218" cy="31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8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0" id="{E1410F71-9990-470C-B9F9-5B34CDA8F83F}" vid="{4DB01C27-32D7-4648-B3DB-624C071BCB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Free-Nile-River-PPT-Template</Template>
  <TotalTime>728</TotalTime>
  <Words>453</Words>
  <Application>Microsoft Office PowerPoint</Application>
  <PresentationFormat>مخصص</PresentationFormat>
  <Paragraphs>79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Helvetica Neue</vt:lpstr>
      <vt:lpstr>نسق Office</vt:lpstr>
      <vt:lpstr>Real Estate “Lands”</vt:lpstr>
      <vt:lpstr>Contents</vt:lpstr>
      <vt:lpstr>Introduction</vt:lpstr>
      <vt:lpstr>Problem Statement</vt:lpstr>
      <vt:lpstr>EDA and Clean data</vt:lpstr>
      <vt:lpstr>Problems</vt:lpstr>
      <vt:lpstr>Models</vt:lpstr>
      <vt:lpstr> Linear Regression </vt:lpstr>
      <vt:lpstr>Ridge Regression</vt:lpstr>
      <vt:lpstr>LASSO Regression </vt:lpstr>
      <vt:lpstr>Polynomial Regression </vt:lpstr>
      <vt:lpstr>Random Forest Regressor </vt:lpstr>
      <vt:lpstr>Model Comparison</vt:lpstr>
      <vt:lpstr>Predictions from our Model </vt:lpstr>
      <vt:lpstr>Conclusion and Future-work</vt:lpstr>
      <vt:lpstr>THANK YOU FOR LISTENING Any Question..!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Lenovo</dc:creator>
  <cp:lastModifiedBy>أمل سعيد حامد الشهابي</cp:lastModifiedBy>
  <cp:revision>19</cp:revision>
  <dcterms:created xsi:type="dcterms:W3CDTF">2021-12-08T12:00:06Z</dcterms:created>
  <dcterms:modified xsi:type="dcterms:W3CDTF">2022-01-05T11:45:15Z</dcterms:modified>
</cp:coreProperties>
</file>