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993058E-FAFA-46E2-A25D-6C1477FD6687}" type="datetimeFigureOut">
              <a:rPr lang="en-US" smtClean="0"/>
              <a:t>6/14/2021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784A69-49C7-4C8F-B7E6-D5DFF345013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993058E-FAFA-46E2-A25D-6C1477FD6687}" type="datetimeFigureOut">
              <a:rPr lang="en-US" smtClean="0"/>
              <a:t>6/14/2021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784A69-49C7-4C8F-B7E6-D5DFF345013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993058E-FAFA-46E2-A25D-6C1477FD6687}" type="datetimeFigureOut">
              <a:rPr lang="en-US" smtClean="0"/>
              <a:t>6/14/2021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784A69-49C7-4C8F-B7E6-D5DFF345013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993058E-FAFA-46E2-A25D-6C1477FD6687}" type="datetimeFigureOut">
              <a:rPr lang="en-US" smtClean="0"/>
              <a:t>6/14/2021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784A69-49C7-4C8F-B7E6-D5DFF345013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93058E-FAFA-46E2-A25D-6C1477FD6687}" type="datetimeFigureOut">
              <a:rPr lang="en-US" smtClean="0"/>
              <a:t>6/14/2021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784A69-49C7-4C8F-B7E6-D5DFF345013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993058E-FAFA-46E2-A25D-6C1477FD6687}" type="datetimeFigureOut">
              <a:rPr lang="en-US" smtClean="0"/>
              <a:t>6/14/2021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784A69-49C7-4C8F-B7E6-D5DFF345013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993058E-FAFA-46E2-A25D-6C1477FD6687}" type="datetimeFigureOut">
              <a:rPr lang="en-US" smtClean="0"/>
              <a:t>6/14/2021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784A69-49C7-4C8F-B7E6-D5DFF345013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993058E-FAFA-46E2-A25D-6C1477FD6687}" type="datetimeFigureOut">
              <a:rPr lang="en-US" smtClean="0"/>
              <a:t>6/14/2021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784A69-49C7-4C8F-B7E6-D5DFF345013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93058E-FAFA-46E2-A25D-6C1477FD6687}" type="datetimeFigureOut">
              <a:rPr lang="en-US" smtClean="0"/>
              <a:t>6/14/2021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784A69-49C7-4C8F-B7E6-D5DFF345013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93058E-FAFA-46E2-A25D-6C1477FD6687}" type="datetimeFigureOut">
              <a:rPr lang="en-US" smtClean="0"/>
              <a:t>6/14/2021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784A69-49C7-4C8F-B7E6-D5DFF345013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93058E-FAFA-46E2-A25D-6C1477FD6687}" type="datetimeFigureOut">
              <a:rPr lang="en-US" smtClean="0"/>
              <a:t>6/14/2021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784A69-49C7-4C8F-B7E6-D5DFF345013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93058E-FAFA-46E2-A25D-6C1477FD6687}" type="datetimeFigureOut">
              <a:rPr lang="en-US" smtClean="0"/>
              <a:t>6/14/2021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784A69-49C7-4C8F-B7E6-D5DFF345013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Arg_ma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Naive </a:t>
            </a:r>
            <a:r>
              <a:rPr lang="en-IN" dirty="0" err="1" smtClean="0"/>
              <a:t>Bayes</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500034" y="928670"/>
          <a:ext cx="7643867" cy="6049806"/>
        </p:xfrm>
        <a:graphic>
          <a:graphicData uri="http://schemas.openxmlformats.org/drawingml/2006/table">
            <a:tbl>
              <a:tblPr firstRow="1" bandRow="1">
                <a:tableStyleId>{5940675A-B579-460E-94D1-54222C63F5DA}</a:tableStyleId>
              </a:tblPr>
              <a:tblGrid>
                <a:gridCol w="657007"/>
                <a:gridCol w="1123072"/>
                <a:gridCol w="1411050"/>
                <a:gridCol w="1311423"/>
                <a:gridCol w="1465947"/>
                <a:gridCol w="1675368"/>
              </a:tblGrid>
              <a:tr h="302992">
                <a:tc>
                  <a:txBody>
                    <a:bodyPr/>
                    <a:lstStyle/>
                    <a:p>
                      <a:r>
                        <a:rPr lang="en-IN" sz="1400" dirty="0" smtClean="0"/>
                        <a:t>No</a:t>
                      </a:r>
                      <a:endParaRPr lang="en-IN" sz="1400" dirty="0"/>
                    </a:p>
                  </a:txBody>
                  <a:tcPr/>
                </a:tc>
                <a:tc>
                  <a:txBody>
                    <a:bodyPr/>
                    <a:lstStyle/>
                    <a:p>
                      <a:r>
                        <a:rPr lang="en-IN" sz="1400" dirty="0" smtClean="0"/>
                        <a:t>Weather</a:t>
                      </a:r>
                      <a:endParaRPr lang="en-IN" sz="1400" dirty="0"/>
                    </a:p>
                  </a:txBody>
                  <a:tcPr/>
                </a:tc>
                <a:tc>
                  <a:txBody>
                    <a:bodyPr/>
                    <a:lstStyle/>
                    <a:p>
                      <a:r>
                        <a:rPr lang="en-IN" sz="1400" dirty="0" smtClean="0"/>
                        <a:t>Temperature</a:t>
                      </a:r>
                      <a:endParaRPr lang="en-IN" sz="1400" dirty="0"/>
                    </a:p>
                  </a:txBody>
                  <a:tcPr/>
                </a:tc>
                <a:tc>
                  <a:txBody>
                    <a:bodyPr/>
                    <a:lstStyle/>
                    <a:p>
                      <a:r>
                        <a:rPr lang="en-IN" sz="1400" dirty="0" smtClean="0"/>
                        <a:t>Humidity</a:t>
                      </a:r>
                      <a:endParaRPr lang="en-IN" sz="1400" dirty="0"/>
                    </a:p>
                  </a:txBody>
                  <a:tcPr/>
                </a:tc>
                <a:tc>
                  <a:txBody>
                    <a:bodyPr/>
                    <a:lstStyle/>
                    <a:p>
                      <a:r>
                        <a:rPr lang="en-IN" sz="1400" dirty="0" smtClean="0"/>
                        <a:t>Windy</a:t>
                      </a:r>
                      <a:endParaRPr lang="en-IN" sz="1400" dirty="0"/>
                    </a:p>
                  </a:txBody>
                  <a:tcPr/>
                </a:tc>
                <a:tc>
                  <a:txBody>
                    <a:bodyPr/>
                    <a:lstStyle/>
                    <a:p>
                      <a:r>
                        <a:rPr lang="en-IN" sz="1400" dirty="0" smtClean="0"/>
                        <a:t>Play</a:t>
                      </a:r>
                      <a:endParaRPr lang="en-IN" sz="1400" dirty="0"/>
                    </a:p>
                  </a:txBody>
                  <a:tcPr/>
                </a:tc>
              </a:tr>
              <a:tr h="402314">
                <a:tc>
                  <a:txBody>
                    <a:bodyPr/>
                    <a:lstStyle/>
                    <a:p>
                      <a:r>
                        <a:rPr lang="en-IN" sz="1400" dirty="0" smtClean="0"/>
                        <a:t>1</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Rainy</a:t>
                      </a:r>
                    </a:p>
                  </a:txBody>
                  <a:tcPr/>
                </a:tc>
                <a:tc>
                  <a:txBody>
                    <a:bodyPr/>
                    <a:lstStyle/>
                    <a:p>
                      <a:r>
                        <a:rPr lang="en-IN" sz="1400" dirty="0" smtClean="0"/>
                        <a:t>Hot</a:t>
                      </a:r>
                      <a:endParaRPr lang="en-IN" sz="1400" dirty="0"/>
                    </a:p>
                  </a:txBody>
                  <a:tcPr/>
                </a:tc>
                <a:tc>
                  <a:txBody>
                    <a:bodyPr/>
                    <a:lstStyle/>
                    <a:p>
                      <a:r>
                        <a:rPr lang="en-IN" sz="1400" dirty="0" smtClean="0"/>
                        <a:t>High</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False</a:t>
                      </a:r>
                      <a:endParaRPr lang="en-IN" sz="1400" dirty="0"/>
                    </a:p>
                  </a:txBody>
                  <a:tcPr/>
                </a:tc>
                <a:tc>
                  <a:txBody>
                    <a:bodyPr/>
                    <a:lstStyle/>
                    <a:p>
                      <a:r>
                        <a:rPr lang="en-IN" sz="1400" dirty="0" smtClean="0"/>
                        <a:t>No</a:t>
                      </a:r>
                      <a:endParaRPr lang="en-IN" sz="1400" dirty="0"/>
                    </a:p>
                  </a:txBody>
                  <a:tcPr/>
                </a:tc>
              </a:tr>
              <a:tr h="351496">
                <a:tc>
                  <a:txBody>
                    <a:bodyPr/>
                    <a:lstStyle/>
                    <a:p>
                      <a:r>
                        <a:rPr lang="en-IN" sz="1400" dirty="0" smtClean="0"/>
                        <a:t>2</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Rainy</a:t>
                      </a:r>
                      <a:endParaRPr lang="en-IN" sz="1400" dirty="0"/>
                    </a:p>
                  </a:txBody>
                  <a:tcPr/>
                </a:tc>
                <a:tc>
                  <a:txBody>
                    <a:bodyPr/>
                    <a:lstStyle/>
                    <a:p>
                      <a:r>
                        <a:rPr lang="en-IN" sz="1400" dirty="0" smtClean="0"/>
                        <a:t>Hot</a:t>
                      </a:r>
                      <a:endParaRPr lang="en-IN" sz="1400" dirty="0"/>
                    </a:p>
                  </a:txBody>
                  <a:tcPr/>
                </a:tc>
                <a:tc>
                  <a:txBody>
                    <a:bodyPr/>
                    <a:lstStyle/>
                    <a:p>
                      <a:r>
                        <a:rPr lang="en-IN" sz="1400" dirty="0" smtClean="0"/>
                        <a:t>High</a:t>
                      </a:r>
                      <a:endParaRPr lang="en-IN" sz="1400" dirty="0"/>
                    </a:p>
                  </a:txBody>
                  <a:tcPr/>
                </a:tc>
                <a:tc>
                  <a:txBody>
                    <a:bodyPr/>
                    <a:lstStyle/>
                    <a:p>
                      <a:r>
                        <a:rPr lang="en-IN" sz="1400" dirty="0" smtClean="0"/>
                        <a:t>True</a:t>
                      </a:r>
                      <a:endParaRPr lang="en-IN" sz="1400" dirty="0"/>
                    </a:p>
                  </a:txBody>
                  <a:tcPr/>
                </a:tc>
                <a:tc>
                  <a:txBody>
                    <a:bodyPr/>
                    <a:lstStyle/>
                    <a:p>
                      <a:r>
                        <a:rPr lang="en-IN" sz="1400" dirty="0" smtClean="0"/>
                        <a:t>No</a:t>
                      </a:r>
                      <a:endParaRPr lang="en-IN" sz="1400" dirty="0"/>
                    </a:p>
                  </a:txBody>
                  <a:tcPr/>
                </a:tc>
              </a:tr>
              <a:tr h="463044">
                <a:tc>
                  <a:txBody>
                    <a:bodyPr/>
                    <a:lstStyle/>
                    <a:p>
                      <a:r>
                        <a:rPr lang="en-IN" sz="1400" dirty="0" smtClean="0"/>
                        <a:t>3</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Overcast</a:t>
                      </a:r>
                      <a:endParaRPr lang="en-IN" sz="1400" dirty="0"/>
                    </a:p>
                  </a:txBody>
                  <a:tcPr/>
                </a:tc>
                <a:tc>
                  <a:txBody>
                    <a:bodyPr/>
                    <a:lstStyle/>
                    <a:p>
                      <a:r>
                        <a:rPr lang="en-IN" sz="1400" dirty="0" smtClean="0"/>
                        <a:t>Hot</a:t>
                      </a:r>
                      <a:endParaRPr lang="en-IN" sz="1400" dirty="0"/>
                    </a:p>
                  </a:txBody>
                  <a:tcPr/>
                </a:tc>
                <a:tc>
                  <a:txBody>
                    <a:bodyPr/>
                    <a:lstStyle/>
                    <a:p>
                      <a:r>
                        <a:rPr lang="en-IN" sz="1400" dirty="0" smtClean="0"/>
                        <a:t>High</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False</a:t>
                      </a:r>
                      <a:endParaRPr lang="en-IN" sz="1400" dirty="0"/>
                    </a:p>
                  </a:txBody>
                  <a:tcPr/>
                </a:tc>
                <a:tc>
                  <a:txBody>
                    <a:bodyPr/>
                    <a:lstStyle/>
                    <a:p>
                      <a:r>
                        <a:rPr lang="en-IN" sz="1400" dirty="0" smtClean="0"/>
                        <a:t>Yes</a:t>
                      </a:r>
                      <a:endParaRPr lang="en-IN" sz="1400" dirty="0"/>
                    </a:p>
                  </a:txBody>
                  <a:tcPr/>
                </a:tc>
              </a:tr>
              <a:tr h="387264">
                <a:tc>
                  <a:txBody>
                    <a:bodyPr/>
                    <a:lstStyle/>
                    <a:p>
                      <a:r>
                        <a:rPr lang="en-IN" sz="1400" dirty="0" smtClean="0"/>
                        <a:t>4</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Sunny</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Mild</a:t>
                      </a:r>
                      <a:endParaRPr lang="en-IN" sz="1400" dirty="0"/>
                    </a:p>
                  </a:txBody>
                  <a:tcPr/>
                </a:tc>
                <a:tc>
                  <a:txBody>
                    <a:bodyPr/>
                    <a:lstStyle/>
                    <a:p>
                      <a:r>
                        <a:rPr lang="en-IN" sz="1400" dirty="0" smtClean="0"/>
                        <a:t>High</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False</a:t>
                      </a:r>
                      <a:endParaRPr lang="en-IN" sz="1400" dirty="0"/>
                    </a:p>
                  </a:txBody>
                  <a:tcPr/>
                </a:tc>
                <a:tc>
                  <a:txBody>
                    <a:bodyPr/>
                    <a:lstStyle/>
                    <a:p>
                      <a:r>
                        <a:rPr lang="en-IN" sz="1400" dirty="0" smtClean="0"/>
                        <a:t>Yes</a:t>
                      </a:r>
                      <a:endParaRPr lang="en-IN" sz="1400" dirty="0"/>
                    </a:p>
                  </a:txBody>
                  <a:tcPr/>
                </a:tc>
              </a:tr>
              <a:tr h="378123">
                <a:tc>
                  <a:txBody>
                    <a:bodyPr/>
                    <a:lstStyle/>
                    <a:p>
                      <a:r>
                        <a:rPr lang="en-IN" sz="1400" dirty="0" smtClean="0"/>
                        <a:t>5</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Sunny</a:t>
                      </a:r>
                      <a:endParaRPr lang="en-IN" sz="1400" dirty="0"/>
                    </a:p>
                  </a:txBody>
                  <a:tcPr/>
                </a:tc>
                <a:tc>
                  <a:txBody>
                    <a:bodyPr/>
                    <a:lstStyle/>
                    <a:p>
                      <a:r>
                        <a:rPr lang="en-IN" sz="1400" dirty="0" smtClean="0"/>
                        <a:t>Cool</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Normal</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False</a:t>
                      </a:r>
                      <a:endParaRPr lang="en-IN" sz="1400" dirty="0"/>
                    </a:p>
                  </a:txBody>
                  <a:tcPr/>
                </a:tc>
                <a:tc>
                  <a:txBody>
                    <a:bodyPr/>
                    <a:lstStyle/>
                    <a:p>
                      <a:r>
                        <a:rPr lang="en-IN" sz="1400" dirty="0" smtClean="0"/>
                        <a:t>Yes</a:t>
                      </a:r>
                      <a:endParaRPr lang="en-IN" sz="1400" dirty="0"/>
                    </a:p>
                  </a:txBody>
                  <a:tcPr/>
                </a:tc>
              </a:tr>
              <a:tr h="463044">
                <a:tc>
                  <a:txBody>
                    <a:bodyPr/>
                    <a:lstStyle/>
                    <a:p>
                      <a:r>
                        <a:rPr lang="en-IN" sz="1400" dirty="0" smtClean="0"/>
                        <a:t>6</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Sunny</a:t>
                      </a:r>
                      <a:endParaRPr lang="en-IN" sz="1400" dirty="0"/>
                    </a:p>
                  </a:txBody>
                  <a:tcPr/>
                </a:tc>
                <a:tc>
                  <a:txBody>
                    <a:bodyPr/>
                    <a:lstStyle/>
                    <a:p>
                      <a:r>
                        <a:rPr lang="en-IN" sz="1400" dirty="0" smtClean="0"/>
                        <a:t>Cool</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Normal</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True</a:t>
                      </a:r>
                      <a:endParaRPr lang="en-IN" sz="1400" dirty="0"/>
                    </a:p>
                  </a:txBody>
                  <a:tcPr/>
                </a:tc>
                <a:tc>
                  <a:txBody>
                    <a:bodyPr/>
                    <a:lstStyle/>
                    <a:p>
                      <a:r>
                        <a:rPr lang="en-IN" sz="1400" dirty="0" smtClean="0"/>
                        <a:t>No</a:t>
                      </a:r>
                      <a:endParaRPr lang="en-IN" sz="1400" dirty="0"/>
                    </a:p>
                  </a:txBody>
                  <a:tcPr/>
                </a:tc>
              </a:tr>
              <a:tr h="345188">
                <a:tc>
                  <a:txBody>
                    <a:bodyPr/>
                    <a:lstStyle/>
                    <a:p>
                      <a:r>
                        <a:rPr lang="en-IN" sz="1400" dirty="0" smtClean="0"/>
                        <a:t>7</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Overcast</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Cool</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Normal</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True</a:t>
                      </a:r>
                      <a:endParaRPr lang="en-IN" sz="1400" dirty="0"/>
                    </a:p>
                  </a:txBody>
                  <a:tcPr/>
                </a:tc>
                <a:tc>
                  <a:txBody>
                    <a:bodyPr/>
                    <a:lstStyle/>
                    <a:p>
                      <a:r>
                        <a:rPr lang="en-IN" sz="1400" dirty="0" smtClean="0"/>
                        <a:t>Yes</a:t>
                      </a:r>
                      <a:endParaRPr lang="en-IN" sz="1400" dirty="0"/>
                    </a:p>
                  </a:txBody>
                  <a:tcPr/>
                </a:tc>
              </a:tr>
              <a:tr h="463044">
                <a:tc>
                  <a:txBody>
                    <a:bodyPr/>
                    <a:lstStyle/>
                    <a:p>
                      <a:r>
                        <a:rPr lang="en-IN" sz="1400" dirty="0" smtClean="0"/>
                        <a:t>8</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Rainy</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Mild</a:t>
                      </a:r>
                      <a:endParaRPr lang="en-IN" sz="1400" dirty="0"/>
                    </a:p>
                  </a:txBody>
                  <a:tcPr/>
                </a:tc>
                <a:tc>
                  <a:txBody>
                    <a:bodyPr/>
                    <a:lstStyle/>
                    <a:p>
                      <a:r>
                        <a:rPr lang="en-IN" sz="1400" dirty="0" smtClean="0"/>
                        <a:t>High</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False</a:t>
                      </a:r>
                      <a:endParaRPr lang="en-IN" sz="1400" dirty="0"/>
                    </a:p>
                  </a:txBody>
                  <a:tcPr/>
                </a:tc>
                <a:tc>
                  <a:txBody>
                    <a:bodyPr/>
                    <a:lstStyle/>
                    <a:p>
                      <a:r>
                        <a:rPr lang="en-IN" sz="1400" dirty="0" smtClean="0"/>
                        <a:t>No</a:t>
                      </a:r>
                      <a:endParaRPr lang="en-IN" sz="1400" dirty="0"/>
                    </a:p>
                  </a:txBody>
                  <a:tcPr/>
                </a:tc>
              </a:tr>
              <a:tr h="463044">
                <a:tc>
                  <a:txBody>
                    <a:bodyPr/>
                    <a:lstStyle/>
                    <a:p>
                      <a:r>
                        <a:rPr lang="en-IN" sz="1400" dirty="0" smtClean="0"/>
                        <a:t>9</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Rainy</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Cool</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Normal</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False</a:t>
                      </a:r>
                      <a:endParaRPr lang="en-IN" sz="1400" dirty="0"/>
                    </a:p>
                  </a:txBody>
                  <a:tcPr/>
                </a:tc>
                <a:tc>
                  <a:txBody>
                    <a:bodyPr/>
                    <a:lstStyle/>
                    <a:p>
                      <a:r>
                        <a:rPr lang="en-IN" sz="1400" dirty="0" smtClean="0"/>
                        <a:t>Yes</a:t>
                      </a:r>
                      <a:endParaRPr lang="en-IN" sz="1400" dirty="0"/>
                    </a:p>
                  </a:txBody>
                  <a:tcPr/>
                </a:tc>
              </a:tr>
              <a:tr h="463044">
                <a:tc>
                  <a:txBody>
                    <a:bodyPr/>
                    <a:lstStyle/>
                    <a:p>
                      <a:r>
                        <a:rPr lang="en-IN" sz="1400" dirty="0" smtClean="0"/>
                        <a:t>10</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Sunny</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Mild</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Normal</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False</a:t>
                      </a:r>
                      <a:endParaRPr lang="en-IN" sz="1400" dirty="0"/>
                    </a:p>
                  </a:txBody>
                  <a:tcPr/>
                </a:tc>
                <a:tc>
                  <a:txBody>
                    <a:bodyPr/>
                    <a:lstStyle/>
                    <a:p>
                      <a:r>
                        <a:rPr lang="en-IN" sz="1400" dirty="0" smtClean="0"/>
                        <a:t>Yes</a:t>
                      </a:r>
                      <a:endParaRPr lang="en-IN" sz="1400" dirty="0"/>
                    </a:p>
                  </a:txBody>
                  <a:tcPr/>
                </a:tc>
              </a:tr>
              <a:tr h="416725">
                <a:tc>
                  <a:txBody>
                    <a:bodyPr/>
                    <a:lstStyle/>
                    <a:p>
                      <a:r>
                        <a:rPr lang="en-IN" sz="1400" dirty="0" smtClean="0"/>
                        <a:t>11</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Rainy</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Mild</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Normal</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True</a:t>
                      </a:r>
                      <a:endParaRPr lang="en-IN" sz="1400" dirty="0"/>
                    </a:p>
                  </a:txBody>
                  <a:tcPr/>
                </a:tc>
                <a:tc>
                  <a:txBody>
                    <a:bodyPr/>
                    <a:lstStyle/>
                    <a:p>
                      <a:r>
                        <a:rPr lang="en-IN" sz="1400" dirty="0" smtClean="0"/>
                        <a:t>Yes</a:t>
                      </a:r>
                      <a:endParaRPr lang="en-IN" sz="1400" dirty="0"/>
                    </a:p>
                  </a:txBody>
                  <a:tcPr/>
                </a:tc>
              </a:tr>
              <a:tr h="343520">
                <a:tc>
                  <a:txBody>
                    <a:bodyPr/>
                    <a:lstStyle/>
                    <a:p>
                      <a:r>
                        <a:rPr lang="en-IN" sz="1400" dirty="0" smtClean="0"/>
                        <a:t>12</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Overcast</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Mild</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High</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True</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Yes</a:t>
                      </a:r>
                      <a:endParaRPr lang="en-IN" sz="1400" dirty="0"/>
                    </a:p>
                  </a:txBody>
                  <a:tcPr/>
                </a:tc>
              </a:tr>
              <a:tr h="342112">
                <a:tc>
                  <a:txBody>
                    <a:bodyPr/>
                    <a:lstStyle/>
                    <a:p>
                      <a:r>
                        <a:rPr lang="en-IN" sz="1400" dirty="0" smtClean="0"/>
                        <a:t>13</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Overcast</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Hot</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Normal</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False</a:t>
                      </a:r>
                      <a:endParaRPr lang="en-IN" sz="1400" dirty="0"/>
                    </a:p>
                  </a:txBody>
                  <a:tcPr/>
                </a:tc>
                <a:tc>
                  <a:txBody>
                    <a:bodyPr/>
                    <a:lstStyle/>
                    <a:p>
                      <a:r>
                        <a:rPr lang="en-IN" sz="1400" dirty="0" smtClean="0"/>
                        <a:t>Yes</a:t>
                      </a:r>
                      <a:endParaRPr lang="en-IN" sz="1400" dirty="0"/>
                    </a:p>
                  </a:txBody>
                  <a:tcPr/>
                </a:tc>
              </a:tr>
              <a:tr h="463044">
                <a:tc>
                  <a:txBody>
                    <a:bodyPr/>
                    <a:lstStyle/>
                    <a:p>
                      <a:r>
                        <a:rPr lang="en-IN" sz="1400" dirty="0" smtClean="0"/>
                        <a:t>14</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Sunny</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Mild</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High</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True</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No</a:t>
                      </a:r>
                      <a:endParaRPr lang="en-IN" sz="1400"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dirty="0"/>
          </a:p>
        </p:txBody>
      </p:sp>
      <p:sp>
        <p:nvSpPr>
          <p:cNvPr id="4" name="Content Placeholder 3"/>
          <p:cNvSpPr>
            <a:spLocks noGrp="1"/>
          </p:cNvSpPr>
          <p:nvPr>
            <p:ph idx="1"/>
          </p:nvPr>
        </p:nvSpPr>
        <p:spPr/>
        <p:txBody>
          <a:bodyPr/>
          <a:lstStyle/>
          <a:p>
            <a:r>
              <a:rPr lang="en-IN" dirty="0" smtClean="0"/>
              <a:t>Dataset is divided into two parts</a:t>
            </a:r>
          </a:p>
          <a:p>
            <a:r>
              <a:rPr lang="en-IN" dirty="0" smtClean="0"/>
              <a:t>Feature matrix – Contains feature vectors (rows) of the dataset like here Outlook, Temperature, Humidity, Windy</a:t>
            </a:r>
          </a:p>
          <a:p>
            <a:r>
              <a:rPr lang="en-IN" dirty="0" smtClean="0"/>
              <a:t>Response Vector Class variable (prediction)</a:t>
            </a:r>
          </a:p>
          <a:p>
            <a:r>
              <a:rPr lang="en-IN" dirty="0" smtClean="0"/>
              <a:t>How to calculate P(x</a:t>
            </a:r>
            <a:r>
              <a:rPr lang="en-IN" baseline="-25000" dirty="0" smtClean="0"/>
              <a:t>i</a:t>
            </a:r>
            <a:r>
              <a:rPr lang="en-IN" dirty="0" smtClean="0"/>
              <a:t> | </a:t>
            </a:r>
            <a:r>
              <a:rPr lang="en-IN" dirty="0" err="1" smtClean="0"/>
              <a:t>y</a:t>
            </a:r>
            <a:r>
              <a:rPr lang="en-IN" baseline="-25000" dirty="0" err="1" smtClean="0"/>
              <a:t>i</a:t>
            </a:r>
            <a:r>
              <a:rPr lang="en-IN" dirty="0" smtClean="0"/>
              <a:t>)</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142976" y="2143116"/>
          <a:ext cx="6096000" cy="185420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endParaRPr lang="en-IN" dirty="0"/>
                    </a:p>
                  </a:txBody>
                  <a:tcPr/>
                </a:tc>
                <a:tc>
                  <a:txBody>
                    <a:bodyPr/>
                    <a:lstStyle/>
                    <a:p>
                      <a:r>
                        <a:rPr lang="en-IN" dirty="0" smtClean="0"/>
                        <a:t>Yes</a:t>
                      </a:r>
                      <a:endParaRPr lang="en-IN" dirty="0"/>
                    </a:p>
                  </a:txBody>
                  <a:tcPr/>
                </a:tc>
                <a:tc>
                  <a:txBody>
                    <a:bodyPr/>
                    <a:lstStyle/>
                    <a:p>
                      <a:r>
                        <a:rPr lang="en-IN" dirty="0" smtClean="0"/>
                        <a:t>No</a:t>
                      </a:r>
                      <a:endParaRPr lang="en-IN" dirty="0"/>
                    </a:p>
                  </a:txBody>
                  <a:tcPr/>
                </a:tc>
                <a:tc>
                  <a:txBody>
                    <a:bodyPr/>
                    <a:lstStyle/>
                    <a:p>
                      <a:r>
                        <a:rPr lang="en-IN" dirty="0" smtClean="0"/>
                        <a:t>P(yes)</a:t>
                      </a:r>
                      <a:endParaRPr lang="en-IN" dirty="0"/>
                    </a:p>
                  </a:txBody>
                  <a:tcPr/>
                </a:tc>
                <a:tc>
                  <a:txBody>
                    <a:bodyPr/>
                    <a:lstStyle/>
                    <a:p>
                      <a:r>
                        <a:rPr lang="en-IN" dirty="0" smtClean="0"/>
                        <a:t>P(No)</a:t>
                      </a:r>
                      <a:endParaRPr lang="en-IN" dirty="0"/>
                    </a:p>
                  </a:txBody>
                  <a:tcPr/>
                </a:tc>
              </a:tr>
              <a:tr h="370840">
                <a:tc>
                  <a:txBody>
                    <a:bodyPr/>
                    <a:lstStyle/>
                    <a:p>
                      <a:r>
                        <a:rPr lang="en-IN" dirty="0" smtClean="0"/>
                        <a:t>Sunny</a:t>
                      </a:r>
                      <a:endParaRPr lang="en-IN" dirty="0"/>
                    </a:p>
                  </a:txBody>
                  <a:tcPr/>
                </a:tc>
                <a:tc>
                  <a:txBody>
                    <a:bodyPr/>
                    <a:lstStyle/>
                    <a:p>
                      <a:r>
                        <a:rPr lang="en-IN" dirty="0" smtClean="0"/>
                        <a:t>3</a:t>
                      </a:r>
                      <a:endParaRPr lang="en-IN" dirty="0"/>
                    </a:p>
                  </a:txBody>
                  <a:tcPr/>
                </a:tc>
                <a:tc>
                  <a:txBody>
                    <a:bodyPr/>
                    <a:lstStyle/>
                    <a:p>
                      <a:r>
                        <a:rPr lang="en-IN" dirty="0" smtClean="0"/>
                        <a:t>2</a:t>
                      </a:r>
                      <a:endParaRPr lang="en-IN" dirty="0"/>
                    </a:p>
                  </a:txBody>
                  <a:tcPr/>
                </a:tc>
                <a:tc>
                  <a:txBody>
                    <a:bodyPr/>
                    <a:lstStyle/>
                    <a:p>
                      <a:r>
                        <a:rPr lang="en-IN" dirty="0" smtClean="0"/>
                        <a:t>3/9</a:t>
                      </a:r>
                      <a:endParaRPr lang="en-IN" dirty="0"/>
                    </a:p>
                  </a:txBody>
                  <a:tcPr/>
                </a:tc>
                <a:tc>
                  <a:txBody>
                    <a:bodyPr/>
                    <a:lstStyle/>
                    <a:p>
                      <a:r>
                        <a:rPr lang="en-IN" dirty="0" smtClean="0"/>
                        <a:t>2/5</a:t>
                      </a:r>
                      <a:endParaRPr lang="en-IN" dirty="0"/>
                    </a:p>
                  </a:txBody>
                  <a:tcPr/>
                </a:tc>
              </a:tr>
              <a:tr h="370840">
                <a:tc>
                  <a:txBody>
                    <a:bodyPr/>
                    <a:lstStyle/>
                    <a:p>
                      <a:r>
                        <a:rPr lang="en-IN" dirty="0" smtClean="0"/>
                        <a:t>Overcast </a:t>
                      </a:r>
                      <a:endParaRPr lang="en-IN" dirty="0"/>
                    </a:p>
                  </a:txBody>
                  <a:tcPr/>
                </a:tc>
                <a:tc>
                  <a:txBody>
                    <a:bodyPr/>
                    <a:lstStyle/>
                    <a:p>
                      <a:r>
                        <a:rPr lang="en-IN" dirty="0" smtClean="0"/>
                        <a:t>4</a:t>
                      </a:r>
                      <a:endParaRPr lang="en-IN" dirty="0"/>
                    </a:p>
                  </a:txBody>
                  <a:tcPr/>
                </a:tc>
                <a:tc>
                  <a:txBody>
                    <a:bodyPr/>
                    <a:lstStyle/>
                    <a:p>
                      <a:r>
                        <a:rPr lang="en-IN" dirty="0" smtClean="0"/>
                        <a:t>0</a:t>
                      </a:r>
                      <a:endParaRPr lang="en-IN" dirty="0"/>
                    </a:p>
                  </a:txBody>
                  <a:tcPr/>
                </a:tc>
                <a:tc>
                  <a:txBody>
                    <a:bodyPr/>
                    <a:lstStyle/>
                    <a:p>
                      <a:r>
                        <a:rPr lang="en-IN" dirty="0" smtClean="0"/>
                        <a:t>4/9</a:t>
                      </a:r>
                      <a:endParaRPr lang="en-IN" dirty="0"/>
                    </a:p>
                  </a:txBody>
                  <a:tcPr/>
                </a:tc>
                <a:tc>
                  <a:txBody>
                    <a:bodyPr/>
                    <a:lstStyle/>
                    <a:p>
                      <a:r>
                        <a:rPr lang="en-IN" dirty="0" smtClean="0"/>
                        <a:t>0/5</a:t>
                      </a:r>
                      <a:endParaRPr lang="en-IN" dirty="0"/>
                    </a:p>
                  </a:txBody>
                  <a:tcPr/>
                </a:tc>
              </a:tr>
              <a:tr h="370840">
                <a:tc>
                  <a:txBody>
                    <a:bodyPr/>
                    <a:lstStyle/>
                    <a:p>
                      <a:r>
                        <a:rPr lang="en-IN" dirty="0" smtClean="0"/>
                        <a:t>Rainy</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2/9</a:t>
                      </a:r>
                      <a:endParaRPr lang="en-IN" dirty="0"/>
                    </a:p>
                  </a:txBody>
                  <a:tcPr/>
                </a:tc>
                <a:tc>
                  <a:txBody>
                    <a:bodyPr/>
                    <a:lstStyle/>
                    <a:p>
                      <a:r>
                        <a:rPr lang="en-IN" dirty="0" smtClean="0"/>
                        <a:t>3/5</a:t>
                      </a:r>
                      <a:endParaRPr lang="en-IN" dirty="0"/>
                    </a:p>
                  </a:txBody>
                  <a:tcPr/>
                </a:tc>
              </a:tr>
              <a:tr h="370840">
                <a:tc>
                  <a:txBody>
                    <a:bodyPr/>
                    <a:lstStyle/>
                    <a:p>
                      <a:r>
                        <a:rPr lang="en-IN" dirty="0" smtClean="0"/>
                        <a:t>Total</a:t>
                      </a:r>
                      <a:endParaRPr lang="en-IN" dirty="0"/>
                    </a:p>
                  </a:txBody>
                  <a:tcPr/>
                </a:tc>
                <a:tc>
                  <a:txBody>
                    <a:bodyPr/>
                    <a:lstStyle/>
                    <a:p>
                      <a:r>
                        <a:rPr lang="en-IN" dirty="0" smtClean="0"/>
                        <a:t>9</a:t>
                      </a:r>
                      <a:endParaRPr lang="en-IN" dirty="0"/>
                    </a:p>
                  </a:txBody>
                  <a:tcPr/>
                </a:tc>
                <a:tc>
                  <a:txBody>
                    <a:bodyPr/>
                    <a:lstStyle/>
                    <a:p>
                      <a:r>
                        <a:rPr lang="en-IN" dirty="0" smtClean="0"/>
                        <a:t>5</a:t>
                      </a:r>
                      <a:endParaRPr lang="en-IN" dirty="0"/>
                    </a:p>
                  </a:txBody>
                  <a:tcPr/>
                </a:tc>
                <a:tc>
                  <a:txBody>
                    <a:bodyPr/>
                    <a:lstStyle/>
                    <a:p>
                      <a:r>
                        <a:rPr lang="en-IN" dirty="0" smtClean="0"/>
                        <a:t>100%</a:t>
                      </a:r>
                      <a:endParaRPr lang="en-IN" dirty="0"/>
                    </a:p>
                  </a:txBody>
                  <a:tcPr/>
                </a:tc>
                <a:tc>
                  <a:txBody>
                    <a:bodyPr/>
                    <a:lstStyle/>
                    <a:p>
                      <a:r>
                        <a:rPr lang="en-IN" dirty="0" smtClean="0"/>
                        <a:t>100%</a:t>
                      </a:r>
                      <a:endParaRPr lang="en-IN" dirty="0"/>
                    </a:p>
                  </a:txBody>
                  <a:tcPr/>
                </a:tc>
              </a:tr>
            </a:tbl>
          </a:graphicData>
        </a:graphic>
      </p:graphicFrame>
      <p:sp>
        <p:nvSpPr>
          <p:cNvPr id="5" name="TextBox 4"/>
          <p:cNvSpPr txBox="1"/>
          <p:nvPr/>
        </p:nvSpPr>
        <p:spPr>
          <a:xfrm>
            <a:off x="2071670" y="1285860"/>
            <a:ext cx="3286148" cy="369332"/>
          </a:xfrm>
          <a:prstGeom prst="rect">
            <a:avLst/>
          </a:prstGeom>
          <a:noFill/>
        </p:spPr>
        <p:txBody>
          <a:bodyPr wrap="square" rtlCol="0">
            <a:spAutoFit/>
          </a:bodyPr>
          <a:lstStyle/>
          <a:p>
            <a:r>
              <a:rPr lang="en-IN" dirty="0" smtClean="0"/>
              <a:t>Weather Table</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000100" y="1785926"/>
          <a:ext cx="6096000" cy="185420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endParaRPr lang="en-IN" dirty="0"/>
                    </a:p>
                  </a:txBody>
                  <a:tcPr/>
                </a:tc>
                <a:tc>
                  <a:txBody>
                    <a:bodyPr/>
                    <a:lstStyle/>
                    <a:p>
                      <a:r>
                        <a:rPr lang="en-IN" dirty="0" smtClean="0"/>
                        <a:t>Yes</a:t>
                      </a:r>
                      <a:endParaRPr lang="en-IN" dirty="0"/>
                    </a:p>
                  </a:txBody>
                  <a:tcPr/>
                </a:tc>
                <a:tc>
                  <a:txBody>
                    <a:bodyPr/>
                    <a:lstStyle/>
                    <a:p>
                      <a:r>
                        <a:rPr lang="en-IN" dirty="0" smtClean="0"/>
                        <a:t>No</a:t>
                      </a:r>
                      <a:endParaRPr lang="en-IN" dirty="0"/>
                    </a:p>
                  </a:txBody>
                  <a:tcPr/>
                </a:tc>
                <a:tc>
                  <a:txBody>
                    <a:bodyPr/>
                    <a:lstStyle/>
                    <a:p>
                      <a:r>
                        <a:rPr lang="en-IN" dirty="0" smtClean="0"/>
                        <a:t>P(yes)</a:t>
                      </a:r>
                      <a:endParaRPr lang="en-IN" dirty="0"/>
                    </a:p>
                  </a:txBody>
                  <a:tcPr/>
                </a:tc>
                <a:tc>
                  <a:txBody>
                    <a:bodyPr/>
                    <a:lstStyle/>
                    <a:p>
                      <a:r>
                        <a:rPr lang="en-IN" dirty="0" smtClean="0"/>
                        <a:t>P(No)</a:t>
                      </a:r>
                      <a:endParaRPr lang="en-IN" dirty="0"/>
                    </a:p>
                  </a:txBody>
                  <a:tcPr/>
                </a:tc>
              </a:tr>
              <a:tr h="370840">
                <a:tc>
                  <a:txBody>
                    <a:bodyPr/>
                    <a:lstStyle/>
                    <a:p>
                      <a:r>
                        <a:rPr lang="en-IN" dirty="0" smtClean="0"/>
                        <a:t>Hot</a:t>
                      </a:r>
                      <a:endParaRPr lang="en-IN" dirty="0"/>
                    </a:p>
                  </a:txBody>
                  <a:tcPr/>
                </a:tc>
                <a:tc>
                  <a:txBody>
                    <a:bodyPr/>
                    <a:lstStyle/>
                    <a:p>
                      <a:r>
                        <a:rPr lang="en-IN" dirty="0" smtClean="0"/>
                        <a:t>2</a:t>
                      </a:r>
                      <a:endParaRPr lang="en-IN" dirty="0"/>
                    </a:p>
                  </a:txBody>
                  <a:tcPr/>
                </a:tc>
                <a:tc>
                  <a:txBody>
                    <a:bodyPr/>
                    <a:lstStyle/>
                    <a:p>
                      <a:r>
                        <a:rPr lang="en-IN" dirty="0" smtClean="0"/>
                        <a:t>2</a:t>
                      </a:r>
                      <a:endParaRPr lang="en-IN" dirty="0"/>
                    </a:p>
                  </a:txBody>
                  <a:tcPr/>
                </a:tc>
                <a:tc>
                  <a:txBody>
                    <a:bodyPr/>
                    <a:lstStyle/>
                    <a:p>
                      <a:r>
                        <a:rPr lang="en-IN" dirty="0" smtClean="0"/>
                        <a:t>2/9</a:t>
                      </a:r>
                      <a:endParaRPr lang="en-IN" dirty="0"/>
                    </a:p>
                  </a:txBody>
                  <a:tcPr/>
                </a:tc>
                <a:tc>
                  <a:txBody>
                    <a:bodyPr/>
                    <a:lstStyle/>
                    <a:p>
                      <a:r>
                        <a:rPr lang="en-IN" dirty="0" smtClean="0"/>
                        <a:t>2/5</a:t>
                      </a:r>
                      <a:endParaRPr lang="en-IN" dirty="0"/>
                    </a:p>
                  </a:txBody>
                  <a:tcPr/>
                </a:tc>
              </a:tr>
              <a:tr h="370840">
                <a:tc>
                  <a:txBody>
                    <a:bodyPr/>
                    <a:lstStyle/>
                    <a:p>
                      <a:r>
                        <a:rPr lang="en-IN" dirty="0" smtClean="0"/>
                        <a:t>Mild</a:t>
                      </a:r>
                      <a:endParaRPr lang="en-IN" dirty="0"/>
                    </a:p>
                  </a:txBody>
                  <a:tcPr/>
                </a:tc>
                <a:tc>
                  <a:txBody>
                    <a:bodyPr/>
                    <a:lstStyle/>
                    <a:p>
                      <a:r>
                        <a:rPr lang="en-IN" dirty="0" smtClean="0"/>
                        <a:t>4</a:t>
                      </a:r>
                      <a:endParaRPr lang="en-IN" dirty="0"/>
                    </a:p>
                  </a:txBody>
                  <a:tcPr/>
                </a:tc>
                <a:tc>
                  <a:txBody>
                    <a:bodyPr/>
                    <a:lstStyle/>
                    <a:p>
                      <a:r>
                        <a:rPr lang="en-IN" dirty="0" smtClean="0"/>
                        <a:t>2</a:t>
                      </a:r>
                      <a:endParaRPr lang="en-IN" dirty="0"/>
                    </a:p>
                  </a:txBody>
                  <a:tcPr/>
                </a:tc>
                <a:tc>
                  <a:txBody>
                    <a:bodyPr/>
                    <a:lstStyle/>
                    <a:p>
                      <a:r>
                        <a:rPr lang="en-IN" dirty="0" smtClean="0"/>
                        <a:t>4/9</a:t>
                      </a:r>
                      <a:endParaRPr lang="en-IN" dirty="0"/>
                    </a:p>
                  </a:txBody>
                  <a:tcPr/>
                </a:tc>
                <a:tc>
                  <a:txBody>
                    <a:bodyPr/>
                    <a:lstStyle/>
                    <a:p>
                      <a:r>
                        <a:rPr lang="en-IN" dirty="0" smtClean="0"/>
                        <a:t>2/5</a:t>
                      </a:r>
                      <a:endParaRPr lang="en-IN" dirty="0"/>
                    </a:p>
                  </a:txBody>
                  <a:tcPr/>
                </a:tc>
              </a:tr>
              <a:tr h="370840">
                <a:tc>
                  <a:txBody>
                    <a:bodyPr/>
                    <a:lstStyle/>
                    <a:p>
                      <a:r>
                        <a:rPr lang="en-IN" dirty="0" smtClean="0"/>
                        <a:t>Cool</a:t>
                      </a:r>
                      <a:endParaRPr lang="en-IN" dirty="0"/>
                    </a:p>
                  </a:txBody>
                  <a:tcPr/>
                </a:tc>
                <a:tc>
                  <a:txBody>
                    <a:bodyPr/>
                    <a:lstStyle/>
                    <a:p>
                      <a:r>
                        <a:rPr lang="en-IN" dirty="0" smtClean="0"/>
                        <a:t>3</a:t>
                      </a:r>
                      <a:endParaRPr lang="en-IN" dirty="0"/>
                    </a:p>
                  </a:txBody>
                  <a:tcPr/>
                </a:tc>
                <a:tc>
                  <a:txBody>
                    <a:bodyPr/>
                    <a:lstStyle/>
                    <a:p>
                      <a:r>
                        <a:rPr lang="en-IN" dirty="0" smtClean="0"/>
                        <a:t>1</a:t>
                      </a:r>
                      <a:endParaRPr lang="en-IN" dirty="0"/>
                    </a:p>
                  </a:txBody>
                  <a:tcPr/>
                </a:tc>
                <a:tc>
                  <a:txBody>
                    <a:bodyPr/>
                    <a:lstStyle/>
                    <a:p>
                      <a:r>
                        <a:rPr lang="en-IN" dirty="0" smtClean="0"/>
                        <a:t>3/9</a:t>
                      </a:r>
                      <a:endParaRPr lang="en-IN" dirty="0"/>
                    </a:p>
                  </a:txBody>
                  <a:tcPr/>
                </a:tc>
                <a:tc>
                  <a:txBody>
                    <a:bodyPr/>
                    <a:lstStyle/>
                    <a:p>
                      <a:r>
                        <a:rPr lang="en-IN" dirty="0" smtClean="0"/>
                        <a:t>1/5</a:t>
                      </a:r>
                      <a:endParaRPr lang="en-IN" dirty="0"/>
                    </a:p>
                  </a:txBody>
                  <a:tcPr/>
                </a:tc>
              </a:tr>
              <a:tr h="370840">
                <a:tc>
                  <a:txBody>
                    <a:bodyPr/>
                    <a:lstStyle/>
                    <a:p>
                      <a:r>
                        <a:rPr lang="en-IN" dirty="0" smtClean="0"/>
                        <a:t>Total</a:t>
                      </a:r>
                      <a:endParaRPr lang="en-IN" dirty="0"/>
                    </a:p>
                  </a:txBody>
                  <a:tcPr/>
                </a:tc>
                <a:tc>
                  <a:txBody>
                    <a:bodyPr/>
                    <a:lstStyle/>
                    <a:p>
                      <a:r>
                        <a:rPr lang="en-IN" dirty="0" smtClean="0"/>
                        <a:t>9</a:t>
                      </a:r>
                      <a:endParaRPr lang="en-IN" dirty="0"/>
                    </a:p>
                  </a:txBody>
                  <a:tcPr/>
                </a:tc>
                <a:tc>
                  <a:txBody>
                    <a:bodyPr/>
                    <a:lstStyle/>
                    <a:p>
                      <a:r>
                        <a:rPr lang="en-IN" dirty="0" smtClean="0"/>
                        <a:t>5</a:t>
                      </a:r>
                      <a:endParaRPr lang="en-IN" dirty="0"/>
                    </a:p>
                  </a:txBody>
                  <a:tcPr/>
                </a:tc>
                <a:tc>
                  <a:txBody>
                    <a:bodyPr/>
                    <a:lstStyle/>
                    <a:p>
                      <a:r>
                        <a:rPr lang="en-IN" dirty="0" smtClean="0"/>
                        <a:t>100%</a:t>
                      </a:r>
                      <a:endParaRPr lang="en-IN" dirty="0"/>
                    </a:p>
                  </a:txBody>
                  <a:tcPr/>
                </a:tc>
                <a:tc>
                  <a:txBody>
                    <a:bodyPr/>
                    <a:lstStyle/>
                    <a:p>
                      <a:r>
                        <a:rPr lang="en-IN" dirty="0" smtClean="0"/>
                        <a:t>100%</a:t>
                      </a:r>
                      <a:endParaRPr lang="en-IN" dirty="0"/>
                    </a:p>
                  </a:txBody>
                  <a:tcPr/>
                </a:tc>
              </a:tr>
            </a:tbl>
          </a:graphicData>
        </a:graphic>
      </p:graphicFrame>
      <p:sp>
        <p:nvSpPr>
          <p:cNvPr id="5" name="TextBox 4"/>
          <p:cNvSpPr txBox="1"/>
          <p:nvPr/>
        </p:nvSpPr>
        <p:spPr>
          <a:xfrm>
            <a:off x="2071670" y="1285860"/>
            <a:ext cx="3286148" cy="369332"/>
          </a:xfrm>
          <a:prstGeom prst="rect">
            <a:avLst/>
          </a:prstGeom>
          <a:noFill/>
        </p:spPr>
        <p:txBody>
          <a:bodyPr wrap="square" rtlCol="0">
            <a:spAutoFit/>
          </a:bodyPr>
          <a:lstStyle/>
          <a:p>
            <a:r>
              <a:rPr lang="en-IN" dirty="0" smtClean="0"/>
              <a:t>Temperature Table</a:t>
            </a:r>
            <a:endParaRPr lang="en-IN" dirty="0"/>
          </a:p>
        </p:txBody>
      </p:sp>
      <p:sp>
        <p:nvSpPr>
          <p:cNvPr id="7" name="TextBox 6"/>
          <p:cNvSpPr txBox="1"/>
          <p:nvPr/>
        </p:nvSpPr>
        <p:spPr>
          <a:xfrm>
            <a:off x="2224070" y="3789378"/>
            <a:ext cx="3286148" cy="369332"/>
          </a:xfrm>
          <a:prstGeom prst="rect">
            <a:avLst/>
          </a:prstGeom>
          <a:noFill/>
        </p:spPr>
        <p:txBody>
          <a:bodyPr wrap="square" rtlCol="0">
            <a:spAutoFit/>
          </a:bodyPr>
          <a:lstStyle/>
          <a:p>
            <a:r>
              <a:rPr lang="en-IN" dirty="0" smtClean="0"/>
              <a:t>Humidity Table</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000100" y="1785926"/>
          <a:ext cx="6096000" cy="185420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endParaRPr lang="en-IN" dirty="0"/>
                    </a:p>
                  </a:txBody>
                  <a:tcPr/>
                </a:tc>
                <a:tc>
                  <a:txBody>
                    <a:bodyPr/>
                    <a:lstStyle/>
                    <a:p>
                      <a:r>
                        <a:rPr lang="en-IN" dirty="0" smtClean="0"/>
                        <a:t>Yes</a:t>
                      </a:r>
                      <a:endParaRPr lang="en-IN" dirty="0"/>
                    </a:p>
                  </a:txBody>
                  <a:tcPr/>
                </a:tc>
                <a:tc>
                  <a:txBody>
                    <a:bodyPr/>
                    <a:lstStyle/>
                    <a:p>
                      <a:r>
                        <a:rPr lang="en-IN" dirty="0" smtClean="0"/>
                        <a:t>No</a:t>
                      </a:r>
                      <a:endParaRPr lang="en-IN" dirty="0"/>
                    </a:p>
                  </a:txBody>
                  <a:tcPr/>
                </a:tc>
                <a:tc>
                  <a:txBody>
                    <a:bodyPr/>
                    <a:lstStyle/>
                    <a:p>
                      <a:r>
                        <a:rPr lang="en-IN" dirty="0" smtClean="0"/>
                        <a:t>P(yes)</a:t>
                      </a:r>
                      <a:endParaRPr lang="en-IN" dirty="0"/>
                    </a:p>
                  </a:txBody>
                  <a:tcPr/>
                </a:tc>
                <a:tc>
                  <a:txBody>
                    <a:bodyPr/>
                    <a:lstStyle/>
                    <a:p>
                      <a:r>
                        <a:rPr lang="en-IN" dirty="0" smtClean="0"/>
                        <a:t>P(No)</a:t>
                      </a:r>
                      <a:endParaRPr lang="en-IN" dirty="0"/>
                    </a:p>
                  </a:txBody>
                  <a:tcPr/>
                </a:tc>
              </a:tr>
              <a:tr h="370840">
                <a:tc>
                  <a:txBody>
                    <a:bodyPr/>
                    <a:lstStyle/>
                    <a:p>
                      <a:r>
                        <a:rPr lang="en-IN" dirty="0" smtClean="0"/>
                        <a:t>Hot</a:t>
                      </a:r>
                      <a:endParaRPr lang="en-IN" dirty="0"/>
                    </a:p>
                  </a:txBody>
                  <a:tcPr/>
                </a:tc>
                <a:tc>
                  <a:txBody>
                    <a:bodyPr/>
                    <a:lstStyle/>
                    <a:p>
                      <a:r>
                        <a:rPr lang="en-IN" dirty="0" smtClean="0"/>
                        <a:t>2</a:t>
                      </a:r>
                      <a:endParaRPr lang="en-IN" dirty="0"/>
                    </a:p>
                  </a:txBody>
                  <a:tcPr/>
                </a:tc>
                <a:tc>
                  <a:txBody>
                    <a:bodyPr/>
                    <a:lstStyle/>
                    <a:p>
                      <a:r>
                        <a:rPr lang="en-IN" dirty="0" smtClean="0"/>
                        <a:t>2</a:t>
                      </a:r>
                      <a:endParaRPr lang="en-IN" dirty="0"/>
                    </a:p>
                  </a:txBody>
                  <a:tcPr/>
                </a:tc>
                <a:tc>
                  <a:txBody>
                    <a:bodyPr/>
                    <a:lstStyle/>
                    <a:p>
                      <a:r>
                        <a:rPr lang="en-IN" dirty="0" smtClean="0"/>
                        <a:t>2/9</a:t>
                      </a:r>
                      <a:endParaRPr lang="en-IN" dirty="0"/>
                    </a:p>
                  </a:txBody>
                  <a:tcPr/>
                </a:tc>
                <a:tc>
                  <a:txBody>
                    <a:bodyPr/>
                    <a:lstStyle/>
                    <a:p>
                      <a:r>
                        <a:rPr lang="en-IN" dirty="0" smtClean="0"/>
                        <a:t>2/5</a:t>
                      </a:r>
                      <a:endParaRPr lang="en-IN" dirty="0"/>
                    </a:p>
                  </a:txBody>
                  <a:tcPr/>
                </a:tc>
              </a:tr>
              <a:tr h="370840">
                <a:tc>
                  <a:txBody>
                    <a:bodyPr/>
                    <a:lstStyle/>
                    <a:p>
                      <a:r>
                        <a:rPr lang="en-IN" dirty="0" smtClean="0"/>
                        <a:t>Mild</a:t>
                      </a:r>
                      <a:endParaRPr lang="en-IN" dirty="0"/>
                    </a:p>
                  </a:txBody>
                  <a:tcPr/>
                </a:tc>
                <a:tc>
                  <a:txBody>
                    <a:bodyPr/>
                    <a:lstStyle/>
                    <a:p>
                      <a:r>
                        <a:rPr lang="en-IN" dirty="0" smtClean="0"/>
                        <a:t>4</a:t>
                      </a:r>
                      <a:endParaRPr lang="en-IN" dirty="0"/>
                    </a:p>
                  </a:txBody>
                  <a:tcPr/>
                </a:tc>
                <a:tc>
                  <a:txBody>
                    <a:bodyPr/>
                    <a:lstStyle/>
                    <a:p>
                      <a:r>
                        <a:rPr lang="en-IN" dirty="0" smtClean="0"/>
                        <a:t>2</a:t>
                      </a:r>
                      <a:endParaRPr lang="en-IN" dirty="0"/>
                    </a:p>
                  </a:txBody>
                  <a:tcPr/>
                </a:tc>
                <a:tc>
                  <a:txBody>
                    <a:bodyPr/>
                    <a:lstStyle/>
                    <a:p>
                      <a:r>
                        <a:rPr lang="en-IN" dirty="0" smtClean="0"/>
                        <a:t>4/9</a:t>
                      </a:r>
                      <a:endParaRPr lang="en-IN" dirty="0"/>
                    </a:p>
                  </a:txBody>
                  <a:tcPr/>
                </a:tc>
                <a:tc>
                  <a:txBody>
                    <a:bodyPr/>
                    <a:lstStyle/>
                    <a:p>
                      <a:r>
                        <a:rPr lang="en-IN" dirty="0" smtClean="0"/>
                        <a:t>2/5</a:t>
                      </a:r>
                      <a:endParaRPr lang="en-IN" dirty="0"/>
                    </a:p>
                  </a:txBody>
                  <a:tcPr/>
                </a:tc>
              </a:tr>
              <a:tr h="370840">
                <a:tc>
                  <a:txBody>
                    <a:bodyPr/>
                    <a:lstStyle/>
                    <a:p>
                      <a:r>
                        <a:rPr lang="en-IN" dirty="0" smtClean="0"/>
                        <a:t>Cool</a:t>
                      </a:r>
                      <a:endParaRPr lang="en-IN" dirty="0"/>
                    </a:p>
                  </a:txBody>
                  <a:tcPr/>
                </a:tc>
                <a:tc>
                  <a:txBody>
                    <a:bodyPr/>
                    <a:lstStyle/>
                    <a:p>
                      <a:r>
                        <a:rPr lang="en-IN" dirty="0" smtClean="0"/>
                        <a:t>3</a:t>
                      </a:r>
                      <a:endParaRPr lang="en-IN" dirty="0"/>
                    </a:p>
                  </a:txBody>
                  <a:tcPr/>
                </a:tc>
                <a:tc>
                  <a:txBody>
                    <a:bodyPr/>
                    <a:lstStyle/>
                    <a:p>
                      <a:r>
                        <a:rPr lang="en-IN" dirty="0" smtClean="0"/>
                        <a:t>1</a:t>
                      </a:r>
                      <a:endParaRPr lang="en-IN" dirty="0"/>
                    </a:p>
                  </a:txBody>
                  <a:tcPr/>
                </a:tc>
                <a:tc>
                  <a:txBody>
                    <a:bodyPr/>
                    <a:lstStyle/>
                    <a:p>
                      <a:r>
                        <a:rPr lang="en-IN" dirty="0" smtClean="0"/>
                        <a:t>3/9</a:t>
                      </a:r>
                      <a:endParaRPr lang="en-IN" dirty="0"/>
                    </a:p>
                  </a:txBody>
                  <a:tcPr/>
                </a:tc>
                <a:tc>
                  <a:txBody>
                    <a:bodyPr/>
                    <a:lstStyle/>
                    <a:p>
                      <a:r>
                        <a:rPr lang="en-IN" dirty="0" smtClean="0"/>
                        <a:t>1/5</a:t>
                      </a:r>
                      <a:endParaRPr lang="en-IN" dirty="0"/>
                    </a:p>
                  </a:txBody>
                  <a:tcPr/>
                </a:tc>
              </a:tr>
              <a:tr h="370840">
                <a:tc>
                  <a:txBody>
                    <a:bodyPr/>
                    <a:lstStyle/>
                    <a:p>
                      <a:r>
                        <a:rPr lang="en-IN" dirty="0" smtClean="0"/>
                        <a:t>Total</a:t>
                      </a:r>
                      <a:endParaRPr lang="en-IN" dirty="0"/>
                    </a:p>
                  </a:txBody>
                  <a:tcPr/>
                </a:tc>
                <a:tc>
                  <a:txBody>
                    <a:bodyPr/>
                    <a:lstStyle/>
                    <a:p>
                      <a:r>
                        <a:rPr lang="en-IN" dirty="0" smtClean="0"/>
                        <a:t>9</a:t>
                      </a:r>
                      <a:endParaRPr lang="en-IN" dirty="0"/>
                    </a:p>
                  </a:txBody>
                  <a:tcPr/>
                </a:tc>
                <a:tc>
                  <a:txBody>
                    <a:bodyPr/>
                    <a:lstStyle/>
                    <a:p>
                      <a:r>
                        <a:rPr lang="en-IN" dirty="0" smtClean="0"/>
                        <a:t>5</a:t>
                      </a:r>
                      <a:endParaRPr lang="en-IN" dirty="0"/>
                    </a:p>
                  </a:txBody>
                  <a:tcPr/>
                </a:tc>
                <a:tc>
                  <a:txBody>
                    <a:bodyPr/>
                    <a:lstStyle/>
                    <a:p>
                      <a:r>
                        <a:rPr lang="en-IN" dirty="0" smtClean="0"/>
                        <a:t>100%</a:t>
                      </a:r>
                      <a:endParaRPr lang="en-IN" dirty="0"/>
                    </a:p>
                  </a:txBody>
                  <a:tcPr/>
                </a:tc>
                <a:tc>
                  <a:txBody>
                    <a:bodyPr/>
                    <a:lstStyle/>
                    <a:p>
                      <a:r>
                        <a:rPr lang="en-IN" dirty="0" smtClean="0"/>
                        <a:t>100%</a:t>
                      </a:r>
                      <a:endParaRPr lang="en-IN" dirty="0"/>
                    </a:p>
                  </a:txBody>
                  <a:tcPr/>
                </a:tc>
              </a:tr>
            </a:tbl>
          </a:graphicData>
        </a:graphic>
      </p:graphicFrame>
      <p:sp>
        <p:nvSpPr>
          <p:cNvPr id="5" name="TextBox 4"/>
          <p:cNvSpPr txBox="1"/>
          <p:nvPr/>
        </p:nvSpPr>
        <p:spPr>
          <a:xfrm>
            <a:off x="2071670" y="1285860"/>
            <a:ext cx="3286148" cy="369332"/>
          </a:xfrm>
          <a:prstGeom prst="rect">
            <a:avLst/>
          </a:prstGeom>
          <a:noFill/>
        </p:spPr>
        <p:txBody>
          <a:bodyPr wrap="square" rtlCol="0">
            <a:spAutoFit/>
          </a:bodyPr>
          <a:lstStyle/>
          <a:p>
            <a:r>
              <a:rPr lang="en-IN" dirty="0" smtClean="0"/>
              <a:t>Temperature Table</a:t>
            </a:r>
            <a:endParaRPr lang="en-IN" dirty="0"/>
          </a:p>
        </p:txBody>
      </p:sp>
      <p:graphicFrame>
        <p:nvGraphicFramePr>
          <p:cNvPr id="6" name="Table 5"/>
          <p:cNvGraphicFramePr>
            <a:graphicFrameLocks noGrp="1"/>
          </p:cNvGraphicFramePr>
          <p:nvPr/>
        </p:nvGraphicFramePr>
        <p:xfrm>
          <a:off x="1152500" y="4289444"/>
          <a:ext cx="6096000" cy="148336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endParaRPr lang="en-IN" dirty="0"/>
                    </a:p>
                  </a:txBody>
                  <a:tcPr/>
                </a:tc>
                <a:tc>
                  <a:txBody>
                    <a:bodyPr/>
                    <a:lstStyle/>
                    <a:p>
                      <a:r>
                        <a:rPr lang="en-IN" dirty="0" smtClean="0"/>
                        <a:t>Yes</a:t>
                      </a:r>
                      <a:endParaRPr lang="en-IN" dirty="0"/>
                    </a:p>
                  </a:txBody>
                  <a:tcPr/>
                </a:tc>
                <a:tc>
                  <a:txBody>
                    <a:bodyPr/>
                    <a:lstStyle/>
                    <a:p>
                      <a:r>
                        <a:rPr lang="en-IN" dirty="0" smtClean="0"/>
                        <a:t>No</a:t>
                      </a:r>
                      <a:endParaRPr lang="en-IN" dirty="0"/>
                    </a:p>
                  </a:txBody>
                  <a:tcPr/>
                </a:tc>
                <a:tc>
                  <a:txBody>
                    <a:bodyPr/>
                    <a:lstStyle/>
                    <a:p>
                      <a:r>
                        <a:rPr lang="en-IN" dirty="0" smtClean="0"/>
                        <a:t>P(yes)</a:t>
                      </a:r>
                      <a:endParaRPr lang="en-IN" dirty="0"/>
                    </a:p>
                  </a:txBody>
                  <a:tcPr/>
                </a:tc>
                <a:tc>
                  <a:txBody>
                    <a:bodyPr/>
                    <a:lstStyle/>
                    <a:p>
                      <a:r>
                        <a:rPr lang="en-IN" dirty="0" smtClean="0"/>
                        <a:t>P(No)</a:t>
                      </a:r>
                      <a:endParaRPr lang="en-IN" dirty="0"/>
                    </a:p>
                  </a:txBody>
                  <a:tcPr/>
                </a:tc>
              </a:tr>
              <a:tr h="370840">
                <a:tc>
                  <a:txBody>
                    <a:bodyPr/>
                    <a:lstStyle/>
                    <a:p>
                      <a:r>
                        <a:rPr lang="en-IN" dirty="0" smtClean="0"/>
                        <a:t>High</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3/9</a:t>
                      </a:r>
                      <a:endParaRPr lang="en-IN" dirty="0"/>
                    </a:p>
                  </a:txBody>
                  <a:tcPr/>
                </a:tc>
                <a:tc>
                  <a:txBody>
                    <a:bodyPr/>
                    <a:lstStyle/>
                    <a:p>
                      <a:r>
                        <a:rPr lang="en-IN" dirty="0" smtClean="0"/>
                        <a:t>4/5</a:t>
                      </a:r>
                      <a:endParaRPr lang="en-IN" dirty="0"/>
                    </a:p>
                  </a:txBody>
                  <a:tcPr/>
                </a:tc>
              </a:tr>
              <a:tr h="370840">
                <a:tc>
                  <a:txBody>
                    <a:bodyPr/>
                    <a:lstStyle/>
                    <a:p>
                      <a:r>
                        <a:rPr lang="en-IN" dirty="0" smtClean="0"/>
                        <a:t>Normal</a:t>
                      </a:r>
                      <a:endParaRPr lang="en-IN" dirty="0"/>
                    </a:p>
                  </a:txBody>
                  <a:tcPr/>
                </a:tc>
                <a:tc>
                  <a:txBody>
                    <a:bodyPr/>
                    <a:lstStyle/>
                    <a:p>
                      <a:r>
                        <a:rPr lang="en-IN" dirty="0" smtClean="0"/>
                        <a:t>6</a:t>
                      </a:r>
                      <a:endParaRPr lang="en-IN" dirty="0"/>
                    </a:p>
                  </a:txBody>
                  <a:tcPr/>
                </a:tc>
                <a:tc>
                  <a:txBody>
                    <a:bodyPr/>
                    <a:lstStyle/>
                    <a:p>
                      <a:r>
                        <a:rPr lang="en-IN" dirty="0" smtClean="0"/>
                        <a:t>1</a:t>
                      </a:r>
                      <a:endParaRPr lang="en-IN" dirty="0"/>
                    </a:p>
                  </a:txBody>
                  <a:tcPr/>
                </a:tc>
                <a:tc>
                  <a:txBody>
                    <a:bodyPr/>
                    <a:lstStyle/>
                    <a:p>
                      <a:r>
                        <a:rPr lang="en-IN" dirty="0" smtClean="0"/>
                        <a:t>6/9</a:t>
                      </a:r>
                      <a:endParaRPr lang="en-IN" dirty="0"/>
                    </a:p>
                  </a:txBody>
                  <a:tcPr/>
                </a:tc>
                <a:tc>
                  <a:txBody>
                    <a:bodyPr/>
                    <a:lstStyle/>
                    <a:p>
                      <a:r>
                        <a:rPr lang="en-IN" dirty="0" smtClean="0"/>
                        <a:t>1/5</a:t>
                      </a:r>
                      <a:endParaRPr lang="en-IN" dirty="0"/>
                    </a:p>
                  </a:txBody>
                  <a:tcPr/>
                </a:tc>
              </a:tr>
              <a:tr h="370840">
                <a:tc>
                  <a:txBody>
                    <a:bodyPr/>
                    <a:lstStyle/>
                    <a:p>
                      <a:r>
                        <a:rPr lang="en-IN" dirty="0" smtClean="0"/>
                        <a:t>Total</a:t>
                      </a:r>
                      <a:endParaRPr lang="en-IN" dirty="0"/>
                    </a:p>
                  </a:txBody>
                  <a:tcPr/>
                </a:tc>
                <a:tc>
                  <a:txBody>
                    <a:bodyPr/>
                    <a:lstStyle/>
                    <a:p>
                      <a:r>
                        <a:rPr lang="en-IN" dirty="0" smtClean="0"/>
                        <a:t>9</a:t>
                      </a:r>
                      <a:endParaRPr lang="en-IN" dirty="0"/>
                    </a:p>
                  </a:txBody>
                  <a:tcPr/>
                </a:tc>
                <a:tc>
                  <a:txBody>
                    <a:bodyPr/>
                    <a:lstStyle/>
                    <a:p>
                      <a:r>
                        <a:rPr lang="en-IN" dirty="0" smtClean="0"/>
                        <a:t>5</a:t>
                      </a:r>
                      <a:endParaRPr lang="en-IN" dirty="0"/>
                    </a:p>
                  </a:txBody>
                  <a:tcPr/>
                </a:tc>
                <a:tc>
                  <a:txBody>
                    <a:bodyPr/>
                    <a:lstStyle/>
                    <a:p>
                      <a:r>
                        <a:rPr lang="en-IN" dirty="0" smtClean="0"/>
                        <a:t>100%</a:t>
                      </a:r>
                      <a:endParaRPr lang="en-IN" dirty="0"/>
                    </a:p>
                  </a:txBody>
                  <a:tcPr/>
                </a:tc>
                <a:tc>
                  <a:txBody>
                    <a:bodyPr/>
                    <a:lstStyle/>
                    <a:p>
                      <a:r>
                        <a:rPr lang="en-IN" dirty="0" smtClean="0"/>
                        <a:t>100%</a:t>
                      </a:r>
                      <a:endParaRPr lang="en-IN" dirty="0"/>
                    </a:p>
                  </a:txBody>
                  <a:tcPr/>
                </a:tc>
              </a:tr>
            </a:tbl>
          </a:graphicData>
        </a:graphic>
      </p:graphicFrame>
      <p:sp>
        <p:nvSpPr>
          <p:cNvPr id="7" name="TextBox 6"/>
          <p:cNvSpPr txBox="1"/>
          <p:nvPr/>
        </p:nvSpPr>
        <p:spPr>
          <a:xfrm>
            <a:off x="2224070" y="3789378"/>
            <a:ext cx="3286148" cy="369332"/>
          </a:xfrm>
          <a:prstGeom prst="rect">
            <a:avLst/>
          </a:prstGeom>
          <a:noFill/>
        </p:spPr>
        <p:txBody>
          <a:bodyPr wrap="square" rtlCol="0">
            <a:spAutoFit/>
          </a:bodyPr>
          <a:lstStyle/>
          <a:p>
            <a:r>
              <a:rPr lang="en-IN" dirty="0" smtClean="0"/>
              <a:t>Humidity Table</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000100" y="1785926"/>
          <a:ext cx="6096000" cy="148336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endParaRPr lang="en-IN" dirty="0"/>
                    </a:p>
                  </a:txBody>
                  <a:tcPr/>
                </a:tc>
                <a:tc>
                  <a:txBody>
                    <a:bodyPr/>
                    <a:lstStyle/>
                    <a:p>
                      <a:r>
                        <a:rPr lang="en-IN" dirty="0" smtClean="0"/>
                        <a:t>Yes</a:t>
                      </a:r>
                      <a:endParaRPr lang="en-IN" dirty="0"/>
                    </a:p>
                  </a:txBody>
                  <a:tcPr/>
                </a:tc>
                <a:tc>
                  <a:txBody>
                    <a:bodyPr/>
                    <a:lstStyle/>
                    <a:p>
                      <a:r>
                        <a:rPr lang="en-IN" dirty="0" smtClean="0"/>
                        <a:t>No</a:t>
                      </a:r>
                      <a:endParaRPr lang="en-IN" dirty="0"/>
                    </a:p>
                  </a:txBody>
                  <a:tcPr/>
                </a:tc>
                <a:tc>
                  <a:txBody>
                    <a:bodyPr/>
                    <a:lstStyle/>
                    <a:p>
                      <a:r>
                        <a:rPr lang="en-IN" dirty="0" smtClean="0"/>
                        <a:t>P(yes)</a:t>
                      </a:r>
                      <a:endParaRPr lang="en-IN" dirty="0"/>
                    </a:p>
                  </a:txBody>
                  <a:tcPr/>
                </a:tc>
                <a:tc>
                  <a:txBody>
                    <a:bodyPr/>
                    <a:lstStyle/>
                    <a:p>
                      <a:r>
                        <a:rPr lang="en-IN" dirty="0" smtClean="0"/>
                        <a:t>P(No)</a:t>
                      </a:r>
                      <a:endParaRPr lang="en-IN" dirty="0"/>
                    </a:p>
                  </a:txBody>
                  <a:tcPr/>
                </a:tc>
              </a:tr>
              <a:tr h="370840">
                <a:tc>
                  <a:txBody>
                    <a:bodyPr/>
                    <a:lstStyle/>
                    <a:p>
                      <a:r>
                        <a:rPr lang="en-IN" dirty="0" smtClean="0"/>
                        <a:t>False</a:t>
                      </a:r>
                      <a:endParaRPr lang="en-IN" dirty="0"/>
                    </a:p>
                  </a:txBody>
                  <a:tcPr/>
                </a:tc>
                <a:tc>
                  <a:txBody>
                    <a:bodyPr/>
                    <a:lstStyle/>
                    <a:p>
                      <a:r>
                        <a:rPr lang="en-IN" dirty="0" smtClean="0"/>
                        <a:t>6</a:t>
                      </a:r>
                      <a:endParaRPr lang="en-IN" dirty="0"/>
                    </a:p>
                  </a:txBody>
                  <a:tcPr/>
                </a:tc>
                <a:tc>
                  <a:txBody>
                    <a:bodyPr/>
                    <a:lstStyle/>
                    <a:p>
                      <a:r>
                        <a:rPr lang="en-IN" dirty="0" smtClean="0"/>
                        <a:t>2</a:t>
                      </a:r>
                      <a:endParaRPr lang="en-IN" dirty="0"/>
                    </a:p>
                  </a:txBody>
                  <a:tcPr/>
                </a:tc>
                <a:tc>
                  <a:txBody>
                    <a:bodyPr/>
                    <a:lstStyle/>
                    <a:p>
                      <a:r>
                        <a:rPr lang="en-IN" dirty="0" smtClean="0"/>
                        <a:t>6/9</a:t>
                      </a:r>
                      <a:endParaRPr lang="en-IN" dirty="0"/>
                    </a:p>
                  </a:txBody>
                  <a:tcPr/>
                </a:tc>
                <a:tc>
                  <a:txBody>
                    <a:bodyPr/>
                    <a:lstStyle/>
                    <a:p>
                      <a:r>
                        <a:rPr lang="en-IN" dirty="0" smtClean="0"/>
                        <a:t>2/5</a:t>
                      </a:r>
                      <a:endParaRPr lang="en-IN" dirty="0"/>
                    </a:p>
                  </a:txBody>
                  <a:tcPr/>
                </a:tc>
              </a:tr>
              <a:tr h="370840">
                <a:tc>
                  <a:txBody>
                    <a:bodyPr/>
                    <a:lstStyle/>
                    <a:p>
                      <a:r>
                        <a:rPr lang="en-IN" dirty="0" smtClean="0"/>
                        <a:t>True</a:t>
                      </a:r>
                      <a:endParaRPr lang="en-IN" dirty="0"/>
                    </a:p>
                  </a:txBody>
                  <a:tcPr/>
                </a:tc>
                <a:tc>
                  <a:txBody>
                    <a:bodyPr/>
                    <a:lstStyle/>
                    <a:p>
                      <a:r>
                        <a:rPr lang="en-IN" dirty="0" smtClean="0"/>
                        <a:t>3</a:t>
                      </a:r>
                      <a:endParaRPr lang="en-IN" dirty="0"/>
                    </a:p>
                  </a:txBody>
                  <a:tcPr/>
                </a:tc>
                <a:tc>
                  <a:txBody>
                    <a:bodyPr/>
                    <a:lstStyle/>
                    <a:p>
                      <a:r>
                        <a:rPr lang="en-IN" dirty="0" smtClean="0"/>
                        <a:t>3</a:t>
                      </a:r>
                      <a:endParaRPr lang="en-IN" dirty="0"/>
                    </a:p>
                  </a:txBody>
                  <a:tcPr/>
                </a:tc>
                <a:tc>
                  <a:txBody>
                    <a:bodyPr/>
                    <a:lstStyle/>
                    <a:p>
                      <a:r>
                        <a:rPr lang="en-IN" dirty="0" smtClean="0"/>
                        <a:t>3/9</a:t>
                      </a:r>
                      <a:endParaRPr lang="en-IN" dirty="0"/>
                    </a:p>
                  </a:txBody>
                  <a:tcPr/>
                </a:tc>
                <a:tc>
                  <a:txBody>
                    <a:bodyPr/>
                    <a:lstStyle/>
                    <a:p>
                      <a:r>
                        <a:rPr lang="en-IN" dirty="0" smtClean="0"/>
                        <a:t>3/5</a:t>
                      </a:r>
                      <a:endParaRPr lang="en-IN" dirty="0"/>
                    </a:p>
                  </a:txBody>
                  <a:tcPr/>
                </a:tc>
              </a:tr>
              <a:tr h="370840">
                <a:tc>
                  <a:txBody>
                    <a:bodyPr/>
                    <a:lstStyle/>
                    <a:p>
                      <a:r>
                        <a:rPr lang="en-IN" dirty="0" smtClean="0"/>
                        <a:t>Total</a:t>
                      </a:r>
                      <a:endParaRPr lang="en-IN" dirty="0"/>
                    </a:p>
                  </a:txBody>
                  <a:tcPr/>
                </a:tc>
                <a:tc>
                  <a:txBody>
                    <a:bodyPr/>
                    <a:lstStyle/>
                    <a:p>
                      <a:r>
                        <a:rPr lang="en-IN" dirty="0" smtClean="0"/>
                        <a:t>9</a:t>
                      </a:r>
                      <a:endParaRPr lang="en-IN" dirty="0"/>
                    </a:p>
                  </a:txBody>
                  <a:tcPr/>
                </a:tc>
                <a:tc>
                  <a:txBody>
                    <a:bodyPr/>
                    <a:lstStyle/>
                    <a:p>
                      <a:r>
                        <a:rPr lang="en-IN" dirty="0" smtClean="0"/>
                        <a:t>5</a:t>
                      </a:r>
                      <a:endParaRPr lang="en-IN" dirty="0"/>
                    </a:p>
                  </a:txBody>
                  <a:tcPr/>
                </a:tc>
                <a:tc>
                  <a:txBody>
                    <a:bodyPr/>
                    <a:lstStyle/>
                    <a:p>
                      <a:r>
                        <a:rPr lang="en-IN" dirty="0" smtClean="0"/>
                        <a:t>100%</a:t>
                      </a:r>
                      <a:endParaRPr lang="en-IN" dirty="0"/>
                    </a:p>
                  </a:txBody>
                  <a:tcPr/>
                </a:tc>
                <a:tc>
                  <a:txBody>
                    <a:bodyPr/>
                    <a:lstStyle/>
                    <a:p>
                      <a:r>
                        <a:rPr lang="en-IN" dirty="0" smtClean="0"/>
                        <a:t>100%</a:t>
                      </a:r>
                      <a:endParaRPr lang="en-IN" dirty="0"/>
                    </a:p>
                  </a:txBody>
                  <a:tcPr/>
                </a:tc>
              </a:tr>
            </a:tbl>
          </a:graphicData>
        </a:graphic>
      </p:graphicFrame>
      <p:sp>
        <p:nvSpPr>
          <p:cNvPr id="5" name="TextBox 4"/>
          <p:cNvSpPr txBox="1"/>
          <p:nvPr/>
        </p:nvSpPr>
        <p:spPr>
          <a:xfrm>
            <a:off x="2071670" y="1285860"/>
            <a:ext cx="3286148" cy="369332"/>
          </a:xfrm>
          <a:prstGeom prst="rect">
            <a:avLst/>
          </a:prstGeom>
          <a:noFill/>
        </p:spPr>
        <p:txBody>
          <a:bodyPr wrap="square" rtlCol="0">
            <a:spAutoFit/>
          </a:bodyPr>
          <a:lstStyle/>
          <a:p>
            <a:r>
              <a:rPr lang="en-IN" dirty="0" smtClean="0"/>
              <a:t>Wind Table</a:t>
            </a:r>
            <a:endParaRPr lang="en-IN" dirty="0"/>
          </a:p>
        </p:txBody>
      </p:sp>
      <p:graphicFrame>
        <p:nvGraphicFramePr>
          <p:cNvPr id="6" name="Table 5"/>
          <p:cNvGraphicFramePr>
            <a:graphicFrameLocks noGrp="1"/>
          </p:cNvGraphicFramePr>
          <p:nvPr/>
        </p:nvGraphicFramePr>
        <p:xfrm>
          <a:off x="1152500" y="4289444"/>
          <a:ext cx="4419633" cy="1483360"/>
        </p:xfrm>
        <a:graphic>
          <a:graphicData uri="http://schemas.openxmlformats.org/drawingml/2006/table">
            <a:tbl>
              <a:tblPr firstRow="1" bandRow="1">
                <a:tableStyleId>{5940675A-B579-460E-94D1-54222C63F5DA}</a:tableStyleId>
              </a:tblPr>
              <a:tblGrid>
                <a:gridCol w="1473211"/>
                <a:gridCol w="1473211"/>
                <a:gridCol w="1473211"/>
              </a:tblGrid>
              <a:tr h="370840">
                <a:tc>
                  <a:txBody>
                    <a:bodyPr/>
                    <a:lstStyle/>
                    <a:p>
                      <a:endParaRPr lang="en-IN" dirty="0"/>
                    </a:p>
                  </a:txBody>
                  <a:tcPr/>
                </a:tc>
                <a:tc>
                  <a:txBody>
                    <a:bodyPr/>
                    <a:lstStyle/>
                    <a:p>
                      <a:r>
                        <a:rPr lang="en-IN" dirty="0" smtClean="0"/>
                        <a:t>Play</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P(yes)/P(No)</a:t>
                      </a:r>
                      <a:endParaRPr lang="en-IN" dirty="0"/>
                    </a:p>
                  </a:txBody>
                  <a:tcPr/>
                </a:tc>
              </a:tr>
              <a:tr h="370840">
                <a:tc>
                  <a:txBody>
                    <a:bodyPr/>
                    <a:lstStyle/>
                    <a:p>
                      <a:r>
                        <a:rPr lang="en-IN" dirty="0" smtClean="0"/>
                        <a:t>Yes</a:t>
                      </a:r>
                      <a:endParaRPr lang="en-IN" dirty="0"/>
                    </a:p>
                  </a:txBody>
                  <a:tcPr/>
                </a:tc>
                <a:tc>
                  <a:txBody>
                    <a:bodyPr/>
                    <a:lstStyle/>
                    <a:p>
                      <a:r>
                        <a:rPr lang="en-IN" dirty="0" smtClean="0"/>
                        <a:t>9</a:t>
                      </a:r>
                      <a:endParaRPr lang="en-IN" dirty="0"/>
                    </a:p>
                  </a:txBody>
                  <a:tcPr/>
                </a:tc>
                <a:tc>
                  <a:txBody>
                    <a:bodyPr/>
                    <a:lstStyle/>
                    <a:p>
                      <a:r>
                        <a:rPr lang="en-IN" dirty="0" smtClean="0"/>
                        <a:t>9/14</a:t>
                      </a:r>
                      <a:endParaRPr lang="en-IN" dirty="0"/>
                    </a:p>
                  </a:txBody>
                  <a:tcPr/>
                </a:tc>
              </a:tr>
              <a:tr h="370840">
                <a:tc>
                  <a:txBody>
                    <a:bodyPr/>
                    <a:lstStyle/>
                    <a:p>
                      <a:r>
                        <a:rPr lang="en-IN" dirty="0" smtClean="0"/>
                        <a:t>No</a:t>
                      </a:r>
                      <a:endParaRPr lang="en-IN" dirty="0"/>
                    </a:p>
                  </a:txBody>
                  <a:tcPr/>
                </a:tc>
                <a:tc>
                  <a:txBody>
                    <a:bodyPr/>
                    <a:lstStyle/>
                    <a:p>
                      <a:r>
                        <a:rPr lang="en-IN" dirty="0" smtClean="0"/>
                        <a:t>5</a:t>
                      </a:r>
                      <a:endParaRPr lang="en-IN" dirty="0"/>
                    </a:p>
                  </a:txBody>
                  <a:tcPr/>
                </a:tc>
                <a:tc>
                  <a:txBody>
                    <a:bodyPr/>
                    <a:lstStyle/>
                    <a:p>
                      <a:r>
                        <a:rPr lang="en-IN" dirty="0" smtClean="0"/>
                        <a:t>5/14</a:t>
                      </a:r>
                      <a:endParaRPr lang="en-IN" dirty="0"/>
                    </a:p>
                  </a:txBody>
                  <a:tcPr/>
                </a:tc>
              </a:tr>
              <a:tr h="370840">
                <a:tc>
                  <a:txBody>
                    <a:bodyPr/>
                    <a:lstStyle/>
                    <a:p>
                      <a:r>
                        <a:rPr lang="en-IN" dirty="0" smtClean="0"/>
                        <a:t>Total</a:t>
                      </a:r>
                      <a:endParaRPr lang="en-IN" dirty="0"/>
                    </a:p>
                  </a:txBody>
                  <a:tcPr/>
                </a:tc>
                <a:tc>
                  <a:txBody>
                    <a:bodyPr/>
                    <a:lstStyle/>
                    <a:p>
                      <a:r>
                        <a:rPr lang="en-IN" dirty="0" smtClean="0"/>
                        <a:t>14</a:t>
                      </a:r>
                      <a:endParaRPr lang="en-IN" dirty="0"/>
                    </a:p>
                  </a:txBody>
                  <a:tcPr/>
                </a:tc>
                <a:tc>
                  <a:txBody>
                    <a:bodyPr/>
                    <a:lstStyle/>
                    <a:p>
                      <a:r>
                        <a:rPr lang="en-IN" dirty="0" smtClean="0"/>
                        <a:t>100%</a:t>
                      </a:r>
                      <a:endParaRPr lang="en-IN" dirty="0"/>
                    </a:p>
                  </a:txBody>
                  <a:tcPr/>
                </a:tc>
              </a:tr>
            </a:tbl>
          </a:graphicData>
        </a:graphic>
      </p:graphicFrame>
      <p:sp>
        <p:nvSpPr>
          <p:cNvPr id="7" name="TextBox 6"/>
          <p:cNvSpPr txBox="1"/>
          <p:nvPr/>
        </p:nvSpPr>
        <p:spPr>
          <a:xfrm>
            <a:off x="2224070" y="3789378"/>
            <a:ext cx="3286148" cy="369332"/>
          </a:xfrm>
          <a:prstGeom prst="rect">
            <a:avLst/>
          </a:prstGeom>
          <a:noFill/>
        </p:spPr>
        <p:txBody>
          <a:bodyPr wrap="square" rtlCol="0">
            <a:spAutoFit/>
          </a:bodyPr>
          <a:lstStyle/>
          <a:p>
            <a:r>
              <a:rPr lang="en-IN" dirty="0" smtClean="0"/>
              <a:t>Play Table</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Let us test on new set of features</a:t>
            </a:r>
          </a:p>
          <a:p>
            <a:r>
              <a:rPr lang="en-IN" dirty="0" smtClean="0"/>
              <a:t>(Sunny, Hot, normal, False)</a:t>
            </a:r>
          </a:p>
          <a:p>
            <a:r>
              <a:rPr lang="en-IN" sz="1400" dirty="0" smtClean="0"/>
              <a:t>P(</a:t>
            </a:r>
            <a:r>
              <a:rPr lang="en-IN" sz="1400" dirty="0" err="1" smtClean="0"/>
              <a:t>yes|today</a:t>
            </a:r>
            <a:r>
              <a:rPr lang="en-IN" sz="1400" dirty="0" smtClean="0"/>
              <a:t>) = P(</a:t>
            </a:r>
            <a:r>
              <a:rPr lang="en-IN" sz="1400" dirty="0" err="1" smtClean="0"/>
              <a:t>SunnyOutlook|Yes</a:t>
            </a:r>
            <a:r>
              <a:rPr lang="en-IN" sz="1400" dirty="0" smtClean="0"/>
              <a:t>) P(</a:t>
            </a:r>
            <a:r>
              <a:rPr lang="en-IN" sz="1400" dirty="0" err="1" smtClean="0"/>
              <a:t>HotTemperature|Yes</a:t>
            </a:r>
            <a:r>
              <a:rPr lang="en-IN" sz="1400" dirty="0" smtClean="0"/>
              <a:t>) P(</a:t>
            </a:r>
            <a:r>
              <a:rPr lang="en-IN" sz="1400" dirty="0" err="1" smtClean="0"/>
              <a:t>NormalHumidity|Yes</a:t>
            </a:r>
            <a:r>
              <a:rPr lang="en-IN" sz="1400" dirty="0" smtClean="0"/>
              <a:t>) P(</a:t>
            </a:r>
            <a:r>
              <a:rPr lang="en-IN" sz="1400" dirty="0" err="1" smtClean="0"/>
              <a:t>Windy|Yes</a:t>
            </a:r>
            <a:r>
              <a:rPr lang="en-IN" sz="1400" dirty="0" smtClean="0"/>
              <a:t>)P(Yes)</a:t>
            </a:r>
          </a:p>
          <a:p>
            <a:pPr lvl="3">
              <a:buNone/>
            </a:pPr>
            <a:r>
              <a:rPr lang="en-IN" sz="1600" dirty="0" smtClean="0"/>
              <a:t>	P(Today)</a:t>
            </a:r>
          </a:p>
          <a:p>
            <a:pPr lvl="3"/>
            <a:r>
              <a:rPr lang="en-IN" sz="200" dirty="0" smtClean="0"/>
              <a:t>P</a:t>
            </a:r>
          </a:p>
          <a:p>
            <a:pPr lvl="3"/>
            <a:endParaRPr lang="en-IN" sz="200" dirty="0" smtClean="0"/>
          </a:p>
          <a:p>
            <a:pPr lvl="3"/>
            <a:endParaRPr lang="en-IN" sz="200" dirty="0" smtClean="0"/>
          </a:p>
          <a:p>
            <a:r>
              <a:rPr lang="en-IN" sz="1400" dirty="0" smtClean="0"/>
              <a:t>P(</a:t>
            </a:r>
            <a:r>
              <a:rPr lang="en-IN" sz="1400" dirty="0" err="1" smtClean="0"/>
              <a:t>No|Today</a:t>
            </a:r>
            <a:r>
              <a:rPr lang="en-IN" sz="1400" dirty="0" smtClean="0"/>
              <a:t>) = P(</a:t>
            </a:r>
            <a:r>
              <a:rPr lang="en-IN" sz="1400" dirty="0" err="1" smtClean="0"/>
              <a:t>SunnyOutlook|No</a:t>
            </a:r>
            <a:r>
              <a:rPr lang="en-IN" sz="1400" dirty="0" smtClean="0"/>
              <a:t>) P(</a:t>
            </a:r>
            <a:r>
              <a:rPr lang="en-IN" sz="1400" dirty="0" err="1" smtClean="0"/>
              <a:t>HotTemperature|No</a:t>
            </a:r>
            <a:r>
              <a:rPr lang="en-IN" sz="1400" dirty="0" smtClean="0"/>
              <a:t>) P(</a:t>
            </a:r>
            <a:r>
              <a:rPr lang="en-IN" sz="1400" dirty="0" err="1" smtClean="0"/>
              <a:t>NormalHumidity|No</a:t>
            </a:r>
            <a:r>
              <a:rPr lang="en-IN" sz="1400" dirty="0" smtClean="0"/>
              <a:t>) P(</a:t>
            </a:r>
            <a:r>
              <a:rPr lang="en-IN" sz="1400" dirty="0" err="1" smtClean="0"/>
              <a:t>Windy|No</a:t>
            </a:r>
            <a:r>
              <a:rPr lang="en-IN" sz="1400" dirty="0" smtClean="0"/>
              <a:t>)P(No)</a:t>
            </a:r>
          </a:p>
          <a:p>
            <a:pPr lvl="3">
              <a:buNone/>
            </a:pPr>
            <a:r>
              <a:rPr lang="en-IN" sz="1600" dirty="0" smtClean="0"/>
              <a:t>	P(Today)</a:t>
            </a:r>
          </a:p>
          <a:p>
            <a:pPr lvl="3">
              <a:buNone/>
            </a:pPr>
            <a:endParaRPr lang="en-IN" sz="1600" dirty="0" smtClean="0"/>
          </a:p>
          <a:p>
            <a:r>
              <a:rPr lang="en-IN" dirty="0" smtClean="0"/>
              <a:t>As P(Today) is common in both equations we can ignore it</a:t>
            </a:r>
          </a:p>
          <a:p>
            <a:endParaRPr lang="en-IN" sz="1400" dirty="0" smtClean="0"/>
          </a:p>
        </p:txBody>
      </p:sp>
      <p:cxnSp>
        <p:nvCxnSpPr>
          <p:cNvPr id="5" name="Straight Connector 4"/>
          <p:cNvCxnSpPr/>
          <p:nvPr/>
        </p:nvCxnSpPr>
        <p:spPr>
          <a:xfrm flipV="1">
            <a:off x="2000232" y="2928934"/>
            <a:ext cx="6643734" cy="71438"/>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flipV="1">
            <a:off x="1785918" y="3571876"/>
            <a:ext cx="6643734" cy="7143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Let us test on new set of features</a:t>
            </a:r>
          </a:p>
          <a:p>
            <a:r>
              <a:rPr lang="en-IN" dirty="0" smtClean="0"/>
              <a:t>(Sunny, Hot, normal, False)</a:t>
            </a:r>
          </a:p>
          <a:p>
            <a:r>
              <a:rPr lang="en-IN" sz="1400" dirty="0" smtClean="0"/>
              <a:t>P(</a:t>
            </a:r>
            <a:r>
              <a:rPr lang="en-IN" sz="1400" dirty="0" err="1" smtClean="0"/>
              <a:t>yes|today</a:t>
            </a:r>
            <a:r>
              <a:rPr lang="en-IN" sz="1400" dirty="0" smtClean="0"/>
              <a:t>) </a:t>
            </a:r>
            <a:r>
              <a:rPr lang="el-GR" sz="1400" dirty="0" smtClean="0"/>
              <a:t>α</a:t>
            </a:r>
            <a:r>
              <a:rPr lang="en-IN" sz="1400" dirty="0" smtClean="0"/>
              <a:t> P(</a:t>
            </a:r>
            <a:r>
              <a:rPr lang="en-IN" sz="1400" dirty="0" err="1" smtClean="0"/>
              <a:t>SunnyOutlook|Yes</a:t>
            </a:r>
            <a:r>
              <a:rPr lang="en-IN" sz="1400" dirty="0" smtClean="0"/>
              <a:t>) P(</a:t>
            </a:r>
            <a:r>
              <a:rPr lang="en-IN" sz="1400" dirty="0" err="1" smtClean="0"/>
              <a:t>HotTemperature|Yes</a:t>
            </a:r>
            <a:r>
              <a:rPr lang="en-IN" sz="1400" dirty="0" smtClean="0"/>
              <a:t>) P(</a:t>
            </a:r>
            <a:r>
              <a:rPr lang="en-IN" sz="1400" dirty="0" err="1" smtClean="0"/>
              <a:t>NormalHumidity|Yes</a:t>
            </a:r>
            <a:r>
              <a:rPr lang="en-IN" sz="1400" dirty="0" smtClean="0"/>
              <a:t>) P(</a:t>
            </a:r>
            <a:r>
              <a:rPr lang="en-IN" sz="1400" dirty="0" err="1" smtClean="0"/>
              <a:t>Windy|Yes</a:t>
            </a:r>
            <a:r>
              <a:rPr lang="en-IN" sz="1400" dirty="0" smtClean="0"/>
              <a:t>)P(Yes)</a:t>
            </a:r>
          </a:p>
          <a:p>
            <a:pPr lvl="3">
              <a:buNone/>
            </a:pPr>
            <a:r>
              <a:rPr lang="en-IN" sz="1600" dirty="0" smtClean="0"/>
              <a:t>	</a:t>
            </a:r>
          </a:p>
          <a:p>
            <a:pPr lvl="3"/>
            <a:r>
              <a:rPr lang="en-IN" sz="200" dirty="0" smtClean="0"/>
              <a:t>P</a:t>
            </a:r>
          </a:p>
          <a:p>
            <a:pPr lvl="3"/>
            <a:endParaRPr lang="en-IN" sz="200" dirty="0" smtClean="0"/>
          </a:p>
          <a:p>
            <a:pPr lvl="3"/>
            <a:endParaRPr lang="en-IN" sz="200" dirty="0" smtClean="0"/>
          </a:p>
          <a:p>
            <a:r>
              <a:rPr lang="en-IN" sz="1400" dirty="0" smtClean="0"/>
              <a:t>P(</a:t>
            </a:r>
            <a:r>
              <a:rPr lang="en-IN" sz="1400" dirty="0" err="1" smtClean="0"/>
              <a:t>yes|No</a:t>
            </a:r>
            <a:r>
              <a:rPr lang="en-IN" sz="1400" dirty="0" smtClean="0"/>
              <a:t>) </a:t>
            </a:r>
            <a:r>
              <a:rPr lang="el-GR" sz="1400" dirty="0" smtClean="0"/>
              <a:t>α</a:t>
            </a:r>
            <a:r>
              <a:rPr lang="en-IN" sz="1400" dirty="0" smtClean="0"/>
              <a:t> P(</a:t>
            </a:r>
            <a:r>
              <a:rPr lang="en-IN" sz="1400" dirty="0" err="1" smtClean="0"/>
              <a:t>SunnyOutlook|No</a:t>
            </a:r>
            <a:r>
              <a:rPr lang="en-IN" sz="1400" dirty="0" smtClean="0"/>
              <a:t>) P(</a:t>
            </a:r>
            <a:r>
              <a:rPr lang="en-IN" sz="1400" dirty="0" err="1" smtClean="0"/>
              <a:t>HotTemperature|No</a:t>
            </a:r>
            <a:r>
              <a:rPr lang="en-IN" sz="1400" dirty="0" smtClean="0"/>
              <a:t>) P(</a:t>
            </a:r>
            <a:r>
              <a:rPr lang="en-IN" sz="1400" dirty="0" err="1" smtClean="0"/>
              <a:t>NormalHumidity|No</a:t>
            </a:r>
            <a:r>
              <a:rPr lang="en-IN" sz="1400" dirty="0" smtClean="0"/>
              <a:t>) P(</a:t>
            </a:r>
            <a:r>
              <a:rPr lang="en-IN" sz="1400" dirty="0" err="1" smtClean="0"/>
              <a:t>Windy|No</a:t>
            </a:r>
            <a:r>
              <a:rPr lang="en-IN" sz="1400" dirty="0" smtClean="0"/>
              <a:t>)P(No)</a:t>
            </a:r>
          </a:p>
          <a:p>
            <a:pPr lvl="3">
              <a:buNone/>
            </a:pPr>
            <a:r>
              <a:rPr lang="en-IN" sz="1600" dirty="0" smtClean="0"/>
              <a:t>	</a:t>
            </a:r>
          </a:p>
          <a:p>
            <a:pPr lvl="3">
              <a:buNone/>
            </a:pPr>
            <a:endParaRPr lang="en-IN" sz="1600" dirty="0" smtClean="0"/>
          </a:p>
          <a:p>
            <a:r>
              <a:rPr lang="en-IN" sz="2000" dirty="0" smtClean="0"/>
              <a:t>P(</a:t>
            </a:r>
            <a:r>
              <a:rPr lang="en-IN" sz="2000" dirty="0" err="1" smtClean="0"/>
              <a:t>yes|today</a:t>
            </a:r>
            <a:r>
              <a:rPr lang="en-IN" sz="2000" dirty="0" smtClean="0"/>
              <a:t>) </a:t>
            </a:r>
            <a:r>
              <a:rPr lang="el-GR" sz="2000" dirty="0" smtClean="0"/>
              <a:t>α</a:t>
            </a:r>
            <a:r>
              <a:rPr lang="en-IN" sz="2000" dirty="0" smtClean="0"/>
              <a:t> 2/9 * 2/9 * 6/9 * 6/9 * 9/14 </a:t>
            </a:r>
            <a:r>
              <a:rPr lang="el-GR" sz="2000" dirty="0" smtClean="0"/>
              <a:t>Ξ</a:t>
            </a:r>
            <a:r>
              <a:rPr lang="en-IN" sz="2000" dirty="0" smtClean="0"/>
              <a:t> 0.0141</a:t>
            </a:r>
          </a:p>
          <a:p>
            <a:r>
              <a:rPr lang="en-IN" sz="2000" dirty="0" smtClean="0"/>
              <a:t>P(</a:t>
            </a:r>
            <a:r>
              <a:rPr lang="en-IN" sz="2000" dirty="0" err="1" smtClean="0"/>
              <a:t>No|today</a:t>
            </a:r>
            <a:r>
              <a:rPr lang="en-IN" sz="2000" dirty="0" smtClean="0"/>
              <a:t>) </a:t>
            </a:r>
            <a:r>
              <a:rPr lang="el-GR" sz="2000" dirty="0" smtClean="0"/>
              <a:t>α</a:t>
            </a:r>
            <a:r>
              <a:rPr lang="en-IN" sz="2000" dirty="0" smtClean="0"/>
              <a:t> 3/5 * 3/5 * 1/5 * 2/5 * 5/14 </a:t>
            </a:r>
            <a:r>
              <a:rPr lang="el-GR" sz="2000" dirty="0" smtClean="0"/>
              <a:t>Ξ</a:t>
            </a:r>
            <a:r>
              <a:rPr lang="en-IN" sz="2000" dirty="0" smtClean="0"/>
              <a:t> 0.0068</a:t>
            </a:r>
          </a:p>
          <a:p>
            <a:r>
              <a:rPr lang="en-IN" sz="2000" dirty="0" smtClean="0"/>
              <a:t>P(</a:t>
            </a:r>
            <a:r>
              <a:rPr lang="en-IN" sz="2000" dirty="0" err="1" smtClean="0"/>
              <a:t>yes|today</a:t>
            </a:r>
            <a:r>
              <a:rPr lang="en-IN" sz="2000" dirty="0" smtClean="0"/>
              <a:t>) + </a:t>
            </a:r>
            <a:r>
              <a:rPr lang="en-IN" sz="1600" dirty="0" smtClean="0"/>
              <a:t>P(</a:t>
            </a:r>
            <a:r>
              <a:rPr lang="en-IN" sz="1600" dirty="0" err="1" smtClean="0"/>
              <a:t>No|today</a:t>
            </a:r>
            <a:r>
              <a:rPr lang="en-IN" sz="1600" dirty="0" smtClean="0"/>
              <a:t>) = 1</a:t>
            </a:r>
            <a:endParaRPr lang="en-IN" sz="1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Naive </a:t>
            </a:r>
            <a:r>
              <a:rPr lang="en-IN" dirty="0" err="1" smtClean="0"/>
              <a:t>Bayes</a:t>
            </a:r>
            <a:r>
              <a:rPr lang="en-IN" dirty="0" smtClean="0"/>
              <a:t> </a:t>
            </a:r>
            <a:r>
              <a:rPr lang="en-IN" dirty="0" err="1" smtClean="0"/>
              <a:t>Clasifier</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To implement </a:t>
            </a:r>
            <a:r>
              <a:rPr lang="en-IN" dirty="0" err="1" smtClean="0"/>
              <a:t>Bayes</a:t>
            </a:r>
            <a:r>
              <a:rPr lang="en-IN" dirty="0" smtClean="0"/>
              <a:t> theorem in ML we use Naive </a:t>
            </a:r>
            <a:r>
              <a:rPr lang="en-IN" dirty="0" err="1" smtClean="0"/>
              <a:t>Bayes</a:t>
            </a:r>
            <a:r>
              <a:rPr lang="en-IN" dirty="0" smtClean="0"/>
              <a:t> Classifier.</a:t>
            </a:r>
          </a:p>
          <a:p>
            <a:r>
              <a:rPr lang="en-IN" dirty="0" smtClean="0"/>
              <a:t>Naive </a:t>
            </a:r>
            <a:r>
              <a:rPr lang="en-IN" dirty="0" err="1" smtClean="0"/>
              <a:t>Bayes</a:t>
            </a:r>
            <a:r>
              <a:rPr lang="en-IN" dirty="0" smtClean="0"/>
              <a:t> is a simple supervised function which returns the probabilities.(Used for supervised learning)</a:t>
            </a:r>
          </a:p>
          <a:p>
            <a:r>
              <a:rPr lang="en-IN" dirty="0" smtClean="0"/>
              <a:t>All the attributes equally contribute to the decision.</a:t>
            </a:r>
          </a:p>
          <a:p>
            <a:r>
              <a:rPr lang="en-IN" dirty="0" smtClean="0"/>
              <a:t>As it is based on </a:t>
            </a:r>
            <a:r>
              <a:rPr lang="en-IN" dirty="0" err="1" smtClean="0"/>
              <a:t>Bayes</a:t>
            </a:r>
            <a:r>
              <a:rPr lang="en-IN" dirty="0" smtClean="0"/>
              <a:t> theorem (probability is derived based on evidence) the accuracy level is high.</a:t>
            </a:r>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Naive </a:t>
            </a:r>
            <a:r>
              <a:rPr lang="en-IN" dirty="0" err="1" smtClean="0"/>
              <a:t>Bayes</a:t>
            </a:r>
            <a:r>
              <a:rPr lang="en-IN" dirty="0" smtClean="0"/>
              <a:t> </a:t>
            </a:r>
            <a:r>
              <a:rPr lang="en-IN" dirty="0" err="1" smtClean="0"/>
              <a:t>Clasifier</a:t>
            </a:r>
            <a:endParaRPr lang="en-IN" dirty="0"/>
          </a:p>
        </p:txBody>
      </p:sp>
      <p:sp>
        <p:nvSpPr>
          <p:cNvPr id="3" name="Content Placeholder 2"/>
          <p:cNvSpPr>
            <a:spLocks noGrp="1"/>
          </p:cNvSpPr>
          <p:nvPr>
            <p:ph idx="1"/>
          </p:nvPr>
        </p:nvSpPr>
        <p:spPr/>
        <p:txBody>
          <a:bodyPr>
            <a:normAutofit/>
          </a:bodyPr>
          <a:lstStyle/>
          <a:p>
            <a:r>
              <a:rPr lang="en-IN" dirty="0" smtClean="0"/>
              <a:t>It is used both for binary as well as multiclass classifiers.</a:t>
            </a:r>
          </a:p>
          <a:p>
            <a:r>
              <a:rPr lang="en-IN" dirty="0" smtClean="0"/>
              <a:t>It is a stable algorithm hence a small change in the training data will make a big change in the model.</a:t>
            </a:r>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Naive Assumption</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It is used both for binary as well as multiclass classifiers.</a:t>
            </a:r>
          </a:p>
          <a:p>
            <a:r>
              <a:rPr lang="en-IN" dirty="0" smtClean="0"/>
              <a:t>It is a stable algorithm hence a small change in the training data will make a big change in the model.</a:t>
            </a:r>
          </a:p>
          <a:p>
            <a:pPr fontAlgn="base"/>
            <a:r>
              <a:rPr lang="en-IN" dirty="0" smtClean="0"/>
              <a:t>The fundamental Naive </a:t>
            </a:r>
            <a:r>
              <a:rPr lang="en-IN" dirty="0" err="1" smtClean="0"/>
              <a:t>Bayes</a:t>
            </a:r>
            <a:r>
              <a:rPr lang="en-IN" dirty="0" smtClean="0"/>
              <a:t> assumption is that each feature makes an:</a:t>
            </a:r>
          </a:p>
          <a:p>
            <a:pPr lvl="1" fontAlgn="base"/>
            <a:r>
              <a:rPr lang="en-IN" dirty="0" smtClean="0"/>
              <a:t>independent</a:t>
            </a:r>
          </a:p>
          <a:p>
            <a:pPr lvl="1" fontAlgn="base"/>
            <a:r>
              <a:rPr lang="en-IN" dirty="0" smtClean="0"/>
              <a:t>equal</a:t>
            </a:r>
          </a:p>
          <a:p>
            <a:pPr fontAlgn="base"/>
            <a:r>
              <a:rPr lang="en-IN" dirty="0" smtClean="0"/>
              <a:t>contribution to the outcome.</a:t>
            </a:r>
          </a:p>
          <a:p>
            <a:endParaRPr lang="en-IN" dirty="0" smtClean="0"/>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Naive Assumption</a:t>
            </a:r>
            <a:endParaRPr lang="en-IN" dirty="0"/>
          </a:p>
        </p:txBody>
      </p:sp>
      <p:sp>
        <p:nvSpPr>
          <p:cNvPr id="3" name="Content Placeholder 2"/>
          <p:cNvSpPr>
            <a:spLocks noGrp="1"/>
          </p:cNvSpPr>
          <p:nvPr>
            <p:ph idx="1"/>
          </p:nvPr>
        </p:nvSpPr>
        <p:spPr/>
        <p:txBody>
          <a:bodyPr>
            <a:normAutofit fontScale="85000" lnSpcReduction="20000"/>
          </a:bodyPr>
          <a:lstStyle/>
          <a:p>
            <a:pPr fontAlgn="base"/>
            <a:r>
              <a:rPr lang="en-IN" dirty="0" smtClean="0"/>
              <a:t>With relation to our dataset, this concept can be understood as:</a:t>
            </a:r>
          </a:p>
          <a:p>
            <a:pPr fontAlgn="base"/>
            <a:r>
              <a:rPr lang="en-IN" dirty="0" smtClean="0"/>
              <a:t>We assume that no pair of features are dependent. For example, the temperature being ‘Hot’ has nothing to do with the humidity or the outlook being ‘Rainy’ has no effect on the winds. Hence, the features are assumed to be </a:t>
            </a:r>
            <a:r>
              <a:rPr lang="en-IN" b="1" dirty="0" smtClean="0"/>
              <a:t>independent</a:t>
            </a:r>
            <a:r>
              <a:rPr lang="en-IN" dirty="0" smtClean="0"/>
              <a:t>.</a:t>
            </a:r>
          </a:p>
          <a:p>
            <a:pPr fontAlgn="base"/>
            <a:r>
              <a:rPr lang="en-IN" dirty="0" smtClean="0"/>
              <a:t>Secondly, each feature is given the same weight(or importance). For example, knowing only temperature and humidity alone can’t predict the outcome accurately. None of the attributes is irrelevant and assumed to be contributing </a:t>
            </a:r>
            <a:r>
              <a:rPr lang="en-IN" b="1" dirty="0" smtClean="0"/>
              <a:t>equally</a:t>
            </a:r>
            <a:r>
              <a:rPr lang="en-IN" dirty="0" smtClean="0"/>
              <a:t> to the outcome.</a:t>
            </a:r>
          </a:p>
          <a:p>
            <a:endParaRPr lang="en-IN" dirty="0" smtClean="0"/>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Naive Assumption</a:t>
            </a:r>
            <a:endParaRPr lang="en-IN" dirty="0"/>
          </a:p>
        </p:txBody>
      </p:sp>
      <p:sp>
        <p:nvSpPr>
          <p:cNvPr id="3" name="Content Placeholder 2"/>
          <p:cNvSpPr>
            <a:spLocks noGrp="1"/>
          </p:cNvSpPr>
          <p:nvPr>
            <p:ph idx="1"/>
          </p:nvPr>
        </p:nvSpPr>
        <p:spPr/>
        <p:txBody>
          <a:bodyPr>
            <a:normAutofit/>
          </a:bodyPr>
          <a:lstStyle/>
          <a:p>
            <a:pPr fontAlgn="base"/>
            <a:r>
              <a:rPr lang="en-IN" dirty="0" smtClean="0"/>
              <a:t>Thus we see that all the features are independent of each other.</a:t>
            </a:r>
          </a:p>
          <a:p>
            <a:pPr fontAlgn="base"/>
            <a:r>
              <a:rPr lang="en-IN" dirty="0" smtClean="0"/>
              <a:t>Like if A and B are two independent events then</a:t>
            </a:r>
          </a:p>
          <a:p>
            <a:pPr fontAlgn="base"/>
            <a:r>
              <a:rPr lang="en-IN" dirty="0" smtClean="0"/>
              <a:t>P(A,B) = P(A).P(B)</a:t>
            </a:r>
          </a:p>
          <a:p>
            <a:endParaRPr lang="en-IN" dirty="0" smtClean="0"/>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357686" y="3714752"/>
            <a:ext cx="642942" cy="28575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1</a:t>
            </a:r>
            <a:endParaRPr lang="en-IN" dirty="0"/>
          </a:p>
        </p:txBody>
      </p:sp>
      <p:sp>
        <p:nvSpPr>
          <p:cNvPr id="9" name="Rectangle 8"/>
          <p:cNvSpPr/>
          <p:nvPr/>
        </p:nvSpPr>
        <p:spPr>
          <a:xfrm>
            <a:off x="4357686" y="2928934"/>
            <a:ext cx="1071570" cy="42862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n</a:t>
            </a:r>
            <a:endParaRPr lang="en-IN" dirty="0"/>
          </a:p>
        </p:txBody>
      </p:sp>
      <p:sp>
        <p:nvSpPr>
          <p:cNvPr id="2" name="Title 1"/>
          <p:cNvSpPr>
            <a:spLocks noGrp="1"/>
          </p:cNvSpPr>
          <p:nvPr>
            <p:ph type="title"/>
          </p:nvPr>
        </p:nvSpPr>
        <p:spPr/>
        <p:txBody>
          <a:bodyPr/>
          <a:lstStyle/>
          <a:p>
            <a:r>
              <a:rPr lang="en-IN" dirty="0" smtClean="0"/>
              <a:t>Naive Assumption</a:t>
            </a:r>
            <a:endParaRPr lang="en-IN" dirty="0"/>
          </a:p>
        </p:txBody>
      </p:sp>
      <p:sp>
        <p:nvSpPr>
          <p:cNvPr id="3" name="Content Placeholder 2"/>
          <p:cNvSpPr>
            <a:spLocks noGrp="1"/>
          </p:cNvSpPr>
          <p:nvPr>
            <p:ph idx="1"/>
          </p:nvPr>
        </p:nvSpPr>
        <p:spPr>
          <a:xfrm>
            <a:off x="457200" y="1600199"/>
            <a:ext cx="8229600" cy="4464000"/>
          </a:xfrm>
        </p:spPr>
        <p:txBody>
          <a:bodyPr>
            <a:normAutofit/>
          </a:bodyPr>
          <a:lstStyle/>
          <a:p>
            <a:pPr fontAlgn="base"/>
            <a:r>
              <a:rPr lang="en-IN" dirty="0" smtClean="0"/>
              <a:t>P(y|x</a:t>
            </a:r>
            <a:r>
              <a:rPr lang="en-IN" baseline="-25000" dirty="0" smtClean="0"/>
              <a:t>1</a:t>
            </a:r>
            <a:r>
              <a:rPr lang="en-IN" dirty="0" smtClean="0"/>
              <a:t>, x</a:t>
            </a:r>
            <a:r>
              <a:rPr lang="en-IN" baseline="-25000" dirty="0" smtClean="0"/>
              <a:t>2</a:t>
            </a:r>
            <a:r>
              <a:rPr lang="en-IN" dirty="0" smtClean="0"/>
              <a:t>,...</a:t>
            </a:r>
            <a:r>
              <a:rPr lang="en-IN" dirty="0" err="1" smtClean="0"/>
              <a:t>x</a:t>
            </a:r>
            <a:r>
              <a:rPr lang="en-IN" baseline="-25000" dirty="0" err="1" smtClean="0"/>
              <a:t>n</a:t>
            </a:r>
            <a:r>
              <a:rPr lang="en-IN" dirty="0" smtClean="0"/>
              <a:t>) = P(x</a:t>
            </a:r>
            <a:r>
              <a:rPr lang="en-IN" baseline="-25000" dirty="0" smtClean="0"/>
              <a:t>1</a:t>
            </a:r>
            <a:r>
              <a:rPr lang="en-IN" dirty="0" smtClean="0"/>
              <a:t>|y).P(x</a:t>
            </a:r>
            <a:r>
              <a:rPr lang="en-IN" baseline="-25000" dirty="0" smtClean="0"/>
              <a:t>2</a:t>
            </a:r>
            <a:r>
              <a:rPr lang="en-IN" dirty="0" smtClean="0"/>
              <a:t>|y)...P(</a:t>
            </a:r>
            <a:r>
              <a:rPr lang="en-IN" dirty="0" err="1" smtClean="0"/>
              <a:t>x</a:t>
            </a:r>
            <a:r>
              <a:rPr lang="en-IN" baseline="-25000" dirty="0" err="1" smtClean="0"/>
              <a:t>n</a:t>
            </a:r>
            <a:r>
              <a:rPr lang="en-IN" dirty="0" err="1" smtClean="0"/>
              <a:t>|y</a:t>
            </a:r>
            <a:r>
              <a:rPr lang="en-IN" dirty="0" smtClean="0"/>
              <a:t>) .P(y)</a:t>
            </a:r>
          </a:p>
          <a:p>
            <a:pPr fontAlgn="base">
              <a:buNone/>
            </a:pPr>
            <a:r>
              <a:rPr lang="en-IN" dirty="0" smtClean="0"/>
              <a:t>					 P(x</a:t>
            </a:r>
            <a:r>
              <a:rPr lang="en-IN" baseline="-25000" dirty="0" smtClean="0"/>
              <a:t>1</a:t>
            </a:r>
            <a:r>
              <a:rPr lang="en-IN" dirty="0" smtClean="0"/>
              <a:t>).P(x</a:t>
            </a:r>
            <a:r>
              <a:rPr lang="en-IN" baseline="-25000" dirty="0" smtClean="0"/>
              <a:t>2</a:t>
            </a:r>
            <a:r>
              <a:rPr lang="en-IN" dirty="0" smtClean="0"/>
              <a:t>)...P(</a:t>
            </a:r>
            <a:r>
              <a:rPr lang="en-IN" dirty="0" err="1" smtClean="0"/>
              <a:t>x</a:t>
            </a:r>
            <a:r>
              <a:rPr lang="en-IN" baseline="-25000" dirty="0" err="1" smtClean="0"/>
              <a:t>n</a:t>
            </a:r>
            <a:r>
              <a:rPr lang="en-IN" dirty="0" smtClean="0"/>
              <a:t>) </a:t>
            </a:r>
          </a:p>
          <a:p>
            <a:pPr fontAlgn="base"/>
            <a:r>
              <a:rPr lang="en-IN" dirty="0" smtClean="0"/>
              <a:t>P(y|x</a:t>
            </a:r>
            <a:r>
              <a:rPr lang="en-IN" baseline="-25000" dirty="0" smtClean="0"/>
              <a:t>1</a:t>
            </a:r>
            <a:r>
              <a:rPr lang="en-IN" dirty="0" smtClean="0"/>
              <a:t>, x</a:t>
            </a:r>
            <a:r>
              <a:rPr lang="en-IN" baseline="-25000" dirty="0" smtClean="0"/>
              <a:t>2</a:t>
            </a:r>
            <a:r>
              <a:rPr lang="en-IN" dirty="0" smtClean="0"/>
              <a:t>,...</a:t>
            </a:r>
            <a:r>
              <a:rPr lang="en-IN" dirty="0" err="1" smtClean="0"/>
              <a:t>x</a:t>
            </a:r>
            <a:r>
              <a:rPr lang="en-IN" baseline="-25000" dirty="0" err="1" smtClean="0"/>
              <a:t>n</a:t>
            </a:r>
            <a:r>
              <a:rPr lang="en-IN" dirty="0" smtClean="0"/>
              <a:t>) = P(y).</a:t>
            </a:r>
            <a:r>
              <a:rPr lang="el-GR" sz="6600" dirty="0" smtClean="0"/>
              <a:t>ᴨ</a:t>
            </a:r>
            <a:r>
              <a:rPr lang="en-IN" sz="6600" dirty="0" smtClean="0"/>
              <a:t> </a:t>
            </a:r>
            <a:r>
              <a:rPr lang="en-IN" dirty="0" smtClean="0"/>
              <a:t>P(</a:t>
            </a:r>
            <a:r>
              <a:rPr lang="en-IN" dirty="0" err="1" smtClean="0"/>
              <a:t>x</a:t>
            </a:r>
            <a:r>
              <a:rPr lang="en-IN" baseline="-25000" dirty="0" err="1" smtClean="0"/>
              <a:t>i</a:t>
            </a:r>
            <a:r>
              <a:rPr lang="en-IN" dirty="0" err="1" smtClean="0"/>
              <a:t>|y</a:t>
            </a:r>
            <a:r>
              <a:rPr lang="en-IN" dirty="0" smtClean="0"/>
              <a:t>)</a:t>
            </a:r>
          </a:p>
          <a:p>
            <a:pPr fontAlgn="base">
              <a:buNone/>
            </a:pPr>
            <a:r>
              <a:rPr lang="en-IN" dirty="0" smtClean="0"/>
              <a:t>						 							P(x</a:t>
            </a:r>
            <a:r>
              <a:rPr lang="en-IN" baseline="-25000" dirty="0" smtClean="0"/>
              <a:t>1</a:t>
            </a:r>
            <a:r>
              <a:rPr lang="en-IN" dirty="0" smtClean="0"/>
              <a:t>).P(x</a:t>
            </a:r>
            <a:r>
              <a:rPr lang="en-IN" baseline="-25000" dirty="0" smtClean="0"/>
              <a:t>2</a:t>
            </a:r>
            <a:r>
              <a:rPr lang="en-IN" dirty="0" smtClean="0"/>
              <a:t>)...P(</a:t>
            </a:r>
            <a:r>
              <a:rPr lang="en-IN" dirty="0" err="1" smtClean="0"/>
              <a:t>x</a:t>
            </a:r>
            <a:r>
              <a:rPr lang="en-IN" baseline="-25000" dirty="0" err="1" smtClean="0"/>
              <a:t>n</a:t>
            </a:r>
            <a:r>
              <a:rPr lang="en-IN" dirty="0" smtClean="0"/>
              <a:t>) </a:t>
            </a:r>
          </a:p>
          <a:p>
            <a:r>
              <a:rPr lang="en-IN" dirty="0" smtClean="0"/>
              <a:t>P(x</a:t>
            </a:r>
            <a:r>
              <a:rPr lang="en-IN" baseline="-25000" dirty="0" smtClean="0"/>
              <a:t>1</a:t>
            </a:r>
            <a:r>
              <a:rPr lang="en-IN" dirty="0" smtClean="0"/>
              <a:t>).P(x</a:t>
            </a:r>
            <a:r>
              <a:rPr lang="en-IN" baseline="-25000" dirty="0" smtClean="0"/>
              <a:t>2</a:t>
            </a:r>
            <a:r>
              <a:rPr lang="en-IN" dirty="0" smtClean="0"/>
              <a:t>)...P(</a:t>
            </a:r>
            <a:r>
              <a:rPr lang="en-IN" dirty="0" err="1" smtClean="0"/>
              <a:t>x</a:t>
            </a:r>
            <a:r>
              <a:rPr lang="en-IN" baseline="-25000" dirty="0" err="1" smtClean="0"/>
              <a:t>n</a:t>
            </a:r>
            <a:r>
              <a:rPr lang="en-IN" dirty="0" smtClean="0"/>
              <a:t>) is constant</a:t>
            </a:r>
          </a:p>
          <a:p>
            <a:endParaRPr lang="en-IN" dirty="0" smtClean="0"/>
          </a:p>
          <a:p>
            <a:endParaRPr lang="en-IN" dirty="0"/>
          </a:p>
        </p:txBody>
      </p:sp>
      <p:cxnSp>
        <p:nvCxnSpPr>
          <p:cNvPr id="5" name="Straight Connector 4"/>
          <p:cNvCxnSpPr/>
          <p:nvPr/>
        </p:nvCxnSpPr>
        <p:spPr>
          <a:xfrm>
            <a:off x="3500430" y="2143116"/>
            <a:ext cx="4214842" cy="1588"/>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3571868" y="4143380"/>
            <a:ext cx="3000396"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428992" y="3500438"/>
            <a:ext cx="571504" cy="3571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1</a:t>
            </a:r>
            <a:endParaRPr lang="en-IN" dirty="0"/>
          </a:p>
        </p:txBody>
      </p:sp>
      <p:sp>
        <p:nvSpPr>
          <p:cNvPr id="6" name="Rectangle 5"/>
          <p:cNvSpPr/>
          <p:nvPr/>
        </p:nvSpPr>
        <p:spPr>
          <a:xfrm>
            <a:off x="3500430" y="3000372"/>
            <a:ext cx="571504" cy="3571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n</a:t>
            </a:r>
            <a:endParaRPr lang="en-IN" dirty="0"/>
          </a:p>
        </p:txBody>
      </p:sp>
      <p:sp>
        <p:nvSpPr>
          <p:cNvPr id="4" name="Rectangle 3"/>
          <p:cNvSpPr/>
          <p:nvPr/>
        </p:nvSpPr>
        <p:spPr>
          <a:xfrm>
            <a:off x="4357686" y="2500306"/>
            <a:ext cx="571504" cy="3571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1</a:t>
            </a:r>
            <a:endParaRPr lang="en-IN" dirty="0"/>
          </a:p>
        </p:txBody>
      </p:sp>
      <p:sp>
        <p:nvSpPr>
          <p:cNvPr id="2" name="Title 1"/>
          <p:cNvSpPr>
            <a:spLocks noGrp="1"/>
          </p:cNvSpPr>
          <p:nvPr>
            <p:ph type="title"/>
          </p:nvPr>
        </p:nvSpPr>
        <p:spPr/>
        <p:txBody>
          <a:bodyPr/>
          <a:lstStyle/>
          <a:p>
            <a:r>
              <a:rPr lang="en-IN" dirty="0" smtClean="0"/>
              <a:t>Naive Assumption</a:t>
            </a:r>
            <a:endParaRPr lang="en-IN" dirty="0"/>
          </a:p>
        </p:txBody>
      </p:sp>
      <p:sp>
        <p:nvSpPr>
          <p:cNvPr id="3" name="Content Placeholder 2"/>
          <p:cNvSpPr>
            <a:spLocks noGrp="1"/>
          </p:cNvSpPr>
          <p:nvPr>
            <p:ph idx="1"/>
          </p:nvPr>
        </p:nvSpPr>
        <p:spPr/>
        <p:txBody>
          <a:bodyPr/>
          <a:lstStyle/>
          <a:p>
            <a:r>
              <a:rPr lang="en-IN" dirty="0" smtClean="0"/>
              <a:t>P(y|x</a:t>
            </a:r>
            <a:r>
              <a:rPr lang="en-IN" baseline="-25000" dirty="0" smtClean="0"/>
              <a:t>1</a:t>
            </a:r>
            <a:r>
              <a:rPr lang="en-IN" dirty="0" smtClean="0"/>
              <a:t>, x</a:t>
            </a:r>
            <a:r>
              <a:rPr lang="en-IN" baseline="-25000" dirty="0" smtClean="0"/>
              <a:t>2</a:t>
            </a:r>
            <a:r>
              <a:rPr lang="en-IN" dirty="0" smtClean="0"/>
              <a:t>,...</a:t>
            </a:r>
            <a:r>
              <a:rPr lang="en-IN" dirty="0" err="1" smtClean="0"/>
              <a:t>x</a:t>
            </a:r>
            <a:r>
              <a:rPr lang="en-IN" baseline="-25000" dirty="0" err="1" smtClean="0"/>
              <a:t>n</a:t>
            </a:r>
            <a:r>
              <a:rPr lang="en-IN" dirty="0" smtClean="0"/>
              <a:t>) </a:t>
            </a:r>
            <a:r>
              <a:rPr lang="el-GR" sz="4400" dirty="0" smtClean="0"/>
              <a:t>α</a:t>
            </a:r>
            <a:r>
              <a:rPr lang="en-IN" dirty="0" smtClean="0"/>
              <a:t> P(y).</a:t>
            </a:r>
            <a:r>
              <a:rPr lang="el-GR" sz="6600" dirty="0" smtClean="0"/>
              <a:t>ᴨ</a:t>
            </a:r>
            <a:r>
              <a:rPr lang="en-IN" sz="6600" dirty="0" smtClean="0"/>
              <a:t> </a:t>
            </a:r>
            <a:r>
              <a:rPr lang="en-IN" dirty="0" smtClean="0"/>
              <a:t>P(</a:t>
            </a:r>
            <a:r>
              <a:rPr lang="en-IN" dirty="0" err="1" smtClean="0"/>
              <a:t>x</a:t>
            </a:r>
            <a:r>
              <a:rPr lang="en-IN" baseline="-25000" dirty="0" err="1" smtClean="0"/>
              <a:t>i</a:t>
            </a:r>
            <a:r>
              <a:rPr lang="en-IN" dirty="0" err="1" smtClean="0"/>
              <a:t>|y</a:t>
            </a:r>
            <a:r>
              <a:rPr lang="en-IN" dirty="0" smtClean="0"/>
              <a:t>)</a:t>
            </a:r>
          </a:p>
          <a:p>
            <a:r>
              <a:rPr lang="en-IN" dirty="0" smtClean="0"/>
              <a:t>y = </a:t>
            </a:r>
            <a:r>
              <a:rPr lang="en-IN" dirty="0" err="1" smtClean="0"/>
              <a:t>argmax</a:t>
            </a:r>
            <a:r>
              <a:rPr lang="en-IN" dirty="0" smtClean="0"/>
              <a:t> P(y).</a:t>
            </a:r>
            <a:r>
              <a:rPr lang="el-GR" sz="6600" dirty="0" smtClean="0"/>
              <a:t>ᴨ</a:t>
            </a:r>
            <a:r>
              <a:rPr lang="en-IN" sz="6600" dirty="0" smtClean="0"/>
              <a:t> </a:t>
            </a:r>
            <a:r>
              <a:rPr lang="en-IN" dirty="0" smtClean="0"/>
              <a:t>P(</a:t>
            </a:r>
            <a:r>
              <a:rPr lang="en-IN" dirty="0" err="1" smtClean="0"/>
              <a:t>x</a:t>
            </a:r>
            <a:r>
              <a:rPr lang="en-IN" baseline="-25000" dirty="0" err="1" smtClean="0"/>
              <a:t>i</a:t>
            </a:r>
            <a:r>
              <a:rPr lang="en-IN" dirty="0" err="1" smtClean="0"/>
              <a:t>|y</a:t>
            </a:r>
            <a:r>
              <a:rPr lang="en-IN" dirty="0" smtClean="0"/>
              <a:t>)</a:t>
            </a:r>
          </a:p>
          <a:p>
            <a:r>
              <a:rPr lang="en-IN" dirty="0" smtClean="0"/>
              <a:t>Now hence we are left with calculating P(y) which is probability of class</a:t>
            </a:r>
          </a:p>
          <a:p>
            <a:r>
              <a:rPr lang="en-IN" dirty="0" smtClean="0"/>
              <a:t>P(</a:t>
            </a:r>
            <a:r>
              <a:rPr lang="en-IN" dirty="0" err="1" smtClean="0"/>
              <a:t>x</a:t>
            </a:r>
            <a:r>
              <a:rPr lang="en-IN" baseline="-25000" dirty="0" err="1" smtClean="0"/>
              <a:t>i</a:t>
            </a:r>
            <a:r>
              <a:rPr lang="en-IN" dirty="0" err="1" smtClean="0"/>
              <a:t>|y</a:t>
            </a:r>
            <a:r>
              <a:rPr lang="en-IN" dirty="0" smtClean="0"/>
              <a:t>) is called conditional probability of class</a:t>
            </a:r>
          </a:p>
          <a:p>
            <a:endParaRPr lang="en-IN" dirty="0" smtClean="0"/>
          </a:p>
          <a:p>
            <a:endParaRPr lang="en-IN" dirty="0"/>
          </a:p>
        </p:txBody>
      </p:sp>
      <p:sp>
        <p:nvSpPr>
          <p:cNvPr id="5" name="Rectangle 4"/>
          <p:cNvSpPr/>
          <p:nvPr/>
        </p:nvSpPr>
        <p:spPr>
          <a:xfrm>
            <a:off x="4286248" y="1643050"/>
            <a:ext cx="571504" cy="3571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n</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What Is </a:t>
            </a:r>
            <a:r>
              <a:rPr lang="en-IN" b="1" dirty="0" err="1" smtClean="0"/>
              <a:t>Argmax</a:t>
            </a:r>
            <a:r>
              <a:rPr lang="en-IN" b="1" dirty="0" smtClean="0"/>
              <a:t>?</a:t>
            </a:r>
            <a:br>
              <a:rPr lang="en-IN" b="1" dirty="0" smtClean="0"/>
            </a:br>
            <a:endParaRPr lang="en-IN" dirty="0"/>
          </a:p>
        </p:txBody>
      </p:sp>
      <p:sp>
        <p:nvSpPr>
          <p:cNvPr id="3" name="Content Placeholder 2"/>
          <p:cNvSpPr>
            <a:spLocks noGrp="1"/>
          </p:cNvSpPr>
          <p:nvPr>
            <p:ph idx="1"/>
          </p:nvPr>
        </p:nvSpPr>
        <p:spPr/>
        <p:txBody>
          <a:bodyPr>
            <a:normAutofit fontScale="55000" lnSpcReduction="20000"/>
          </a:bodyPr>
          <a:lstStyle/>
          <a:p>
            <a:pPr fontAlgn="base"/>
            <a:r>
              <a:rPr lang="en-IN" dirty="0" err="1" smtClean="0">
                <a:hlinkClick r:id="rId2"/>
              </a:rPr>
              <a:t>Argmax</a:t>
            </a:r>
            <a:r>
              <a:rPr lang="en-IN" dirty="0" smtClean="0"/>
              <a:t> is a mathematical function.</a:t>
            </a:r>
          </a:p>
          <a:p>
            <a:pPr fontAlgn="base"/>
            <a:r>
              <a:rPr lang="en-IN" dirty="0" smtClean="0"/>
              <a:t>It is typically applied to another function that takes an argument. For example, given a function </a:t>
            </a:r>
            <a:r>
              <a:rPr lang="en-IN" i="1" dirty="0" smtClean="0"/>
              <a:t>g()</a:t>
            </a:r>
            <a:r>
              <a:rPr lang="en-IN" dirty="0" smtClean="0"/>
              <a:t> that takes the argument </a:t>
            </a:r>
            <a:r>
              <a:rPr lang="en-IN" i="1" dirty="0" smtClean="0"/>
              <a:t>x</a:t>
            </a:r>
            <a:r>
              <a:rPr lang="en-IN" dirty="0" smtClean="0"/>
              <a:t>, the </a:t>
            </a:r>
            <a:r>
              <a:rPr lang="en-IN" i="1" dirty="0" err="1" smtClean="0"/>
              <a:t>argmax</a:t>
            </a:r>
            <a:r>
              <a:rPr lang="en-IN" dirty="0" smtClean="0"/>
              <a:t> operation of that function would be described as follows:</a:t>
            </a:r>
          </a:p>
          <a:p>
            <a:pPr fontAlgn="base"/>
            <a:r>
              <a:rPr lang="en-IN" dirty="0" smtClean="0"/>
              <a:t>result = </a:t>
            </a:r>
            <a:r>
              <a:rPr lang="en-IN" dirty="0" err="1" smtClean="0"/>
              <a:t>argmax</a:t>
            </a:r>
            <a:r>
              <a:rPr lang="en-IN" dirty="0" smtClean="0"/>
              <a:t>(g(x))</a:t>
            </a:r>
          </a:p>
          <a:p>
            <a:pPr fontAlgn="base"/>
            <a:r>
              <a:rPr lang="en-IN" dirty="0" smtClean="0"/>
              <a:t>The </a:t>
            </a:r>
            <a:r>
              <a:rPr lang="en-IN" i="1" dirty="0" err="1" smtClean="0"/>
              <a:t>argmax</a:t>
            </a:r>
            <a:r>
              <a:rPr lang="en-IN" dirty="0" smtClean="0"/>
              <a:t> function returns the argument or arguments (</a:t>
            </a:r>
            <a:r>
              <a:rPr lang="en-IN" i="1" dirty="0" err="1" smtClean="0"/>
              <a:t>arg</a:t>
            </a:r>
            <a:r>
              <a:rPr lang="en-IN" dirty="0" smtClean="0"/>
              <a:t>) for the target function that returns the maximum (</a:t>
            </a:r>
            <a:r>
              <a:rPr lang="en-IN" i="1" dirty="0" smtClean="0"/>
              <a:t>max</a:t>
            </a:r>
            <a:r>
              <a:rPr lang="en-IN" dirty="0" smtClean="0"/>
              <a:t>) value from the target function.</a:t>
            </a:r>
          </a:p>
          <a:p>
            <a:pPr fontAlgn="base"/>
            <a:r>
              <a:rPr lang="en-IN" dirty="0" smtClean="0"/>
              <a:t>Consider the example where </a:t>
            </a:r>
            <a:r>
              <a:rPr lang="en-IN" i="1" dirty="0" smtClean="0"/>
              <a:t>g(x)</a:t>
            </a:r>
            <a:r>
              <a:rPr lang="en-IN" dirty="0" smtClean="0"/>
              <a:t> is calculated as the square of the </a:t>
            </a:r>
            <a:r>
              <a:rPr lang="en-IN" i="1" dirty="0" smtClean="0"/>
              <a:t>x</a:t>
            </a:r>
            <a:r>
              <a:rPr lang="en-IN" dirty="0" smtClean="0"/>
              <a:t> value and the domain or extent of input values (</a:t>
            </a:r>
            <a:r>
              <a:rPr lang="en-IN" i="1" dirty="0" smtClean="0"/>
              <a:t>x</a:t>
            </a:r>
            <a:r>
              <a:rPr lang="en-IN" dirty="0" smtClean="0"/>
              <a:t>) is limited to integers from 1 to 5:</a:t>
            </a:r>
          </a:p>
          <a:p>
            <a:pPr fontAlgn="base"/>
            <a:r>
              <a:rPr lang="en-IN" dirty="0" smtClean="0"/>
              <a:t>g(1) = 1^2 = 1</a:t>
            </a:r>
          </a:p>
          <a:p>
            <a:pPr fontAlgn="base"/>
            <a:r>
              <a:rPr lang="en-IN" dirty="0" smtClean="0"/>
              <a:t>g(2) = 2^2 = 4</a:t>
            </a:r>
          </a:p>
          <a:p>
            <a:pPr fontAlgn="base"/>
            <a:r>
              <a:rPr lang="en-IN" dirty="0" smtClean="0"/>
              <a:t>g(3) = 3^2 = 9</a:t>
            </a:r>
          </a:p>
          <a:p>
            <a:pPr fontAlgn="base"/>
            <a:r>
              <a:rPr lang="en-IN" dirty="0" smtClean="0"/>
              <a:t>g(4) = 4^2 = 16</a:t>
            </a:r>
          </a:p>
          <a:p>
            <a:pPr fontAlgn="base"/>
            <a:r>
              <a:rPr lang="en-IN" dirty="0" smtClean="0"/>
              <a:t>g(5) = 5^2 = 25</a:t>
            </a:r>
          </a:p>
          <a:p>
            <a:pPr fontAlgn="base"/>
            <a:r>
              <a:rPr lang="en-IN" dirty="0" smtClean="0"/>
              <a:t>We can intuitively see that the </a:t>
            </a:r>
            <a:r>
              <a:rPr lang="en-IN" dirty="0" err="1" smtClean="0"/>
              <a:t>argmax</a:t>
            </a:r>
            <a:r>
              <a:rPr lang="en-IN" dirty="0" smtClean="0"/>
              <a:t> for the function </a:t>
            </a:r>
            <a:r>
              <a:rPr lang="en-IN" i="1" dirty="0" smtClean="0"/>
              <a:t>g(x)</a:t>
            </a:r>
            <a:r>
              <a:rPr lang="en-IN" dirty="0" smtClean="0"/>
              <a:t> is 5.</a:t>
            </a:r>
          </a:p>
          <a:p>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72DCA44225E9B4DAEFDD14FFC736BEF" ma:contentTypeVersion="4" ma:contentTypeDescription="Create a new document." ma:contentTypeScope="" ma:versionID="afb9c07f117b844caf68b0dceef62346">
  <xsd:schema xmlns:xsd="http://www.w3.org/2001/XMLSchema" xmlns:xs="http://www.w3.org/2001/XMLSchema" xmlns:p="http://schemas.microsoft.com/office/2006/metadata/properties" xmlns:ns2="8eb28015-e122-48b0-9166-c0faefd8719d" xmlns:ns3="c8fd2850-b8eb-4f49-b317-eb497fd28ef7" targetNamespace="http://schemas.microsoft.com/office/2006/metadata/properties" ma:root="true" ma:fieldsID="7fee8d16406271d35c09f4ce493a287c" ns2:_="" ns3:_="">
    <xsd:import namespace="8eb28015-e122-48b0-9166-c0faefd8719d"/>
    <xsd:import namespace="c8fd2850-b8eb-4f49-b317-eb497fd28ef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b28015-e122-48b0-9166-c0faefd871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8fd2850-b8eb-4f49-b317-eb497fd28ef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47F5313-3657-45DB-ACD5-D896B5C47FBB}"/>
</file>

<file path=customXml/itemProps2.xml><?xml version="1.0" encoding="utf-8"?>
<ds:datastoreItem xmlns:ds="http://schemas.openxmlformats.org/officeDocument/2006/customXml" ds:itemID="{E1A0F158-EDC5-459A-8276-27CF90878A52}"/>
</file>

<file path=customXml/itemProps3.xml><?xml version="1.0" encoding="utf-8"?>
<ds:datastoreItem xmlns:ds="http://schemas.openxmlformats.org/officeDocument/2006/customXml" ds:itemID="{130BB303-439C-40F8-9B55-3CE3839B9661}"/>
</file>

<file path=docProps/app.xml><?xml version="1.0" encoding="utf-8"?>
<Properties xmlns="http://schemas.openxmlformats.org/officeDocument/2006/extended-properties" xmlns:vt="http://schemas.openxmlformats.org/officeDocument/2006/docPropsVTypes">
  <TotalTime>0</TotalTime>
  <Words>670</Words>
  <Application>Microsoft Office PowerPoint</Application>
  <PresentationFormat>On-screen Show (4:3)</PresentationFormat>
  <Paragraphs>299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Naive Bayes</vt:lpstr>
      <vt:lpstr>Naive Bayes Clasifier</vt:lpstr>
      <vt:lpstr>Naive Bayes Clasifier</vt:lpstr>
      <vt:lpstr>Naive Assumption</vt:lpstr>
      <vt:lpstr>Naive Assumption</vt:lpstr>
      <vt:lpstr>Naive Assumption</vt:lpstr>
      <vt:lpstr>Naive Assumption</vt:lpstr>
      <vt:lpstr>Naive Assumption</vt:lpstr>
      <vt:lpstr>What Is Argmax? </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Naive Bayes</dc:title>
  <dc:creator>Lenovo-PC</dc:creator>
  <cp:lastModifiedBy>Lenovo-PC</cp:lastModifiedBy>
  <cp:revision>1</cp:revision>
  <dcterms:created xsi:type="dcterms:W3CDTF">2021-06-14T06:45:48Z</dcterms:created>
  <dcterms:modified xsi:type="dcterms:W3CDTF">2021-06-14T06:46:32Z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0x010100172DCA44225E9B4DAEFDD14FFC736BEF</vt:lpwstr>
  </property>
</Properties>
</file>