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Thin"/>
      <p:regular r:id="rId42"/>
      <p:bold r:id="rId43"/>
      <p:italic r:id="rId44"/>
      <p:boldItalic r:id="rId45"/>
    </p:embeddedFont>
    <p:embeddedFont>
      <p:font typeface="Roboto Medium"/>
      <p:regular r:id="rId46"/>
      <p:bold r:id="rId47"/>
      <p:italic r:id="rId48"/>
      <p:boldItalic r:id="rId49"/>
    </p:embeddedFont>
    <p:embeddedFont>
      <p:font typeface="Roboto"/>
      <p:regular r:id="rId50"/>
      <p:bold r:id="rId51"/>
      <p:italic r:id="rId52"/>
      <p:boldItalic r:id="rId53"/>
    </p:embeddedFont>
    <p:embeddedFont>
      <p:font typeface="Montserrat"/>
      <p:regular r:id="rId54"/>
      <p:bold r:id="rId55"/>
      <p:italic r:id="rId56"/>
      <p:boldItalic r:id="rId57"/>
    </p:embeddedFont>
    <p:embeddedFont>
      <p:font typeface="Lato"/>
      <p:regular r:id="rId58"/>
      <p:bold r:id="rId59"/>
      <p:italic r:id="rId60"/>
      <p:boldItalic r:id="rId61"/>
    </p:embeddedFont>
    <p:embeddedFont>
      <p:font typeface="PT Sans Narrow"/>
      <p:regular r:id="rId62"/>
      <p:bold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Thin-regular.fntdata"/><Relationship Id="rId41" Type="http://schemas.openxmlformats.org/officeDocument/2006/relationships/slide" Target="slides/slide36.xml"/><Relationship Id="rId44" Type="http://schemas.openxmlformats.org/officeDocument/2006/relationships/font" Target="fonts/RobotoThin-italic.fntdata"/><Relationship Id="rId43" Type="http://schemas.openxmlformats.org/officeDocument/2006/relationships/font" Target="fonts/RobotoThin-bold.fntdata"/><Relationship Id="rId46" Type="http://schemas.openxmlformats.org/officeDocument/2006/relationships/font" Target="fonts/RobotoMedium-regular.fntdata"/><Relationship Id="rId45"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ansNarrow-regular.fntdata"/><Relationship Id="rId61" Type="http://schemas.openxmlformats.org/officeDocument/2006/relationships/font" Target="fonts/Lato-boldItalic.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PTSansNarrow-bold.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8607a58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8607a58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ec0414a5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ec0414a5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4ec0414a5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4ec0414a5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4ec0414a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4ec0414a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ec0414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4ec0414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4ec0414a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4ec0414a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ec0414a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ec0414a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4ec0414a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4ec0414a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8607a58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8607a58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4ec0414a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4ec0414a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607a575b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607a575b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8607a58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8607a58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8607a58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8607a58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4ec0414a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4ec0414a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4ec0414a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4ec0414a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4ec0414a5_1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4ec0414a5_1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4ec0414a5_1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4ec0414a5_1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4ec0414a5_1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4ec0414a5_1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4ec0414a5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4ec0414a5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4ec0414a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4ec0414a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4ec0414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4ec0414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8607a57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8607a57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4ec0414a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4ec0414a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4ec0414a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4ec0414a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4ec0414a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4ec0414a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4ec0414a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4ec0414a5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4ec0414a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4ec0414a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4ec0414a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4ec0414a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4ec0414a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4ec0414a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607a575b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607a575b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607a575b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607a575b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607a575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607a575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607a575b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607a575b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607a57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607a57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ec041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ec041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sineiitb.org/sine/" TargetMode="External"/><Relationship Id="rId4" Type="http://schemas.openxmlformats.org/officeDocument/2006/relationships/hyperlink" Target="https://ciie.co/" TargetMode="External"/><Relationship Id="rId5" Type="http://schemas.openxmlformats.org/officeDocument/2006/relationships/hyperlink" Target="https://www.kickstarter.com/?ref=nav" TargetMode="External"/><Relationship Id="rId6" Type="http://schemas.openxmlformats.org/officeDocument/2006/relationships/hyperlink" Target="https://www.indiegogo.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8150" y="1283375"/>
            <a:ext cx="5523300" cy="14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Startup </a:t>
            </a:r>
            <a:r>
              <a:rPr lang="en-GB"/>
              <a:t>assignment</a:t>
            </a:r>
            <a:endParaRPr/>
          </a:p>
        </p:txBody>
      </p:sp>
      <p:sp>
        <p:nvSpPr>
          <p:cNvPr id="135" name="Google Shape;135;p13"/>
          <p:cNvSpPr txBox="1"/>
          <p:nvPr>
            <p:ph idx="1" type="subTitle"/>
          </p:nvPr>
        </p:nvSpPr>
        <p:spPr>
          <a:xfrm>
            <a:off x="3219800" y="2827049"/>
            <a:ext cx="5613300" cy="20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a:t>
            </a:r>
            <a:endParaRPr/>
          </a:p>
          <a:p>
            <a:pPr indent="0" lvl="0" marL="0" rtl="0" algn="l">
              <a:spcBef>
                <a:spcPts val="0"/>
              </a:spcBef>
              <a:spcAft>
                <a:spcPts val="0"/>
              </a:spcAft>
              <a:buNone/>
            </a:pPr>
            <a:r>
              <a:rPr lang="en-GB"/>
              <a:t>Amal Sunil Pillai  19030121009</a:t>
            </a:r>
            <a:endParaRPr/>
          </a:p>
          <a:p>
            <a:pPr indent="0" lvl="0" marL="0" rtl="0" algn="l">
              <a:spcBef>
                <a:spcPts val="0"/>
              </a:spcBef>
              <a:spcAft>
                <a:spcPts val="0"/>
              </a:spcAft>
              <a:buNone/>
            </a:pPr>
            <a:r>
              <a:rPr lang="en-GB"/>
              <a:t>Kirit Thakrar</a:t>
            </a:r>
            <a:r>
              <a:rPr lang="en-GB"/>
              <a:t>         19030121050</a:t>
            </a:r>
            <a:endParaRPr/>
          </a:p>
          <a:p>
            <a:pPr indent="0" lvl="0" marL="0" rtl="0" algn="l">
              <a:spcBef>
                <a:spcPts val="0"/>
              </a:spcBef>
              <a:spcAft>
                <a:spcPts val="0"/>
              </a:spcAft>
              <a:buNone/>
            </a:pPr>
            <a:r>
              <a:rPr lang="en-GB"/>
              <a:t>Sradha S kumar  19030121089</a:t>
            </a:r>
            <a:endParaRPr/>
          </a:p>
          <a:p>
            <a:pPr indent="0" lvl="0" marL="0" rtl="0" algn="l">
              <a:spcBef>
                <a:spcPts val="0"/>
              </a:spcBef>
              <a:spcAft>
                <a:spcPts val="0"/>
              </a:spcAft>
              <a:buNone/>
            </a:pPr>
            <a:r>
              <a:rPr lang="en-GB"/>
              <a:t>Umang Agrawal  19030121093</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22"/>
          <p:cNvGrpSpPr/>
          <p:nvPr/>
        </p:nvGrpSpPr>
        <p:grpSpPr>
          <a:xfrm>
            <a:off x="1593013" y="940009"/>
            <a:ext cx="5957975" cy="643500"/>
            <a:chOff x="1593000" y="2322568"/>
            <a:chExt cx="5957975" cy="643500"/>
          </a:xfrm>
        </p:grpSpPr>
        <p:sp>
          <p:nvSpPr>
            <p:cNvPr id="186" name="Google Shape;186;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Roboto Medium"/>
                  <a:ea typeface="Roboto Medium"/>
                  <a:cs typeface="Roboto Medium"/>
                  <a:sym typeface="Roboto Medium"/>
                </a:rPr>
                <a:t>Lorem ipsum dolor sit amet at nec at adipiscing</a:t>
              </a:r>
              <a:endParaRPr sz="1000">
                <a:solidFill>
                  <a:srgbClr val="FFFFFF"/>
                </a:solidFill>
                <a:latin typeface="Roboto"/>
                <a:ea typeface="Roboto"/>
                <a:cs typeface="Roboto"/>
                <a:sym typeface="Roboto"/>
              </a:endParaRPr>
            </a:p>
          </p:txBody>
        </p:sp>
        <p:sp>
          <p:nvSpPr>
            <p:cNvPr id="190" name="Google Shape;190;p2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92" name="Google Shape;192;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Donec risus dolor porta venenatis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Pharetra luctus felis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GB" sz="800">
                  <a:solidFill>
                    <a:srgbClr val="A72A1E"/>
                  </a:solidFill>
                  <a:latin typeface="Roboto"/>
                  <a:ea typeface="Roboto"/>
                  <a:cs typeface="Roboto"/>
                  <a:sym typeface="Roboto"/>
                </a:rPr>
                <a:t>Proin in tellus felis volutpat </a:t>
              </a:r>
              <a:endParaRPr sz="800">
                <a:solidFill>
                  <a:srgbClr val="A72A1E"/>
                </a:solidFill>
                <a:latin typeface="Roboto"/>
                <a:ea typeface="Roboto"/>
                <a:cs typeface="Roboto"/>
                <a:sym typeface="Roboto"/>
              </a:endParaRPr>
            </a:p>
          </p:txBody>
        </p:sp>
      </p:grpSp>
      <p:grpSp>
        <p:nvGrpSpPr>
          <p:cNvPr id="193" name="Google Shape;193;p22"/>
          <p:cNvGrpSpPr/>
          <p:nvPr/>
        </p:nvGrpSpPr>
        <p:grpSpPr>
          <a:xfrm>
            <a:off x="403931" y="578822"/>
            <a:ext cx="8350102" cy="4129919"/>
            <a:chOff x="1593000" y="2322568"/>
            <a:chExt cx="5957975" cy="643500"/>
          </a:xfrm>
        </p:grpSpPr>
        <p:sp>
          <p:nvSpPr>
            <p:cNvPr id="194" name="Google Shape;194;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2342621" y="2399949"/>
              <a:ext cx="20964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FFFFFF"/>
                  </a:solidFill>
                  <a:latin typeface="Roboto"/>
                  <a:ea typeface="Roboto"/>
                  <a:cs typeface="Roboto"/>
                  <a:sym typeface="Roboto"/>
                </a:rPr>
                <a:t>One time cost </a:t>
              </a:r>
              <a:r>
                <a:rPr lang="en-GB" sz="1800">
                  <a:solidFill>
                    <a:srgbClr val="FFFFFF"/>
                  </a:solidFill>
                  <a:latin typeface="Roboto"/>
                  <a:ea typeface="Roboto"/>
                  <a:cs typeface="Roboto"/>
                  <a:sym typeface="Roboto"/>
                </a:rPr>
                <a:t>generation by </a:t>
              </a:r>
              <a:r>
                <a:rPr lang="en-GB" sz="1800">
                  <a:solidFill>
                    <a:srgbClr val="FFFFFF"/>
                  </a:solidFill>
                  <a:latin typeface="Roboto"/>
                  <a:ea typeface="Roboto"/>
                  <a:cs typeface="Roboto"/>
                  <a:sym typeface="Roboto"/>
                </a:rPr>
                <a:t>selling hardware</a:t>
              </a:r>
              <a:endParaRPr sz="1800">
                <a:solidFill>
                  <a:srgbClr val="FFFFFF"/>
                </a:solidFill>
                <a:latin typeface="Roboto"/>
                <a:ea typeface="Roboto"/>
                <a:cs typeface="Roboto"/>
                <a:sym typeface="Roboto"/>
              </a:endParaRPr>
            </a:p>
          </p:txBody>
        </p:sp>
        <p:sp>
          <p:nvSpPr>
            <p:cNvPr id="198" name="Google Shape;198;p22"/>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00" name="Google Shape;200;p22"/>
            <p:cNvSpPr/>
            <p:nvPr/>
          </p:nvSpPr>
          <p:spPr>
            <a:xfrm>
              <a:off x="4567006" y="2342092"/>
              <a:ext cx="2792100" cy="6051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By selling our Home automation products in atomic way like -: </a:t>
              </a:r>
              <a:endParaRPr sz="1500">
                <a:solidFill>
                  <a:srgbClr val="1B786E"/>
                </a:solidFill>
                <a:latin typeface="Roboto"/>
                <a:ea typeface="Roboto"/>
                <a:cs typeface="Roboto"/>
                <a:sym typeface="Roboto"/>
              </a:endParaRPr>
            </a:p>
            <a:p>
              <a:pPr indent="-323850" lvl="1" marL="9144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Just selling smart </a:t>
              </a:r>
              <a:r>
                <a:rPr lang="en-GB" sz="1500">
                  <a:solidFill>
                    <a:srgbClr val="1B786E"/>
                  </a:solidFill>
                  <a:latin typeface="Roboto"/>
                  <a:ea typeface="Roboto"/>
                  <a:cs typeface="Roboto"/>
                  <a:sym typeface="Roboto"/>
                </a:rPr>
                <a:t>door lock</a:t>
              </a:r>
              <a:r>
                <a:rPr lang="en-GB" sz="1500">
                  <a:solidFill>
                    <a:srgbClr val="1B786E"/>
                  </a:solidFill>
                  <a:latin typeface="Roboto"/>
                  <a:ea typeface="Roboto"/>
                  <a:cs typeface="Roboto"/>
                  <a:sym typeface="Roboto"/>
                </a:rPr>
                <a:t> system.</a:t>
              </a:r>
              <a:endParaRPr sz="1500">
                <a:solidFill>
                  <a:srgbClr val="1B786E"/>
                </a:solidFill>
                <a:latin typeface="Roboto"/>
                <a:ea typeface="Roboto"/>
                <a:cs typeface="Roboto"/>
                <a:sym typeface="Roboto"/>
              </a:endParaRPr>
            </a:p>
            <a:p>
              <a:pPr indent="-323850" lvl="1" marL="9144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Automated lighting system for house.</a:t>
              </a:r>
              <a:endParaRPr sz="1500">
                <a:solidFill>
                  <a:srgbClr val="1B786E"/>
                </a:solidFill>
                <a:latin typeface="Roboto"/>
                <a:ea typeface="Roboto"/>
                <a:cs typeface="Roboto"/>
                <a:sym typeface="Roboto"/>
              </a:endParaRPr>
            </a:p>
            <a:p>
              <a:pPr indent="-323850" lvl="1" marL="9144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Smart monitoring system.</a:t>
              </a:r>
              <a:endParaRPr sz="1500">
                <a:solidFill>
                  <a:srgbClr val="1B786E"/>
                </a:solidFill>
                <a:latin typeface="Roboto"/>
                <a:ea typeface="Roboto"/>
                <a:cs typeface="Roboto"/>
                <a:sym typeface="Roboto"/>
              </a:endParaRPr>
            </a:p>
            <a:p>
              <a:pPr indent="0" lvl="0" marL="914400" rtl="0" algn="l">
                <a:lnSpc>
                  <a:spcPct val="115000"/>
                </a:lnSpc>
                <a:spcBef>
                  <a:spcPts val="0"/>
                </a:spcBef>
                <a:spcAft>
                  <a:spcPts val="0"/>
                </a:spcAft>
                <a:buNone/>
              </a:pPr>
              <a:r>
                <a:t/>
              </a:r>
              <a:endParaRPr sz="1500">
                <a:solidFill>
                  <a:srgbClr val="1B786E"/>
                </a:solidFill>
                <a:latin typeface="Roboto"/>
                <a:ea typeface="Roboto"/>
                <a:cs typeface="Roboto"/>
                <a:sym typeface="Roboto"/>
              </a:endParaRPr>
            </a:p>
            <a:p>
              <a:pPr indent="-323850" lvl="0" marL="4572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Selling full Home automation solution to big property owners to make their flats or villa owners which would include -: lighting </a:t>
              </a:r>
              <a:r>
                <a:rPr lang="en-GB" sz="1500">
                  <a:solidFill>
                    <a:srgbClr val="1B786E"/>
                  </a:solidFill>
                  <a:latin typeface="Roboto"/>
                  <a:ea typeface="Roboto"/>
                  <a:cs typeface="Roboto"/>
                  <a:sym typeface="Roboto"/>
                </a:rPr>
                <a:t>system</a:t>
              </a:r>
              <a:r>
                <a:rPr lang="en-GB" sz="1500">
                  <a:solidFill>
                    <a:srgbClr val="1B786E"/>
                  </a:solidFill>
                  <a:latin typeface="Roboto"/>
                  <a:ea typeface="Roboto"/>
                  <a:cs typeface="Roboto"/>
                  <a:sym typeface="Roboto"/>
                </a:rPr>
                <a:t>, controlling </a:t>
              </a:r>
              <a:r>
                <a:rPr lang="en-GB" sz="1500">
                  <a:solidFill>
                    <a:srgbClr val="1B786E"/>
                  </a:solidFill>
                  <a:latin typeface="Roboto"/>
                  <a:ea typeface="Roboto"/>
                  <a:cs typeface="Roboto"/>
                  <a:sym typeface="Roboto"/>
                </a:rPr>
                <a:t>appliances</a:t>
              </a:r>
              <a:r>
                <a:rPr lang="en-GB" sz="1500">
                  <a:solidFill>
                    <a:srgbClr val="1B786E"/>
                  </a:solidFill>
                  <a:latin typeface="Roboto"/>
                  <a:ea typeface="Roboto"/>
                  <a:cs typeface="Roboto"/>
                  <a:sym typeface="Roboto"/>
                </a:rPr>
                <a:t> using voice </a:t>
              </a:r>
              <a:r>
                <a:rPr lang="en-GB" sz="1500">
                  <a:solidFill>
                    <a:srgbClr val="1B786E"/>
                  </a:solidFill>
                  <a:latin typeface="Roboto"/>
                  <a:ea typeface="Roboto"/>
                  <a:cs typeface="Roboto"/>
                  <a:sym typeface="Roboto"/>
                </a:rPr>
                <a:t>assistant</a:t>
              </a:r>
              <a:r>
                <a:rPr lang="en-GB" sz="1500">
                  <a:solidFill>
                    <a:srgbClr val="1B786E"/>
                  </a:solidFill>
                  <a:latin typeface="Roboto"/>
                  <a:ea typeface="Roboto"/>
                  <a:cs typeface="Roboto"/>
                  <a:sym typeface="Roboto"/>
                </a:rPr>
                <a:t>, smart locking system, remote monitoring of appliance.</a:t>
              </a:r>
              <a:endParaRPr sz="15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1B786E"/>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23"/>
          <p:cNvGrpSpPr/>
          <p:nvPr/>
        </p:nvGrpSpPr>
        <p:grpSpPr>
          <a:xfrm>
            <a:off x="444043" y="588915"/>
            <a:ext cx="8189237" cy="4119751"/>
            <a:chOff x="1593000" y="2322568"/>
            <a:chExt cx="5957975" cy="643500"/>
          </a:xfrm>
        </p:grpSpPr>
        <p:sp>
          <p:nvSpPr>
            <p:cNvPr id="206" name="Google Shape;206;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Lato"/>
                  <a:ea typeface="Lato"/>
                  <a:cs typeface="Lato"/>
                  <a:sym typeface="Lato"/>
                </a:rPr>
                <a:t>Subscription/ recurring payments.</a:t>
              </a:r>
              <a:endParaRPr sz="1800">
                <a:solidFill>
                  <a:schemeClr val="lt1"/>
                </a:solidFill>
                <a:latin typeface="Lato"/>
                <a:ea typeface="Lato"/>
                <a:cs typeface="Lato"/>
                <a:sym typeface="Lato"/>
              </a:endParaRPr>
            </a:p>
            <a:p>
              <a:pPr indent="0" lvl="0" marL="0" rtl="0" algn="ctr">
                <a:spcBef>
                  <a:spcPts val="0"/>
                </a:spcBef>
                <a:spcAft>
                  <a:spcPts val="0"/>
                </a:spcAft>
                <a:buNone/>
              </a:pPr>
              <a:r>
                <a:t/>
              </a:r>
              <a:endParaRPr sz="1800">
                <a:solidFill>
                  <a:schemeClr val="lt1"/>
                </a:solidFill>
                <a:latin typeface="Lato"/>
                <a:ea typeface="Lato"/>
                <a:cs typeface="Lato"/>
                <a:sym typeface="Lato"/>
              </a:endParaRPr>
            </a:p>
            <a:p>
              <a:pPr indent="0" lvl="0" marL="0" rtl="0" algn="ctr">
                <a:spcBef>
                  <a:spcPts val="0"/>
                </a:spcBef>
                <a:spcAft>
                  <a:spcPts val="0"/>
                </a:spcAft>
                <a:buNone/>
              </a:pPr>
              <a:r>
                <a:rPr lang="en-GB" sz="1800">
                  <a:solidFill>
                    <a:schemeClr val="lt1"/>
                  </a:solidFill>
                  <a:latin typeface="Lato"/>
                  <a:ea typeface="Lato"/>
                  <a:cs typeface="Lato"/>
                  <a:sym typeface="Lato"/>
                </a:rPr>
                <a:t>(Which includes monthly/yearly plan)</a:t>
              </a:r>
              <a:endParaRPr sz="1800">
                <a:solidFill>
                  <a:schemeClr val="lt1"/>
                </a:solidFill>
                <a:latin typeface="Lato"/>
                <a:ea typeface="Lato"/>
                <a:cs typeface="Lato"/>
                <a:sym typeface="Lato"/>
              </a:endParaRPr>
            </a:p>
          </p:txBody>
        </p:sp>
        <p:sp>
          <p:nvSpPr>
            <p:cNvPr id="210" name="Google Shape;210;p2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12" name="Google Shape;212;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It will be there in our pro services if user wants to remotely control the </a:t>
              </a:r>
              <a:r>
                <a:rPr lang="en-GB" sz="1500">
                  <a:solidFill>
                    <a:srgbClr val="1B786E"/>
                  </a:solidFill>
                  <a:latin typeface="Roboto"/>
                  <a:ea typeface="Roboto"/>
                  <a:cs typeface="Roboto"/>
                  <a:sym typeface="Roboto"/>
                </a:rPr>
                <a:t>appliances or check their status(not from home network) they have to buy monthly/yearly plans to access that benefits in our app.</a:t>
              </a:r>
              <a:endParaRPr sz="1500">
                <a:solidFill>
                  <a:srgbClr val="1B786E"/>
                </a:solidFill>
                <a:latin typeface="Roboto"/>
                <a:ea typeface="Roboto"/>
                <a:cs typeface="Roboto"/>
                <a:sym typeface="Roboto"/>
              </a:endParaRPr>
            </a:p>
            <a:p>
              <a:pPr indent="-323850" lvl="0" marL="4572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Giving</a:t>
              </a:r>
              <a:r>
                <a:rPr lang="en-GB" sz="1500">
                  <a:solidFill>
                    <a:srgbClr val="1B786E"/>
                  </a:solidFill>
                  <a:latin typeface="Roboto"/>
                  <a:ea typeface="Roboto"/>
                  <a:cs typeface="Roboto"/>
                  <a:sym typeface="Roboto"/>
                </a:rPr>
                <a:t> </a:t>
              </a:r>
              <a:r>
                <a:rPr lang="en-GB" sz="1500">
                  <a:solidFill>
                    <a:srgbClr val="1B786E"/>
                  </a:solidFill>
                  <a:latin typeface="Roboto"/>
                  <a:ea typeface="Roboto"/>
                  <a:cs typeface="Roboto"/>
                  <a:sym typeface="Roboto"/>
                </a:rPr>
                <a:t>them full plan to save electricity and how to use our products range in best way  to utilize it to fullest.</a:t>
              </a:r>
              <a:endParaRPr sz="1500">
                <a:solidFill>
                  <a:srgbClr val="1B786E"/>
                </a:solidFill>
                <a:latin typeface="Roboto"/>
                <a:ea typeface="Roboto"/>
                <a:cs typeface="Roboto"/>
                <a:sym typeface="Roboto"/>
              </a:endParaRPr>
            </a:p>
            <a:p>
              <a:pPr indent="-323850" lvl="0" marL="457200" rtl="0" algn="l">
                <a:lnSpc>
                  <a:spcPct val="115000"/>
                </a:lnSpc>
                <a:spcBef>
                  <a:spcPts val="0"/>
                </a:spcBef>
                <a:spcAft>
                  <a:spcPts val="0"/>
                </a:spcAft>
                <a:buClr>
                  <a:srgbClr val="1B786E"/>
                </a:buClr>
                <a:buSzPts val="1500"/>
                <a:buFont typeface="Roboto"/>
                <a:buChar char="●"/>
              </a:pPr>
              <a:r>
                <a:rPr lang="en-GB" sz="1500">
                  <a:solidFill>
                    <a:srgbClr val="1B786E"/>
                  </a:solidFill>
                  <a:latin typeface="Roboto"/>
                  <a:ea typeface="Roboto"/>
                  <a:cs typeface="Roboto"/>
                  <a:sym typeface="Roboto"/>
                </a:rPr>
                <a:t>Data about their habit tracking for their self development and growth in various interactive ways.</a:t>
              </a:r>
              <a:endParaRPr sz="1500">
                <a:solidFill>
                  <a:srgbClr val="1B786E"/>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24"/>
          <p:cNvGrpSpPr/>
          <p:nvPr/>
        </p:nvGrpSpPr>
        <p:grpSpPr>
          <a:xfrm>
            <a:off x="504486" y="568714"/>
            <a:ext cx="8239879" cy="4169944"/>
            <a:chOff x="1593000" y="2322568"/>
            <a:chExt cx="5957975" cy="643500"/>
          </a:xfrm>
        </p:grpSpPr>
        <p:sp>
          <p:nvSpPr>
            <p:cNvPr id="218" name="Google Shape;218;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FFFFFF"/>
                  </a:solidFill>
                  <a:latin typeface="Roboto"/>
                  <a:ea typeface="Roboto"/>
                  <a:cs typeface="Roboto"/>
                  <a:sym typeface="Roboto"/>
                </a:rPr>
                <a:t>Freemium Plan</a:t>
              </a:r>
              <a:endParaRPr sz="1800">
                <a:solidFill>
                  <a:srgbClr val="FFFFFF"/>
                </a:solidFill>
                <a:latin typeface="Roboto"/>
                <a:ea typeface="Roboto"/>
                <a:cs typeface="Roboto"/>
                <a:sym typeface="Roboto"/>
              </a:endParaRPr>
            </a:p>
          </p:txBody>
        </p:sp>
        <p:sp>
          <p:nvSpPr>
            <p:cNvPr id="222" name="Google Shape;222;p24"/>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24" name="Google Shape;224;p24"/>
            <p:cNvSpPr/>
            <p:nvPr/>
          </p:nvSpPr>
          <p:spPr>
            <a:xfrm>
              <a:off x="4534080" y="2323750"/>
              <a:ext cx="28251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1B786E"/>
                  </a:solidFill>
                  <a:latin typeface="Roboto"/>
                  <a:ea typeface="Roboto"/>
                  <a:cs typeface="Roboto"/>
                  <a:sym typeface="Roboto"/>
                </a:rPr>
                <a:t>In this plan basic home automation stuff and app will be free of cost to control the equipments on the home network and some pro things will be free for limited period of time to give them insight into that </a:t>
              </a:r>
              <a:r>
                <a:rPr lang="en-GB">
                  <a:solidFill>
                    <a:srgbClr val="1B786E"/>
                  </a:solidFill>
                  <a:latin typeface="Roboto"/>
                  <a:ea typeface="Roboto"/>
                  <a:cs typeface="Roboto"/>
                  <a:sym typeface="Roboto"/>
                </a:rPr>
                <a:t>and</a:t>
              </a:r>
              <a:r>
                <a:rPr lang="en-GB">
                  <a:solidFill>
                    <a:srgbClr val="1B786E"/>
                  </a:solidFill>
                  <a:latin typeface="Roboto"/>
                  <a:ea typeface="Roboto"/>
                  <a:cs typeface="Roboto"/>
                  <a:sym typeface="Roboto"/>
                </a:rPr>
                <a:t> apparently to make their habit to use pro feature which they can’t resist after their free period is over and they had to buy our pro plan.</a:t>
              </a:r>
              <a:endParaRPr>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rPr lang="en-GB">
                  <a:solidFill>
                    <a:srgbClr val="1B786E"/>
                  </a:solidFill>
                  <a:latin typeface="Roboto"/>
                  <a:ea typeface="Roboto"/>
                  <a:cs typeface="Roboto"/>
                  <a:sym typeface="Roboto"/>
                </a:rPr>
                <a:t>At the same time data is also being generated which will be used in some way to generate revenue.</a:t>
              </a:r>
              <a:endParaRPr>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rPr lang="en-GB">
                  <a:solidFill>
                    <a:srgbClr val="1B786E"/>
                  </a:solidFill>
                  <a:latin typeface="Roboto"/>
                  <a:ea typeface="Roboto"/>
                  <a:cs typeface="Roboto"/>
                  <a:sym typeface="Roboto"/>
                </a:rPr>
                <a:t>So our free plan is making a way in one sense for other streams to start generating revenue.</a:t>
              </a:r>
              <a:endParaRPr>
                <a:solidFill>
                  <a:srgbClr val="1B786E"/>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grpSp>
        <p:nvGrpSpPr>
          <p:cNvPr id="230" name="Google Shape;230;p25"/>
          <p:cNvGrpSpPr/>
          <p:nvPr/>
        </p:nvGrpSpPr>
        <p:grpSpPr>
          <a:xfrm>
            <a:off x="444106" y="498358"/>
            <a:ext cx="8219622" cy="4149932"/>
            <a:chOff x="1593000" y="2322568"/>
            <a:chExt cx="5957975" cy="643500"/>
          </a:xfrm>
        </p:grpSpPr>
        <p:sp>
          <p:nvSpPr>
            <p:cNvPr id="231" name="Google Shape;231;p2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900">
                  <a:solidFill>
                    <a:srgbClr val="FFFFFF"/>
                  </a:solidFill>
                  <a:latin typeface="Roboto"/>
                  <a:ea typeface="Roboto"/>
                  <a:cs typeface="Roboto"/>
                  <a:sym typeface="Roboto"/>
                </a:rPr>
                <a:t>Monetizing data collected from IOT sensors.</a:t>
              </a:r>
              <a:endParaRPr sz="1900">
                <a:solidFill>
                  <a:srgbClr val="FFFFFF"/>
                </a:solidFill>
                <a:latin typeface="Roboto"/>
                <a:ea typeface="Roboto"/>
                <a:cs typeface="Roboto"/>
                <a:sym typeface="Roboto"/>
              </a:endParaRPr>
            </a:p>
          </p:txBody>
        </p:sp>
        <p:sp>
          <p:nvSpPr>
            <p:cNvPr id="235" name="Google Shape;235;p25"/>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37" name="Google Shape;237;p25"/>
            <p:cNvSpPr/>
            <p:nvPr/>
          </p:nvSpPr>
          <p:spPr>
            <a:xfrm>
              <a:off x="4561863" y="2323749"/>
              <a:ext cx="2797200" cy="64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500">
                  <a:solidFill>
                    <a:srgbClr val="1B786E"/>
                  </a:solidFill>
                  <a:latin typeface="Roboto"/>
                  <a:ea typeface="Roboto"/>
                  <a:cs typeface="Roboto"/>
                  <a:sym typeface="Roboto"/>
                </a:rPr>
                <a:t>  </a:t>
              </a:r>
              <a:r>
                <a:rPr lang="en-GB" sz="1500">
                  <a:solidFill>
                    <a:srgbClr val="1B786E"/>
                  </a:solidFill>
                  <a:latin typeface="Roboto"/>
                  <a:ea typeface="Roboto"/>
                  <a:cs typeface="Roboto"/>
                  <a:sym typeface="Roboto"/>
                </a:rPr>
                <a:t>Data will be collected 24x7 , that data will be very  useful to many other companies like ad-company, facebook, linkedin and many  more as explained above. So we can monetize our data and sell to these companies to </a:t>
              </a:r>
              <a:r>
                <a:rPr lang="en-GB" sz="1500">
                  <a:solidFill>
                    <a:srgbClr val="1B786E"/>
                  </a:solidFill>
                  <a:latin typeface="Roboto"/>
                  <a:ea typeface="Roboto"/>
                  <a:cs typeface="Roboto"/>
                  <a:sym typeface="Roboto"/>
                </a:rPr>
                <a:t>generate</a:t>
              </a:r>
              <a:r>
                <a:rPr lang="en-GB" sz="1500">
                  <a:solidFill>
                    <a:srgbClr val="1B786E"/>
                  </a:solidFill>
                  <a:latin typeface="Roboto"/>
                  <a:ea typeface="Roboto"/>
                  <a:cs typeface="Roboto"/>
                  <a:sym typeface="Roboto"/>
                </a:rPr>
                <a:t> the revenue.</a:t>
              </a:r>
              <a:endParaRPr sz="1500">
                <a:solidFill>
                  <a:srgbClr val="1B786E"/>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1B786E"/>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Business Plan</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878475" y="393750"/>
            <a:ext cx="7725300" cy="57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Brief about the idea of the Business</a:t>
            </a:r>
            <a:endParaRPr/>
          </a:p>
        </p:txBody>
      </p:sp>
      <p:sp>
        <p:nvSpPr>
          <p:cNvPr id="248" name="Google Shape;248;p27"/>
          <p:cNvSpPr txBox="1"/>
          <p:nvPr>
            <p:ph idx="1" type="body"/>
          </p:nvPr>
        </p:nvSpPr>
        <p:spPr>
          <a:xfrm>
            <a:off x="583425" y="1629550"/>
            <a:ext cx="8275200" cy="32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highlight>
                  <a:schemeClr val="dk1"/>
                </a:highlight>
              </a:rPr>
              <a:t>The conception is </a:t>
            </a:r>
            <a:r>
              <a:rPr lang="en-GB" sz="1800"/>
              <a:t>an IOT based </a:t>
            </a:r>
            <a:r>
              <a:rPr b="1" lang="en-GB" sz="1800" u="sng"/>
              <a:t>Home Automation System</a:t>
            </a:r>
            <a:r>
              <a:rPr lang="en-GB" sz="1800"/>
              <a:t> with Subscription &amp; Freemium</a:t>
            </a:r>
            <a:r>
              <a:rPr lang="en-GB" sz="1800"/>
              <a:t> based Model and Monetizing the data as previously explained.</a:t>
            </a:r>
            <a:endParaRPr sz="1800"/>
          </a:p>
          <a:p>
            <a:pPr indent="0" lvl="0" marL="0" rtl="0" algn="l">
              <a:spcBef>
                <a:spcPts val="1200"/>
              </a:spcBef>
              <a:spcAft>
                <a:spcPts val="0"/>
              </a:spcAft>
              <a:buNone/>
            </a:pPr>
            <a:r>
              <a:rPr lang="en-GB" sz="1800"/>
              <a:t>The Freemium Model Provides:</a:t>
            </a:r>
            <a:endParaRPr sz="1800"/>
          </a:p>
          <a:p>
            <a:pPr indent="-342900" lvl="0" marL="457200" rtl="0" algn="l">
              <a:spcBef>
                <a:spcPts val="1200"/>
              </a:spcBef>
              <a:spcAft>
                <a:spcPts val="0"/>
              </a:spcAft>
              <a:buSzPts val="1800"/>
              <a:buChar char="❖"/>
            </a:pPr>
            <a:r>
              <a:rPr lang="en-GB" sz="1800"/>
              <a:t>Basic Automation limited deal</a:t>
            </a:r>
            <a:endParaRPr sz="1800"/>
          </a:p>
          <a:p>
            <a:pPr indent="-342900" lvl="0" marL="457200" rtl="0" algn="l">
              <a:spcBef>
                <a:spcPts val="0"/>
              </a:spcBef>
              <a:spcAft>
                <a:spcPts val="0"/>
              </a:spcAft>
              <a:buSzPts val="1800"/>
              <a:buChar char="❖"/>
            </a:pPr>
            <a:r>
              <a:rPr lang="en-GB" sz="1800"/>
              <a:t>Service for limited time period</a:t>
            </a:r>
            <a:endParaRPr sz="1800"/>
          </a:p>
          <a:p>
            <a:pPr indent="-342900" lvl="0" marL="457200" rtl="0" algn="l">
              <a:spcBef>
                <a:spcPts val="0"/>
              </a:spcBef>
              <a:spcAft>
                <a:spcPts val="0"/>
              </a:spcAft>
              <a:buSzPts val="1800"/>
              <a:buChar char="❖"/>
            </a:pPr>
            <a:r>
              <a:rPr lang="en-GB" sz="1800"/>
              <a:t>Free Software include insight of Pro services for a year</a:t>
            </a:r>
            <a:endParaRPr sz="1800"/>
          </a:p>
          <a:p>
            <a:pPr indent="0" lvl="0" marL="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429175" y="281650"/>
            <a:ext cx="5552700" cy="42852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1550">
              <a:latin typeface="Lato"/>
              <a:ea typeface="Lato"/>
              <a:cs typeface="Lato"/>
              <a:sym typeface="Lato"/>
            </a:endParaRPr>
          </a:p>
          <a:p>
            <a:pPr indent="0" lvl="0" marL="0" rtl="0" algn="l">
              <a:lnSpc>
                <a:spcPct val="115000"/>
              </a:lnSpc>
              <a:spcBef>
                <a:spcPts val="1200"/>
              </a:spcBef>
              <a:spcAft>
                <a:spcPts val="0"/>
              </a:spcAft>
              <a:buNone/>
            </a:pPr>
            <a:r>
              <a:t/>
            </a:r>
            <a:endParaRPr sz="1550">
              <a:latin typeface="Lato"/>
              <a:ea typeface="Lato"/>
              <a:cs typeface="Lato"/>
              <a:sym typeface="Lato"/>
            </a:endParaRPr>
          </a:p>
          <a:p>
            <a:pPr indent="0" lvl="0" marL="0" rtl="0" algn="l">
              <a:lnSpc>
                <a:spcPct val="115000"/>
              </a:lnSpc>
              <a:spcBef>
                <a:spcPts val="1200"/>
              </a:spcBef>
              <a:spcAft>
                <a:spcPts val="0"/>
              </a:spcAft>
              <a:buNone/>
            </a:pPr>
            <a:r>
              <a:rPr lang="en-GB" sz="1550">
                <a:latin typeface="Lato"/>
                <a:ea typeface="Lato"/>
                <a:cs typeface="Lato"/>
                <a:sym typeface="Lato"/>
              </a:rPr>
              <a:t>I</a:t>
            </a:r>
            <a:r>
              <a:rPr lang="en-GB" sz="1550">
                <a:latin typeface="Lato"/>
                <a:ea typeface="Lato"/>
                <a:cs typeface="Lato"/>
                <a:sym typeface="Lato"/>
              </a:rPr>
              <a:t>n Subscription model user will be provided end to end services from us which will include :</a:t>
            </a:r>
            <a:endParaRPr sz="1550">
              <a:latin typeface="Lato"/>
              <a:ea typeface="Lato"/>
              <a:cs typeface="Lato"/>
              <a:sym typeface="Lato"/>
            </a:endParaRPr>
          </a:p>
          <a:p>
            <a:pPr indent="-317182" lvl="0" marL="457200" rtl="0" algn="l">
              <a:lnSpc>
                <a:spcPct val="115000"/>
              </a:lnSpc>
              <a:spcBef>
                <a:spcPts val="1200"/>
              </a:spcBef>
              <a:spcAft>
                <a:spcPts val="0"/>
              </a:spcAft>
              <a:buSzPct val="100000"/>
              <a:buFont typeface="Lato"/>
              <a:buChar char="❖"/>
            </a:pPr>
            <a:r>
              <a:rPr lang="en-GB" sz="1550">
                <a:latin typeface="Lato"/>
                <a:ea typeface="Lato"/>
                <a:cs typeface="Lato"/>
                <a:sym typeface="Lato"/>
              </a:rPr>
              <a:t>Lifetime benefits of our Apps </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Guarantee &amp; Exchange period for 3 years,  </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Setting up of all the hardware purchased from us anytime anywhere. </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Our company will reach out to the customer every month in case customer is facing any issue related to product.</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Electricity Saver plan</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Self Development Data grown to end users </a:t>
            </a:r>
            <a:endParaRPr sz="1550">
              <a:latin typeface="Lato"/>
              <a:ea typeface="Lato"/>
              <a:cs typeface="Lato"/>
              <a:sym typeface="Lato"/>
            </a:endParaRPr>
          </a:p>
          <a:p>
            <a:pPr indent="-317182" lvl="0" marL="457200" rtl="0" algn="l">
              <a:lnSpc>
                <a:spcPct val="115000"/>
              </a:lnSpc>
              <a:spcBef>
                <a:spcPts val="0"/>
              </a:spcBef>
              <a:spcAft>
                <a:spcPts val="0"/>
              </a:spcAft>
              <a:buSzPct val="100000"/>
              <a:buFont typeface="Lato"/>
              <a:buChar char="❖"/>
            </a:pPr>
            <a:r>
              <a:rPr lang="en-GB" sz="1550">
                <a:latin typeface="Lato"/>
                <a:ea typeface="Lato"/>
                <a:cs typeface="Lato"/>
                <a:sym typeface="Lato"/>
              </a:rPr>
              <a:t>Control of the whole Automation System Just in your hand  no matter if your home is 1000 miles away</a:t>
            </a:r>
            <a:endParaRPr sz="1550">
              <a:latin typeface="Lato"/>
              <a:ea typeface="Lato"/>
              <a:cs typeface="Lato"/>
              <a:sym typeface="Lato"/>
            </a:endParaRPr>
          </a:p>
          <a:p>
            <a:pPr indent="0" lvl="0" marL="0" rtl="0" algn="l">
              <a:lnSpc>
                <a:spcPct val="115000"/>
              </a:lnSpc>
              <a:spcBef>
                <a:spcPts val="1200"/>
              </a:spcBef>
              <a:spcAft>
                <a:spcPts val="0"/>
              </a:spcAft>
              <a:buNone/>
            </a:pPr>
            <a:r>
              <a:t/>
            </a:r>
            <a:endParaRPr sz="1300">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321900" y="393750"/>
            <a:ext cx="80145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How We Work</a:t>
            </a:r>
            <a:endParaRPr/>
          </a:p>
          <a:p>
            <a:pPr indent="0" lvl="0" marL="0" rtl="0" algn="l">
              <a:spcBef>
                <a:spcPts val="0"/>
              </a:spcBef>
              <a:spcAft>
                <a:spcPts val="0"/>
              </a:spcAft>
              <a:buNone/>
            </a:pPr>
            <a:r>
              <a:t/>
            </a:r>
            <a:endParaRPr/>
          </a:p>
        </p:txBody>
      </p:sp>
      <p:pic>
        <p:nvPicPr>
          <p:cNvPr id="259" name="Google Shape;259;p29"/>
          <p:cNvPicPr preferRelativeResize="0"/>
          <p:nvPr/>
        </p:nvPicPr>
        <p:blipFill>
          <a:blip r:embed="rId3">
            <a:alphaModFix/>
          </a:blip>
          <a:stretch>
            <a:fillRect/>
          </a:stretch>
        </p:blipFill>
        <p:spPr>
          <a:xfrm>
            <a:off x="152400" y="1460250"/>
            <a:ext cx="8807772"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p:nvPr/>
        </p:nvSpPr>
        <p:spPr>
          <a:xfrm>
            <a:off x="266600" y="253675"/>
            <a:ext cx="2584702" cy="2634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chemeClr val="lt1"/>
                </a:solidFill>
                <a:latin typeface="Arial"/>
              </a:rPr>
              <a:t>RESOURCE PLAN</a:t>
            </a:r>
          </a:p>
        </p:txBody>
      </p:sp>
      <p:sp>
        <p:nvSpPr>
          <p:cNvPr id="265" name="Google Shape;265;p30"/>
          <p:cNvSpPr txBox="1"/>
          <p:nvPr/>
        </p:nvSpPr>
        <p:spPr>
          <a:xfrm>
            <a:off x="684875" y="754750"/>
            <a:ext cx="7254300" cy="3998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lt1"/>
              </a:buClr>
              <a:buSzPts val="1500"/>
              <a:buFont typeface="Verdana"/>
              <a:buChar char="●"/>
            </a:pPr>
            <a:r>
              <a:rPr lang="en-GB" sz="1500">
                <a:solidFill>
                  <a:schemeClr val="lt1"/>
                </a:solidFill>
                <a:latin typeface="Verdana"/>
                <a:ea typeface="Verdana"/>
                <a:cs typeface="Verdana"/>
                <a:sym typeface="Verdana"/>
              </a:rPr>
              <a:t>A Resource Plan identifies the physical resources required to complete a project. It lists each of the resource types (such as labor, equipment and materials) and how many of each you need.</a:t>
            </a:r>
            <a:endParaRPr sz="1500">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sz="1500">
              <a:solidFill>
                <a:schemeClr val="lt1"/>
              </a:solidFill>
              <a:latin typeface="Verdana"/>
              <a:ea typeface="Verdana"/>
              <a:cs typeface="Verdana"/>
              <a:sym typeface="Verdana"/>
            </a:endParaRPr>
          </a:p>
          <a:p>
            <a:pPr indent="-311150" lvl="0" marL="457200" rtl="0" algn="l">
              <a:lnSpc>
                <a:spcPct val="115000"/>
              </a:lnSpc>
              <a:spcBef>
                <a:spcPts val="1200"/>
              </a:spcBef>
              <a:spcAft>
                <a:spcPts val="0"/>
              </a:spcAft>
              <a:buClr>
                <a:schemeClr val="lt1"/>
              </a:buClr>
              <a:buSzPts val="1300"/>
              <a:buFont typeface="Verdana"/>
              <a:buChar char="●"/>
            </a:pPr>
            <a:r>
              <a:rPr lang="en-GB" sz="1300">
                <a:solidFill>
                  <a:schemeClr val="lt1"/>
                </a:solidFill>
                <a:latin typeface="Verdana"/>
                <a:ea typeface="Verdana"/>
                <a:cs typeface="Verdana"/>
                <a:sym typeface="Verdana"/>
              </a:rPr>
              <a:t>First, identify the different types of resources needed to complete the project. You then need to quantify the amount of each type of resource required. And finally, you need to schedule the consumption of each resource within the project</a:t>
            </a:r>
            <a:endParaRPr sz="13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300">
              <a:solidFill>
                <a:schemeClr val="lt1"/>
              </a:solidFill>
              <a:latin typeface="Verdana"/>
              <a:ea typeface="Verdana"/>
              <a:cs typeface="Verdana"/>
              <a:sym typeface="Verdana"/>
            </a:endParaRPr>
          </a:p>
          <a:p>
            <a:pPr indent="-311150" lvl="0" marL="457200" rtl="0" algn="l">
              <a:spcBef>
                <a:spcPts val="1200"/>
              </a:spcBef>
              <a:spcAft>
                <a:spcPts val="0"/>
              </a:spcAft>
              <a:buClr>
                <a:schemeClr val="lt1"/>
              </a:buClr>
              <a:buSzPts val="1300"/>
              <a:buFont typeface="Verdana"/>
              <a:buChar char="●"/>
            </a:pPr>
            <a:r>
              <a:rPr lang="en-GB" sz="1750">
                <a:solidFill>
                  <a:schemeClr val="lt1"/>
                </a:solidFill>
              </a:rPr>
              <a:t> </a:t>
            </a:r>
            <a:r>
              <a:rPr lang="en-GB" sz="1550">
                <a:solidFill>
                  <a:schemeClr val="lt1"/>
                </a:solidFill>
              </a:rPr>
              <a:t>A home automation business requires a high degree of knowledge about programming, electrical installation and home utility networks. The extra minds will certainly help while problem-solving, and they’ll boost much-needed startup sales.</a:t>
            </a:r>
            <a:endParaRPr sz="1100">
              <a:solidFill>
                <a:schemeClr val="lt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nvSpPr>
        <p:spPr>
          <a:xfrm>
            <a:off x="517200" y="251575"/>
            <a:ext cx="683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The resources used for creating Home Automation System are :</a:t>
            </a:r>
            <a:r>
              <a:rPr lang="en-GB"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p:txBody>
      </p:sp>
      <p:sp>
        <p:nvSpPr>
          <p:cNvPr id="271" name="Google Shape;271;p31"/>
          <p:cNvSpPr txBox="1"/>
          <p:nvPr/>
        </p:nvSpPr>
        <p:spPr>
          <a:xfrm>
            <a:off x="2208375" y="936450"/>
            <a:ext cx="55629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Sensors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Cloud service(software)</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LPG Sensor </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Microprocessor</a:t>
            </a:r>
            <a:r>
              <a:rPr lang="en-GB" sz="2000">
                <a:solidFill>
                  <a:schemeClr val="lt1"/>
                </a:solidFill>
                <a:latin typeface="Lato"/>
                <a:ea typeface="Lato"/>
                <a:cs typeface="Lato"/>
                <a:sym typeface="Lato"/>
              </a:rPr>
              <a:t> Manufacturer</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Actuators</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Cloud </a:t>
            </a:r>
            <a:r>
              <a:rPr lang="en-GB" sz="2000">
                <a:solidFill>
                  <a:schemeClr val="lt1"/>
                </a:solidFill>
                <a:latin typeface="Lato"/>
                <a:ea typeface="Lato"/>
                <a:cs typeface="Lato"/>
                <a:sym typeface="Lato"/>
              </a:rPr>
              <a:t>computing service  Provider</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Software and hardware Development team </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Business Analytics team</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Production Team</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Management Team</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Marketing Team</a:t>
            </a:r>
            <a:endParaRPr sz="2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384525"/>
            <a:ext cx="4587000" cy="81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4400"/>
              <a:t>Business Model</a:t>
            </a:r>
            <a:endParaRPr b="1" sz="4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ctrTitle"/>
          </p:nvPr>
        </p:nvSpPr>
        <p:spPr>
          <a:xfrm>
            <a:off x="2291150" y="0"/>
            <a:ext cx="4091700" cy="70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Financial Plan</a:t>
            </a:r>
            <a:endParaRPr/>
          </a:p>
        </p:txBody>
      </p:sp>
      <p:sp>
        <p:nvSpPr>
          <p:cNvPr id="277" name="Google Shape;277;p32"/>
          <p:cNvSpPr txBox="1"/>
          <p:nvPr/>
        </p:nvSpPr>
        <p:spPr>
          <a:xfrm>
            <a:off x="253225" y="910375"/>
            <a:ext cx="8581200" cy="3999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solidFill>
                  <a:schemeClr val="lt1"/>
                </a:solidFill>
              </a:rPr>
              <a:t>Solid financial plans are based on past </a:t>
            </a:r>
            <a:r>
              <a:rPr lang="en-GB" sz="1600">
                <a:solidFill>
                  <a:schemeClr val="lt1"/>
                </a:solidFill>
              </a:rPr>
              <a:t>performances</a:t>
            </a:r>
            <a:r>
              <a:rPr lang="en-GB" sz="1600">
                <a:solidFill>
                  <a:schemeClr val="lt1"/>
                </a:solidFill>
              </a:rPr>
              <a:t> but it also depends on the strong assumptions where we think about all the taxes and the worst case </a:t>
            </a:r>
            <a:r>
              <a:rPr lang="en-GB" sz="1600">
                <a:solidFill>
                  <a:schemeClr val="lt1"/>
                </a:solidFill>
              </a:rPr>
              <a:t>scenarios</a:t>
            </a:r>
            <a:r>
              <a:rPr lang="en-GB" sz="1600">
                <a:solidFill>
                  <a:schemeClr val="lt1"/>
                </a:solidFill>
              </a:rPr>
              <a:t> as well and they change with time.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a:solidFill>
                  <a:schemeClr val="lt1"/>
                </a:solidFill>
              </a:rPr>
              <a:t>Key financial plans include-: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a:solidFill>
                  <a:schemeClr val="lt1"/>
                </a:solidFill>
              </a:rPr>
              <a:t>Initial setup and registration cost-: It could be around 20K to 50k INR for all the initial setup.</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u="sng">
                <a:solidFill>
                  <a:schemeClr val="lt1"/>
                </a:solidFill>
              </a:rPr>
              <a:t>Hardware</a:t>
            </a:r>
            <a:r>
              <a:rPr lang="en-GB" sz="1600">
                <a:solidFill>
                  <a:schemeClr val="lt1"/>
                </a:solidFill>
              </a:rPr>
              <a:t>-: By every </a:t>
            </a:r>
            <a:r>
              <a:rPr lang="en-GB" sz="1600">
                <a:solidFill>
                  <a:schemeClr val="lt1"/>
                </a:solidFill>
              </a:rPr>
              <a:t>quarter we are thinking to increase the sales by 5%.</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u="sng">
                <a:solidFill>
                  <a:schemeClr val="lt1"/>
                </a:solidFill>
              </a:rPr>
              <a:t>Operating Expenses</a:t>
            </a:r>
            <a:r>
              <a:rPr lang="en-GB" sz="1600">
                <a:solidFill>
                  <a:schemeClr val="lt1"/>
                </a:solidFill>
              </a:rPr>
              <a:t>-: In first quarter trying to to operates as minimum as possibles to increase the gains in the revenue and it is expected that after every quarter with increasing team and needs it could inc upto 5-7%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u="sng">
                <a:solidFill>
                  <a:schemeClr val="lt1"/>
                </a:solidFill>
              </a:rPr>
              <a:t>Cash flow</a:t>
            </a:r>
            <a:r>
              <a:rPr lang="en-GB" sz="1600">
                <a:solidFill>
                  <a:schemeClr val="lt1"/>
                </a:solidFill>
              </a:rPr>
              <a:t>-: cash flow is very unpredictable but for now it could be assumed that average monthly cash flow could inc between 1.5% - 3%.</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GB" sz="1600" u="sng">
                <a:solidFill>
                  <a:schemeClr val="lt1"/>
                </a:solidFill>
              </a:rPr>
              <a:t>Profit</a:t>
            </a:r>
            <a:r>
              <a:rPr lang="en-GB" sz="1600">
                <a:solidFill>
                  <a:schemeClr val="lt1"/>
                </a:solidFill>
              </a:rPr>
              <a:t>-: For profit to happen in the early stages for this startup is very less, as initial setup of MVP could be high so for profit to happen it could take  3-5 months for the company to start gaining.</a:t>
            </a:r>
            <a:endParaRPr sz="16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ctrTitle"/>
          </p:nvPr>
        </p:nvSpPr>
        <p:spPr>
          <a:xfrm>
            <a:off x="1708350" y="91250"/>
            <a:ext cx="6141300" cy="8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Fundraising</a:t>
            </a:r>
            <a:r>
              <a:rPr lang="en-GB"/>
              <a:t> Method</a:t>
            </a:r>
            <a:endParaRPr/>
          </a:p>
        </p:txBody>
      </p:sp>
      <p:sp>
        <p:nvSpPr>
          <p:cNvPr id="283" name="Google Shape;283;p33"/>
          <p:cNvSpPr txBox="1"/>
          <p:nvPr>
            <p:ph idx="1" type="subTitle"/>
          </p:nvPr>
        </p:nvSpPr>
        <p:spPr>
          <a:xfrm>
            <a:off x="406950" y="1181750"/>
            <a:ext cx="8330100" cy="370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t>S</a:t>
            </a:r>
            <a:r>
              <a:rPr lang="en-GB" sz="1500"/>
              <a:t>eed </a:t>
            </a:r>
            <a:r>
              <a:rPr lang="en-GB" sz="1500"/>
              <a:t>capital -: For the research and development and the business plan and in research for our  basic funding will be given by the core members of the team.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For venture capital we could go for the incubator programs and many government startup programs are there till our emerging stage like  till the generation on  MVP(Minimum viable product ).  Some incubators like-: </a:t>
            </a:r>
            <a:r>
              <a:rPr b="1" lang="en-GB" sz="1500" u="sng">
                <a:solidFill>
                  <a:schemeClr val="hlink"/>
                </a:solidFill>
                <a:latin typeface="Arial"/>
                <a:ea typeface="Arial"/>
                <a:cs typeface="Arial"/>
                <a:sym typeface="Arial"/>
                <a:hlinkClick r:id="rId3"/>
              </a:rPr>
              <a:t>Society for Innovation and Entrepreneurship (SINE) IIT Bombay</a:t>
            </a:r>
            <a:r>
              <a:rPr b="1" lang="en-GB" sz="1500" u="sng">
                <a:solidFill>
                  <a:schemeClr val="hlink"/>
                </a:solidFill>
                <a:latin typeface="Arial"/>
                <a:ea typeface="Arial"/>
                <a:cs typeface="Arial"/>
                <a:sym typeface="Arial"/>
              </a:rPr>
              <a:t>, </a:t>
            </a:r>
            <a:r>
              <a:rPr b="1" lang="en-GB" sz="1500" u="sng">
                <a:solidFill>
                  <a:schemeClr val="hlink"/>
                </a:solidFill>
                <a:latin typeface="Arial"/>
                <a:ea typeface="Arial"/>
                <a:cs typeface="Arial"/>
                <a:sym typeface="Arial"/>
                <a:hlinkClick r:id="rId4"/>
              </a:rPr>
              <a:t>Centre for Innovation Incubation and Entrepreneurship (CIIE.CO)</a:t>
            </a:r>
            <a:r>
              <a:rPr b="1" lang="en-GB" sz="1500" u="sng">
                <a:solidFill>
                  <a:schemeClr val="hlink"/>
                </a:solidFill>
                <a:latin typeface="Arial"/>
                <a:ea typeface="Arial"/>
                <a:cs typeface="Arial"/>
                <a:sym typeface="Arial"/>
              </a:rPr>
              <a:t> ,  </a:t>
            </a:r>
            <a:endParaRPr b="1" sz="1500" u="sng">
              <a:solidFill>
                <a:schemeClr val="hlink"/>
              </a:solidFill>
              <a:latin typeface="Arial"/>
              <a:ea typeface="Arial"/>
              <a:cs typeface="Arial"/>
              <a:sym typeface="Arial"/>
            </a:endParaRPr>
          </a:p>
          <a:p>
            <a:pPr indent="0" lvl="0" marL="0" rtl="0" algn="l">
              <a:spcBef>
                <a:spcPts val="0"/>
              </a:spcBef>
              <a:spcAft>
                <a:spcPts val="0"/>
              </a:spcAft>
              <a:buNone/>
            </a:pPr>
            <a:r>
              <a:t/>
            </a:r>
            <a:endParaRPr b="1" sz="1500" u="sng">
              <a:solidFill>
                <a:schemeClr val="hlink"/>
              </a:solidFill>
              <a:latin typeface="Arial"/>
              <a:ea typeface="Arial"/>
              <a:cs typeface="Arial"/>
              <a:sym typeface="Arial"/>
            </a:endParaRPr>
          </a:p>
          <a:p>
            <a:pPr indent="0" lvl="0" marL="0" rtl="0" algn="l">
              <a:spcBef>
                <a:spcPts val="0"/>
              </a:spcBef>
              <a:spcAft>
                <a:spcPts val="0"/>
              </a:spcAft>
              <a:buNone/>
            </a:pPr>
            <a:r>
              <a:t/>
            </a:r>
            <a:endParaRPr b="1" sz="1500" u="sng">
              <a:solidFill>
                <a:schemeClr val="hlink"/>
              </a:solidFill>
              <a:latin typeface="Arial"/>
              <a:ea typeface="Arial"/>
              <a:cs typeface="Arial"/>
              <a:sym typeface="Arial"/>
            </a:endParaRPr>
          </a:p>
          <a:p>
            <a:pPr indent="0" lvl="0" marL="0" rtl="0" algn="l">
              <a:spcBef>
                <a:spcPts val="0"/>
              </a:spcBef>
              <a:spcAft>
                <a:spcPts val="0"/>
              </a:spcAft>
              <a:buNone/>
            </a:pPr>
            <a:r>
              <a:rPr lang="en-GB" sz="1500"/>
              <a:t>CrowdFunding is one of the option , we can register ourselves on the crowdfunding platform, the best thing about crowdfunding is that it can also generate interest and hence helps in marketing the product alongside financing. Example -</a:t>
            </a:r>
            <a:r>
              <a:rPr lang="en-GB" sz="1500" u="sng">
                <a:solidFill>
                  <a:schemeClr val="hlink"/>
                </a:solidFill>
                <a:hlinkClick r:id="rId5"/>
              </a:rPr>
              <a:t>https://www.kickstarter.com/?ref=nav</a:t>
            </a:r>
            <a:r>
              <a:rPr lang="en-GB" sz="1500"/>
              <a:t>,  </a:t>
            </a:r>
            <a:r>
              <a:rPr lang="en-GB" sz="1500" u="sng">
                <a:solidFill>
                  <a:schemeClr val="hlink"/>
                </a:solidFill>
                <a:hlinkClick r:id="rId6"/>
              </a:rPr>
              <a:t>https://www.indiegogo.com/</a:t>
            </a:r>
            <a:r>
              <a:rPr lang="en-GB"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After generation of our MVP  we can reach to the angel investor or the big venture capitalist to get the investment of 5-10 Million dollars.</a:t>
            </a:r>
            <a:endParaRPr sz="1500"/>
          </a:p>
          <a:p>
            <a:pPr indent="0" lvl="0" marL="0" rtl="0" algn="l">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Marketing Plan</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35"/>
          <p:cNvGrpSpPr/>
          <p:nvPr/>
        </p:nvGrpSpPr>
        <p:grpSpPr>
          <a:xfrm>
            <a:off x="641944" y="469641"/>
            <a:ext cx="8188773" cy="4219816"/>
            <a:chOff x="1593000" y="2322568"/>
            <a:chExt cx="5958071" cy="643500"/>
          </a:xfrm>
        </p:grpSpPr>
        <p:sp>
          <p:nvSpPr>
            <p:cNvPr id="294" name="Google Shape;294;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99" name="Google Shape;299;p35"/>
            <p:cNvSpPr/>
            <p:nvPr/>
          </p:nvSpPr>
          <p:spPr>
            <a:xfrm>
              <a:off x="4600571" y="2323751"/>
              <a:ext cx="29505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Real Estate Owners</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Urban Areas Societies</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p:txBody>
        </p:sp>
        <p:sp>
          <p:nvSpPr>
            <p:cNvPr id="300" name="Google Shape;300;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3600">
                  <a:solidFill>
                    <a:srgbClr val="FFFFFF"/>
                  </a:solidFill>
                  <a:latin typeface="Roboto Medium"/>
                  <a:ea typeface="Roboto Medium"/>
                  <a:cs typeface="Roboto Medium"/>
                  <a:sym typeface="Roboto Medium"/>
                </a:rPr>
                <a:t>Target Market</a:t>
              </a:r>
              <a:endParaRPr sz="3600">
                <a:solidFill>
                  <a:srgbClr val="FFFFFF"/>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36"/>
          <p:cNvGrpSpPr/>
          <p:nvPr/>
        </p:nvGrpSpPr>
        <p:grpSpPr>
          <a:xfrm>
            <a:off x="641944" y="469641"/>
            <a:ext cx="8188773" cy="4219816"/>
            <a:chOff x="1593000" y="2322568"/>
            <a:chExt cx="5958071" cy="643500"/>
          </a:xfrm>
        </p:grpSpPr>
        <p:sp>
          <p:nvSpPr>
            <p:cNvPr id="306" name="Google Shape;306;p3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11" name="Google Shape;311;p36"/>
            <p:cNvSpPr/>
            <p:nvPr/>
          </p:nvSpPr>
          <p:spPr>
            <a:xfrm>
              <a:off x="4600571" y="2323751"/>
              <a:ext cx="29505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We will be getting 15-20% profit from hardware sales.</a:t>
              </a:r>
              <a:endParaRPr sz="2400">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And then 40- 60% from our services provided through app.</a:t>
              </a:r>
              <a:endParaRPr sz="2400">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20-30% revenue could be generated by monetised data collected from IOT sensors.</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p:txBody>
        </p:sp>
        <p:sp>
          <p:nvSpPr>
            <p:cNvPr id="312" name="Google Shape;312;p3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3600">
                  <a:solidFill>
                    <a:srgbClr val="FFFFFF"/>
                  </a:solidFill>
                  <a:latin typeface="Roboto"/>
                  <a:ea typeface="Roboto"/>
                  <a:cs typeface="Roboto"/>
                  <a:sym typeface="Roboto"/>
                </a:rPr>
                <a:t>Profitability</a:t>
              </a:r>
              <a:endParaRPr sz="3600">
                <a:solidFill>
                  <a:srgbClr val="FFFFFF"/>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37"/>
          <p:cNvGrpSpPr/>
          <p:nvPr/>
        </p:nvGrpSpPr>
        <p:grpSpPr>
          <a:xfrm>
            <a:off x="641944" y="469641"/>
            <a:ext cx="8188773" cy="4219816"/>
            <a:chOff x="1593000" y="2322568"/>
            <a:chExt cx="5958071" cy="643500"/>
          </a:xfrm>
        </p:grpSpPr>
        <p:sp>
          <p:nvSpPr>
            <p:cNvPr id="318" name="Google Shape;318;p3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23" name="Google Shape;323;p37"/>
            <p:cNvSpPr/>
            <p:nvPr/>
          </p:nvSpPr>
          <p:spPr>
            <a:xfrm>
              <a:off x="4600571" y="2323751"/>
              <a:ext cx="29505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Freemium Users</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Subscription Users</a:t>
              </a:r>
              <a:endParaRPr sz="2400">
                <a:solidFill>
                  <a:srgbClr val="1B786E"/>
                </a:solidFill>
                <a:latin typeface="Roboto"/>
                <a:ea typeface="Roboto"/>
                <a:cs typeface="Roboto"/>
                <a:sym typeface="Roboto"/>
              </a:endParaRPr>
            </a:p>
            <a:p>
              <a:pPr indent="0" lvl="0" marL="914400" rtl="0" algn="l">
                <a:lnSpc>
                  <a:spcPct val="115000"/>
                </a:lnSpc>
                <a:spcBef>
                  <a:spcPts val="0"/>
                </a:spcBef>
                <a:spcAft>
                  <a:spcPts val="0"/>
                </a:spcAft>
                <a:buNone/>
              </a:pPr>
              <a:r>
                <a:rPr lang="en-GB" sz="2400">
                  <a:solidFill>
                    <a:srgbClr val="1B786E"/>
                  </a:solidFill>
                  <a:latin typeface="Roboto"/>
                  <a:ea typeface="Roboto"/>
                  <a:cs typeface="Roboto"/>
                  <a:sym typeface="Roboto"/>
                </a:rPr>
                <a:t> </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p:txBody>
        </p:sp>
        <p:sp>
          <p:nvSpPr>
            <p:cNvPr id="324" name="Google Shape;324;p3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3100">
                  <a:solidFill>
                    <a:srgbClr val="FFFFFF"/>
                  </a:solidFill>
                  <a:latin typeface="Roboto"/>
                  <a:ea typeface="Roboto"/>
                  <a:cs typeface="Roboto"/>
                  <a:sym typeface="Roboto"/>
                </a:rPr>
                <a:t>Customer Segmentation</a:t>
              </a:r>
              <a:endParaRPr sz="3100">
                <a:solidFill>
                  <a:srgbClr val="FFFFFF"/>
                </a:solidFill>
                <a:latin typeface="Roboto"/>
                <a:ea typeface="Roboto"/>
                <a:cs typeface="Roboto"/>
                <a:sym typeface="Robo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38"/>
          <p:cNvGrpSpPr/>
          <p:nvPr/>
        </p:nvGrpSpPr>
        <p:grpSpPr>
          <a:xfrm>
            <a:off x="641944" y="469641"/>
            <a:ext cx="8188773" cy="4219816"/>
            <a:chOff x="1593000" y="2322568"/>
            <a:chExt cx="5958071" cy="643500"/>
          </a:xfrm>
        </p:grpSpPr>
        <p:sp>
          <p:nvSpPr>
            <p:cNvPr id="330" name="Google Shape;330;p3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335" name="Google Shape;335;p38"/>
            <p:cNvSpPr/>
            <p:nvPr/>
          </p:nvSpPr>
          <p:spPr>
            <a:xfrm>
              <a:off x="4600571" y="2323751"/>
              <a:ext cx="29505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Insight of Subscription plan for Freemium Users so users get used used too for buying the plan </a:t>
              </a:r>
              <a:endParaRPr sz="2400">
                <a:solidFill>
                  <a:srgbClr val="1B786E"/>
                </a:solidFill>
                <a:latin typeface="Roboto"/>
                <a:ea typeface="Roboto"/>
                <a:cs typeface="Roboto"/>
                <a:sym typeface="Roboto"/>
              </a:endParaRPr>
            </a:p>
            <a:p>
              <a:pPr indent="-381000" lvl="0" marL="457200" rtl="0" algn="l">
                <a:lnSpc>
                  <a:spcPct val="115000"/>
                </a:lnSpc>
                <a:spcBef>
                  <a:spcPts val="0"/>
                </a:spcBef>
                <a:spcAft>
                  <a:spcPts val="0"/>
                </a:spcAft>
                <a:buClr>
                  <a:srgbClr val="1B786E"/>
                </a:buClr>
                <a:buSzPts val="2400"/>
                <a:buFont typeface="Roboto"/>
                <a:buChar char="❏"/>
              </a:pPr>
              <a:r>
                <a:rPr lang="en-GB" sz="2400">
                  <a:solidFill>
                    <a:srgbClr val="1B786E"/>
                  </a:solidFill>
                  <a:latin typeface="Roboto"/>
                  <a:ea typeface="Roboto"/>
                  <a:cs typeface="Roboto"/>
                  <a:sym typeface="Roboto"/>
                </a:rPr>
                <a:t>Exciting Offers in Subscription users</a:t>
              </a:r>
              <a:endParaRPr sz="2400">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B786E"/>
                </a:solidFill>
                <a:latin typeface="Roboto"/>
                <a:ea typeface="Roboto"/>
                <a:cs typeface="Roboto"/>
                <a:sym typeface="Roboto"/>
              </a:endParaRPr>
            </a:p>
          </p:txBody>
        </p:sp>
        <p:sp>
          <p:nvSpPr>
            <p:cNvPr id="336" name="Google Shape;336;p3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3100">
                  <a:solidFill>
                    <a:srgbClr val="FFFFFF"/>
                  </a:solidFill>
                  <a:latin typeface="Roboto"/>
                  <a:ea typeface="Roboto"/>
                  <a:cs typeface="Roboto"/>
                  <a:sym typeface="Roboto"/>
                </a:rPr>
                <a:t>Marketing Strategy</a:t>
              </a:r>
              <a:endParaRPr sz="3100">
                <a:solidFill>
                  <a:srgbClr val="FFFFFF"/>
                </a:solidFill>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pSp>
        <p:nvGrpSpPr>
          <p:cNvPr id="341" name="Google Shape;341;p39"/>
          <p:cNvGrpSpPr/>
          <p:nvPr/>
        </p:nvGrpSpPr>
        <p:grpSpPr>
          <a:xfrm>
            <a:off x="641944" y="469641"/>
            <a:ext cx="8188773" cy="4219816"/>
            <a:chOff x="1593000" y="2322568"/>
            <a:chExt cx="5958071" cy="643500"/>
          </a:xfrm>
        </p:grpSpPr>
        <p:sp>
          <p:nvSpPr>
            <p:cNvPr id="342" name="Google Shape;342;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347" name="Google Shape;347;p39"/>
            <p:cNvSpPr/>
            <p:nvPr/>
          </p:nvSpPr>
          <p:spPr>
            <a:xfrm>
              <a:off x="4600571" y="2323751"/>
              <a:ext cx="29505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1B786E"/>
                </a:solidFill>
                <a:latin typeface="Roboto"/>
                <a:ea typeface="Roboto"/>
                <a:cs typeface="Roboto"/>
                <a:sym typeface="Roboto"/>
              </a:endParaRPr>
            </a:p>
            <a:p>
              <a:pPr indent="0" lvl="0" marL="0" rtl="0" algn="l">
                <a:lnSpc>
                  <a:spcPct val="115000"/>
                </a:lnSpc>
                <a:spcBef>
                  <a:spcPts val="0"/>
                </a:spcBef>
                <a:spcAft>
                  <a:spcPts val="0"/>
                </a:spcAft>
                <a:buNone/>
              </a:pPr>
              <a:r>
                <a:rPr lang="en-GB" sz="2300">
                  <a:solidFill>
                    <a:srgbClr val="1B786E"/>
                  </a:solidFill>
                  <a:latin typeface="Roboto"/>
                  <a:ea typeface="Roboto"/>
                  <a:cs typeface="Roboto"/>
                  <a:sym typeface="Roboto"/>
                </a:rPr>
                <a:t>Ads: </a:t>
              </a:r>
              <a:endParaRPr sz="2300">
                <a:solidFill>
                  <a:srgbClr val="1B786E"/>
                </a:solidFill>
                <a:latin typeface="Roboto"/>
                <a:ea typeface="Roboto"/>
                <a:cs typeface="Roboto"/>
                <a:sym typeface="Roboto"/>
              </a:endParaRPr>
            </a:p>
            <a:p>
              <a:pPr indent="-374650" lvl="0" marL="457200" rtl="0" algn="l">
                <a:lnSpc>
                  <a:spcPct val="115000"/>
                </a:lnSpc>
                <a:spcBef>
                  <a:spcPts val="0"/>
                </a:spcBef>
                <a:spcAft>
                  <a:spcPts val="0"/>
                </a:spcAft>
                <a:buClr>
                  <a:srgbClr val="1B786E"/>
                </a:buClr>
                <a:buSzPts val="2300"/>
                <a:buFont typeface="Roboto"/>
                <a:buChar char="❏"/>
              </a:pPr>
              <a:r>
                <a:rPr lang="en-GB" sz="2300">
                  <a:solidFill>
                    <a:srgbClr val="1B786E"/>
                  </a:solidFill>
                  <a:latin typeface="Roboto"/>
                  <a:ea typeface="Roboto"/>
                  <a:cs typeface="Roboto"/>
                  <a:sym typeface="Roboto"/>
                </a:rPr>
                <a:t>LinkedIn,</a:t>
              </a:r>
              <a:endParaRPr sz="2300">
                <a:solidFill>
                  <a:srgbClr val="1B786E"/>
                </a:solidFill>
                <a:latin typeface="Roboto"/>
                <a:ea typeface="Roboto"/>
                <a:cs typeface="Roboto"/>
                <a:sym typeface="Roboto"/>
              </a:endParaRPr>
            </a:p>
            <a:p>
              <a:pPr indent="-374650" lvl="0" marL="457200" rtl="0" algn="l">
                <a:lnSpc>
                  <a:spcPct val="115000"/>
                </a:lnSpc>
                <a:spcBef>
                  <a:spcPts val="0"/>
                </a:spcBef>
                <a:spcAft>
                  <a:spcPts val="0"/>
                </a:spcAft>
                <a:buClr>
                  <a:srgbClr val="1B786E"/>
                </a:buClr>
                <a:buSzPts val="2300"/>
                <a:buFont typeface="Roboto"/>
                <a:buChar char="❏"/>
              </a:pPr>
              <a:r>
                <a:rPr lang="en-GB" sz="2300">
                  <a:solidFill>
                    <a:srgbClr val="1B786E"/>
                  </a:solidFill>
                  <a:latin typeface="Roboto"/>
                  <a:ea typeface="Roboto"/>
                  <a:cs typeface="Roboto"/>
                  <a:sym typeface="Roboto"/>
                </a:rPr>
                <a:t>Google,</a:t>
              </a:r>
              <a:endParaRPr sz="2300">
                <a:solidFill>
                  <a:srgbClr val="1B786E"/>
                </a:solidFill>
                <a:latin typeface="Roboto"/>
                <a:ea typeface="Roboto"/>
                <a:cs typeface="Roboto"/>
                <a:sym typeface="Roboto"/>
              </a:endParaRPr>
            </a:p>
            <a:p>
              <a:pPr indent="-374650" lvl="0" marL="457200" rtl="0" algn="l">
                <a:lnSpc>
                  <a:spcPct val="115000"/>
                </a:lnSpc>
                <a:spcBef>
                  <a:spcPts val="0"/>
                </a:spcBef>
                <a:spcAft>
                  <a:spcPts val="0"/>
                </a:spcAft>
                <a:buClr>
                  <a:srgbClr val="1B786E"/>
                </a:buClr>
                <a:buSzPts val="2300"/>
                <a:buFont typeface="Roboto"/>
                <a:buChar char="❏"/>
              </a:pPr>
              <a:r>
                <a:rPr lang="en-GB" sz="2300">
                  <a:solidFill>
                    <a:srgbClr val="1B786E"/>
                  </a:solidFill>
                  <a:latin typeface="Roboto"/>
                  <a:ea typeface="Roboto"/>
                  <a:cs typeface="Roboto"/>
                  <a:sym typeface="Roboto"/>
                </a:rPr>
                <a:t>Facebook,</a:t>
              </a:r>
              <a:endParaRPr sz="2300">
                <a:solidFill>
                  <a:srgbClr val="1B786E"/>
                </a:solidFill>
                <a:latin typeface="Roboto"/>
                <a:ea typeface="Roboto"/>
                <a:cs typeface="Roboto"/>
                <a:sym typeface="Roboto"/>
              </a:endParaRPr>
            </a:p>
            <a:p>
              <a:pPr indent="-374650" lvl="0" marL="457200" rtl="0" algn="l">
                <a:lnSpc>
                  <a:spcPct val="115000"/>
                </a:lnSpc>
                <a:spcBef>
                  <a:spcPts val="0"/>
                </a:spcBef>
                <a:spcAft>
                  <a:spcPts val="0"/>
                </a:spcAft>
                <a:buClr>
                  <a:srgbClr val="1B786E"/>
                </a:buClr>
                <a:buSzPts val="2300"/>
                <a:buFont typeface="Roboto"/>
                <a:buChar char="❏"/>
              </a:pPr>
              <a:r>
                <a:rPr lang="en-GB" sz="2300">
                  <a:solidFill>
                    <a:srgbClr val="1B786E"/>
                  </a:solidFill>
                  <a:latin typeface="Roboto"/>
                  <a:ea typeface="Roboto"/>
                  <a:cs typeface="Roboto"/>
                  <a:sym typeface="Roboto"/>
                </a:rPr>
                <a:t>Banners in Urban Areas</a:t>
              </a:r>
              <a:endParaRPr sz="2300">
                <a:solidFill>
                  <a:srgbClr val="1B786E"/>
                </a:solidFill>
                <a:latin typeface="Roboto"/>
                <a:ea typeface="Roboto"/>
                <a:cs typeface="Roboto"/>
                <a:sym typeface="Roboto"/>
              </a:endParaRPr>
            </a:p>
          </p:txBody>
        </p:sp>
        <p:sp>
          <p:nvSpPr>
            <p:cNvPr id="348" name="Google Shape;348;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3100">
                  <a:solidFill>
                    <a:srgbClr val="FFFFFF"/>
                  </a:solidFill>
                  <a:latin typeface="Roboto"/>
                  <a:ea typeface="Roboto"/>
                  <a:cs typeface="Roboto"/>
                  <a:sym typeface="Roboto"/>
                </a:rPr>
                <a:t>Promotions </a:t>
              </a:r>
              <a:r>
                <a:rPr lang="en-GB" sz="3100">
                  <a:solidFill>
                    <a:srgbClr val="FFFFFF"/>
                  </a:solidFill>
                  <a:latin typeface="Roboto"/>
                  <a:ea typeface="Roboto"/>
                  <a:cs typeface="Roboto"/>
                  <a:sym typeface="Roboto"/>
                </a:rPr>
                <a:t>Activities</a:t>
              </a:r>
              <a:endParaRPr sz="3100">
                <a:solidFill>
                  <a:srgbClr val="FFFFFF"/>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Products and Services.</a:t>
            </a:r>
            <a:endParaRPr/>
          </a:p>
        </p:txBody>
      </p:sp>
      <p:sp>
        <p:nvSpPr>
          <p:cNvPr id="354" name="Google Shape;354;p40"/>
          <p:cNvSpPr txBox="1"/>
          <p:nvPr>
            <p:ph idx="1" type="body"/>
          </p:nvPr>
        </p:nvSpPr>
        <p:spPr>
          <a:xfrm>
            <a:off x="1297500" y="1240600"/>
            <a:ext cx="7038900" cy="323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p>
          <a:p>
            <a:pPr indent="-342900" lvl="0" marL="457200" rtl="0" algn="l">
              <a:spcBef>
                <a:spcPts val="1200"/>
              </a:spcBef>
              <a:spcAft>
                <a:spcPts val="0"/>
              </a:spcAft>
              <a:buSzPts val="1800"/>
              <a:buAutoNum type="arabicPeriod"/>
            </a:pPr>
            <a:r>
              <a:rPr lang="en-GB" sz="1800"/>
              <a:t>Two factor authentication (QR code and face recognition) door lock system : </a:t>
            </a:r>
            <a:endParaRPr sz="1800"/>
          </a:p>
          <a:p>
            <a:pPr indent="-342900" lvl="0" marL="457200" rtl="0" algn="l">
              <a:spcBef>
                <a:spcPts val="0"/>
              </a:spcBef>
              <a:spcAft>
                <a:spcPts val="0"/>
              </a:spcAft>
              <a:buSzPts val="1800"/>
              <a:buAutoNum type="arabicPeriod"/>
            </a:pPr>
            <a:r>
              <a:rPr lang="en-GB" sz="1800"/>
              <a:t>Detect human presence in the room to automatically switch off the lights and the fan.</a:t>
            </a:r>
            <a:endParaRPr b="1" sz="1800" u="sng">
              <a:solidFill>
                <a:srgbClr val="000000"/>
              </a:solidFill>
              <a:latin typeface="PT Sans Narrow"/>
              <a:ea typeface="PT Sans Narrow"/>
              <a:cs typeface="PT Sans Narrow"/>
              <a:sym typeface="PT Sans Narrow"/>
            </a:endParaRPr>
          </a:p>
          <a:p>
            <a:pPr indent="-342900" lvl="0" marL="457200" rtl="0" algn="l">
              <a:spcBef>
                <a:spcPts val="0"/>
              </a:spcBef>
              <a:spcAft>
                <a:spcPts val="0"/>
              </a:spcAft>
              <a:buSzPts val="1800"/>
              <a:buAutoNum type="arabicPeriod"/>
            </a:pPr>
            <a:r>
              <a:rPr lang="en-GB" sz="1800"/>
              <a:t>Control home appliances remotely using voice assistant and phone.</a:t>
            </a:r>
            <a:endParaRPr sz="1800"/>
          </a:p>
          <a:p>
            <a:pPr indent="-342900" lvl="0" marL="457200" rtl="0" algn="l">
              <a:spcBef>
                <a:spcPts val="0"/>
              </a:spcBef>
              <a:spcAft>
                <a:spcPts val="0"/>
              </a:spcAft>
              <a:buSzPts val="1800"/>
              <a:buAutoNum type="arabicPeriod"/>
            </a:pPr>
            <a:r>
              <a:rPr lang="en-GB" sz="1800"/>
              <a:t>Control the appliances remotely from the office or remote location with network coverage.</a:t>
            </a:r>
            <a:endParaRPr sz="1800"/>
          </a:p>
          <a:p>
            <a:pPr indent="-342900" lvl="0" marL="457200" rtl="0" algn="l">
              <a:spcBef>
                <a:spcPts val="0"/>
              </a:spcBef>
              <a:spcAft>
                <a:spcPts val="0"/>
              </a:spcAft>
              <a:buSzPts val="1800"/>
              <a:buAutoNum type="arabicPeriod"/>
            </a:pPr>
            <a:r>
              <a:rPr lang="en-GB" sz="1800"/>
              <a:t>LPG gas leakage detector</a:t>
            </a:r>
            <a:endParaRPr sz="1800"/>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Product Identity and Positioning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054325" y="482825"/>
            <a:ext cx="7277100" cy="640500"/>
          </a:xfrm>
          <a:prstGeom prst="rect">
            <a:avLst/>
          </a:prstGeom>
        </p:spPr>
        <p:txBody>
          <a:bodyPr anchorCtr="0" anchor="t" bIns="91425" lIns="91425" spcFirstLastPara="1" rIns="91425" wrap="square" tIns="91425">
            <a:normAutofit fontScale="90000"/>
          </a:bodyPr>
          <a:lstStyle/>
          <a:p>
            <a:pPr indent="-357187" lvl="0" marL="457200" rtl="0" algn="l">
              <a:lnSpc>
                <a:spcPct val="120000"/>
              </a:lnSpc>
              <a:spcBef>
                <a:spcPts val="0"/>
              </a:spcBef>
              <a:spcAft>
                <a:spcPts val="0"/>
              </a:spcAft>
              <a:buClr>
                <a:schemeClr val="lt1"/>
              </a:buClr>
              <a:buSzPct val="100000"/>
              <a:buFont typeface="Open Sans"/>
              <a:buAutoNum type="arabicPeriod"/>
            </a:pPr>
            <a:r>
              <a:rPr b="1" lang="en-GB" sz="2250">
                <a:highlight>
                  <a:schemeClr val="dk1"/>
                </a:highlight>
                <a:latin typeface="Open Sans"/>
                <a:ea typeface="Open Sans"/>
                <a:cs typeface="Open Sans"/>
                <a:sym typeface="Open Sans"/>
              </a:rPr>
              <a:t> Subscription Model</a:t>
            </a:r>
            <a:endParaRPr b="1" sz="1400">
              <a:highlight>
                <a:schemeClr val="dk1"/>
              </a:highlight>
              <a:latin typeface="Open Sans"/>
              <a:ea typeface="Open Sans"/>
              <a:cs typeface="Open Sans"/>
              <a:sym typeface="Open Sans"/>
            </a:endParaRPr>
          </a:p>
          <a:p>
            <a:pPr indent="0" lvl="0" marL="0" rtl="0" algn="l">
              <a:spcBef>
                <a:spcPts val="1200"/>
              </a:spcBef>
              <a:spcAft>
                <a:spcPts val="0"/>
              </a:spcAft>
              <a:buNone/>
            </a:pPr>
            <a:r>
              <a:t/>
            </a:r>
            <a:endParaRPr b="1" u="sng"/>
          </a:p>
        </p:txBody>
      </p:sp>
      <p:sp>
        <p:nvSpPr>
          <p:cNvPr id="146" name="Google Shape;146;p15"/>
          <p:cNvSpPr txBox="1"/>
          <p:nvPr>
            <p:ph idx="1" type="body"/>
          </p:nvPr>
        </p:nvSpPr>
        <p:spPr>
          <a:xfrm>
            <a:off x="379350" y="1123325"/>
            <a:ext cx="8385300" cy="383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275"/>
              <a:buNone/>
            </a:pPr>
            <a:r>
              <a:rPr lang="en-GB">
                <a:highlight>
                  <a:schemeClr val="dk1"/>
                </a:highlight>
                <a:latin typeface="Arial"/>
                <a:ea typeface="Arial"/>
                <a:cs typeface="Arial"/>
                <a:sym typeface="Arial"/>
              </a:rPr>
              <a:t>Since IoT products have 24/7 connection to the customer, we can leverage that connectivity to develop a recurring-revenue business model. Now instead of having a one-time sale, we offer a subscription model in which the customer pays a fee in return for a continuous value.</a:t>
            </a:r>
            <a:endParaRPr>
              <a:highlight>
                <a:schemeClr val="dk1"/>
              </a:highlight>
              <a:latin typeface="Arial"/>
              <a:ea typeface="Arial"/>
              <a:cs typeface="Arial"/>
              <a:sym typeface="Arial"/>
            </a:endParaRPr>
          </a:p>
          <a:p>
            <a:pPr indent="0" lvl="0" marL="0" rtl="0" algn="l">
              <a:spcBef>
                <a:spcPts val="2000"/>
              </a:spcBef>
              <a:spcAft>
                <a:spcPts val="0"/>
              </a:spcAft>
              <a:buSzPts val="275"/>
              <a:buNone/>
            </a:pPr>
            <a:r>
              <a:rPr lang="en-GB">
                <a:highlight>
                  <a:schemeClr val="dk1"/>
                </a:highlight>
                <a:latin typeface="Arial"/>
                <a:ea typeface="Arial"/>
                <a:cs typeface="Arial"/>
                <a:sym typeface="Arial"/>
              </a:rPr>
              <a:t>A subscription model enables your IoT product to implement many of the benefits available to software-only products. Basically, we are introducing an “as a Service” business model for a system that includes both software and hardware.</a:t>
            </a:r>
            <a:endParaRPr>
              <a:highlight>
                <a:schemeClr val="dk1"/>
              </a:highlight>
              <a:latin typeface="Arial"/>
              <a:ea typeface="Arial"/>
              <a:cs typeface="Arial"/>
              <a:sym typeface="Arial"/>
            </a:endParaRPr>
          </a:p>
          <a:p>
            <a:pPr indent="0" lvl="0" marL="0" rtl="0" algn="l">
              <a:spcBef>
                <a:spcPts val="2000"/>
              </a:spcBef>
              <a:spcAft>
                <a:spcPts val="0"/>
              </a:spcAft>
              <a:buSzPts val="275"/>
              <a:buNone/>
            </a:pPr>
            <a:r>
              <a:rPr lang="en-GB">
                <a:highlight>
                  <a:schemeClr val="dk1"/>
                </a:highlight>
                <a:latin typeface="Arial"/>
                <a:ea typeface="Arial"/>
                <a:cs typeface="Arial"/>
                <a:sym typeface="Arial"/>
              </a:rPr>
              <a:t>By using SaaS models as a reference for our IoT business model, we explore creative ways to monetize your product, not only with a monthly subscription, but also by providing paid upgrades or even implementing a “freemium” model(Optional).</a:t>
            </a:r>
            <a:endParaRPr>
              <a:highlight>
                <a:schemeClr val="dk1"/>
              </a:highlight>
              <a:latin typeface="Arial"/>
              <a:ea typeface="Arial"/>
              <a:cs typeface="Arial"/>
              <a:sym typeface="Arial"/>
            </a:endParaRPr>
          </a:p>
          <a:p>
            <a:pPr indent="0" lvl="0" marL="0" rtl="0" algn="l">
              <a:spcBef>
                <a:spcPts val="2000"/>
              </a:spcBef>
              <a:spcAft>
                <a:spcPts val="2000"/>
              </a:spcAft>
              <a:buSzPts val="275"/>
              <a:buNone/>
            </a:pPr>
            <a:r>
              <a:rPr lang="en-GB">
                <a:highlight>
                  <a:schemeClr val="dk1"/>
                </a:highlight>
                <a:latin typeface="Arial"/>
                <a:ea typeface="Arial"/>
                <a:cs typeface="Arial"/>
                <a:sym typeface="Arial"/>
              </a:rPr>
              <a:t>Another benefit of this IoT business model is that it empowers our company to foster an active relationship with our customers. In the past, hardware manufacturers used to “throw their products over a wall”, meaning that once they completed the sale, they rarely interacted with their customer again.</a:t>
            </a:r>
            <a:endParaRPr>
              <a:highlight>
                <a:schemeClr val="dk1"/>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2"/>
          <p:cNvPicPr preferRelativeResize="0"/>
          <p:nvPr/>
        </p:nvPicPr>
        <p:blipFill>
          <a:blip r:embed="rId3">
            <a:alphaModFix/>
          </a:blip>
          <a:stretch>
            <a:fillRect/>
          </a:stretch>
        </p:blipFill>
        <p:spPr>
          <a:xfrm>
            <a:off x="176025" y="152400"/>
            <a:ext cx="8791951" cy="4838700"/>
          </a:xfrm>
          <a:prstGeom prst="rect">
            <a:avLst/>
          </a:prstGeom>
          <a:noFill/>
          <a:ln>
            <a:noFill/>
          </a:ln>
        </p:spPr>
      </p:pic>
      <p:pic>
        <p:nvPicPr>
          <p:cNvPr id="365" name="Google Shape;365;p42"/>
          <p:cNvPicPr preferRelativeResize="0"/>
          <p:nvPr/>
        </p:nvPicPr>
        <p:blipFill>
          <a:blip r:embed="rId4">
            <a:alphaModFix/>
          </a:blip>
          <a:stretch>
            <a:fillRect/>
          </a:stretch>
        </p:blipFill>
        <p:spPr>
          <a:xfrm>
            <a:off x="1283075" y="3554075"/>
            <a:ext cx="2415630" cy="615350"/>
          </a:xfrm>
          <a:prstGeom prst="rect">
            <a:avLst/>
          </a:prstGeom>
          <a:noFill/>
          <a:ln cap="flat" cmpd="sng" w="9525">
            <a:solidFill>
              <a:schemeClr val="dk2"/>
            </a:solidFill>
            <a:prstDash val="dot"/>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1245625" y="151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Product features and USP</a:t>
            </a:r>
            <a:endParaRPr/>
          </a:p>
        </p:txBody>
      </p:sp>
      <p:sp>
        <p:nvSpPr>
          <p:cNvPr id="371" name="Google Shape;371;p43"/>
          <p:cNvSpPr txBox="1"/>
          <p:nvPr>
            <p:ph idx="1" type="body"/>
          </p:nvPr>
        </p:nvSpPr>
        <p:spPr>
          <a:xfrm>
            <a:off x="1052550" y="774550"/>
            <a:ext cx="7038900" cy="46593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Arial"/>
              <a:buChar char="●"/>
            </a:pPr>
            <a:r>
              <a:rPr lang="en-GB" sz="1400">
                <a:latin typeface="Arial"/>
                <a:ea typeface="Arial"/>
                <a:cs typeface="Arial"/>
                <a:sym typeface="Arial"/>
              </a:rPr>
              <a:t>Our company will  provide IoT products  and services at an affordable price with top notch quality.</a:t>
            </a:r>
            <a:endParaRPr sz="1400">
              <a:latin typeface="Arial"/>
              <a:ea typeface="Arial"/>
              <a:cs typeface="Arial"/>
              <a:sym typeface="Arial"/>
            </a:endParaRPr>
          </a:p>
          <a:p>
            <a:pPr indent="0" lvl="0" marL="45720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SzPts val="1400"/>
              <a:buChar char="●"/>
            </a:pPr>
            <a:r>
              <a:rPr lang="en-GB" sz="1400">
                <a:latin typeface="Arial"/>
                <a:ea typeface="Arial"/>
                <a:cs typeface="Arial"/>
                <a:sym typeface="Arial"/>
              </a:rPr>
              <a:t>Complete transparency on what data is collected from the user’s device </a:t>
            </a:r>
            <a:r>
              <a:rPr lang="en-GB" sz="1400">
                <a:highlight>
                  <a:schemeClr val="dk1"/>
                </a:highlight>
                <a:latin typeface="Arial"/>
                <a:ea typeface="Arial"/>
                <a:cs typeface="Arial"/>
                <a:sym typeface="Arial"/>
              </a:rPr>
              <a:t>and</a:t>
            </a:r>
            <a:r>
              <a:rPr lang="en-GB" sz="1400">
                <a:highlight>
                  <a:schemeClr val="dk1"/>
                </a:highlight>
                <a:latin typeface="Arial"/>
                <a:ea typeface="Arial"/>
                <a:cs typeface="Arial"/>
                <a:sym typeface="Arial"/>
              </a:rPr>
              <a:t> how their data will be used and we make sure to safeguard their privacy.</a:t>
            </a:r>
            <a:endParaRPr sz="1400">
              <a:highlight>
                <a:schemeClr val="dk1"/>
              </a:highlight>
              <a:latin typeface="Arial"/>
              <a:ea typeface="Arial"/>
              <a:cs typeface="Arial"/>
              <a:sym typeface="Arial"/>
            </a:endParaRPr>
          </a:p>
          <a:p>
            <a:pPr indent="0" lvl="0" marL="457200" rtl="0" algn="l">
              <a:spcBef>
                <a:spcPts val="1200"/>
              </a:spcBef>
              <a:spcAft>
                <a:spcPts val="0"/>
              </a:spcAft>
              <a:buNone/>
            </a:pPr>
            <a:r>
              <a:t/>
            </a:r>
            <a:endParaRPr sz="1400">
              <a:highlight>
                <a:schemeClr val="dk1"/>
              </a:highlight>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highlight>
                  <a:schemeClr val="dk1"/>
                </a:highlight>
                <a:latin typeface="Arial"/>
                <a:ea typeface="Arial"/>
                <a:cs typeface="Arial"/>
                <a:sym typeface="Arial"/>
              </a:rPr>
              <a:t>All devices will be using highly encrypted and advanced protocols for communication, therefore providing utmost importance to data security.</a:t>
            </a:r>
            <a:endParaRPr sz="1400">
              <a:highlight>
                <a:schemeClr val="dk1"/>
              </a:highlight>
              <a:latin typeface="Arial"/>
              <a:ea typeface="Arial"/>
              <a:cs typeface="Arial"/>
              <a:sym typeface="Arial"/>
            </a:endParaRPr>
          </a:p>
          <a:p>
            <a:pPr indent="0" lvl="0" marL="457200" rtl="0" algn="l">
              <a:spcBef>
                <a:spcPts val="1200"/>
              </a:spcBef>
              <a:spcAft>
                <a:spcPts val="0"/>
              </a:spcAft>
              <a:buNone/>
            </a:pPr>
            <a:r>
              <a:t/>
            </a:r>
            <a:endParaRPr sz="1400">
              <a:highlight>
                <a:schemeClr val="dk1"/>
              </a:highlight>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highlight>
                  <a:schemeClr val="dk1"/>
                </a:highlight>
                <a:latin typeface="Arial"/>
                <a:ea typeface="Arial"/>
                <a:cs typeface="Arial"/>
                <a:sym typeface="Arial"/>
              </a:rPr>
              <a:t>The data collected from the end user will be used to provide features that are tailored to the user’s preferences.</a:t>
            </a:r>
            <a:endParaRPr sz="1400">
              <a:highlight>
                <a:schemeClr val="dk1"/>
              </a:highlight>
              <a:latin typeface="Arial"/>
              <a:ea typeface="Arial"/>
              <a:cs typeface="Arial"/>
              <a:sym typeface="Arial"/>
            </a:endParaRPr>
          </a:p>
          <a:p>
            <a:pPr indent="0" lvl="0" marL="457200" rtl="0" algn="l">
              <a:spcBef>
                <a:spcPts val="1200"/>
              </a:spcBef>
              <a:spcAft>
                <a:spcPts val="0"/>
              </a:spcAft>
              <a:buNone/>
            </a:pPr>
            <a:r>
              <a:t/>
            </a:r>
            <a:endParaRPr sz="1400">
              <a:highlight>
                <a:schemeClr val="dk1"/>
              </a:highlight>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highlight>
                  <a:schemeClr val="dk1"/>
                </a:highlight>
                <a:latin typeface="Arial"/>
                <a:ea typeface="Arial"/>
                <a:cs typeface="Arial"/>
                <a:sym typeface="Arial"/>
              </a:rPr>
              <a:t>Provide a wide range of customizations and personalization choices w.r.t products and services for the end user.</a:t>
            </a:r>
            <a:endParaRPr sz="1400">
              <a:highlight>
                <a:schemeClr val="dk1"/>
              </a:highlight>
              <a:latin typeface="Arial"/>
              <a:ea typeface="Arial"/>
              <a:cs typeface="Arial"/>
              <a:sym typeface="Arial"/>
            </a:endParaRPr>
          </a:p>
          <a:p>
            <a:pPr indent="0" lvl="0" marL="45720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4"/>
          <p:cNvPicPr preferRelativeResize="0"/>
          <p:nvPr/>
        </p:nvPicPr>
        <p:blipFill>
          <a:blip r:embed="rId3">
            <a:alphaModFix/>
          </a:blip>
          <a:stretch>
            <a:fillRect/>
          </a:stretch>
        </p:blipFill>
        <p:spPr>
          <a:xfrm>
            <a:off x="233087" y="176775"/>
            <a:ext cx="8677826" cy="4789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Product Value to Customers</a:t>
            </a:r>
            <a:endParaRPr/>
          </a:p>
        </p:txBody>
      </p:sp>
      <p:sp>
        <p:nvSpPr>
          <p:cNvPr id="382" name="Google Shape;382;p45"/>
          <p:cNvSpPr txBox="1"/>
          <p:nvPr>
            <p:ph idx="1" type="body"/>
          </p:nvPr>
        </p:nvSpPr>
        <p:spPr>
          <a:xfrm>
            <a:off x="1297500" y="1061500"/>
            <a:ext cx="7038900" cy="375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GB">
                <a:highlight>
                  <a:schemeClr val="dk1"/>
                </a:highlight>
                <a:latin typeface="Arial"/>
                <a:ea typeface="Arial"/>
                <a:cs typeface="Arial"/>
                <a:sym typeface="Arial"/>
              </a:rPr>
              <a:t>A successful setting up of iot technology will provide the user with complete control of their surroundings from remote with a few taps. Thus increasing security and simplifying manual jobs.</a:t>
            </a:r>
            <a:endParaRPr>
              <a:highlight>
                <a:schemeClr val="dk1"/>
              </a:highlight>
              <a:latin typeface="Arial"/>
              <a:ea typeface="Arial"/>
              <a:cs typeface="Arial"/>
              <a:sym typeface="Arial"/>
            </a:endParaRPr>
          </a:p>
          <a:p>
            <a:pPr indent="0" lvl="0" marL="914400" rtl="0" algn="l">
              <a:spcBef>
                <a:spcPts val="0"/>
              </a:spcBef>
              <a:spcAft>
                <a:spcPts val="0"/>
              </a:spcAft>
              <a:buNone/>
            </a:pPr>
            <a:r>
              <a:t/>
            </a:r>
            <a:endParaRPr>
              <a:highlight>
                <a:schemeClr val="dk1"/>
              </a:highlight>
              <a:latin typeface="Arial"/>
              <a:ea typeface="Arial"/>
              <a:cs typeface="Arial"/>
              <a:sym typeface="Arial"/>
            </a:endParaRPr>
          </a:p>
          <a:p>
            <a:pPr indent="-311150" lvl="0" marL="457200" rtl="0" algn="l">
              <a:spcBef>
                <a:spcPts val="1200"/>
              </a:spcBef>
              <a:spcAft>
                <a:spcPts val="0"/>
              </a:spcAft>
              <a:buSzPts val="1300"/>
              <a:buFont typeface="Arial"/>
              <a:buChar char="●"/>
            </a:pPr>
            <a:r>
              <a:rPr lang="en-GB">
                <a:highlight>
                  <a:schemeClr val="dk1"/>
                </a:highlight>
                <a:latin typeface="Arial"/>
                <a:ea typeface="Arial"/>
                <a:cs typeface="Arial"/>
                <a:sym typeface="Arial"/>
              </a:rPr>
              <a:t>Full control of the premise through countless sensors giving no touch access/verification of people visiting the premise, thus ensuring no spread of disease. Any problems around the users premise will never go unnoticed again. </a:t>
            </a:r>
            <a:endParaRPr>
              <a:highlight>
                <a:schemeClr val="dk1"/>
              </a:highlight>
              <a:latin typeface="Arial"/>
              <a:ea typeface="Arial"/>
              <a:cs typeface="Arial"/>
              <a:sym typeface="Arial"/>
            </a:endParaRPr>
          </a:p>
          <a:p>
            <a:pPr indent="0" lvl="0" marL="914400" rtl="0" algn="l">
              <a:spcBef>
                <a:spcPts val="0"/>
              </a:spcBef>
              <a:spcAft>
                <a:spcPts val="0"/>
              </a:spcAft>
              <a:buNone/>
            </a:pPr>
            <a:r>
              <a:t/>
            </a:r>
            <a:endParaRPr>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GB">
                <a:highlight>
                  <a:schemeClr val="dk1"/>
                </a:highlight>
                <a:latin typeface="Arial"/>
                <a:ea typeface="Arial"/>
                <a:cs typeface="Arial"/>
                <a:sym typeface="Arial"/>
              </a:rPr>
              <a:t>Iot in the coming future for sure will be a must have as the latest sustainable technologies like electric cars with connectivity will only unleash their complete power once iot is integrated with them.</a:t>
            </a:r>
            <a:endParaRPr>
              <a:highlight>
                <a:schemeClr val="dk1"/>
              </a:highlight>
              <a:latin typeface="Arial"/>
              <a:ea typeface="Arial"/>
              <a:cs typeface="Arial"/>
              <a:sym typeface="Arial"/>
            </a:endParaRPr>
          </a:p>
          <a:p>
            <a:pPr indent="0" lvl="0" marL="914400" rtl="0" algn="l">
              <a:spcBef>
                <a:spcPts val="0"/>
              </a:spcBef>
              <a:spcAft>
                <a:spcPts val="0"/>
              </a:spcAft>
              <a:buNone/>
            </a:pPr>
            <a:r>
              <a:t/>
            </a:r>
            <a:endParaRPr>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GB">
                <a:highlight>
                  <a:schemeClr val="dk1"/>
                </a:highlight>
                <a:latin typeface="Arial"/>
                <a:ea typeface="Arial"/>
                <a:cs typeface="Arial"/>
                <a:sym typeface="Arial"/>
              </a:rPr>
              <a:t> Investing in smart homes can simplify one's daily activities and end user can now invest their precious time on some other work. </a:t>
            </a:r>
            <a:endParaRPr>
              <a:highlight>
                <a:schemeClr val="dk1"/>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nvSpPr>
        <p:spPr>
          <a:xfrm>
            <a:off x="545125" y="195675"/>
            <a:ext cx="7463700" cy="954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3250">
                <a:solidFill>
                  <a:schemeClr val="lt1"/>
                </a:solidFill>
                <a:latin typeface="Comic Sans MS"/>
                <a:ea typeface="Comic Sans MS"/>
                <a:cs typeface="Comic Sans MS"/>
                <a:sym typeface="Comic Sans MS"/>
              </a:rPr>
              <a:t>LEGAL IDENTITY VENTURE</a:t>
            </a:r>
            <a:endParaRPr sz="3250">
              <a:solidFill>
                <a:schemeClr val="lt1"/>
              </a:solidFill>
              <a:latin typeface="Comic Sans MS"/>
              <a:ea typeface="Comic Sans MS"/>
              <a:cs typeface="Comic Sans MS"/>
              <a:sym typeface="Comic Sans MS"/>
            </a:endParaRPr>
          </a:p>
          <a:p>
            <a:pPr indent="0" lvl="0" marL="457200" rtl="0" algn="l">
              <a:spcBef>
                <a:spcPts val="0"/>
              </a:spcBef>
              <a:spcAft>
                <a:spcPts val="0"/>
              </a:spcAft>
              <a:buNone/>
            </a:pPr>
            <a:r>
              <a:t/>
            </a:r>
            <a:endParaRPr sz="1750">
              <a:solidFill>
                <a:schemeClr val="lt1"/>
              </a:solidFill>
            </a:endParaRPr>
          </a:p>
        </p:txBody>
      </p:sp>
      <p:sp>
        <p:nvSpPr>
          <p:cNvPr id="388" name="Google Shape;388;p46"/>
          <p:cNvSpPr txBox="1"/>
          <p:nvPr>
            <p:ph idx="1" type="subTitle"/>
          </p:nvPr>
        </p:nvSpPr>
        <p:spPr>
          <a:xfrm>
            <a:off x="424050" y="1272125"/>
            <a:ext cx="8360400" cy="34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a:t>
            </a:r>
            <a:r>
              <a:rPr lang="en-GB"/>
              <a:t>company</a:t>
            </a:r>
            <a:r>
              <a:rPr lang="en-GB"/>
              <a:t> is registered as private </a:t>
            </a:r>
            <a:r>
              <a:rPr lang="en-GB"/>
              <a:t>limited</a:t>
            </a:r>
            <a:r>
              <a:rPr lang="en-GB"/>
              <a:t> company and every core member is given position like the Managing director, Chairman,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t>Founder </a:t>
            </a:r>
            <a:r>
              <a:rPr lang="en-GB" sz="1400"/>
              <a:t>agreement</a:t>
            </a:r>
            <a:r>
              <a:rPr lang="en-GB" sz="1400"/>
              <a:t> </a:t>
            </a:r>
            <a:r>
              <a:rPr lang="en-GB" sz="1400">
                <a:latin typeface="Arial"/>
                <a:ea typeface="Arial"/>
                <a:cs typeface="Arial"/>
                <a:sym typeface="Arial"/>
              </a:rPr>
              <a:t>is signed between all the co-</a:t>
            </a:r>
            <a:r>
              <a:rPr b="1" lang="en-GB" sz="1400">
                <a:latin typeface="Arial"/>
                <a:ea typeface="Arial"/>
                <a:cs typeface="Arial"/>
                <a:sym typeface="Arial"/>
              </a:rPr>
              <a:t>founders</a:t>
            </a:r>
            <a:r>
              <a:rPr lang="en-GB" sz="1400">
                <a:latin typeface="Arial"/>
                <a:ea typeface="Arial"/>
                <a:cs typeface="Arial"/>
                <a:sym typeface="Arial"/>
              </a:rPr>
              <a:t> of a firm.It stated all the responsibilities, ownership, and initial investments made by each of the </a:t>
            </a:r>
            <a:r>
              <a:rPr b="1" lang="en-GB" sz="1400">
                <a:latin typeface="Arial"/>
                <a:ea typeface="Arial"/>
                <a:cs typeface="Arial"/>
                <a:sym typeface="Arial"/>
              </a:rPr>
              <a:t>founders</a:t>
            </a:r>
            <a:r>
              <a:rPr lang="en-GB" sz="1400">
                <a:latin typeface="Arial"/>
                <a:ea typeface="Arial"/>
                <a:cs typeface="Arial"/>
                <a:sym typeface="Arial"/>
              </a:rPr>
              <a:t> of the company.</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GB"/>
              <a:t>Vendor </a:t>
            </a:r>
            <a:r>
              <a:rPr lang="en-GB"/>
              <a:t>agreement  is made between the companies providing the cloud solutions and the micro-processors needed for the hardware.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p:nvPr/>
        </p:nvSpPr>
        <p:spPr>
          <a:xfrm>
            <a:off x="740750" y="140800"/>
            <a:ext cx="7505593" cy="559524"/>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chemeClr val="lt1"/>
                </a:solidFill>
                <a:latin typeface="Comic Sans MS"/>
              </a:rPr>
              <a:t>BRAND NAME  &amp; SLOGAN</a:t>
            </a:r>
          </a:p>
        </p:txBody>
      </p:sp>
      <p:sp>
        <p:nvSpPr>
          <p:cNvPr id="394" name="Google Shape;394;p47"/>
          <p:cNvSpPr txBox="1"/>
          <p:nvPr/>
        </p:nvSpPr>
        <p:spPr>
          <a:xfrm>
            <a:off x="1313825" y="1327800"/>
            <a:ext cx="2460000" cy="254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395" name="Google Shape;395;p47"/>
          <p:cNvPicPr preferRelativeResize="0"/>
          <p:nvPr/>
        </p:nvPicPr>
        <p:blipFill>
          <a:blip r:embed="rId3">
            <a:alphaModFix/>
          </a:blip>
          <a:stretch>
            <a:fillRect/>
          </a:stretch>
        </p:blipFill>
        <p:spPr>
          <a:xfrm>
            <a:off x="852600" y="1607450"/>
            <a:ext cx="7505600" cy="2543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p:nvPr/>
        </p:nvSpPr>
        <p:spPr>
          <a:xfrm>
            <a:off x="1343850" y="2362050"/>
            <a:ext cx="6456293" cy="116595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chemeClr val="lt1"/>
                </a:solidFill>
                <a:latin typeface="Comic Sans MS"/>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Contd..</a:t>
            </a:r>
            <a:endParaRPr b="1"/>
          </a:p>
          <a:p>
            <a:pPr indent="0" lvl="0" marL="0" rtl="0" algn="l">
              <a:spcBef>
                <a:spcPts val="0"/>
              </a:spcBef>
              <a:spcAft>
                <a:spcPts val="0"/>
              </a:spcAft>
              <a:buNone/>
            </a:pPr>
            <a:r>
              <a:t/>
            </a:r>
            <a:endParaRPr b="1"/>
          </a:p>
        </p:txBody>
      </p:sp>
      <p:sp>
        <p:nvSpPr>
          <p:cNvPr id="152" name="Google Shape;152;p16"/>
          <p:cNvSpPr txBox="1"/>
          <p:nvPr>
            <p:ph idx="1" type="body"/>
          </p:nvPr>
        </p:nvSpPr>
        <p:spPr>
          <a:xfrm>
            <a:off x="758725" y="1014900"/>
            <a:ext cx="7577700" cy="34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chemeClr val="dk1"/>
                </a:highlight>
                <a:latin typeface="Arial"/>
                <a:ea typeface="Arial"/>
                <a:cs typeface="Arial"/>
                <a:sym typeface="Arial"/>
              </a:rPr>
              <a:t>Our IoT products break down that barrier, as your device gathers more data in our customer’s surroundings, we’ll be able to learn more about our customers and provide more valuable features tailored to their specific needs.</a:t>
            </a:r>
            <a:endParaRPr>
              <a:highlight>
                <a:schemeClr val="dk1"/>
              </a:highlight>
              <a:latin typeface="Arial"/>
              <a:ea typeface="Arial"/>
              <a:cs typeface="Arial"/>
              <a:sym typeface="Arial"/>
            </a:endParaRPr>
          </a:p>
          <a:p>
            <a:pPr indent="0" lvl="0" marL="0" rtl="0" algn="l">
              <a:spcBef>
                <a:spcPts val="2000"/>
              </a:spcBef>
              <a:spcAft>
                <a:spcPts val="0"/>
              </a:spcAft>
              <a:buNone/>
            </a:pPr>
            <a:r>
              <a:rPr lang="en-GB">
                <a:highlight>
                  <a:schemeClr val="dk1"/>
                </a:highlight>
                <a:latin typeface="Arial"/>
                <a:ea typeface="Arial"/>
                <a:cs typeface="Arial"/>
                <a:sym typeface="Arial"/>
              </a:rPr>
              <a:t>Some common IoT applications using the subscription model include “monitoring as a service” and “predictive maintenance as a service”.</a:t>
            </a:r>
            <a:endParaRPr>
              <a:highlight>
                <a:schemeClr val="dk1"/>
              </a:highlight>
              <a:latin typeface="Arial"/>
              <a:ea typeface="Arial"/>
              <a:cs typeface="Arial"/>
              <a:sym typeface="Arial"/>
            </a:endParaRPr>
          </a:p>
          <a:p>
            <a:pPr indent="0" lvl="0" marL="0" rtl="0" algn="l">
              <a:spcBef>
                <a:spcPts val="2000"/>
              </a:spcBef>
              <a:spcAft>
                <a:spcPts val="0"/>
              </a:spcAft>
              <a:buNone/>
            </a:pPr>
            <a:r>
              <a:t/>
            </a:r>
            <a:endParaRPr>
              <a:highlight>
                <a:schemeClr val="dk1"/>
              </a:highlight>
              <a:latin typeface="Arial"/>
              <a:ea typeface="Arial"/>
              <a:cs typeface="Arial"/>
              <a:sym typeface="Arial"/>
            </a:endParaRPr>
          </a:p>
          <a:p>
            <a:pPr indent="0" lvl="0" marL="0" rtl="0" algn="l">
              <a:spcBef>
                <a:spcPts val="1200"/>
              </a:spcBef>
              <a:spcAft>
                <a:spcPts val="0"/>
              </a:spcAft>
              <a:buNone/>
            </a:pPr>
            <a:r>
              <a:t/>
            </a:r>
            <a:endParaRPr>
              <a:highlight>
                <a:schemeClr val="dk1"/>
              </a:highlight>
              <a:latin typeface="Arial"/>
              <a:ea typeface="Arial"/>
              <a:cs typeface="Arial"/>
              <a:sym typeface="Arial"/>
            </a:endParaRPr>
          </a:p>
          <a:p>
            <a:pPr indent="0" lvl="0" marL="0" rtl="0" algn="l">
              <a:spcBef>
                <a:spcPts val="1200"/>
              </a:spcBef>
              <a:spcAft>
                <a:spcPts val="0"/>
              </a:spcAft>
              <a:buNone/>
            </a:pPr>
            <a:r>
              <a:t/>
            </a:r>
            <a:endParaRPr>
              <a:highlight>
                <a:schemeClr val="dk1"/>
              </a:highlight>
              <a:latin typeface="Arial"/>
              <a:ea typeface="Arial"/>
              <a:cs typeface="Arial"/>
              <a:sym typeface="Arial"/>
            </a:endParaRPr>
          </a:p>
          <a:p>
            <a:pPr indent="0" lvl="0" marL="0" rtl="0" algn="l">
              <a:spcBef>
                <a:spcPts val="1200"/>
              </a:spcBef>
              <a:spcAft>
                <a:spcPts val="1200"/>
              </a:spcAft>
              <a:buNone/>
            </a:pPr>
            <a:r>
              <a:t/>
            </a:r>
            <a:endParaRPr>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758725" y="1231675"/>
            <a:ext cx="7577700" cy="41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chemeClr val="dk1"/>
                </a:highlight>
                <a:latin typeface="Arial"/>
                <a:ea typeface="Arial"/>
                <a:cs typeface="Arial"/>
                <a:sym typeface="Arial"/>
              </a:rPr>
              <a:t>The value of the Internet of Things is in the insights we can derive from the data we collect. One very important question that arises here is, </a:t>
            </a:r>
            <a:r>
              <a:rPr b="1" lang="en-GB" sz="1400">
                <a:highlight>
                  <a:schemeClr val="dk1"/>
                </a:highlight>
                <a:latin typeface="Arial"/>
                <a:ea typeface="Arial"/>
                <a:cs typeface="Arial"/>
                <a:sym typeface="Arial"/>
              </a:rPr>
              <a:t>who benefits from those insights?</a:t>
            </a:r>
            <a:endParaRPr b="1" sz="1400">
              <a:highlight>
                <a:schemeClr val="dk1"/>
              </a:highlight>
              <a:latin typeface="Arial"/>
              <a:ea typeface="Arial"/>
              <a:cs typeface="Arial"/>
              <a:sym typeface="Arial"/>
            </a:endParaRPr>
          </a:p>
          <a:p>
            <a:pPr indent="0" lvl="0" marL="0" rtl="0" algn="l">
              <a:spcBef>
                <a:spcPts val="2000"/>
              </a:spcBef>
              <a:spcAft>
                <a:spcPts val="0"/>
              </a:spcAft>
              <a:buNone/>
            </a:pPr>
            <a:r>
              <a:rPr lang="en-GB">
                <a:highlight>
                  <a:schemeClr val="dk1"/>
                </a:highlight>
                <a:latin typeface="Arial"/>
                <a:ea typeface="Arial"/>
                <a:cs typeface="Arial"/>
                <a:sym typeface="Arial"/>
              </a:rPr>
              <a:t>Companies</a:t>
            </a:r>
            <a:r>
              <a:rPr lang="en-GB">
                <a:highlight>
                  <a:schemeClr val="dk1"/>
                </a:highlight>
                <a:latin typeface="Arial"/>
                <a:ea typeface="Arial"/>
                <a:cs typeface="Arial"/>
                <a:sym typeface="Arial"/>
              </a:rPr>
              <a:t> like LinkedIn, Facebook </a:t>
            </a:r>
            <a:r>
              <a:rPr lang="en-GB">
                <a:highlight>
                  <a:schemeClr val="dk1"/>
                </a:highlight>
                <a:latin typeface="Arial"/>
                <a:ea typeface="Arial"/>
                <a:cs typeface="Arial"/>
                <a:sym typeface="Arial"/>
              </a:rPr>
              <a:t>collect a huge amount of data from all of their users  and although they provide the users with value for providing that data, the real value is provided to advertisers and other third party companies that use the data to promote their own products and services. Therefore LinkedIn or Facebook are like tools here used for collecting data to offer it to advertisers and that’s how they make money.</a:t>
            </a:r>
            <a:endParaRPr>
              <a:highlight>
                <a:schemeClr val="dk1"/>
              </a:highlight>
              <a:latin typeface="Arial"/>
              <a:ea typeface="Arial"/>
              <a:cs typeface="Arial"/>
              <a:sym typeface="Arial"/>
            </a:endParaRPr>
          </a:p>
          <a:p>
            <a:pPr indent="0" lvl="0" marL="0" rtl="0" algn="l">
              <a:spcBef>
                <a:spcPts val="2000"/>
              </a:spcBef>
              <a:spcAft>
                <a:spcPts val="0"/>
              </a:spcAft>
              <a:buNone/>
            </a:pPr>
            <a:r>
              <a:rPr lang="en-GB">
                <a:highlight>
                  <a:schemeClr val="dk1"/>
                </a:highlight>
                <a:latin typeface="Arial"/>
                <a:ea typeface="Arial"/>
                <a:cs typeface="Arial"/>
                <a:sym typeface="Arial"/>
              </a:rPr>
              <a:t>The same business model can be used in our IoT business, we build our product to provide value to the end user and also to collect valuable data that we can then sell to a third party. For this method to flourish we try to offer our IoT device at a cheap price to eliminate the buying friction for the end user, as our main goal is to deploy as many devices as possible to collect more valuable data. We are looking to build a network effect, the more devices we have out there, the more attractive our data and their insights will become to third parties.</a:t>
            </a:r>
            <a:endParaRPr>
              <a:highlight>
                <a:schemeClr val="dk1"/>
              </a:highlight>
              <a:latin typeface="Arial"/>
              <a:ea typeface="Arial"/>
              <a:cs typeface="Arial"/>
              <a:sym typeface="Arial"/>
            </a:endParaRPr>
          </a:p>
          <a:p>
            <a:pPr indent="0" lvl="0" marL="0" rtl="0" algn="l">
              <a:spcBef>
                <a:spcPts val="2000"/>
              </a:spcBef>
              <a:spcAft>
                <a:spcPts val="2000"/>
              </a:spcAft>
              <a:buNone/>
            </a:pPr>
            <a:r>
              <a:t/>
            </a:r>
            <a:endParaRPr>
              <a:highlight>
                <a:schemeClr val="dk1"/>
              </a:highlight>
              <a:latin typeface="Arial"/>
              <a:ea typeface="Arial"/>
              <a:cs typeface="Arial"/>
              <a:sym typeface="Arial"/>
            </a:endParaRPr>
          </a:p>
        </p:txBody>
      </p:sp>
      <p:sp>
        <p:nvSpPr>
          <p:cNvPr id="158" name="Google Shape;158;p17"/>
          <p:cNvSpPr txBox="1"/>
          <p:nvPr/>
        </p:nvSpPr>
        <p:spPr>
          <a:xfrm>
            <a:off x="1014900" y="482850"/>
            <a:ext cx="658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highlight>
                  <a:schemeClr val="dk1"/>
                </a:highlight>
                <a:latin typeface="Open Sans"/>
                <a:ea typeface="Open Sans"/>
                <a:cs typeface="Open Sans"/>
                <a:sym typeface="Open Sans"/>
              </a:rPr>
              <a:t>2.   Monetizing Our IoT Data </a:t>
            </a:r>
            <a:endParaRPr b="1" sz="2000">
              <a:solidFill>
                <a:schemeClr val="lt1"/>
              </a:solidFill>
              <a:highlight>
                <a:schemeClr val="dk1"/>
              </a:highlight>
              <a:latin typeface="Open Sans"/>
              <a:ea typeface="Open Sans"/>
              <a:cs typeface="Open Sans"/>
              <a:sym typeface="Open Sans"/>
            </a:endParaRPr>
          </a:p>
          <a:p>
            <a:pPr indent="0" lvl="0" marL="0" rtl="0" algn="l">
              <a:spcBef>
                <a:spcPts val="0"/>
              </a:spcBef>
              <a:spcAft>
                <a:spcPts val="0"/>
              </a:spcAft>
              <a:buNone/>
            </a:pPr>
            <a:r>
              <a:t/>
            </a:r>
            <a:endParaRPr b="1" sz="2000">
              <a:solidFill>
                <a:schemeClr val="lt1"/>
              </a:solidFill>
              <a:highlight>
                <a:schemeClr val="dk1"/>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187225"/>
            <a:ext cx="7038900" cy="66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Contd..</a:t>
            </a:r>
            <a:endParaRPr b="1"/>
          </a:p>
          <a:p>
            <a:pPr indent="0" lvl="0" marL="0" rtl="0" algn="l">
              <a:spcBef>
                <a:spcPts val="0"/>
              </a:spcBef>
              <a:spcAft>
                <a:spcPts val="0"/>
              </a:spcAft>
              <a:buNone/>
            </a:pPr>
            <a:r>
              <a:t/>
            </a:r>
            <a:endParaRPr b="1"/>
          </a:p>
        </p:txBody>
      </p:sp>
      <p:sp>
        <p:nvSpPr>
          <p:cNvPr id="164" name="Google Shape;164;p18"/>
          <p:cNvSpPr txBox="1"/>
          <p:nvPr>
            <p:ph idx="1" type="body"/>
          </p:nvPr>
        </p:nvSpPr>
        <p:spPr>
          <a:xfrm>
            <a:off x="783150" y="847525"/>
            <a:ext cx="7577700" cy="368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highlight>
                  <a:schemeClr val="dk1"/>
                </a:highlight>
                <a:latin typeface="Arial"/>
                <a:ea typeface="Arial"/>
                <a:cs typeface="Arial"/>
                <a:sym typeface="Arial"/>
              </a:rPr>
              <a:t>There are many examples of products leveraging this IoT business model. </a:t>
            </a:r>
            <a:endParaRPr>
              <a:highlight>
                <a:schemeClr val="dk1"/>
              </a:highlight>
              <a:latin typeface="Arial"/>
              <a:ea typeface="Arial"/>
              <a:cs typeface="Arial"/>
              <a:sym typeface="Arial"/>
            </a:endParaRPr>
          </a:p>
          <a:p>
            <a:pPr indent="0" lvl="0" marL="0" rtl="0" algn="l">
              <a:spcBef>
                <a:spcPts val="2000"/>
              </a:spcBef>
              <a:spcAft>
                <a:spcPts val="0"/>
              </a:spcAft>
              <a:buNone/>
            </a:pPr>
            <a:r>
              <a:rPr lang="en-GB">
                <a:highlight>
                  <a:schemeClr val="dk1"/>
                </a:highlight>
                <a:latin typeface="Arial"/>
                <a:ea typeface="Arial"/>
                <a:cs typeface="Arial"/>
                <a:sym typeface="Arial"/>
              </a:rPr>
              <a:t>Example :  Energy efficiency devices installed in buildings to monitor their energy consumption, the building manager benefits from this data, but utilities or other aggregators can pay a hefty sum to receive aggregated data from thousands of buildings. The same is true with devices that monitor your driving habits. They provide you with some interesting insights, but insurance companies get the most value, as they are able to understand driving patterns for thousands of people.</a:t>
            </a:r>
            <a:endParaRPr>
              <a:highlight>
                <a:schemeClr val="dk1"/>
              </a:highlight>
              <a:latin typeface="Arial"/>
              <a:ea typeface="Arial"/>
              <a:cs typeface="Arial"/>
              <a:sym typeface="Arial"/>
            </a:endParaRPr>
          </a:p>
          <a:p>
            <a:pPr indent="0" lvl="0" marL="0" rtl="0" algn="l">
              <a:spcBef>
                <a:spcPts val="2000"/>
              </a:spcBef>
              <a:spcAft>
                <a:spcPts val="0"/>
              </a:spcAft>
              <a:buNone/>
            </a:pPr>
            <a:r>
              <a:rPr lang="en-GB">
                <a:highlight>
                  <a:schemeClr val="dk1"/>
                </a:highlight>
                <a:latin typeface="Arial"/>
                <a:ea typeface="Arial"/>
                <a:cs typeface="Arial"/>
                <a:sym typeface="Arial"/>
              </a:rPr>
              <a:t>This model will be a extension of our core business, i.e. we can start by solving the needs of our end user, and later we can decide to branch out into monetizing their data. We believe these two models don’t conflict with each other as long as we make our customers aware of how their data will be used and make sure to safeguard their privacy.</a:t>
            </a:r>
            <a:endParaRPr>
              <a:highlight>
                <a:schemeClr val="dk1"/>
              </a:highlight>
              <a:latin typeface="Arial"/>
              <a:ea typeface="Arial"/>
              <a:cs typeface="Arial"/>
              <a:sym typeface="Arial"/>
            </a:endParaRPr>
          </a:p>
          <a:p>
            <a:pPr indent="0" lvl="0" marL="0" rtl="0" algn="l">
              <a:spcBef>
                <a:spcPts val="2000"/>
              </a:spcBef>
              <a:spcAft>
                <a:spcPts val="2000"/>
              </a:spcAft>
              <a:buNone/>
            </a:pPr>
            <a:r>
              <a:rPr lang="en-GB">
                <a:highlight>
                  <a:schemeClr val="dk1"/>
                </a:highlight>
                <a:latin typeface="Arial"/>
                <a:ea typeface="Arial"/>
                <a:cs typeface="Arial"/>
                <a:sym typeface="Arial"/>
              </a:rPr>
              <a:t>This sharing of aggregated data with other companies be treated as a full product that requires understanding of our third party users, assessing the impact on our infrastructure, etc. </a:t>
            </a:r>
            <a:endParaRPr>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66150" y="152400"/>
            <a:ext cx="8811699"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Revenue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subTitle"/>
          </p:nvPr>
        </p:nvSpPr>
        <p:spPr>
          <a:xfrm>
            <a:off x="1938000" y="116725"/>
            <a:ext cx="52680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Transaction Based Model</a:t>
            </a:r>
            <a:endParaRPr sz="3000"/>
          </a:p>
        </p:txBody>
      </p:sp>
      <p:sp>
        <p:nvSpPr>
          <p:cNvPr id="180" name="Google Shape;180;p21"/>
          <p:cNvSpPr txBox="1"/>
          <p:nvPr>
            <p:ph idx="1" type="subTitle"/>
          </p:nvPr>
        </p:nvSpPr>
        <p:spPr>
          <a:xfrm>
            <a:off x="195900" y="1061100"/>
            <a:ext cx="8752200" cy="45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revenue is directly generated  </a:t>
            </a:r>
            <a:r>
              <a:rPr lang="en-GB"/>
              <a:t>from  selling our Home automation solution hardware stuff directly to people or in bulk to the big property owner or companies  for their flats and selling the services based on various streams divided into it, one more  revenu stream by  data collected 24x7 from our IOT sensors by tracking the routing and habits of people and monetizing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total control on our pricing strategies, we can  increase and decrease the prices according to ourself.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would be dividing our revenue generation stream  in following ways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AutoNum type="arabicPeriod"/>
            </a:pPr>
            <a:r>
              <a:rPr lang="en-GB"/>
              <a:t>One time purchase of our product.</a:t>
            </a:r>
            <a:endParaRPr/>
          </a:p>
          <a:p>
            <a:pPr indent="-311150" lvl="0" marL="457200" rtl="0" algn="l">
              <a:spcBef>
                <a:spcPts val="0"/>
              </a:spcBef>
              <a:spcAft>
                <a:spcPts val="0"/>
              </a:spcAft>
              <a:buSzPts val="1300"/>
              <a:buAutoNum type="arabicPeriod"/>
            </a:pPr>
            <a:r>
              <a:rPr lang="en-GB"/>
              <a:t>Freemium/ upselling plans.</a:t>
            </a:r>
            <a:endParaRPr/>
          </a:p>
          <a:p>
            <a:pPr indent="-311150" lvl="0" marL="457200" rtl="0" algn="l">
              <a:spcBef>
                <a:spcPts val="0"/>
              </a:spcBef>
              <a:spcAft>
                <a:spcPts val="0"/>
              </a:spcAft>
              <a:buSzPts val="1300"/>
              <a:buAutoNum type="arabicPeriod"/>
            </a:pPr>
            <a:r>
              <a:rPr lang="en-GB"/>
              <a:t>Subscription/ recurring payments.</a:t>
            </a:r>
            <a:endParaRPr/>
          </a:p>
          <a:p>
            <a:pPr indent="-311150" lvl="0" marL="457200" rtl="0" algn="l">
              <a:spcBef>
                <a:spcPts val="0"/>
              </a:spcBef>
              <a:spcAft>
                <a:spcPts val="0"/>
              </a:spcAft>
              <a:buSzPts val="1300"/>
              <a:buAutoNum type="arabicPeriod"/>
            </a:pPr>
            <a:r>
              <a:rPr lang="en-GB"/>
              <a:t>Monetizing Iot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the difference in the pricing tactics will be there according to our revenue  generation streams but our revenue model will remain same.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