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  <p:sldId id="283" r:id="rId24"/>
    <p:sldId id="284" r:id="rId25"/>
    <p:sldId id="285" r:id="rId26"/>
    <p:sldId id="287" r:id="rId27"/>
    <p:sldId id="289" r:id="rId28"/>
    <p:sldId id="291" r:id="rId29"/>
    <p:sldId id="293" r:id="rId30"/>
    <p:sldId id="295" r:id="rId31"/>
    <p:sldId id="297" r:id="rId32"/>
    <p:sldId id="299" r:id="rId33"/>
    <p:sldId id="301" r:id="rId34"/>
    <p:sldId id="303" r:id="rId35"/>
    <p:sldId id="306" r:id="rId36"/>
    <p:sldId id="30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</a:t>
            </a:r>
            <a:r>
              <a:rPr lang="en-IN" sz="1200" dirty="0" err="1"/>
              <a:t>superhost</a:t>
            </a:r>
            <a:r>
              <a:rPr lang="en-IN" sz="1200" dirty="0"/>
              <a:t> with respect to profile pic</a:t>
            </a:r>
          </a:p>
        </c:rich>
      </c:tx>
      <c:layout>
        <c:manualLayout>
          <c:xMode val="edge"/>
          <c:yMode val="edge"/>
          <c:x val="0.13472458773953588"/>
          <c:y val="3.8381206304860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Aggregation'!$M$4:$N$4</c:f>
              <c:strCache>
                <c:ptCount val="2"/>
                <c:pt idx="0">
                  <c:v>Super host probability with profilepic</c:v>
                </c:pt>
                <c:pt idx="1">
                  <c:v>Super host probablity without profile pic</c:v>
                </c:pt>
              </c:strCache>
            </c:strRef>
          </c:cat>
          <c:val>
            <c:numRef>
              <c:f>'Data Aggregation'!$M$5:$N$5</c:f>
              <c:numCache>
                <c:formatCode>General</c:formatCode>
                <c:ptCount val="2"/>
                <c:pt idx="0">
                  <c:v>40.98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A-43A5-A53E-FAE38CC49F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2623752"/>
        <c:axId val="482626888"/>
      </c:barChart>
      <c:catAx>
        <c:axId val="482623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26888"/>
        <c:crosses val="autoZero"/>
        <c:auto val="1"/>
        <c:lblAlgn val="ctr"/>
        <c:lblOffset val="100"/>
        <c:noMultiLvlLbl val="0"/>
      </c:catAx>
      <c:valAx>
        <c:axId val="48262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23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Probability of being a </a:t>
            </a:r>
            <a:r>
              <a:rPr lang="en-US" sz="1200" dirty="0" err="1"/>
              <a:t>superhost</a:t>
            </a:r>
            <a:r>
              <a:rPr lang="en-US" sz="1200" dirty="0"/>
              <a:t> with respect to 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Aggregation'!$M$16:$N$16</c:f>
              <c:strCache>
                <c:ptCount val="2"/>
                <c:pt idx="0">
                  <c:v>Superhost probability with ideal acceptance rate</c:v>
                </c:pt>
                <c:pt idx="1">
                  <c:v>Superhost probability with bad acceptance rate</c:v>
                </c:pt>
              </c:strCache>
            </c:strRef>
          </c:cat>
          <c:val>
            <c:numRef>
              <c:f>'Data Aggregation'!$M$17:$N$17</c:f>
              <c:numCache>
                <c:formatCode>General</c:formatCode>
                <c:ptCount val="2"/>
                <c:pt idx="0">
                  <c:v>50.69</c:v>
                </c:pt>
                <c:pt idx="1">
                  <c:v>22.86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C-43FE-8DB8-CE73FBB026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2362520"/>
        <c:axId val="477516176"/>
      </c:barChart>
      <c:catAx>
        <c:axId val="42236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16176"/>
        <c:crosses val="autoZero"/>
        <c:auto val="1"/>
        <c:lblAlgn val="ctr"/>
        <c:lblOffset val="100"/>
        <c:noMultiLvlLbl val="0"/>
      </c:catAx>
      <c:valAx>
        <c:axId val="47751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36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Probability of being a </a:t>
            </a:r>
            <a:r>
              <a:rPr lang="en-US" sz="1200" dirty="0" err="1"/>
              <a:t>superhost</a:t>
            </a:r>
            <a:r>
              <a:rPr lang="en-US" sz="1200" dirty="0"/>
              <a:t> with respect to 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Aggregation'!$M$22:$N$22</c:f>
              <c:strCache>
                <c:ptCount val="2"/>
                <c:pt idx="0">
                  <c:v>Superhost probability with instant booking</c:v>
                </c:pt>
                <c:pt idx="1">
                  <c:v>Superhost probability without instant booking</c:v>
                </c:pt>
              </c:strCache>
            </c:strRef>
          </c:cat>
          <c:val>
            <c:numRef>
              <c:f>'Data Aggregation'!$M$23:$N$23</c:f>
              <c:numCache>
                <c:formatCode>General</c:formatCode>
                <c:ptCount val="2"/>
                <c:pt idx="0">
                  <c:v>44</c:v>
                </c:pt>
                <c:pt idx="1">
                  <c:v>30.1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77-4EA0-A793-842C41E808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2479744"/>
        <c:axId val="422479352"/>
      </c:barChart>
      <c:catAx>
        <c:axId val="42247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9352"/>
        <c:crosses val="autoZero"/>
        <c:auto val="1"/>
        <c:lblAlgn val="ctr"/>
        <c:lblOffset val="100"/>
        <c:noMultiLvlLbl val="0"/>
      </c:catAx>
      <c:valAx>
        <c:axId val="42247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Probability of being a </a:t>
            </a:r>
            <a:r>
              <a:rPr lang="en-US" sz="1200" dirty="0" err="1"/>
              <a:t>superhost</a:t>
            </a:r>
            <a:r>
              <a:rPr lang="en-US" sz="1200" dirty="0"/>
              <a:t> with respect to 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Aggregation'!$M$22:$N$22</c:f>
              <c:strCache>
                <c:ptCount val="2"/>
                <c:pt idx="0">
                  <c:v>Superhost probability with instant booking</c:v>
                </c:pt>
                <c:pt idx="1">
                  <c:v>Superhost probability without instant booking</c:v>
                </c:pt>
              </c:strCache>
            </c:strRef>
          </c:cat>
          <c:val>
            <c:numRef>
              <c:f>'Data Aggregation'!$M$23:$N$23</c:f>
              <c:numCache>
                <c:formatCode>General</c:formatCode>
                <c:ptCount val="2"/>
                <c:pt idx="0">
                  <c:v>41.57</c:v>
                </c:pt>
                <c:pt idx="1">
                  <c:v>33.44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3-4899-B7E0-8490083D05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2479744"/>
        <c:axId val="422479352"/>
      </c:barChart>
      <c:catAx>
        <c:axId val="42247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9352"/>
        <c:crosses val="autoZero"/>
        <c:auto val="1"/>
        <c:lblAlgn val="ctr"/>
        <c:lblOffset val="100"/>
        <c:noMultiLvlLbl val="0"/>
      </c:catAx>
      <c:valAx>
        <c:axId val="42247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super host with respect to hosting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Aggregation'!$M$25:$O$25</c:f>
              <c:strCache>
                <c:ptCount val="3"/>
                <c:pt idx="0">
                  <c:v>Super host probability with long hosting duration</c:v>
                </c:pt>
                <c:pt idx="1">
                  <c:v>Super host probability with med hosting duration</c:v>
                </c:pt>
                <c:pt idx="2">
                  <c:v>Super host probability with short hosting duration</c:v>
                </c:pt>
              </c:strCache>
            </c:strRef>
          </c:cat>
          <c:val>
            <c:numRef>
              <c:f>'Data Aggregation'!$M$26:$O$26</c:f>
              <c:numCache>
                <c:formatCode>General</c:formatCode>
                <c:ptCount val="3"/>
                <c:pt idx="0">
                  <c:v>51.06</c:v>
                </c:pt>
                <c:pt idx="1">
                  <c:v>45.11</c:v>
                </c:pt>
                <c:pt idx="2">
                  <c:v>17.54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C-4146-B5BF-A3A8EC5442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1356640"/>
        <c:axId val="611358208"/>
      </c:barChart>
      <c:catAx>
        <c:axId val="6113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8208"/>
        <c:crosses val="autoZero"/>
        <c:auto val="1"/>
        <c:lblAlgn val="ctr"/>
        <c:lblOffset val="100"/>
        <c:noMultiLvlLbl val="0"/>
      </c:catAx>
      <c:valAx>
        <c:axId val="6113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super host with respect to hosting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Aggregation'!$M$25:$O$25</c:f>
              <c:strCache>
                <c:ptCount val="3"/>
                <c:pt idx="0">
                  <c:v>Super host probability with long hosting duration</c:v>
                </c:pt>
                <c:pt idx="1">
                  <c:v>Super host probability with med hosting duration</c:v>
                </c:pt>
                <c:pt idx="2">
                  <c:v>Super host probability with short hosting duration</c:v>
                </c:pt>
              </c:strCache>
            </c:strRef>
          </c:cat>
          <c:val>
            <c:numRef>
              <c:f>'Data Aggregation'!$M$26:$O$26</c:f>
              <c:numCache>
                <c:formatCode>General</c:formatCode>
                <c:ptCount val="3"/>
                <c:pt idx="0">
                  <c:v>50.57</c:v>
                </c:pt>
                <c:pt idx="1">
                  <c:v>41.44</c:v>
                </c:pt>
                <c:pt idx="2">
                  <c:v>19.309999999999999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E-434A-9CBB-578F4600563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1356640"/>
        <c:axId val="611358208"/>
      </c:barChart>
      <c:catAx>
        <c:axId val="6113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8208"/>
        <c:crosses val="autoZero"/>
        <c:auto val="1"/>
        <c:lblAlgn val="ctr"/>
        <c:lblOffset val="100"/>
        <c:noMultiLvlLbl val="0"/>
      </c:catAx>
      <c:valAx>
        <c:axId val="6113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</a:t>
            </a:r>
            <a:r>
              <a:rPr lang="en-IN" sz="1200" dirty="0" err="1"/>
              <a:t>superhost</a:t>
            </a:r>
            <a:r>
              <a:rPr lang="en-IN" sz="1200" dirty="0"/>
              <a:t> with respect to aggregate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Aggregation'!$M$28:$O$28</c:f>
              <c:strCache>
                <c:ptCount val="3"/>
                <c:pt idx="0">
                  <c:v>Superhost probability with excellent aggregate score</c:v>
                </c:pt>
                <c:pt idx="1">
                  <c:v>Superhost probability with good aggregate score</c:v>
                </c:pt>
                <c:pt idx="2">
                  <c:v>Superhost probability with bad aggregate score</c:v>
                </c:pt>
              </c:strCache>
            </c:strRef>
          </c:cat>
          <c:val>
            <c:numRef>
              <c:f>'Data Aggregation'!$M$29:$O$29</c:f>
              <c:numCache>
                <c:formatCode>General</c:formatCode>
                <c:ptCount val="3"/>
                <c:pt idx="0">
                  <c:v>58.76</c:v>
                </c:pt>
                <c:pt idx="1">
                  <c:v>17.66</c:v>
                </c:pt>
                <c:pt idx="2">
                  <c:v>5.36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D-45AE-88D4-5D96963F20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1360952"/>
        <c:axId val="611361344"/>
      </c:barChart>
      <c:catAx>
        <c:axId val="61136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1344"/>
        <c:crosses val="autoZero"/>
        <c:auto val="1"/>
        <c:lblAlgn val="ctr"/>
        <c:lblOffset val="100"/>
        <c:noMultiLvlLbl val="0"/>
      </c:catAx>
      <c:valAx>
        <c:axId val="6113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0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</a:t>
            </a:r>
            <a:r>
              <a:rPr lang="en-IN" sz="1200" dirty="0" err="1"/>
              <a:t>superhost</a:t>
            </a:r>
            <a:r>
              <a:rPr lang="en-IN" sz="1200" dirty="0"/>
              <a:t> with respect to aggregate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Aggregation'!$M$28:$O$28</c:f>
              <c:strCache>
                <c:ptCount val="3"/>
                <c:pt idx="0">
                  <c:v>Superhost probability with excellent aggregate score</c:v>
                </c:pt>
                <c:pt idx="1">
                  <c:v>Superhost probability with good aggregate score</c:v>
                </c:pt>
                <c:pt idx="2">
                  <c:v>Superhost probability with bad aggregate score</c:v>
                </c:pt>
              </c:strCache>
            </c:strRef>
          </c:cat>
          <c:val>
            <c:numRef>
              <c:f>'Data Aggregation'!$M$29:$O$29</c:f>
              <c:numCache>
                <c:formatCode>General</c:formatCode>
                <c:ptCount val="3"/>
                <c:pt idx="0">
                  <c:v>57.81</c:v>
                </c:pt>
                <c:pt idx="1">
                  <c:v>19.739999999999998</c:v>
                </c:pt>
                <c:pt idx="2">
                  <c:v>4.49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B-4C5C-B198-E8ADF79DEF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1360952"/>
        <c:axId val="611361344"/>
      </c:barChart>
      <c:catAx>
        <c:axId val="61136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1344"/>
        <c:crosses val="autoZero"/>
        <c:auto val="1"/>
        <c:lblAlgn val="ctr"/>
        <c:lblOffset val="100"/>
        <c:noMultiLvlLbl val="0"/>
      </c:catAx>
      <c:valAx>
        <c:axId val="6113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0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Presence of different key words in review normalized to 100 comments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Aggregation'!$F$20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Aggregation'!$G$19:$K$19</c:f>
              <c:strCache>
                <c:ptCount val="5"/>
                <c:pt idx="0">
                  <c:v>location</c:v>
                </c:pt>
                <c:pt idx="1">
                  <c:v>clean</c:v>
                </c:pt>
                <c:pt idx="2">
                  <c:v>great</c:v>
                </c:pt>
                <c:pt idx="3">
                  <c:v>host_cancelled</c:v>
                </c:pt>
                <c:pt idx="4">
                  <c:v>helpful</c:v>
                </c:pt>
              </c:strCache>
            </c:strRef>
          </c:cat>
          <c:val>
            <c:numRef>
              <c:f>'Data Aggregation'!$G$20:$K$20</c:f>
              <c:numCache>
                <c:formatCode>0</c:formatCode>
                <c:ptCount val="5"/>
                <c:pt idx="0">
                  <c:v>59.470622945292085</c:v>
                </c:pt>
                <c:pt idx="1">
                  <c:v>54.562211981566819</c:v>
                </c:pt>
                <c:pt idx="2">
                  <c:v>57.050790240908391</c:v>
                </c:pt>
                <c:pt idx="3">
                  <c:v>17.877094972067038</c:v>
                </c:pt>
                <c:pt idx="4">
                  <c:v>56.293161060369791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A2-4A2B-995F-C157645AC545}"/>
            </c:ext>
          </c:extLst>
        </c:ser>
        <c:ser>
          <c:idx val="1"/>
          <c:order val="1"/>
          <c:tx>
            <c:strRef>
              <c:f>'Data Aggregation'!$F$21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Aggregation'!$G$19:$K$19</c:f>
              <c:strCache>
                <c:ptCount val="5"/>
                <c:pt idx="0">
                  <c:v>location</c:v>
                </c:pt>
                <c:pt idx="1">
                  <c:v>clean</c:v>
                </c:pt>
                <c:pt idx="2">
                  <c:v>great</c:v>
                </c:pt>
                <c:pt idx="3">
                  <c:v>host_cancelled</c:v>
                </c:pt>
                <c:pt idx="4">
                  <c:v>helpful</c:v>
                </c:pt>
              </c:strCache>
            </c:strRef>
          </c:cat>
          <c:val>
            <c:numRef>
              <c:f>'Data Aggregation'!$G$21:$K$21</c:f>
              <c:numCache>
                <c:formatCode>0</c:formatCode>
                <c:ptCount val="5"/>
                <c:pt idx="0">
                  <c:v>40.529377054707915</c:v>
                </c:pt>
                <c:pt idx="1">
                  <c:v>45.362379555927944</c:v>
                </c:pt>
                <c:pt idx="2">
                  <c:v>42.949209759091609</c:v>
                </c:pt>
                <c:pt idx="3">
                  <c:v>82.122905027932958</c:v>
                </c:pt>
                <c:pt idx="4">
                  <c:v>43.706838939630202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A2-4A2B-995F-C157645AC5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1362520"/>
        <c:axId val="611362912"/>
      </c:barChart>
      <c:catAx>
        <c:axId val="61136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2912"/>
        <c:crosses val="autoZero"/>
        <c:auto val="1"/>
        <c:lblAlgn val="ctr"/>
        <c:lblOffset val="100"/>
        <c:noMultiLvlLbl val="0"/>
      </c:catAx>
      <c:valAx>
        <c:axId val="61136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Presence of different key words in review normalized to 100 comments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Aggregation'!$F$20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Aggregation'!$G$19:$K$19</c:f>
              <c:strCache>
                <c:ptCount val="5"/>
                <c:pt idx="0">
                  <c:v>location</c:v>
                </c:pt>
                <c:pt idx="1">
                  <c:v>clean</c:v>
                </c:pt>
                <c:pt idx="2">
                  <c:v>great</c:v>
                </c:pt>
                <c:pt idx="3">
                  <c:v>host_cancelled</c:v>
                </c:pt>
                <c:pt idx="4">
                  <c:v>helpful</c:v>
                </c:pt>
              </c:strCache>
            </c:strRef>
          </c:cat>
          <c:val>
            <c:numRef>
              <c:f>'Data Aggregation'!$G$20:$K$20</c:f>
              <c:numCache>
                <c:formatCode>0</c:formatCode>
                <c:ptCount val="5"/>
                <c:pt idx="0">
                  <c:v>52.788914679608922</c:v>
                </c:pt>
                <c:pt idx="1">
                  <c:v>52.153556707693639</c:v>
                </c:pt>
                <c:pt idx="2">
                  <c:v>53.920793726730032</c:v>
                </c:pt>
                <c:pt idx="3">
                  <c:v>20.299500831946755</c:v>
                </c:pt>
                <c:pt idx="4">
                  <c:v>57.241010082983848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A-413E-8516-8B5B2DF6FE5A}"/>
            </c:ext>
          </c:extLst>
        </c:ser>
        <c:ser>
          <c:idx val="1"/>
          <c:order val="1"/>
          <c:tx>
            <c:strRef>
              <c:f>'Data Aggregation'!$F$21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Aggregation'!$G$19:$K$19</c:f>
              <c:strCache>
                <c:ptCount val="5"/>
                <c:pt idx="0">
                  <c:v>location</c:v>
                </c:pt>
                <c:pt idx="1">
                  <c:v>clean</c:v>
                </c:pt>
                <c:pt idx="2">
                  <c:v>great</c:v>
                </c:pt>
                <c:pt idx="3">
                  <c:v>host_cancelled</c:v>
                </c:pt>
                <c:pt idx="4">
                  <c:v>helpful</c:v>
                </c:pt>
              </c:strCache>
            </c:strRef>
          </c:cat>
          <c:val>
            <c:numRef>
              <c:f>'Data Aggregation'!$G$21:$K$21</c:f>
              <c:numCache>
                <c:formatCode>0</c:formatCode>
                <c:ptCount val="5"/>
                <c:pt idx="0">
                  <c:v>46.894562847295489</c:v>
                </c:pt>
                <c:pt idx="1">
                  <c:v>47.846443292306368</c:v>
                </c:pt>
                <c:pt idx="2">
                  <c:v>46.079206273269961</c:v>
                </c:pt>
                <c:pt idx="3">
                  <c:v>79.700499168053241</c:v>
                </c:pt>
                <c:pt idx="4">
                  <c:v>42.758989917016152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3A-413E-8516-8B5B2DF6FE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1362520"/>
        <c:axId val="611362912"/>
      </c:barChart>
      <c:catAx>
        <c:axId val="61136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2912"/>
        <c:crosses val="autoZero"/>
        <c:auto val="1"/>
        <c:lblAlgn val="ctr"/>
        <c:lblOffset val="100"/>
        <c:noMultiLvlLbl val="0"/>
      </c:catAx>
      <c:valAx>
        <c:axId val="61136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6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</a:t>
            </a:r>
            <a:r>
              <a:rPr lang="en-IN" sz="1200" dirty="0" err="1"/>
              <a:t>superhost</a:t>
            </a:r>
            <a:r>
              <a:rPr lang="en-IN" sz="1200" dirty="0"/>
              <a:t> with respect to profile pic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Aggregation'!$M$4:$N$4</c:f>
              <c:strCache>
                <c:ptCount val="2"/>
                <c:pt idx="0">
                  <c:v>Super host probability with profilepic</c:v>
                </c:pt>
                <c:pt idx="1">
                  <c:v>Super host probablity without profile pic</c:v>
                </c:pt>
              </c:strCache>
            </c:strRef>
          </c:cat>
          <c:val>
            <c:numRef>
              <c:f>'Data Aggregation'!$M$5:$N$5</c:f>
              <c:numCache>
                <c:formatCode>General</c:formatCode>
                <c:ptCount val="2"/>
                <c:pt idx="0">
                  <c:v>35.979999999999997</c:v>
                </c:pt>
                <c:pt idx="1">
                  <c:v>14.81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A-47B0-ACC8-6720C5DC9E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82623752"/>
        <c:axId val="482626888"/>
      </c:barChart>
      <c:catAx>
        <c:axId val="482623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26888"/>
        <c:crosses val="autoZero"/>
        <c:auto val="1"/>
        <c:lblAlgn val="ctr"/>
        <c:lblOffset val="100"/>
        <c:noMultiLvlLbl val="0"/>
      </c:catAx>
      <c:valAx>
        <c:axId val="48262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623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</a:t>
            </a:r>
            <a:r>
              <a:rPr lang="en-IN" sz="1200" dirty="0" err="1"/>
              <a:t>superhost</a:t>
            </a:r>
            <a:r>
              <a:rPr lang="en-IN" sz="1200" dirty="0"/>
              <a:t> with respect to verification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Aggregation'!$M$7:$N$7</c:f>
              <c:strCache>
                <c:ptCount val="2"/>
                <c:pt idx="0">
                  <c:v>Super host probability with verification</c:v>
                </c:pt>
                <c:pt idx="1">
                  <c:v>Super host probality without verification</c:v>
                </c:pt>
              </c:strCache>
            </c:strRef>
          </c:cat>
          <c:val>
            <c:numRef>
              <c:f>'Data Aggregation'!$M$8:$N$8</c:f>
              <c:numCache>
                <c:formatCode>General</c:formatCode>
                <c:ptCount val="2"/>
                <c:pt idx="0">
                  <c:v>44.86</c:v>
                </c:pt>
                <c:pt idx="1">
                  <c:v>22.06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1-4A1D-AE9A-0295E142C4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7515784"/>
        <c:axId val="477520488"/>
      </c:barChart>
      <c:catAx>
        <c:axId val="47751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20488"/>
        <c:crosses val="autoZero"/>
        <c:auto val="1"/>
        <c:lblAlgn val="ctr"/>
        <c:lblOffset val="100"/>
        <c:noMultiLvlLbl val="0"/>
      </c:catAx>
      <c:valAx>
        <c:axId val="47752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15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</a:t>
            </a:r>
            <a:r>
              <a:rPr lang="en-IN" sz="1200" dirty="0" err="1"/>
              <a:t>superhost</a:t>
            </a:r>
            <a:r>
              <a:rPr lang="en-IN" sz="1200" dirty="0"/>
              <a:t> with respect to verification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Aggregation'!$M$7:$N$7</c:f>
              <c:strCache>
                <c:ptCount val="2"/>
                <c:pt idx="0">
                  <c:v>Super host probability with verification</c:v>
                </c:pt>
                <c:pt idx="1">
                  <c:v>Super host probality without verification</c:v>
                </c:pt>
              </c:strCache>
            </c:strRef>
          </c:cat>
          <c:val>
            <c:numRef>
              <c:f>'Data Aggregation'!$M$8:$N$8</c:f>
              <c:numCache>
                <c:formatCode>General</c:formatCode>
                <c:ptCount val="2"/>
                <c:pt idx="0">
                  <c:v>48.58</c:v>
                </c:pt>
                <c:pt idx="1">
                  <c:v>29.4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C-4C84-8DE6-270B9C6133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7515784"/>
        <c:axId val="477520488"/>
      </c:barChart>
      <c:catAx>
        <c:axId val="47751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20488"/>
        <c:crosses val="autoZero"/>
        <c:auto val="1"/>
        <c:lblAlgn val="ctr"/>
        <c:lblOffset val="100"/>
        <c:noMultiLvlLbl val="0"/>
      </c:catAx>
      <c:valAx>
        <c:axId val="47752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15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</a:t>
            </a:r>
            <a:r>
              <a:rPr lang="en-IN" sz="1200" dirty="0" err="1"/>
              <a:t>superhost</a:t>
            </a:r>
            <a:r>
              <a:rPr lang="en-IN" sz="1200" dirty="0"/>
              <a:t> with respect to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Aggregation'!$M$10:$O$10</c:f>
              <c:strCache>
                <c:ptCount val="3"/>
                <c:pt idx="0">
                  <c:v>Superhost probability with long response time</c:v>
                </c:pt>
                <c:pt idx="1">
                  <c:v>super host probability with medium response time</c:v>
                </c:pt>
                <c:pt idx="2">
                  <c:v>superhost probability with low response time</c:v>
                </c:pt>
              </c:strCache>
            </c:strRef>
          </c:cat>
          <c:val>
            <c:numRef>
              <c:f>'Data Aggregation'!$M$11:$O$11</c:f>
              <c:numCache>
                <c:formatCode>General</c:formatCode>
                <c:ptCount val="3"/>
                <c:pt idx="0">
                  <c:v>9.76</c:v>
                </c:pt>
                <c:pt idx="1">
                  <c:v>30.22</c:v>
                </c:pt>
                <c:pt idx="2">
                  <c:v>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A-4093-AF96-CD506259ED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1658432"/>
        <c:axId val="421660784"/>
      </c:barChart>
      <c:catAx>
        <c:axId val="42165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60784"/>
        <c:crosses val="autoZero"/>
        <c:auto val="1"/>
        <c:lblAlgn val="ctr"/>
        <c:lblOffset val="100"/>
        <c:noMultiLvlLbl val="0"/>
      </c:catAx>
      <c:valAx>
        <c:axId val="42166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5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200" dirty="0"/>
              <a:t>Probability of being a </a:t>
            </a:r>
            <a:r>
              <a:rPr lang="en-IN" sz="1200" dirty="0" err="1"/>
              <a:t>superhost</a:t>
            </a:r>
            <a:r>
              <a:rPr lang="en-IN" sz="1200" dirty="0"/>
              <a:t> with respect to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Aggregation'!$M$10:$O$10</c:f>
              <c:strCache>
                <c:ptCount val="3"/>
                <c:pt idx="0">
                  <c:v>Superhost probability with long response time</c:v>
                </c:pt>
                <c:pt idx="1">
                  <c:v>super host probability with medium response time</c:v>
                </c:pt>
                <c:pt idx="2">
                  <c:v>superhost probability with low response time</c:v>
                </c:pt>
              </c:strCache>
            </c:strRef>
          </c:cat>
          <c:val>
            <c:numRef>
              <c:f>'Data Aggregation'!$M$11:$O$11</c:f>
              <c:numCache>
                <c:formatCode>General</c:formatCode>
                <c:ptCount val="3"/>
                <c:pt idx="0">
                  <c:v>1.1299999999999999</c:v>
                </c:pt>
                <c:pt idx="1">
                  <c:v>32.74</c:v>
                </c:pt>
                <c:pt idx="2">
                  <c:v>53.18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E-47DA-9CFF-FB2AFA7723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1658432"/>
        <c:axId val="421660784"/>
      </c:barChart>
      <c:catAx>
        <c:axId val="42165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60784"/>
        <c:crosses val="autoZero"/>
        <c:auto val="1"/>
        <c:lblAlgn val="ctr"/>
        <c:lblOffset val="100"/>
        <c:noMultiLvlLbl val="0"/>
      </c:catAx>
      <c:valAx>
        <c:axId val="42166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5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Probability of being a </a:t>
            </a:r>
            <a:r>
              <a:rPr lang="en-US" sz="1200" dirty="0" err="1"/>
              <a:t>superhost</a:t>
            </a:r>
            <a:r>
              <a:rPr lang="en-US" sz="1200" dirty="0"/>
              <a:t> with respect to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Aggregation'!$M$13:$N$13</c:f>
              <c:strCache>
                <c:ptCount val="2"/>
                <c:pt idx="0">
                  <c:v>superhost probability with ideal response rate</c:v>
                </c:pt>
                <c:pt idx="1">
                  <c:v>superhost probability with bad response rate</c:v>
                </c:pt>
              </c:strCache>
            </c:strRef>
          </c:cat>
          <c:val>
            <c:numRef>
              <c:f>'Data Aggregation'!$M$14:$N$14</c:f>
              <c:numCache>
                <c:formatCode>General</c:formatCode>
                <c:ptCount val="2"/>
                <c:pt idx="0">
                  <c:v>50.05</c:v>
                </c:pt>
                <c:pt idx="1">
                  <c:v>11.61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5-4CD7-A5FB-AC3D9B54CD1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0835584"/>
        <c:axId val="420835976"/>
      </c:barChart>
      <c:catAx>
        <c:axId val="42083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35976"/>
        <c:crosses val="autoZero"/>
        <c:auto val="1"/>
        <c:lblAlgn val="ctr"/>
        <c:lblOffset val="100"/>
        <c:noMultiLvlLbl val="0"/>
      </c:catAx>
      <c:valAx>
        <c:axId val="4208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3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Probability of being a </a:t>
            </a:r>
            <a:r>
              <a:rPr lang="en-US" sz="1200" dirty="0" err="1"/>
              <a:t>superhost</a:t>
            </a:r>
            <a:r>
              <a:rPr lang="en-US" sz="1200" dirty="0"/>
              <a:t> with respect to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Aggregation'!$M$13:$N$13</c:f>
              <c:strCache>
                <c:ptCount val="2"/>
                <c:pt idx="0">
                  <c:v>superhost probability with ideal response rate</c:v>
                </c:pt>
                <c:pt idx="1">
                  <c:v>superhost probability with bad response rate</c:v>
                </c:pt>
              </c:strCache>
            </c:strRef>
          </c:cat>
          <c:val>
            <c:numRef>
              <c:f>'Data Aggregation'!$M$14:$N$14</c:f>
              <c:numCache>
                <c:formatCode>General</c:formatCode>
                <c:ptCount val="2"/>
                <c:pt idx="0">
                  <c:v>49.55</c:v>
                </c:pt>
                <c:pt idx="1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E-4626-A6F4-07828986914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0835584"/>
        <c:axId val="420835976"/>
      </c:barChart>
      <c:catAx>
        <c:axId val="42083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35976"/>
        <c:crosses val="autoZero"/>
        <c:auto val="1"/>
        <c:lblAlgn val="ctr"/>
        <c:lblOffset val="100"/>
        <c:noMultiLvlLbl val="0"/>
      </c:catAx>
      <c:valAx>
        <c:axId val="4208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3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Probability of being a </a:t>
            </a:r>
            <a:r>
              <a:rPr lang="en-US" sz="1200" dirty="0" err="1"/>
              <a:t>superhost</a:t>
            </a:r>
            <a:r>
              <a:rPr lang="en-US" sz="1200" dirty="0"/>
              <a:t> with respect to acceptance rate</a:t>
            </a:r>
          </a:p>
        </c:rich>
      </c:tx>
      <c:layout>
        <c:manualLayout>
          <c:xMode val="edge"/>
          <c:yMode val="edge"/>
          <c:x val="0.11522977207608294"/>
          <c:y val="2.1719859419492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'Data Aggregation'!$M$16:$N$16</c:f>
              <c:strCache>
                <c:ptCount val="2"/>
                <c:pt idx="0">
                  <c:v>Superhost probability with ideal acceptance rate</c:v>
                </c:pt>
                <c:pt idx="1">
                  <c:v>Superhost probability with bad acceptance rate</c:v>
                </c:pt>
              </c:strCache>
            </c:strRef>
          </c:cat>
          <c:val>
            <c:numRef>
              <c:f>'Data Aggregation'!$M$17:$N$17</c:f>
              <c:numCache>
                <c:formatCode>General</c:formatCode>
                <c:ptCount val="2"/>
                <c:pt idx="0">
                  <c:v>52.55</c:v>
                </c:pt>
                <c:pt idx="1">
                  <c:v>22.48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C-4BA8-B39B-A494B418F3C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22362520"/>
        <c:axId val="477516176"/>
      </c:barChart>
      <c:catAx>
        <c:axId val="42236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16176"/>
        <c:crosses val="autoZero"/>
        <c:auto val="1"/>
        <c:lblAlgn val="ctr"/>
        <c:lblOffset val="100"/>
        <c:noMultiLvlLbl val="0"/>
      </c:catAx>
      <c:valAx>
        <c:axId val="47751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362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6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0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2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7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27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0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7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8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3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6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8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6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358B1E-5DDB-40CF-92E8-8B87290CBBD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2492DE-7057-429C-8C27-C0BE3ECC5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1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859E-EC31-4787-8174-5DB8091F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238"/>
            <a:ext cx="9144000" cy="470965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PROJECT</a:t>
            </a:r>
            <a:br>
              <a:rPr lang="en-US" sz="11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BEHAVIOR ANALYSIS FOR PROPERTY RENTAL COMPANY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u="sng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14EB-E548-4547-AD28-ADE7E876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076" y="4147727"/>
            <a:ext cx="3018503" cy="201218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BY-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(GROUP 6)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AMAL AJAY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ADITYA ARYA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04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3598-41C0-4FDA-B519-EEF5CBC0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F5AD-46ED-4036-9E77-7E19F843F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(iv) (response rate) (THESSALONIKI)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CE6E-38A1-4BEF-9D39-D452AE4DD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(iv) (response rate) (ATHENS)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53582"/>
              </p:ext>
            </p:extLst>
          </p:nvPr>
        </p:nvGraphicFramePr>
        <p:xfrm>
          <a:off x="1154954" y="3004456"/>
          <a:ext cx="4304450" cy="316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460576"/>
              </p:ext>
            </p:extLst>
          </p:nvPr>
        </p:nvGraphicFramePr>
        <p:xfrm>
          <a:off x="6095999" y="3004456"/>
          <a:ext cx="4304449" cy="316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203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0665-626C-4BC2-BE40-50F206DF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38199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141E-0C8A-4034-AD92-61D051D7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948" y="2261420"/>
            <a:ext cx="5508164" cy="4454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(v) (acceptance rate)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BCDA7-2328-4756-BDC9-0C5DE932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61419"/>
            <a:ext cx="5508164" cy="4454011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(v) (acceptance rate)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FAC28-78C1-48FA-A41D-346D4440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3221599"/>
            <a:ext cx="5508164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AE684-C6E7-4BD4-A825-4AB57916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3112012"/>
            <a:ext cx="5508164" cy="26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027-292D-4D53-BA66-4F778F17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DC82-3966-4FE1-97F5-21B86049D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(v) (acceptance rate)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0CD7-EC94-4A83-823B-979F52B665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(v) (acceptance rate)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751797"/>
              </p:ext>
            </p:extLst>
          </p:nvPr>
        </p:nvGraphicFramePr>
        <p:xfrm>
          <a:off x="1154955" y="2995127"/>
          <a:ext cx="4247470" cy="3508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356739"/>
              </p:ext>
            </p:extLst>
          </p:nvPr>
        </p:nvGraphicFramePr>
        <p:xfrm>
          <a:off x="6208711" y="2995127"/>
          <a:ext cx="3924334" cy="3508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21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7B77-CBA3-40D0-9710-D903DB45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4" y="847674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0E02-63DC-4702-A3D5-A915D569C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80" y="2271252"/>
            <a:ext cx="5498331" cy="4503174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(vi) (pricing)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62B63-2457-488B-A68F-2062F70CF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71251"/>
            <a:ext cx="5498331" cy="450317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(vi) (pricing)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C85D0-7AF7-4A95-B036-35D80349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" y="3755277"/>
            <a:ext cx="5731510" cy="139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76CB1-56B4-4B30-A2D5-83B9E2C7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3704477"/>
            <a:ext cx="5731510" cy="14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D911-8D1B-4879-8C66-53A7F8A6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904842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C740-443D-4A41-8E06-935DC67CC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16" y="2281084"/>
            <a:ext cx="5517996" cy="445401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(vii) (instant bookable)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E2E7-3394-4E50-8C19-FEFD99EC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1083"/>
            <a:ext cx="5517996" cy="445401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(vii) (instant bookable)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EC593-0196-4B47-9844-DB847E61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1" y="3073093"/>
            <a:ext cx="5472767" cy="2737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5A47A-7EF9-4831-8125-75FF86AA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3093"/>
            <a:ext cx="5539817" cy="27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D84F-27AB-45E4-901B-188D4832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61C2-CA21-4DBA-B032-16D46230D5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(vii) (instant bookable)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E19C-1B8F-4965-AFCE-9614BDD6E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(vii) (instant bookable)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726513"/>
              </p:ext>
            </p:extLst>
          </p:nvPr>
        </p:nvGraphicFramePr>
        <p:xfrm>
          <a:off x="1154953" y="3060441"/>
          <a:ext cx="4167091" cy="3041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1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00454"/>
              </p:ext>
            </p:extLst>
          </p:nvPr>
        </p:nvGraphicFramePr>
        <p:xfrm>
          <a:off x="6096000" y="3060441"/>
          <a:ext cx="3927678" cy="3041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312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425E-8546-4BF7-AFDF-9612C7C9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90931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E060-7D08-46E6-BCF2-D36F631F9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284" y="2300748"/>
            <a:ext cx="5527828" cy="4557252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(viii) (hosting duration)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EB13E-2538-4D2E-8100-161B5D3C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00748"/>
            <a:ext cx="5527828" cy="4557252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(viii) (hosting duration)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C2DEA-5D44-4C0F-BEB8-C43A7B3D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799490"/>
            <a:ext cx="5643716" cy="413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4E0EC-F149-4F59-9315-1DF5E19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18" y="2799490"/>
            <a:ext cx="5527829" cy="38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A97C-6F9B-48B2-B7A6-97FDF052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8D3B-80F6-4131-9986-713793688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(viii) (hosting duration)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29A98-D1B5-4654-AAE7-CD05DDD9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(viii) (hosting duration)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25850"/>
              </p:ext>
            </p:extLst>
          </p:nvPr>
        </p:nvGraphicFramePr>
        <p:xfrm>
          <a:off x="1348458" y="3004457"/>
          <a:ext cx="4231247" cy="30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277025"/>
              </p:ext>
            </p:extLst>
          </p:nvPr>
        </p:nvGraphicFramePr>
        <p:xfrm>
          <a:off x="6224926" y="3004457"/>
          <a:ext cx="4365319" cy="30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985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68D1-E4B7-4A3F-BCD1-DA22B6F5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82" y="885177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DD8-9904-4D69-ABCB-DD0EED65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19" y="2271252"/>
            <a:ext cx="5550670" cy="4463844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(ix) (review scores)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61A64-4B20-44D5-BFB3-03FC37224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71251"/>
            <a:ext cx="5550669" cy="446384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(ix) (review scores)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ADB9-1366-4DBC-834F-3E1DF023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6" y="2639387"/>
            <a:ext cx="5788314" cy="399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AECAD-0EE5-4882-86A2-48C45BAA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9387"/>
            <a:ext cx="5663381" cy="39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5C6-1403-4127-9BCD-94BD667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E166-1D96-40CA-9AF9-C721F149A3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(ix) (review scores)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DD27-2896-4A57-A8B2-6E9332698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(ix) (review scores)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20844"/>
              </p:ext>
            </p:extLst>
          </p:nvPr>
        </p:nvGraphicFramePr>
        <p:xfrm>
          <a:off x="1259632" y="3079101"/>
          <a:ext cx="4292081" cy="3153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549661"/>
              </p:ext>
            </p:extLst>
          </p:nvPr>
        </p:nvGraphicFramePr>
        <p:xfrm>
          <a:off x="6084790" y="3079101"/>
          <a:ext cx="4478693" cy="302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49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83C7-719F-497A-90F8-44ECAA68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2117"/>
            <a:ext cx="9905998" cy="973393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DATA OVERVIEW</a:t>
            </a:r>
            <a:endParaRPr lang="en-IN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2311E4-5A31-4556-B5D5-1A47DAC54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51" y="1519084"/>
            <a:ext cx="9009210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7E20-2B00-4045-B7E9-4EFFB225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38199"/>
            <a:ext cx="8761413" cy="96287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above analysis, identify top 3 crucial metrics one needs to maintain to become a Super Host and also, find their average values.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A194-1A37-467C-9BCB-C9A27CDB3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445" y="2300748"/>
            <a:ext cx="5478667" cy="4444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(average review scores) (THESSALONIKI)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DCC-492C-4D78-9797-48A12427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00747"/>
            <a:ext cx="5478667" cy="4444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(average review scores) (ATHENS)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841D3-CB8C-4584-9A08-817A260D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977823"/>
            <a:ext cx="5594555" cy="3041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EAE6C-B36E-4F43-B5A4-1799C6D7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2879683"/>
            <a:ext cx="5594555" cy="31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1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2060-D63B-4928-B581-A11CA48E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38199"/>
            <a:ext cx="8761413" cy="706964"/>
          </a:xfrm>
        </p:spPr>
        <p:txBody>
          <a:bodyPr/>
          <a:lstStyle/>
          <a:p>
            <a: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above analysis, identify top 3 crucial metrics one needs to maintain to become a Super Host and also, find their average values.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53F4-3CAB-465D-B68B-9AD610213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948" y="2290916"/>
            <a:ext cx="5508164" cy="4483510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average days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CE303-A430-4CA7-B9E2-27CFD04A8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90915"/>
            <a:ext cx="5508164" cy="4483509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average days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0DB44-EFE1-4982-A57A-BC851109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3529782"/>
            <a:ext cx="5508164" cy="211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5518E-EF63-4556-839C-2B75BC7E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3529782"/>
            <a:ext cx="5508164" cy="20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0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578B-AB85-4D70-B517-910ADC36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34339"/>
            <a:ext cx="8761413" cy="706964"/>
          </a:xfrm>
        </p:spPr>
        <p:txBody>
          <a:bodyPr/>
          <a:lstStyle/>
          <a:p>
            <a:r>
              <a:rPr lang="en-IN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above analysis, identify top 3 crucial metrics one needs to maintain to become a Super Host and also, find their average values.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7E8D-E2CE-4D1C-95E4-B2DDFFE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81" y="2290916"/>
            <a:ext cx="5498331" cy="456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(average response rate) (THESSALONIKI)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8E0EF-8C12-42B8-BB64-23B389DC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90916"/>
            <a:ext cx="5498331" cy="456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(average response rate) (ATHENS)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4ADC-A6C1-4D79-A50E-D5F64306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3342968"/>
            <a:ext cx="5498331" cy="183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50998-D1DD-4C1B-8B23-7B1F40F2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3342968"/>
            <a:ext cx="5498331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098F-3529-4525-ABA0-BCC474D2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757084"/>
            <a:ext cx="8761413" cy="130769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(c)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how does the comments of reviewers vary for listings of Super Hosts vs Other Hosts(Extract words from the comments provided by the reviewers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6DD1-67FF-486F-A18F-F6DF9ED2D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3" y="2241756"/>
            <a:ext cx="5488499" cy="461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SUPER HOST VS HOST COMMENTS (THESSALONIKI)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6DD8-7C47-4257-896B-E91890851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41756"/>
            <a:ext cx="5570333" cy="461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SUPER HOST VS HOST COMMENTS (ATHENS)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65950-F37D-4863-92DA-6BFF174A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4" y="2500605"/>
            <a:ext cx="4854827" cy="4264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915C1-F3E1-495B-9AA1-BEC0D8E5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2500604"/>
            <a:ext cx="5333054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AA90-FF46-4B58-A649-5A3ECCCD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8670-854E-4B31-B578-08C1093BB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184" y="2332654"/>
            <a:ext cx="5466928" cy="4292080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SUPER HOST VS HOST COMMENTS (THESSALONIKI)</a:t>
            </a:r>
            <a:endParaRPr lang="en-IN" sz="1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CAC36-F268-4F17-8F28-0D81F97E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32651"/>
            <a:ext cx="5557190" cy="429208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SUPER HOST VS HOST COMMENTS (ATHENS)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098755"/>
              </p:ext>
            </p:extLst>
          </p:nvPr>
        </p:nvGraphicFramePr>
        <p:xfrm>
          <a:off x="513183" y="2733867"/>
          <a:ext cx="4939747" cy="3890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129971"/>
              </p:ext>
            </p:extLst>
          </p:nvPr>
        </p:nvGraphicFramePr>
        <p:xfrm>
          <a:off x="6240166" y="2733868"/>
          <a:ext cx="4975230" cy="3890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7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046C-DC8D-47C8-AB5D-EAA8A234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38199"/>
            <a:ext cx="8761413" cy="117721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Super Hosts tend to have large property types as compared to Other Hosts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C558-D79F-4495-9FA5-649B2DB92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192" y="2313992"/>
            <a:ext cx="5494920" cy="4441371"/>
          </a:xfrm>
        </p:spPr>
        <p:txBody>
          <a:bodyPr/>
          <a:lstStyle/>
          <a:p>
            <a:pPr marL="0" indent="0">
              <a:buNone/>
            </a:pPr>
            <a:r>
              <a:rPr lang="en-IN" sz="12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SUPER HOST VS HOST LARGE PROPERTY (THESSALONIKI)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10A50-6E15-4AA1-BCE3-7FAFEA0FD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13992"/>
            <a:ext cx="5566521" cy="4441370"/>
          </a:xfrm>
        </p:spPr>
        <p:txBody>
          <a:bodyPr/>
          <a:lstStyle/>
          <a:p>
            <a:pPr marL="0" indent="0">
              <a:buNone/>
            </a:pPr>
            <a:r>
              <a:rPr lang="en-IN" sz="12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SUPER HOST VS HOST LARGE PROPERTY (ATHENS)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126B1-C98B-44E0-B010-87D8FDA0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2724539"/>
            <a:ext cx="5566521" cy="3517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DD54B-C094-4C25-BA6C-31A0C370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2724539"/>
            <a:ext cx="5498096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94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1270-6D9A-40D8-BF48-B96DCBF6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42392"/>
            <a:ext cx="8761413" cy="97150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average price and availability of the listings for the upcoming year between Super Hosts and Other Hosts.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654C-CFF1-42C2-9FE3-45D5A5F7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184" y="2286000"/>
            <a:ext cx="5466928" cy="4432042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AVERAGE PRICE AND AVAILABILITY FOR HOST VS SUPERHOST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6EA70-4C90-48BB-A80C-990C1C5D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5999"/>
            <a:ext cx="5466928" cy="4432041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AVERAGE PRICE AND AVAILABILITY FOR HOST VS SUPERHOST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FB4F-7945-4427-8B7A-7C84B678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3444426"/>
            <a:ext cx="5374432" cy="2115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029ED-1A9C-4678-913D-7897ABA4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16" y="3428999"/>
            <a:ext cx="5466928" cy="20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0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CB26-9C87-437C-BC2E-1B19D4B9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122958"/>
            <a:ext cx="8761413" cy="7069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2CBE-481A-4013-87C0-4852E86F9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184" y="2304661"/>
            <a:ext cx="5466928" cy="4441372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(profile pic)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5AA9C-ABE3-45A8-94EE-BA0A2C21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04661"/>
            <a:ext cx="5466928" cy="4441372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(profile pic)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A84FD-C21A-495F-89A2-E751319A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9" y="2929813"/>
            <a:ext cx="5670842" cy="3424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F53E0-98F3-475F-A423-A004C8DA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26" y="2929813"/>
            <a:ext cx="5582815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B42C-6957-4EC9-82E8-9AFA67D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964296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D0EC-FFC4-45DA-AA8C-CC82A998C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192" y="2285999"/>
            <a:ext cx="5494920" cy="4497355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(verified)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2937-ACBB-486B-970E-98F3496D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5999"/>
            <a:ext cx="5494920" cy="4497355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(verified)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4669A-E5DF-42CD-9122-EF6A27F2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3" y="2808514"/>
            <a:ext cx="5682518" cy="3442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4CA9C-A71F-4B13-8EC3-4F4647DD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2808514"/>
            <a:ext cx="549492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4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CBFE-9501-458E-8FC0-8DB217A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50301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DC2-2839-49E5-930D-559B7D861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184" y="2230016"/>
            <a:ext cx="5466928" cy="4627984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(response rate)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D83A-BD12-43AD-BE1C-AD700C4E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30016"/>
            <a:ext cx="5557190" cy="4627984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(response rate)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C1DC9-556C-4023-B57B-665E266D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5" y="2668555"/>
            <a:ext cx="5466928" cy="3853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7A3B-6B7F-4AA2-B6C8-82BDEADC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1" y="2668555"/>
            <a:ext cx="5557191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65FA-D2A4-4C0E-9E28-99119525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98" y="570270"/>
            <a:ext cx="8761413" cy="1425678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7A29-6AAA-4DBC-9131-A52FD9DB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942" y="2246671"/>
            <a:ext cx="5449170" cy="4611329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(profile pic)</a:t>
            </a:r>
            <a:r>
              <a:rPr lang="en-IN" sz="14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609D1-9C35-4EBA-8E4C-93D49DBF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531" y="2246670"/>
            <a:ext cx="5658824" cy="4611329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(profile pic)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43077-476B-4377-8DC3-252FF409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9" y="3097161"/>
            <a:ext cx="5519155" cy="239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BA3A6-18D7-4C81-9C65-DBD0E5CC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05" y="3097160"/>
            <a:ext cx="5449170" cy="23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ABF6-BD40-440D-942D-51F279BE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27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95EF-DB73-442A-A82F-6870AD4EB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192" y="2248678"/>
            <a:ext cx="5494920" cy="4544008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(iv) (acceptance rate)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769D-0B5E-4F3C-9C67-B6E084826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48677"/>
            <a:ext cx="5494920" cy="4544007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(iv) (acceptance rate)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E7668-582A-46B0-98AA-DDC207CE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3" y="2677886"/>
            <a:ext cx="5494920" cy="3965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61245-BE09-4A17-85F4-9EBB009B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1" y="2677885"/>
            <a:ext cx="5494920" cy="3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141F-DE64-4038-8A86-F2A212AF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90127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60D4-989E-4A0C-B441-D0BECBE9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95332"/>
            <a:ext cx="5522912" cy="4441370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(v) (average price)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335BD-6A7B-4E48-A245-F52906BE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95332"/>
            <a:ext cx="5522912" cy="4441370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(v) (average price)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1DB66-E659-4009-A929-EBC1B661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3296"/>
            <a:ext cx="5522912" cy="245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7613FD-2AF4-4044-842A-7F686794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3333296"/>
            <a:ext cx="5522912" cy="22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3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9BB7-4775-4C7D-A430-88BE4A75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20321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7D15-926A-482D-9ADB-1244FEFE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531" y="2248678"/>
            <a:ext cx="5513581" cy="4534677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(vi) (instant booking)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DD59-9C1D-440B-B6E1-690FC477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48677"/>
            <a:ext cx="5513581" cy="453467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(vi) (instant booking)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1A022-F7B9-4257-A674-2E3405BE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939143"/>
            <a:ext cx="5513581" cy="350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AD3A1-9534-4052-BFFB-07BC3445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2939143"/>
            <a:ext cx="5513581" cy="35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1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0871-6276-44D9-850C-4BE83E7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ABA1-5BBC-4B22-A440-BBFF26D9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531" y="2248678"/>
            <a:ext cx="5513581" cy="452534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(vii) (hosting duration)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4BB1C-1159-4793-A5E3-978E21BC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48678"/>
            <a:ext cx="5513581" cy="4525346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(vii) (hosting duration)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9F5B5-F823-4866-A336-5B0BD629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3073277"/>
            <a:ext cx="5513581" cy="2926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10AC9-D1B3-4771-AC86-B25DC468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3073277"/>
            <a:ext cx="5513581" cy="28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62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2366-5614-41D6-804D-A1082827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87622"/>
            <a:ext cx="8761413" cy="706964"/>
          </a:xfrm>
        </p:spPr>
        <p:txBody>
          <a:bodyPr/>
          <a:lstStyle/>
          <a:p>
            <a:r>
              <a:rPr lang="en-US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if there is some difference in above mentioned trends between Local Hosts or Hosts residing in other locations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4BEB-7C06-40C3-8279-C134C7878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192" y="2313992"/>
            <a:ext cx="5494920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(viii) (average review scores) (THESSALONIKI)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56B2-A8D8-4D42-8DC5-A9ED643E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13991"/>
            <a:ext cx="5494920" cy="444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(viii) (average review scores) (ATHENS)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6A28-D6A9-4B2C-B8C0-4290ABAE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3" y="2845837"/>
            <a:ext cx="5494920" cy="383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3BF4D-160D-469A-89F2-90ABA73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2845837"/>
            <a:ext cx="5426561" cy="39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6AF3-56D3-4ADF-B9BF-65C3B9E7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solidFill>
                  <a:srgbClr val="FFFF00"/>
                </a:solidFill>
                <a:latin typeface="Arial Black" panose="020B0A04020102020204" pitchFamily="34" charset="0"/>
              </a:rPr>
              <a:t>KEY FINDINGS FROM OUR ANALYSIS</a:t>
            </a:r>
            <a:endParaRPr lang="en-IN" sz="3200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BEED-B6AC-4308-829F-1EAA20DD5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63" y="2397967"/>
            <a:ext cx="11178074" cy="446003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RESPONSE RATE OF SUPERHOST IS 99.07% ON AN AVERAGE WHEREAS IT IS ONLY 84.1%FOR NORMAL HOST.</a:t>
            </a:r>
          </a:p>
          <a:p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LESSER THE RESPONSE TIME GREATER IS THE CHANCE OF BEING A SUPERHOST.</a:t>
            </a:r>
          </a:p>
          <a:p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GREATER THE HOSTING DURATION GREATER IS THE CHANCE OF BEING A SUPERHOST.</a:t>
            </a:r>
          </a:p>
          <a:p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HIGHER THE AGGREGRATE RATING SCORE HIGHER CHANCE OF BEING A SUPERHOST.</a:t>
            </a:r>
          </a:p>
          <a:p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PROFILE PIC UPDATED HOSTS HAVE A GREATER CHANCE OF BEING A SUPERHOST.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810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7640-C2C6-4E61-B487-9464467B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065" y="1259977"/>
            <a:ext cx="8825658" cy="2677648"/>
          </a:xfrm>
        </p:spPr>
        <p:txBody>
          <a:bodyPr/>
          <a:lstStyle/>
          <a:p>
            <a:r>
              <a:rPr lang="en-US" sz="8800" dirty="0">
                <a:solidFill>
                  <a:srgbClr val="FFFF00"/>
                </a:solidFill>
                <a:latin typeface="Arial Black" panose="020B0A04020102020204" pitchFamily="34" charset="0"/>
              </a:rPr>
              <a:t>THANK YOU!</a:t>
            </a:r>
            <a:endParaRPr lang="en-IN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1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9CC1-BC8E-4A1B-87DB-D0DFBDFB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5518-AE8C-4D33-AB40-F71053B0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72797"/>
            <a:ext cx="4825157" cy="706964"/>
          </a:xfrm>
        </p:spPr>
        <p:txBody>
          <a:bodyPr/>
          <a:lstStyle/>
          <a:p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(profile pic)</a:t>
            </a:r>
            <a:r>
              <a:rPr lang="en-IN" sz="14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E3FAC-5C19-49C8-AD84-E4C63E6BF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1" y="2264749"/>
            <a:ext cx="4825159" cy="576262"/>
          </a:xfrm>
        </p:spPr>
        <p:txBody>
          <a:bodyPr/>
          <a:lstStyle/>
          <a:p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 (profile pic) (ATHENS)</a:t>
            </a:r>
            <a:endParaRPr lang="en-IN" sz="1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2626952"/>
              </p:ext>
            </p:extLst>
          </p:nvPr>
        </p:nvGraphicFramePr>
        <p:xfrm>
          <a:off x="933062" y="3041781"/>
          <a:ext cx="5047052" cy="297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9614924"/>
              </p:ext>
            </p:extLst>
          </p:nvPr>
        </p:nvGraphicFramePr>
        <p:xfrm>
          <a:off x="6208713" y="3041781"/>
          <a:ext cx="4824412" cy="2978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6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B67D-3D5D-4716-B86D-483502FC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914674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1801-6DDE-47E4-A422-764DD9BBE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110" y="2310582"/>
            <a:ext cx="5459002" cy="4473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(verified) (THESSALONIKI)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BD4ED-0C7D-4A72-8564-E287E45A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90" y="2315497"/>
            <a:ext cx="5459002" cy="454250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(verified) (ATHENS)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7369F-8687-4D7F-A883-FC35786A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3035709"/>
            <a:ext cx="5459001" cy="2634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A8D42-F514-410A-89CE-274DD954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88" y="3122754"/>
            <a:ext cx="5459002" cy="24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8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498-C621-45E2-AABE-7FFF04EA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BEA9-AD7E-4E78-8BA3-5E3BB3E57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315" y="2308532"/>
            <a:ext cx="4825158" cy="4357739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(verified) (THESSALONIKI)</a:t>
            </a:r>
            <a:endParaRPr lang="en-IN" sz="14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3818-BC55-4EA2-B20D-AA51D62C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308531"/>
            <a:ext cx="4825159" cy="4357739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(ii) (verified) (ATHENS)</a:t>
            </a:r>
            <a:endParaRPr lang="en-IN" sz="14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460926"/>
              </p:ext>
            </p:extLst>
          </p:nvPr>
        </p:nvGraphicFramePr>
        <p:xfrm>
          <a:off x="6208712" y="2929811"/>
          <a:ext cx="4417859" cy="336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753214"/>
              </p:ext>
            </p:extLst>
          </p:nvPr>
        </p:nvGraphicFramePr>
        <p:xfrm>
          <a:off x="1154953" y="2929810"/>
          <a:ext cx="4340778" cy="33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84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334A-38D9-451A-A697-AE58953C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05" y="838198"/>
            <a:ext cx="8761413" cy="823453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8ABB-5FD3-4C8B-9706-8C41CFE3F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284" y="2271252"/>
            <a:ext cx="5527828" cy="451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(response time) (THESSALONIKI)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C4603-7DB1-488B-81B3-C7331014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71252"/>
            <a:ext cx="5527828" cy="451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(response time) (ATHENS)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C6FFC-47C7-4A75-A921-89B0DC25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20" y="2852082"/>
            <a:ext cx="5671092" cy="3253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C149F-5632-4265-888A-7CB57339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76" y="2852082"/>
            <a:ext cx="5916219" cy="31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0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6496-AC89-4E85-8032-F4924C89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FF00"/>
                </a:solidFill>
                <a:latin typeface="Arial Black" panose="020B0A04020102020204" pitchFamily="34" charset="0"/>
              </a:rPr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5829-078A-4D4C-9415-2C0CF6B56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(response time) (THESSALONIKI)</a:t>
            </a:r>
            <a:endParaRPr lang="en-IN" sz="1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19EA-2C9C-4DC4-8828-D45048CFE6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(iii) (response time) (ATHENS)</a:t>
            </a:r>
            <a:endParaRPr lang="en-IN" sz="1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621080"/>
              </p:ext>
            </p:extLst>
          </p:nvPr>
        </p:nvGraphicFramePr>
        <p:xfrm>
          <a:off x="926354" y="3060441"/>
          <a:ext cx="4429417" cy="2959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44126"/>
              </p:ext>
            </p:extLst>
          </p:nvPr>
        </p:nvGraphicFramePr>
        <p:xfrm>
          <a:off x="6224927" y="3060441"/>
          <a:ext cx="4721250" cy="2892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82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06A5-4991-47AC-84CF-67D24C12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47" y="838199"/>
            <a:ext cx="8761413" cy="706964"/>
          </a:xfrm>
        </p:spPr>
        <p:txBody>
          <a:bodyPr/>
          <a:lstStyle/>
          <a:p>
            <a:r>
              <a:rPr lang="en-IN" sz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different metrics to draw the distinction between Super Host and Other Hosts: To achieve this, you can use the following metrics and explore a few yourself as well. Acceptance rate, response rate, instant booking, profile picture, identity verified, review </a:t>
            </a:r>
            <a:r>
              <a:rPr lang="en-IN" sz="1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</a:t>
            </a:r>
            <a:r>
              <a:rPr lang="en-IN" sz="1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scores, average no of bookings per month, etc.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16FE-0255-4761-B633-FF177D9B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787" y="2192594"/>
            <a:ext cx="5557325" cy="4542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(iv) (response rate) (THESSALONIKI)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80819-665E-47C1-9660-0AA3A40CB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192593"/>
            <a:ext cx="5557325" cy="4542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(iv) (response rate) (ATHENS)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01FA4-66BF-41E8-89AF-23200A19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2932092"/>
            <a:ext cx="5673213" cy="347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A926B-4D15-4085-B7A6-4E3859F6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1" y="2932091"/>
            <a:ext cx="5557325" cy="29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2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</TotalTime>
  <Words>1837</Words>
  <Application>Microsoft Office PowerPoint</Application>
  <PresentationFormat>Widescreen</PresentationFormat>
  <Paragraphs>128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Century Gothic</vt:lpstr>
      <vt:lpstr>Wingdings 3</vt:lpstr>
      <vt:lpstr>Ion Boardroom</vt:lpstr>
      <vt:lpstr>SQL PROJECT  HOST BEHAVIOR ANALYSIS FOR PROPERTY RENTAL COMPANY   </vt:lpstr>
      <vt:lpstr>DATA OVERVIEW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(a)Analyze different metrics to draw the distinction between Super Host and Other Hosts: To achieve this, you can use the following metrics and explore a few yourself as well. Acceptance rate, response rate, instant booking, profile picture, identity verified, review review scores, average no of bookings per month, etc.</vt:lpstr>
      <vt:lpstr>GRAPHICAL REPRESENTATION</vt:lpstr>
      <vt:lpstr>(b) Using the above analysis, identify top 3 crucial metrics one needs to maintain to become a Super Host and also, find their average values. </vt:lpstr>
      <vt:lpstr>(b) Using the above analysis, identify top 3 crucial metrics one needs to maintain to become a Super Host and also, find their average values.</vt:lpstr>
      <vt:lpstr>(b) Using the above analysis, identify top 3 crucial metrics one needs to maintain to become a Super Host and also, find their average values.</vt:lpstr>
      <vt:lpstr>(c) Analyze how does the comments of reviewers vary for listings of Super Hosts vs Other Hosts(Extract words from the comments provided by the reviewers </vt:lpstr>
      <vt:lpstr>GRAPHICAL REPRESENTATION</vt:lpstr>
      <vt:lpstr>(d)Analyze do Super Hosts tend to have large property types as compared to Other Hosts </vt:lpstr>
      <vt:lpstr>(e)Analyze the average price and availability of the listings for the upcoming year between Super Hosts and Other Hosts. </vt:lpstr>
      <vt:lpstr>(f) Analyze if there is some difference in above mentioned trends between Local Hosts or Hosts residing in other locations  </vt:lpstr>
      <vt:lpstr>(f) Analyze if there is some difference in above mentioned trends between Local Hosts or Hosts residing in other locations</vt:lpstr>
      <vt:lpstr>(f) Analyze if there is some difference in above mentioned trends between Local Hosts or Hosts residing in other locations</vt:lpstr>
      <vt:lpstr>(f) Analyze if there is some difference in above mentioned trends between Local Hosts or Hosts residing in other locations</vt:lpstr>
      <vt:lpstr>(f) Analyze if there is some difference in above mentioned trends between Local Hosts or Hosts residing in other locations</vt:lpstr>
      <vt:lpstr>(f) Analyze if there is some difference in above mentioned trends between Local Hosts or Hosts residing in other locations</vt:lpstr>
      <vt:lpstr>(f) Analyze if there is some difference in above mentioned trends between Local Hosts or Hosts residing in other locations</vt:lpstr>
      <vt:lpstr>(f) Analyze if there is some difference in above mentioned trends between Local Hosts or Hosts residing in other locations</vt:lpstr>
      <vt:lpstr>KEY FINDINGS FROM OUR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 HOST BEHAVIOR ANALYSIS FOR PROPERTY RENTAL COMPANY   </dc:title>
  <dc:creator>hp</dc:creator>
  <cp:lastModifiedBy>hp</cp:lastModifiedBy>
  <cp:revision>7</cp:revision>
  <dcterms:created xsi:type="dcterms:W3CDTF">2022-05-28T10:17:22Z</dcterms:created>
  <dcterms:modified xsi:type="dcterms:W3CDTF">2022-05-28T17:46:21Z</dcterms:modified>
</cp:coreProperties>
</file>