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74" r:id="rId6"/>
    <p:sldId id="273" r:id="rId7"/>
    <p:sldId id="259" r:id="rId8"/>
    <p:sldId id="267" r:id="rId9"/>
    <p:sldId id="260" r:id="rId10"/>
    <p:sldId id="261" r:id="rId11"/>
    <p:sldId id="262" r:id="rId12"/>
    <p:sldId id="263" r:id="rId13"/>
    <p:sldId id="268" r:id="rId14"/>
    <p:sldId id="275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hack.analyticsvidhya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10">
            <a:extLst>
              <a:ext uri="{FF2B5EF4-FFF2-40B4-BE49-F238E27FC236}">
                <a16:creationId xmlns:a16="http://schemas.microsoft.com/office/drawing/2014/main" id="{28D0FE11-5132-49BD-B95D-937DC909A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12">
            <a:extLst>
              <a:ext uri="{FF2B5EF4-FFF2-40B4-BE49-F238E27FC236}">
                <a16:creationId xmlns:a16="http://schemas.microsoft.com/office/drawing/2014/main" id="{02BC77BC-F19A-4638-85EB-C1783BA0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5BE444CE-FF1B-4C09-83BD-E7DAFD8D7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29" y="4459039"/>
            <a:ext cx="8643011" cy="551528"/>
          </a:xfrm>
        </p:spPr>
        <p:txBody>
          <a:bodyPr>
            <a:normAutofit/>
          </a:bodyPr>
          <a:lstStyle/>
          <a:p>
            <a:r>
              <a:rPr lang="en-US" sz="3300" b="0" i="0">
                <a:effectLst/>
                <a:latin typeface="Inter"/>
              </a:rPr>
              <a:t>Neural network for </a:t>
            </a:r>
            <a:r>
              <a:rPr lang="en-US" sz="3300"/>
              <a:t>Landmarks classification</a:t>
            </a:r>
            <a:endParaRPr lang="ar-SA" sz="330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8597A9A-9E03-493F-8158-D85E48996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29" y="5016709"/>
            <a:ext cx="8643011" cy="457219"/>
          </a:xfrm>
        </p:spPr>
        <p:txBody>
          <a:bodyPr>
            <a:normAutofit/>
          </a:bodyPr>
          <a:lstStyle/>
          <a:p>
            <a:r>
              <a:rPr lang="en-US" sz="1600"/>
              <a:t>Amal ALSHAHRANI</a:t>
            </a:r>
            <a:endParaRPr lang="ar-SA" sz="1600" dirty="0"/>
          </a:p>
        </p:txBody>
      </p:sp>
      <p:grpSp>
        <p:nvGrpSpPr>
          <p:cNvPr id="127" name="Group 114">
            <a:extLst>
              <a:ext uri="{FF2B5EF4-FFF2-40B4-BE49-F238E27FC236}">
                <a16:creationId xmlns:a16="http://schemas.microsoft.com/office/drawing/2014/main" id="{D240E52F-8245-4A6C-9F78-EEE0C58C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28" name="Rectangle 115">
              <a:extLst>
                <a:ext uri="{FF2B5EF4-FFF2-40B4-BE49-F238E27FC236}">
                  <a16:creationId xmlns:a16="http://schemas.microsoft.com/office/drawing/2014/main" id="{67031F5A-FCE2-4681-847C-B95DCEC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16">
              <a:extLst>
                <a:ext uri="{FF2B5EF4-FFF2-40B4-BE49-F238E27FC236}">
                  <a16:creationId xmlns:a16="http://schemas.microsoft.com/office/drawing/2014/main" id="{42BDFBDE-C8A9-4EB7-ADED-753814806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صورة 4" descr="صورة تحتوي على مبنى, خارجي, بيت, طوب&#10;&#10;تم إنشاء الوصف تلقائياً">
            <a:extLst>
              <a:ext uri="{FF2B5EF4-FFF2-40B4-BE49-F238E27FC236}">
                <a16:creationId xmlns:a16="http://schemas.microsoft.com/office/drawing/2014/main" id="{1F4EA3AE-2CE7-47BC-8722-47D4DB359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5" r="14396" b="2"/>
          <a:stretch/>
        </p:blipFill>
        <p:spPr>
          <a:xfrm>
            <a:off x="2079934" y="963739"/>
            <a:ext cx="1874519" cy="2368296"/>
          </a:xfrm>
          <a:prstGeom prst="rect">
            <a:avLst/>
          </a:prstGeom>
        </p:spPr>
      </p:pic>
      <p:pic>
        <p:nvPicPr>
          <p:cNvPr id="9" name="صورة 8" descr="صورة تحتوي على شجرة, عشب, خارجي, نبات&#10;&#10;تم إنشاء الوصف تلقائياً">
            <a:extLst>
              <a:ext uri="{FF2B5EF4-FFF2-40B4-BE49-F238E27FC236}">
                <a16:creationId xmlns:a16="http://schemas.microsoft.com/office/drawing/2014/main" id="{74868A7F-7E1B-483C-B8F4-5E3886FC5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51" b="2"/>
          <a:stretch/>
        </p:blipFill>
        <p:spPr>
          <a:xfrm>
            <a:off x="4116605" y="963739"/>
            <a:ext cx="1874519" cy="2368296"/>
          </a:xfrm>
          <a:prstGeom prst="rect">
            <a:avLst/>
          </a:prstGeom>
        </p:spPr>
      </p:pic>
      <p:pic>
        <p:nvPicPr>
          <p:cNvPr id="11" name="صورة 10" descr="صورة تحتوي على جبل, ثلج, سماء, الطبيعة&#10;&#10;تم إنشاء الوصف تلقائياً">
            <a:extLst>
              <a:ext uri="{FF2B5EF4-FFF2-40B4-BE49-F238E27FC236}">
                <a16:creationId xmlns:a16="http://schemas.microsoft.com/office/drawing/2014/main" id="{F60F57A8-B891-4C59-8306-292BAA5832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0" r="18731" b="2"/>
          <a:stretch/>
        </p:blipFill>
        <p:spPr>
          <a:xfrm>
            <a:off x="6153276" y="963739"/>
            <a:ext cx="1874519" cy="2368296"/>
          </a:xfrm>
          <a:prstGeom prst="rect">
            <a:avLst/>
          </a:prstGeom>
        </p:spPr>
      </p:pic>
      <p:pic>
        <p:nvPicPr>
          <p:cNvPr id="7" name="صورة 6" descr="صورة تحتوي على خارجي, مبنى حكومي, مبنى&#10;&#10;تم إنشاء الوصف تلقائياً">
            <a:extLst>
              <a:ext uri="{FF2B5EF4-FFF2-40B4-BE49-F238E27FC236}">
                <a16:creationId xmlns:a16="http://schemas.microsoft.com/office/drawing/2014/main" id="{015151F5-5F1F-46B4-85AA-970936BC14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451" r="400" b="2"/>
          <a:stretch/>
        </p:blipFill>
        <p:spPr>
          <a:xfrm>
            <a:off x="8224702" y="963739"/>
            <a:ext cx="1874519" cy="2368296"/>
          </a:xfrm>
          <a:prstGeom prst="rect">
            <a:avLst/>
          </a:prstGeom>
        </p:spPr>
      </p:pic>
      <p:cxnSp>
        <p:nvCxnSpPr>
          <p:cNvPr id="130" name="Straight Connector 118">
            <a:extLst>
              <a:ext uri="{FF2B5EF4-FFF2-40B4-BE49-F238E27FC236}">
                <a16:creationId xmlns:a16="http://schemas.microsoft.com/office/drawing/2014/main" id="{61650977-DB40-4DD8-A3C0-1A01CF45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5725" y="4459039"/>
            <a:ext cx="0" cy="55152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1" name="Picture 120">
            <a:extLst>
              <a:ext uri="{FF2B5EF4-FFF2-40B4-BE49-F238E27FC236}">
                <a16:creationId xmlns:a16="http://schemas.microsoft.com/office/drawing/2014/main" id="{873AA27D-256B-4242-B055-B8025E7A7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2" name="Straight Connector 122">
            <a:extLst>
              <a:ext uri="{FF2B5EF4-FFF2-40B4-BE49-F238E27FC236}">
                <a16:creationId xmlns:a16="http://schemas.microsoft.com/office/drawing/2014/main" id="{E845B55E-2414-4B14-A782-B98E7A0D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748500F-324F-44A0-AC60-FC7A0E19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forest                                        2- glacier </a:t>
            </a:r>
            <a:r>
              <a:rPr lang="ar-SA" dirty="0"/>
              <a:t> 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3A1F546C-1553-48DE-BB26-EAE4EB5A1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11" name="عنصر نائب للمحتوى 10" descr="صورة تحتوي على ثلج, خارجي, سماء, الطبيعة&#10;&#10;تم إنشاء الوصف تلقائياً">
            <a:extLst>
              <a:ext uri="{FF2B5EF4-FFF2-40B4-BE49-F238E27FC236}">
                <a16:creationId xmlns:a16="http://schemas.microsoft.com/office/drawing/2014/main" id="{D0916509-440F-4A09-82BF-D54F8BA025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4791" y="2019548"/>
            <a:ext cx="5008203" cy="3471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عنصر نائب للمحتوى 8" descr="صورة تحتوي على شجرة, عشب, خارجي, غابة&#10;&#10;تم إنشاء الوصف تلقائياً">
            <a:extLst>
              <a:ext uri="{FF2B5EF4-FFF2-40B4-BE49-F238E27FC236}">
                <a16:creationId xmlns:a16="http://schemas.microsoft.com/office/drawing/2014/main" id="{E808B26C-0EB6-44C7-ACAF-4B9EC4A113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1701372" y="2019547"/>
            <a:ext cx="4441899" cy="3471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8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784EC03-DBCA-4171-A39C-2E8A93A2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3-building                               4- sea</a:t>
            </a:r>
            <a:r>
              <a:rPr lang="ar-SA" dirty="0"/>
              <a:t>             </a:t>
            </a:r>
          </a:p>
        </p:txBody>
      </p:sp>
      <p:pic>
        <p:nvPicPr>
          <p:cNvPr id="5" name="عنصر نائب للمحتوى 4" descr="صورة تحتوي على خارجي, سماء, طريق, مبنى&#10;&#10;تم إنشاء الوصف تلقائياً">
            <a:extLst>
              <a:ext uri="{FF2B5EF4-FFF2-40B4-BE49-F238E27FC236}">
                <a16:creationId xmlns:a16="http://schemas.microsoft.com/office/drawing/2014/main" id="{39BE7FDD-38CF-4368-AE69-F92377AE7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087" y="2121869"/>
            <a:ext cx="3941765" cy="3174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صورة 6" descr="صورة تحتوي على مياه, سماء, خارجي, شاطئ&#10;&#10;تم إنشاء الوصف تلقائياً">
            <a:extLst>
              <a:ext uri="{FF2B5EF4-FFF2-40B4-BE49-F238E27FC236}">
                <a16:creationId xmlns:a16="http://schemas.microsoft.com/office/drawing/2014/main" id="{8DDE6E61-C18A-47F2-987A-3EA38B58D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426" y="2121869"/>
            <a:ext cx="4101548" cy="3174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3536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6197630E-4D5A-46D7-81B6-AACF293D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55C1FB-AF64-47EC-9F76-92517C60B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3D82251-0AFE-4A90-B740-C9F85E055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628" y="976508"/>
            <a:ext cx="5436294" cy="2367221"/>
          </a:xfrm>
        </p:spPr>
        <p:txBody>
          <a:bodyPr>
            <a:normAutofit/>
          </a:bodyPr>
          <a:lstStyle/>
          <a:p>
            <a:r>
              <a:rPr lang="en-US" sz="5400" dirty="0"/>
              <a:t>5- The street </a:t>
            </a:r>
            <a:endParaRPr lang="ar-SA" sz="54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DBCFA8-87D3-44D6-ACCC-2B1A9C34E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231400A-89D5-4788-B071-EDA807D6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6FD7EC6-3B6C-4408-8E62-047685A4A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2E0FB64-7B32-4C97-ADBE-9CCAF64C0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صورة 4">
            <a:extLst>
              <a:ext uri="{FF2B5EF4-FFF2-40B4-BE49-F238E27FC236}">
                <a16:creationId xmlns:a16="http://schemas.microsoft.com/office/drawing/2014/main" id="{8079FB97-B06B-4756-9995-B35C71DB8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9" r="12230" b="-2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DB21661-E71D-4919-863E-4DAF7C88D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F7CAD9E-0068-4D78-AC4D-5A0EE804C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7E782B6-E14B-48FA-AA04-820E1EA54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263" y="802298"/>
            <a:ext cx="8641590" cy="1507269"/>
          </a:xfrm>
        </p:spPr>
        <p:txBody>
          <a:bodyPr>
            <a:normAutofit/>
          </a:bodyPr>
          <a:lstStyle/>
          <a:p>
            <a:r>
              <a:rPr lang="en-US" sz="6000" dirty="0"/>
              <a:t>Modeling  :</a:t>
            </a:r>
            <a:endParaRPr lang="ar-SA" sz="60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42C7D1C-9D81-4BAB-A8C2-93601B64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3262" y="3286107"/>
            <a:ext cx="8561745" cy="1262327"/>
          </a:xfrm>
        </p:spPr>
        <p:txBody>
          <a:bodyPr>
            <a:no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1- data setup, converting the input to NumPy arrays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2-  feed it to keas as input and output.</a:t>
            </a:r>
          </a:p>
          <a:p>
            <a:r>
              <a:rPr lang="en-US" sz="1600" dirty="0"/>
              <a:t>3-  compiling the model , using Adam optimizer.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      </a:t>
            </a:r>
            <a:endParaRPr lang="ar-SA" sz="1600" dirty="0"/>
          </a:p>
        </p:txBody>
      </p:sp>
    </p:spTree>
    <p:extLst>
      <p:ext uri="{BB962C8B-B14F-4D97-AF65-F5344CB8AC3E}">
        <p14:creationId xmlns:p14="http://schemas.microsoft.com/office/powerpoint/2010/main" val="199433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A4D06F-8AE6-44E2-86E0-7EB3ED1E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: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A0BBB03-AC23-4520-9E00-88BC05FE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  <a:p>
            <a:pPr marL="0" indent="0" algn="l">
              <a:buNone/>
            </a:pPr>
            <a:r>
              <a:rPr lang="en-US" sz="2400" dirty="0"/>
              <a:t>4- determine the specific metric  (Accuracy ) </a:t>
            </a:r>
          </a:p>
          <a:p>
            <a:pPr marL="0" indent="0" algn="l">
              <a:buNone/>
            </a:pPr>
            <a:r>
              <a:rPr lang="en-US" sz="2400" dirty="0"/>
              <a:t>5- train the model , with various numbers of epochs .  </a:t>
            </a:r>
          </a:p>
          <a:p>
            <a:pPr marL="0" indent="0" algn="l">
              <a:buNone/>
            </a:pPr>
            <a:r>
              <a:rPr lang="en-US" sz="2400" dirty="0"/>
              <a:t>6- obtaining the (Model Loss) , (Accuracy )</a:t>
            </a:r>
          </a:p>
        </p:txBody>
      </p:sp>
    </p:spTree>
    <p:extLst>
      <p:ext uri="{BB962C8B-B14F-4D97-AF65-F5344CB8AC3E}">
        <p14:creationId xmlns:p14="http://schemas.microsoft.com/office/powerpoint/2010/main" val="5433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CC2DDBF-D7EB-410B-822D-72CD53CE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2476009"/>
          </a:xfrm>
        </p:spPr>
        <p:txBody>
          <a:bodyPr>
            <a:normAutofit/>
          </a:bodyPr>
          <a:lstStyle/>
          <a:p>
            <a:pPr rtl="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en-US" sz="4800" dirty="0"/>
            </a:br>
            <a:br>
              <a:rPr lang="en-US" sz="4800" dirty="0"/>
            </a:br>
            <a:endParaRPr lang="ar-SA" sz="4800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FB7FC859-930E-456A-A015-F545473A152F}"/>
              </a:ext>
            </a:extLst>
          </p:cNvPr>
          <p:cNvSpPr txBox="1"/>
          <p:nvPr/>
        </p:nvSpPr>
        <p:spPr>
          <a:xfrm>
            <a:off x="1534696" y="694209"/>
            <a:ext cx="610385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b="1" dirty="0"/>
          </a:p>
          <a:p>
            <a:r>
              <a:rPr lang="en-US" sz="3200" b="1" dirty="0"/>
              <a:t>Accuracy</a:t>
            </a:r>
            <a:r>
              <a:rPr lang="en-US" sz="1800" b="1" dirty="0"/>
              <a:t> :</a:t>
            </a:r>
            <a:br>
              <a:rPr lang="en-US" altLang="ar-SA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endParaRPr lang="en-US" altLang="ar-SA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en-US" altLang="ar-SA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en-US" altLang="ar-SA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ar-S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Based on :</a:t>
            </a:r>
            <a:br>
              <a:rPr lang="en-US" altLang="ar-S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altLang="ar-S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- layers </a:t>
            </a:r>
            <a:br>
              <a:rPr lang="en-US" altLang="ar-S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altLang="ar-S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- SoftMax (output function )</a:t>
            </a:r>
            <a:br>
              <a:rPr lang="en-US" altLang="ar-S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altLang="ar-S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- activation='</a:t>
            </a:r>
            <a:r>
              <a:rPr lang="en-US" altLang="ar-SA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relu</a:t>
            </a:r>
            <a:r>
              <a:rPr lang="en-US" altLang="ar-S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'</a:t>
            </a:r>
            <a:endParaRPr lang="ar-SA" sz="2400" dirty="0"/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39FC5E0B-9975-413B-87EE-99BF8119AECC}"/>
              </a:ext>
            </a:extLst>
          </p:cNvPr>
          <p:cNvSpPr/>
          <p:nvPr/>
        </p:nvSpPr>
        <p:spPr>
          <a:xfrm>
            <a:off x="6466787" y="3280528"/>
            <a:ext cx="2651771" cy="1725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ar-SA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Training  :</a:t>
            </a:r>
            <a:r>
              <a:rPr kumimoji="0" lang="en-US" altLang="ar-SA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altLang="ar-SA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.86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ar-SA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Test :59.5</a:t>
            </a:r>
          </a:p>
        </p:txBody>
      </p:sp>
    </p:spTree>
    <p:extLst>
      <p:ext uri="{BB962C8B-B14F-4D97-AF65-F5344CB8AC3E}">
        <p14:creationId xmlns:p14="http://schemas.microsoft.com/office/powerpoint/2010/main" val="339189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F7BD156-2B0A-48DB-88D5-88F706F8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49" y="323396"/>
            <a:ext cx="9520157" cy="1373429"/>
          </a:xfrm>
        </p:spPr>
        <p:txBody>
          <a:bodyPr>
            <a:normAutofit/>
          </a:bodyPr>
          <a:lstStyle/>
          <a:p>
            <a:r>
              <a:rPr lang="en-US" sz="4000" dirty="0"/>
              <a:t>In conclusion: </a:t>
            </a:r>
            <a:endParaRPr lang="ar-SA" sz="4000" dirty="0"/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99640B24-B878-4EDB-BCA1-AF29E8AF6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10326" y="2912883"/>
            <a:ext cx="6500795" cy="265910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The satisfied accuracy was obtained with Deep CNN  model which = 59.03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363199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32BEFFF-BAEA-42F3-9755-303D74C3B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781405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 </a:t>
            </a: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71DE202-6F14-4738-A717-85AFEF0C3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9253" y="1193000"/>
            <a:ext cx="8561746" cy="269887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1- Enhancing the accuracy .</a:t>
            </a:r>
          </a:p>
          <a:p>
            <a:r>
              <a:rPr lang="ar-SA" dirty="0"/>
              <a:t>   </a:t>
            </a:r>
            <a:r>
              <a:rPr lang="en-US" dirty="0"/>
              <a:t>2 – supporting my laptop with </a:t>
            </a:r>
            <a:r>
              <a:rPr lang="en-US" b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Graphics Processing Unit.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191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A43A0BC-5BC2-4179-98D1-84B784D8C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66" y="3186261"/>
            <a:ext cx="10046186" cy="470277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5800" dirty="0">
                <a:solidFill>
                  <a:schemeClr val="accent1">
                    <a:lumMod val="75000"/>
                  </a:schemeClr>
                </a:solidFill>
              </a:rPr>
              <a:t>Thanks for your attention </a:t>
            </a:r>
            <a:endParaRPr lang="ar-SA" sz="58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ar-SA" sz="5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8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6D96B6-2099-4021-9C38-8C882AF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Introduction :</a:t>
            </a:r>
            <a:endParaRPr lang="ar-SA" sz="4400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9D1AEAC-48FB-4EAE-8353-6E12654C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 fontAlgn="base">
              <a:buNone/>
            </a:pPr>
            <a:r>
              <a:rPr lang="en-US" sz="8000" dirty="0">
                <a:latin typeface="Inter"/>
              </a:rPr>
              <a:t>Images plays an important part of our lifestyle .every scene around us can be depicts  as  a picture . Where a lot of people are fan of picturing , and I am one of them . </a:t>
            </a:r>
          </a:p>
          <a:p>
            <a:pPr marL="0" indent="0" algn="l" fontAlgn="base">
              <a:buNone/>
            </a:pPr>
            <a:r>
              <a:rPr lang="en-US" sz="8000" dirty="0">
                <a:latin typeface="Inter"/>
              </a:rPr>
              <a:t> </a:t>
            </a:r>
          </a:p>
          <a:p>
            <a:pPr marL="0" indent="0" algn="l" fontAlgn="base">
              <a:buNone/>
            </a:pPr>
            <a:r>
              <a:rPr lang="en-US" sz="8000" dirty="0">
                <a:latin typeface="Inter"/>
              </a:rPr>
              <a:t>From this prospective , I have investigated  with what I learned in deep learning.</a:t>
            </a:r>
            <a:endParaRPr lang="en-US" sz="8000" b="1" dirty="0">
              <a:solidFill>
                <a:schemeClr val="accent2">
                  <a:lumMod val="75000"/>
                </a:schemeClr>
              </a:solidFill>
              <a:latin typeface="Inter"/>
            </a:endParaRPr>
          </a:p>
          <a:p>
            <a:pPr marL="0" indent="0" algn="l" fontAlgn="base">
              <a:buNone/>
            </a:pPr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Inspiration</a:t>
            </a:r>
            <a:r>
              <a:rPr lang="en-US" sz="8000" b="0" i="0" dirty="0">
                <a:effectLst/>
                <a:latin typeface="Inter"/>
              </a:rPr>
              <a:t> : </a:t>
            </a:r>
            <a:endParaRPr lang="en-US" sz="8000" dirty="0">
              <a:latin typeface="Inter"/>
            </a:endParaRPr>
          </a:p>
          <a:p>
            <a:pPr marL="0" indent="0" algn="l" fontAlgn="base">
              <a:buNone/>
            </a:pPr>
            <a:r>
              <a:rPr lang="en-US" sz="9600" b="0" i="0" dirty="0">
                <a:effectLst/>
                <a:latin typeface="Inter"/>
              </a:rPr>
              <a:t>I inspired </a:t>
            </a:r>
            <a:r>
              <a:rPr lang="en-US" sz="8000" b="0" i="0" dirty="0">
                <a:effectLst/>
                <a:latin typeface="Inter"/>
              </a:rPr>
              <a:t>to build powerful Neural network that can classify these images with more accuracy</a:t>
            </a:r>
            <a:r>
              <a:rPr lang="en-US" sz="9600" b="0" i="0" dirty="0">
                <a:effectLst/>
                <a:latin typeface="Inter"/>
              </a:rPr>
              <a:t> ,  to classify  landmarks .image </a:t>
            </a:r>
            <a:r>
              <a:rPr lang="en-US" sz="9600" dirty="0">
                <a:latin typeface="Inter"/>
              </a:rPr>
              <a:t>processing considered one of the most famous application in Deep learning</a:t>
            </a:r>
            <a:r>
              <a:rPr lang="en-US" sz="8000" dirty="0">
                <a:latin typeface="Inter"/>
              </a:rPr>
              <a:t>.</a:t>
            </a:r>
            <a:endParaRPr lang="en-US" sz="8000" b="0" i="0" dirty="0">
              <a:effectLst/>
              <a:latin typeface="Inter"/>
            </a:endParaRPr>
          </a:p>
          <a:p>
            <a:pPr marL="0" indent="0" algn="l" fontAlgn="base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0416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A05CBD0-0B07-4DCE-9F3F-96D20C2B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708" y="512288"/>
            <a:ext cx="9520158" cy="1049235"/>
          </a:xfrm>
        </p:spPr>
        <p:txBody>
          <a:bodyPr/>
          <a:lstStyle/>
          <a:p>
            <a:r>
              <a:rPr lang="en-US" b="1" dirty="0"/>
              <a:t>Contents :</a:t>
            </a:r>
            <a:endParaRPr lang="ar-SA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A9B1766-C519-4A3F-927A-57298810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Introduction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description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Simple Neural Network  (baseline)</a:t>
            </a:r>
            <a:endParaRPr lang="ar-SA" dirty="0"/>
          </a:p>
          <a:p>
            <a:pPr>
              <a:buFont typeface="Wingdings" panose="05000000000000000000" pitchFamily="2" charset="2"/>
              <a:buChar char="q"/>
            </a:pPr>
            <a:r>
              <a:rPr lang="ar-SA" dirty="0"/>
              <a:t> </a:t>
            </a:r>
            <a:r>
              <a:rPr lang="en-US" dirty="0"/>
              <a:t>Convolutional Neural Network </a:t>
            </a:r>
            <a:endParaRPr lang="ar-SA" dirty="0"/>
          </a:p>
          <a:p>
            <a:pPr>
              <a:buFont typeface="Wingdings" panose="05000000000000000000" pitchFamily="2" charset="2"/>
              <a:buChar char="q"/>
            </a:pPr>
            <a:r>
              <a:rPr lang="ar-SA" dirty="0"/>
              <a:t> </a:t>
            </a:r>
            <a:r>
              <a:rPr lang="en-US" dirty="0"/>
              <a:t>processed- images  </a:t>
            </a:r>
            <a:endParaRPr lang="ar-SA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ar-SA" dirty="0"/>
              <a:t> </a:t>
            </a:r>
            <a:r>
              <a:rPr lang="en-US" dirty="0"/>
              <a:t>Accuracy comparison 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3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20E7572-816C-48C6-9444-790EBF73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4800" b="1" dirty="0"/>
              <a:t>data description</a:t>
            </a:r>
            <a:r>
              <a:rPr lang="ar-SA" sz="4800" b="1" dirty="0"/>
              <a:t>  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8F127F54-FAED-457E-BD53-BD94CBF45161}"/>
              </a:ext>
            </a:extLst>
          </p:cNvPr>
          <p:cNvSpPr txBox="1"/>
          <p:nvPr/>
        </p:nvSpPr>
        <p:spPr>
          <a:xfrm>
            <a:off x="1395611" y="1960782"/>
            <a:ext cx="97983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US" sz="2400" b="1" i="0" u="sng" dirty="0">
              <a:effectLst/>
              <a:latin typeface="Inter"/>
            </a:endParaRPr>
          </a:p>
          <a:p>
            <a:pPr fontAlgn="base"/>
            <a:r>
              <a:rPr lang="en-US" sz="2400" b="1" i="0" u="sng" dirty="0">
                <a:effectLst/>
                <a:latin typeface="Inter"/>
              </a:rPr>
              <a:t>The source </a:t>
            </a:r>
            <a:r>
              <a:rPr lang="en-US" sz="2400" b="0" i="0" dirty="0">
                <a:effectLst/>
                <a:latin typeface="Inter"/>
              </a:rPr>
              <a:t>: This data was initially published on </a:t>
            </a:r>
            <a:r>
              <a:rPr lang="en-US" sz="2400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https://datahack.analyticsvidhya.com</a:t>
            </a:r>
            <a:r>
              <a:rPr lang="en-US" sz="2400" b="0" i="0" dirty="0">
                <a:effectLst/>
                <a:latin typeface="Inter"/>
              </a:rPr>
              <a:t> .</a:t>
            </a:r>
          </a:p>
          <a:p>
            <a:pPr fontAlgn="base"/>
            <a:endParaRPr lang="en-US" sz="2400" dirty="0">
              <a:latin typeface="Inter"/>
            </a:endParaRPr>
          </a:p>
          <a:p>
            <a:pPr algn="l" fontAlgn="base"/>
            <a:r>
              <a:rPr lang="en-US" sz="2400" b="0" i="0" dirty="0">
                <a:effectLst/>
                <a:latin typeface="Inter"/>
              </a:rPr>
              <a:t>    The obtained pictures are about 14k images in Train, 3k in Test and </a:t>
            </a:r>
            <a:r>
              <a:rPr lang="en-US" sz="2400" dirty="0">
                <a:latin typeface="Inter"/>
              </a:rPr>
              <a:t> </a:t>
            </a:r>
            <a:r>
              <a:rPr lang="en-US" sz="2400" b="0" i="0" dirty="0">
                <a:effectLst/>
                <a:latin typeface="Inter"/>
              </a:rPr>
              <a:t>7k in Prediction. </a:t>
            </a:r>
          </a:p>
          <a:p>
            <a:pPr algn="l" fontAlgn="base"/>
            <a:r>
              <a:rPr lang="en-US" sz="2400" dirty="0">
                <a:latin typeface="Inter"/>
              </a:rPr>
              <a:t>    </a:t>
            </a:r>
            <a:r>
              <a:rPr lang="en-US" sz="2400" b="0" i="0" dirty="0">
                <a:effectLst/>
                <a:latin typeface="Inter"/>
              </a:rPr>
              <a:t>The size around  150x150 pixels , distributed under 6 categories.</a:t>
            </a:r>
          </a:p>
          <a:p>
            <a:pPr algn="l" fontAlgn="base"/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buildings':0 ,'forest':1,'glacier':2,'mountain':3,'sea':4,'street':5</a:t>
            </a:r>
          </a:p>
          <a:p>
            <a:pPr algn="l" fontAlgn="base"/>
            <a:br>
              <a:rPr lang="en-US" sz="2400" b="0" i="0" dirty="0">
                <a:effectLst/>
                <a:latin typeface="Inter"/>
              </a:rPr>
            </a:br>
            <a:endParaRPr lang="en-US" sz="24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7675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56BBE9B-1720-4E20-811B-DBF07421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00" y="999241"/>
            <a:ext cx="8560825" cy="2187020"/>
          </a:xfrm>
        </p:spPr>
        <p:txBody>
          <a:bodyPr>
            <a:normAutofit/>
          </a:bodyPr>
          <a:lstStyle/>
          <a:p>
            <a:r>
              <a:rPr lang="en-US" dirty="0"/>
              <a:t>Data distribution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for training images = 3500 images </a:t>
            </a:r>
            <a:br>
              <a:rPr lang="en-US" dirty="0"/>
            </a:br>
            <a:r>
              <a:rPr lang="en-US" dirty="0"/>
              <a:t>for testing images = 7250 images </a:t>
            </a:r>
            <a:r>
              <a:rPr lang="ar-SA" dirty="0"/>
              <a:t> </a:t>
            </a: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 </a:t>
            </a:r>
            <a:endParaRPr lang="ar-SA" dirty="0"/>
          </a:p>
        </p:txBody>
      </p:sp>
      <p:sp>
        <p:nvSpPr>
          <p:cNvPr id="9" name="عنصر نائب للنص 8">
            <a:extLst>
              <a:ext uri="{FF2B5EF4-FFF2-40B4-BE49-F238E27FC236}">
                <a16:creationId xmlns:a16="http://schemas.microsoft.com/office/drawing/2014/main" id="{A4F543BB-B0DC-4A80-A766-20A1294B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860" y="4185501"/>
            <a:ext cx="8560825" cy="63362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The data is balanced </a:t>
            </a:r>
            <a:endParaRPr lang="ar-SA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7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4426A239-63F9-46B4-BB03-ED2ADEE1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6E5F88-0F7D-4E91-A761-50E02ADEA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332CE43-1C9E-4A54-9B84-E1302993C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1805" y="1618959"/>
            <a:ext cx="2848300" cy="1613537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latin typeface="Abadi" panose="020B0604020202020204" pitchFamily="34" charset="0"/>
                <a:cs typeface="+mj-cs"/>
              </a:rPr>
              <a:t>Tools</a:t>
            </a:r>
            <a:r>
              <a:rPr lang="en-US" sz="4000" dirty="0"/>
              <a:t> :</a:t>
            </a:r>
            <a:endParaRPr lang="ar-SA" sz="4000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135EA3C9-0DCF-457E-8D8C-3998FD8B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24" y="399707"/>
            <a:ext cx="3687168" cy="2276825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6F584030-9EFD-448F-A433-0E904E2C4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8" y="3232496"/>
            <a:ext cx="3687168" cy="2120122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7EBA0B04-B21D-478C-B9DE-E9328D6A5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583" y="3645962"/>
            <a:ext cx="3693150" cy="1071013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9B495C9-AEEF-4ED6-B8F0-8E2343CF6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86580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0ACA2F7E-838D-4D76-8D5D-51F658ED1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964B7A8-4CC0-4D07-9CD7-E7FF87BD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0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59EE0-CAF5-493C-858E-A9243EA89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dark mesh">
            <a:extLst>
              <a:ext uri="{FF2B5EF4-FFF2-40B4-BE49-F238E27FC236}">
                <a16:creationId xmlns:a16="http://schemas.microsoft.com/office/drawing/2014/main" id="{1F5E9C4C-DAF7-4052-946B-146AFB528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3"/>
          <a:stretch/>
        </p:blipFill>
        <p:spPr>
          <a:xfrm>
            <a:off x="62779" y="-58375"/>
            <a:ext cx="1219169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CD1698A-B304-4251-8307-BE5D696B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D3651F5-DE81-4B99-A943-B6AEBE54D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4637" y="-316591"/>
            <a:ext cx="8561747" cy="254143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Inter"/>
              </a:rPr>
              <a:t>simple neural network </a:t>
            </a:r>
            <a:br>
              <a:rPr lang="en-US" sz="4100" b="0" i="0" dirty="0">
                <a:effectLst/>
                <a:latin typeface="Inter"/>
              </a:rPr>
            </a:br>
            <a:endParaRPr lang="ar-SA" sz="41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D3DE15-DB80-4D00-827C-A950117C8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AEEC591-DD54-40F3-8BA3-834616AF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BEC0B2-5B0C-45EF-B375-ACB61DF74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جدول 5">
            <a:extLst>
              <a:ext uri="{FF2B5EF4-FFF2-40B4-BE49-F238E27FC236}">
                <a16:creationId xmlns:a16="http://schemas.microsoft.com/office/drawing/2014/main" id="{6C3428A8-4EFA-48C2-B63C-FC205295B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23743"/>
              </p:ext>
            </p:extLst>
          </p:nvPr>
        </p:nvGraphicFramePr>
        <p:xfrm>
          <a:off x="1184282" y="3445928"/>
          <a:ext cx="8378334" cy="1920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283606">
                  <a:extLst>
                    <a:ext uri="{9D8B030D-6E8A-4147-A177-3AD203B41FA5}">
                      <a16:colId xmlns:a16="http://schemas.microsoft.com/office/drawing/2014/main" val="2188323119"/>
                    </a:ext>
                  </a:extLst>
                </a:gridCol>
                <a:gridCol w="4094728">
                  <a:extLst>
                    <a:ext uri="{9D8B030D-6E8A-4147-A177-3AD203B41FA5}">
                      <a16:colId xmlns:a16="http://schemas.microsoft.com/office/drawing/2014/main" val="465656421"/>
                    </a:ext>
                  </a:extLst>
                </a:gridCol>
              </a:tblGrid>
              <a:tr h="611819">
                <a:tc>
                  <a:txBody>
                    <a:bodyPr/>
                    <a:lstStyle/>
                    <a:p>
                      <a:pPr rtl="1"/>
                      <a:r>
                        <a:rPr lang="ar-SA" dirty="0"/>
                        <a:t>  </a:t>
                      </a:r>
                    </a:p>
                    <a:p>
                      <a:pPr rtl="1"/>
                      <a:r>
                        <a:rPr lang="en-US" dirty="0"/>
                        <a:t>77.32</a:t>
                      </a:r>
                      <a:endParaRPr lang="ar-SA" dirty="0"/>
                    </a:p>
                    <a:p>
                      <a:pPr rtl="1"/>
                      <a:endParaRPr lang="ar-SA" dirty="0"/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52.03</a:t>
                      </a:r>
                    </a:p>
                    <a:p>
                      <a:pPr rtl="1"/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en-US" sz="2400" b="1" i="1" dirty="0">
                        <a:solidFill>
                          <a:schemeClr val="tx1"/>
                        </a:solidFill>
                      </a:endParaRPr>
                    </a:p>
                    <a:p>
                      <a:pPr rtl="1"/>
                      <a:r>
                        <a:rPr lang="en-US" sz="2400" b="1" i="1" dirty="0">
                          <a:solidFill>
                            <a:schemeClr val="tx1"/>
                          </a:solidFill>
                        </a:rPr>
                        <a:t>Train </a:t>
                      </a:r>
                    </a:p>
                    <a:p>
                      <a:pPr rtl="1"/>
                      <a:r>
                        <a:rPr lang="en-US" sz="2400" b="1" i="1" dirty="0">
                          <a:solidFill>
                            <a:schemeClr val="tx1"/>
                          </a:solidFill>
                        </a:rPr>
                        <a:t>Accuracy</a:t>
                      </a:r>
                      <a:r>
                        <a:rPr lang="en-US" sz="2400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400" b="1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(test)</a:t>
                      </a:r>
                      <a:endParaRPr lang="ar-SA" sz="24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rtl="1"/>
                      <a:endParaRPr lang="en-US" sz="24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rtl="1"/>
                      <a:endParaRPr lang="ar-SA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31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62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4484FE-D107-4808-A09B-7651C6A6C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6" y="-640003"/>
            <a:ext cx="8561746" cy="2930716"/>
          </a:xfrm>
        </p:spPr>
        <p:txBody>
          <a:bodyPr>
            <a:normAutofit/>
          </a:bodyPr>
          <a:lstStyle/>
          <a:p>
            <a:r>
              <a:rPr lang="en-US" sz="4000" dirty="0"/>
              <a:t>Convolutional neural network </a:t>
            </a:r>
            <a:endParaRPr lang="ar-SA" sz="40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5F4AAAF-9191-45D5-8362-C9B2BE415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1474429"/>
          </a:xfrm>
        </p:spPr>
        <p:txBody>
          <a:bodyPr>
            <a:no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convolution layer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 is a specific kind of layer architecture. Whereas fully-connected ,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CNNs are "feed-forward neural networks“. that use filters and pooling layers.</a:t>
            </a:r>
            <a:endParaRPr lang="ar-SA" sz="1400" dirty="0"/>
          </a:p>
        </p:txBody>
      </p:sp>
    </p:spTree>
    <p:extLst>
      <p:ext uri="{BB962C8B-B14F-4D97-AF65-F5344CB8AC3E}">
        <p14:creationId xmlns:p14="http://schemas.microsoft.com/office/powerpoint/2010/main" val="182300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3EC59A5-D432-496C-B30C-725BEBCE1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1660F9-57BB-4366-8BD1-73B072DD8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8DF772F-20A7-4954-80E3-03599070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70" y="2599794"/>
            <a:ext cx="4871287" cy="2380031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pPr rtl="0"/>
            <a:r>
              <a:rPr lang="en-US" sz="4200" b="1" dirty="0">
                <a:solidFill>
                  <a:schemeClr val="accent2">
                    <a:lumMod val="75000"/>
                  </a:schemeClr>
                </a:solidFill>
              </a:rPr>
              <a:t>image pre-processing</a:t>
            </a:r>
            <a:br>
              <a:rPr lang="en-US" sz="4200" b="1" dirty="0"/>
            </a:br>
            <a:br>
              <a:rPr lang="en-US" sz="4200" b="1" dirty="0"/>
            </a:br>
            <a:r>
              <a:rPr lang="en-US" sz="4200" b="1" dirty="0"/>
              <a:t>   </a:t>
            </a:r>
            <a:r>
              <a:rPr lang="en-US" sz="4200" dirty="0"/>
              <a:t>-  </a:t>
            </a:r>
            <a:r>
              <a:rPr lang="en-US" sz="4000" dirty="0"/>
              <a:t>resizing .</a:t>
            </a:r>
            <a:br>
              <a:rPr lang="en-US" sz="4000" dirty="0"/>
            </a:br>
            <a:r>
              <a:rPr lang="en-US" sz="4000" dirty="0"/>
              <a:t>   - compression </a:t>
            </a:r>
            <a:br>
              <a:rPr lang="en-US" sz="4000" dirty="0"/>
            </a:br>
            <a:r>
              <a:rPr lang="en-US" sz="4000" dirty="0"/>
              <a:t>   - converting to arrays </a:t>
            </a:r>
            <a:br>
              <a:rPr lang="en-US" sz="4200" dirty="0"/>
            </a:br>
            <a:endParaRPr lang="en-US" sz="4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B4010A-0C76-4695-82ED-4CF9C849B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4C66CB-691A-4579-92C2-DCAEA12B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FF6F48-C616-4BF8-831B-6E776651F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F5830E-995E-4EC7-9EC3-DEA68B7FB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6D7BE90-3770-47A7-BC11-2AE8C035D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2910" y="977099"/>
            <a:ext cx="3670306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عنصر نائب للمحتوى 7" descr="صورة تحتوي على جبل, خارجي, ثلج, سماء&#10;&#10;تم إنشاء الوصف تلقائياً">
            <a:extLst>
              <a:ext uri="{FF2B5EF4-FFF2-40B4-BE49-F238E27FC236}">
                <a16:creationId xmlns:a16="http://schemas.microsoft.com/office/drawing/2014/main" id="{FAC61CF7-2F01-49D6-B51F-F1AD53B128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7555450" y="1369418"/>
            <a:ext cx="3360025" cy="336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1B686A8-301D-4FBF-9680-81488F808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2" name="Straight Connector 34">
            <a:extLst>
              <a:ext uri="{FF2B5EF4-FFF2-40B4-BE49-F238E27FC236}">
                <a16:creationId xmlns:a16="http://schemas.microsoft.com/office/drawing/2014/main" id="{3CC4AB6F-7E4A-4B23-9FDB-16E1948A8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98693"/>
      </p:ext>
    </p:extLst>
  </p:cSld>
  <p:clrMapOvr>
    <a:masterClrMapping/>
  </p:clrMapOvr>
</p:sld>
</file>

<file path=ppt/theme/theme1.xml><?xml version="1.0" encoding="utf-8"?>
<a:theme xmlns:a="http://schemas.openxmlformats.org/drawingml/2006/main" name="معرض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TM10001114[[fn=معرض]]</Template>
  <TotalTime>1306</TotalTime>
  <Words>423</Words>
  <Application>Microsoft Office PowerPoint</Application>
  <PresentationFormat>شاشة عريضة</PresentationFormat>
  <Paragraphs>68</Paragraphs>
  <Slides>18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18</vt:i4>
      </vt:variant>
    </vt:vector>
  </HeadingPairs>
  <TitlesOfParts>
    <vt:vector size="28" baseType="lpstr">
      <vt:lpstr>Abadi</vt:lpstr>
      <vt:lpstr>Arial</vt:lpstr>
      <vt:lpstr>Arial</vt:lpstr>
      <vt:lpstr>Courier New</vt:lpstr>
      <vt:lpstr>Helvetica Neue</vt:lpstr>
      <vt:lpstr>Inter</vt:lpstr>
      <vt:lpstr>Palatino Linotype</vt:lpstr>
      <vt:lpstr>Roboto</vt:lpstr>
      <vt:lpstr>Wingdings</vt:lpstr>
      <vt:lpstr>معرض</vt:lpstr>
      <vt:lpstr>Neural network for Landmarks classification</vt:lpstr>
      <vt:lpstr>Introduction :</vt:lpstr>
      <vt:lpstr>Contents :</vt:lpstr>
      <vt:lpstr>data description  </vt:lpstr>
      <vt:lpstr>Data distribution :  - for training images = 3500 images  for testing images = 7250 images  -  </vt:lpstr>
      <vt:lpstr>عرض تقديمي في PowerPoint</vt:lpstr>
      <vt:lpstr>simple neural network  </vt:lpstr>
      <vt:lpstr>Convolutional neural network </vt:lpstr>
      <vt:lpstr>image pre-processing     -  resizing .    - compression     - converting to arrays  </vt:lpstr>
      <vt:lpstr>1- forest                                        2- glacier  </vt:lpstr>
      <vt:lpstr>3-building                               4- sea             </vt:lpstr>
      <vt:lpstr>5- The street </vt:lpstr>
      <vt:lpstr>Modeling  :</vt:lpstr>
      <vt:lpstr>Modeling :</vt:lpstr>
      <vt:lpstr>  </vt:lpstr>
      <vt:lpstr>In conclusion: </vt:lpstr>
      <vt:lpstr>Future work 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for Landmarks classification</dc:title>
  <dc:creator>Amooll alshahrani</dc:creator>
  <cp:lastModifiedBy>Amooll alshahrani</cp:lastModifiedBy>
  <cp:revision>1</cp:revision>
  <dcterms:created xsi:type="dcterms:W3CDTF">2021-12-07T15:51:30Z</dcterms:created>
  <dcterms:modified xsi:type="dcterms:W3CDTF">2021-12-08T13:37:49Z</dcterms:modified>
</cp:coreProperties>
</file>