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2" r:id="rId3"/>
    <p:sldId id="261" r:id="rId4"/>
    <p:sldId id="263" r:id="rId5"/>
    <p:sldId id="264" r:id="rId6"/>
    <p:sldId id="274" r:id="rId7"/>
    <p:sldId id="270" r:id="rId8"/>
    <p:sldId id="272" r:id="rId9"/>
    <p:sldId id="277" r:id="rId10"/>
    <p:sldId id="265" r:id="rId11"/>
    <p:sldId id="275" r:id="rId12"/>
    <p:sldId id="267" r:id="rId13"/>
    <p:sldId id="276" r:id="rId14"/>
    <p:sldId id="273" r:id="rId15"/>
  </p:sldIdLst>
  <p:sldSz cx="12192000" cy="6858000"/>
  <p:notesSz cx="6858000" cy="9144000"/>
  <p:defaultTextStyle>
    <a:defPPr algn="r" rtl="1"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FCF7F1"/>
    <a:srgbClr val="344529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1"/>
        <a:lstStyle/>
        <a:p>
          <a:pPr rtl="1"/>
          <a:endParaRPr lang="en-US"/>
        </a:p>
      </dgm:t>
    </dgm:pt>
    <dgm:pt modelId="{40FC4FFE-8987-4A26-B7F4-8A516F18ADAE}">
      <dgm:prSet/>
      <dgm:spPr/>
      <dgm:t>
        <a:bodyPr rtlCol="1"/>
        <a:lstStyle/>
        <a:p>
          <a:pPr algn="r" rtl="1">
            <a:lnSpc>
              <a:spcPct val="100000"/>
            </a:lnSpc>
            <a:defRPr cap="all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manipulation, Visualization ML libraries </a:t>
          </a:r>
          <a:endParaRPr lang="a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D7EF86-FB23-41F6-BF42-040B36DEFDB1}" type="parTrans" cxnId="{C7AD8469-3C68-4AF9-AB82-79B0043AA120}">
      <dgm:prSet/>
      <dgm:spPr/>
      <dgm:t>
        <a:bodyPr rtlCol="1"/>
        <a:lstStyle/>
        <a:p>
          <a:pPr rtl="1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1"/>
        <a:lstStyle/>
        <a:p>
          <a:pPr rtl="1"/>
          <a:endParaRPr lang="en-US"/>
        </a:p>
      </dgm:t>
    </dgm:pt>
    <dgm:pt modelId="{49225C73-1633-42F1-AB3B-7CB183E5F8B8}">
      <dgm:prSet/>
      <dgm:spPr/>
      <dgm:t>
        <a:bodyPr rtlCol="1"/>
        <a:lstStyle/>
        <a:p>
          <a:pPr algn="r" rtl="1">
            <a:lnSpc>
              <a:spcPct val="100000"/>
            </a:lnSpc>
            <a:defRPr cap="all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Jupiter notebook</a:t>
          </a:r>
        </a:p>
        <a:p>
          <a:pPr algn="r" rtl="1">
            <a:lnSpc>
              <a:spcPct val="100000"/>
            </a:lnSpc>
            <a:defRPr cap="all"/>
          </a:pPr>
          <a:endParaRPr lang="a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A0E2090-1D4F-438A-8766-B6030CE01ADD}" type="parTrans" cxnId="{A9154303-8225-4248-91DC-1B0156A35F07}">
      <dgm:prSet/>
      <dgm:spPr/>
      <dgm:t>
        <a:bodyPr rtlCol="1"/>
        <a:lstStyle/>
        <a:p>
          <a:pPr rtl="1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1"/>
        <a:lstStyle/>
        <a:p>
          <a:pPr rtl="1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 val="rev"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2" custScaleX="109729" custScaleY="90050" custLinFactNeighborX="-40244" custLinFactNeighborY="8870"/>
      <dgm:spPr/>
    </dgm:pt>
    <dgm:pt modelId="{7C175B98-93F4-4D7C-BB95-1514AB879CD5}" type="pres">
      <dgm:prSet presAssocID="{40FC4FFE-8987-4A26-B7F4-8A516F18ADAE}" presName="iconRect" presStyleLbl="node1" presStyleIdx="0" presStyleCnt="2" custLinFactNeighborX="-75796" custLinFactNeighborY="17739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2" custLinFactNeighborX="-44878" custLinFactNeighborY="12520"/>
      <dgm:spPr/>
    </dgm:pt>
    <dgm:pt modelId="{DB4CA7C4-FCA1-4127-B20A-2A5C031A3CF4}" type="pres">
      <dgm:prSet presAssocID="{49225C73-1633-42F1-AB3B-7CB183E5F8B8}" presName="iconRect" presStyleLbl="node1" presStyleIdx="1" presStyleCnt="2" custLinFactNeighborX="-81441" custLinFactNeighborY="2731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2" custScaleX="97180" custScaleY="101432" custLinFactNeighborX="-32360" custLinFactNeighborY="-23989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5055617" y="396651"/>
          <a:ext cx="2409648" cy="17807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5559170" y="705127"/>
          <a:ext cx="1260000" cy="126000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344199" y="278436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r" defTabSz="8445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manipulation, Visualization ML libraries </a:t>
          </a:r>
          <a:endParaRPr lang="ar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44199" y="2784364"/>
        <a:ext cx="3600000" cy="720000"/>
      </dsp:txXfrm>
    </dsp:sp>
    <dsp:sp modelId="{BCD8CDD9-0C56-4401-ADB1-8B48DAB2C96F}">
      <dsp:nvSpPr>
        <dsp:cNvPr id="0" name=""/>
        <dsp:cNvSpPr/>
      </dsp:nvSpPr>
      <dsp:spPr>
        <a:xfrm>
          <a:off x="830679" y="33516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1258043" y="87243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0" y="2762352"/>
          <a:ext cx="3498480" cy="73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r" defTabSz="8445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Jupiter notebook</a:t>
          </a:r>
        </a:p>
        <a:p>
          <a:pPr marL="0" lvl="0" indent="0" algn="r" defTabSz="8445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ar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62352"/>
        <a:ext cx="3498480" cy="73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r" rtl="1"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FE7861CB-22A0-4531-943B-36775F7655C4}" type="datetime1">
              <a:rPr lang="ar-SA" smtClean="0"/>
              <a:t>23/05/1443</a:t>
            </a:fld>
            <a:endParaRPr lang="en-US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7ACF5E7-ACB0-497B-A8C6-F2E617B4631D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E447DD8D-DFAE-4C63-8A6E-D07057B95AFE}" type="datetime1">
              <a:rPr lang="ar-SA" smtClean="0"/>
              <a:t>23/05/1443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37A705E3-E620-489D-9973-6221209A4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0" name="مستطيل 9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مستطيل 10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مستطيل 14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المجموعة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رابط مستقيم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موصل مستقيم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موصل مستقيم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 flipH="1">
            <a:off x="1629101" y="2244830"/>
            <a:ext cx="8933796" cy="2437232"/>
          </a:xfrm>
        </p:spPr>
        <p:txBody>
          <a:bodyPr tIns="45720" bIns="45720" rtlCol="1" anchor="ctr">
            <a:normAutofit/>
          </a:bodyPr>
          <a:lstStyle>
            <a:lvl1pPr algn="ctr" rtl="1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 flipH="1">
            <a:off x="1626053" y="4682062"/>
            <a:ext cx="8936846" cy="457201"/>
          </a:xfrm>
        </p:spPr>
        <p:txBody>
          <a:bodyPr rtlCol="1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1600"/>
            </a:lvl2pPr>
            <a:lvl3pPr marL="914400" indent="0" algn="ctr" rtl="1">
              <a:buNone/>
              <a:defRPr sz="16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20" name="عنصر نائب للتاريخ 19"/>
          <p:cNvSpPr>
            <a:spLocks noGrp="1"/>
          </p:cNvSpPr>
          <p:nvPr>
            <p:ph type="dt" sz="half" idx="10"/>
          </p:nvPr>
        </p:nvSpPr>
        <p:spPr>
          <a:xfrm flipH="1">
            <a:off x="5318760" y="1341256"/>
            <a:ext cx="1554480" cy="485546"/>
          </a:xfrm>
        </p:spPr>
        <p:txBody>
          <a:bodyPr rtlCol="1"/>
          <a:lstStyle>
            <a:lvl1pPr algn="ctr" rtl="1">
              <a:defRPr sz="13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94EE8B-08E3-445A-8057-D7533F7C85EA}" type="datetime1">
              <a:rPr lang="ar-SA" smtClean="0"/>
              <a:t>23/05/1443</a:t>
            </a:fld>
            <a:endParaRPr lang="en-US" dirty="0"/>
          </a:p>
        </p:txBody>
      </p:sp>
      <p:sp>
        <p:nvSpPr>
          <p:cNvPr id="21" name="عنصر نائب لتذييل الصفحة 20"/>
          <p:cNvSpPr>
            <a:spLocks noGrp="1"/>
          </p:cNvSpPr>
          <p:nvPr>
            <p:ph type="ftr" sz="quarter" idx="11"/>
          </p:nvPr>
        </p:nvSpPr>
        <p:spPr>
          <a:xfrm flipH="1">
            <a:off x="4832605" y="5177408"/>
            <a:ext cx="5730295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12"/>
          </p:nvPr>
        </p:nvSpPr>
        <p:spPr>
          <a:xfrm flipH="1">
            <a:off x="1629100" y="5177408"/>
            <a:ext cx="1955980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1066800" y="2103120"/>
            <a:ext cx="10058400" cy="3849624"/>
          </a:xfrm>
        </p:spPr>
        <p:txBody>
          <a:bodyPr vert="eaVert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B2AB5EA-36B7-4AEE-BBA1-B64505852666}" type="datetime1">
              <a:rPr lang="ar-SA" smtClean="0"/>
              <a:t>23/05/1443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 rot="10800000" flipH="1">
            <a:off x="838200" y="762000"/>
            <a:ext cx="2362200" cy="5257800"/>
          </a:xfrm>
        </p:spPr>
        <p:txBody>
          <a:bodyPr vert="eaVert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3276600" y="762000"/>
            <a:ext cx="8077200" cy="5257800"/>
          </a:xfrm>
        </p:spPr>
        <p:txBody>
          <a:bodyPr vert="eaVert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9779540-B984-42AB-9DA9-2BA66BB90A12}" type="datetime1">
              <a:rPr lang="ar-SA" smtClean="0"/>
              <a:t>23/05/1443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1066800" y="2103120"/>
            <a:ext cx="10058400" cy="3849624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8EEBDBD-CE86-4F56-ABE1-0472701D9081}" type="datetime1">
              <a:rPr lang="ar-SA" smtClean="0"/>
              <a:t>23/05/1443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رأس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23" name="مستطيل 22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مستطيل 23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مستطيل 29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629156" y="2275165"/>
            <a:ext cx="8933688" cy="2406895"/>
          </a:xfrm>
        </p:spPr>
        <p:txBody>
          <a:bodyPr rtlCol="1" anchor="ctr">
            <a:normAutofit/>
          </a:bodyPr>
          <a:lstStyle>
            <a:lvl1pPr algn="ctr" rtl="1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grpSp>
        <p:nvGrpSpPr>
          <p:cNvPr id="16" name="المجموعة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موصل مستقيم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موصل مستقيم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رابط مستقيم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1623060" y="4682062"/>
            <a:ext cx="8939784" cy="457200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318760" y="1344502"/>
            <a:ext cx="1554480" cy="498781"/>
          </a:xfrm>
        </p:spPr>
        <p:txBody>
          <a:bodyPr rtlCol="1"/>
          <a:lstStyle>
            <a:lvl1pPr algn="ctr" rtl="1">
              <a:defRPr lang="en-US" sz="1300" kern="12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59F20C-E47F-48D5-8FBB-B0810D8A1D24}" type="datetime1">
              <a:rPr lang="ar-SA" smtClean="0"/>
              <a:t>23/05/1443</a:t>
            </a:fld>
            <a:endParaRPr dirty="0"/>
          </a:p>
        </p:txBody>
      </p:sp>
      <p:sp>
        <p:nvSpPr>
          <p:cNvPr id="5" name="عنصر نائب لتذييل الصفحة 4"/>
          <p:cNvSpPr>
            <a:spLocks noGrp="1"/>
          </p:cNvSpPr>
          <p:nvPr>
            <p:ph type="ftr" sz="quarter" idx="11"/>
          </p:nvPr>
        </p:nvSpPr>
        <p:spPr>
          <a:xfrm flipH="1">
            <a:off x="4902709" y="5177408"/>
            <a:ext cx="5660134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629157" y="5177408"/>
            <a:ext cx="1958339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العنوان 7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 flipH="1">
            <a:off x="6461760" y="2103120"/>
            <a:ext cx="4663440" cy="3749040"/>
          </a:xfrm>
        </p:spPr>
        <p:txBody>
          <a:bodyPr rtlCol="1"/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1066800" y="2103120"/>
            <a:ext cx="4663440" cy="3749040"/>
          </a:xfrm>
        </p:spPr>
        <p:txBody>
          <a:bodyPr rtlCol="1"/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869EB91-6E78-4417-A59E-7CB597565D96}" type="datetime1">
              <a:rPr lang="ar-SA" smtClean="0"/>
              <a:t>23/05/1443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6458712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6458712" y="2792472"/>
            <a:ext cx="4663440" cy="3163825"/>
          </a:xfrm>
        </p:spPr>
        <p:txBody>
          <a:bodyPr rtlCol="1"/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 flipH="1">
            <a:off x="1069848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 flipH="1">
            <a:off x="1069848" y="2792471"/>
            <a:ext cx="4663440" cy="3164509"/>
          </a:xfrm>
        </p:spPr>
        <p:txBody>
          <a:bodyPr rtlCol="1"/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58CC38D-D0DC-47F1-9B5C-68D04ED80C26}" type="datetime1">
              <a:rPr lang="ar-SA" smtClean="0"/>
              <a:t>23/05/1443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7AAD3E9-918E-443D-B940-7011D5661F1E}" type="datetime1">
              <a:rPr lang="ar-SA" smtClean="0"/>
              <a:t>23/05/1443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ACB56EB-EF67-4942-9CEF-F3C93385C245}" type="datetime1">
              <a:rPr lang="ar-SA" smtClean="0"/>
              <a:t>23/05/1443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ستطيل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مستطيل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71837" y="607392"/>
            <a:ext cx="3161963" cy="1645920"/>
          </a:xfrm>
        </p:spPr>
        <p:txBody>
          <a:bodyPr rtlCol="1" anchor="b">
            <a:normAutofit/>
          </a:bodyPr>
          <a:lstStyle>
            <a:lvl1pPr algn="r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4648200" y="609600"/>
            <a:ext cx="6858000" cy="5334000"/>
          </a:xfrm>
        </p:spPr>
        <p:txBody>
          <a:bodyPr rtlCol="1"/>
          <a:lstStyle>
            <a:lvl1pPr algn="r" rtl="1">
              <a:defRPr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571837" y="2336800"/>
            <a:ext cx="3161963" cy="36068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عنصر نائب للتاريخ 7"/>
          <p:cNvSpPr>
            <a:spLocks noGrp="1"/>
          </p:cNvSpPr>
          <p:nvPr>
            <p:ph type="dt" sz="half" idx="10"/>
          </p:nvPr>
        </p:nvSpPr>
        <p:spPr>
          <a:xfrm flipH="1">
            <a:off x="4648200" y="6035040"/>
            <a:ext cx="1955800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65F6749-DC5A-4208-B2C7-13341CC66143}" type="datetime1">
              <a:rPr lang="ar-SA" smtClean="0"/>
              <a:t>23/05/1443</a:t>
            </a:fld>
            <a:endParaRPr lang="en-US"/>
          </a:p>
        </p:txBody>
      </p:sp>
      <p:sp>
        <p:nvSpPr>
          <p:cNvPr id="9" name="عنصر نائب للتذييل 8"/>
          <p:cNvSpPr>
            <a:spLocks noGrp="1"/>
          </p:cNvSpPr>
          <p:nvPr>
            <p:ph type="ftr" sz="quarter" idx="11"/>
          </p:nvPr>
        </p:nvSpPr>
        <p:spPr>
          <a:xfrm flipH="1">
            <a:off x="6921499" y="6035040"/>
            <a:ext cx="45847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>
          <a:xfrm flipH="1">
            <a:off x="571837" y="6035040"/>
            <a:ext cx="1223435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مستطيل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صر نائب للصورة 2"/>
          <p:cNvSpPr>
            <a:spLocks noGrp="1" noChangeAspect="1"/>
          </p:cNvSpPr>
          <p:nvPr>
            <p:ph type="pic" idx="1"/>
          </p:nvPr>
        </p:nvSpPr>
        <p:spPr>
          <a:xfrm flipH="1">
            <a:off x="4267200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1" anchor="t"/>
          <a:lstStyle>
            <a:lvl1pPr marL="0" indent="0" algn="r" rtl="1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4457700" y="6035040"/>
            <a:ext cx="2071963" cy="365760"/>
          </a:xfrm>
        </p:spPr>
        <p:txBody>
          <a:bodyPr rtlCol="1"/>
          <a:lstStyle>
            <a:lvl1pPr algn="r" rtl="1"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A709200-1EE8-457E-BBB4-2EA98D21FB0F}" type="datetime1">
              <a:rPr lang="ar-SA" smtClean="0"/>
              <a:t>23/05/1443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6991350" y="6035040"/>
            <a:ext cx="4588002" cy="365760"/>
          </a:xfrm>
        </p:spPr>
        <p:txBody>
          <a:bodyPr rtlCol="1"/>
          <a:lstStyle>
            <a:lvl1pPr marL="0" algn="r" defTabSz="914400" rtl="1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569976" y="6035040"/>
            <a:ext cx="1225296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1645920"/>
          </a:xfrm>
        </p:spPr>
        <p:txBody>
          <a:bodyPr rtlCol="1" anchor="b">
            <a:noAutofit/>
          </a:bodyPr>
          <a:lstStyle>
            <a:lvl1pPr algn="r" rtl="1">
              <a:lnSpc>
                <a:spcPct val="100000"/>
              </a:lnSpc>
              <a:defRPr sz="3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569976" y="2386584"/>
            <a:ext cx="3144774" cy="3511296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مستطيل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المستطيل 6"/>
          <p:cNvSpPr/>
          <p:nvPr/>
        </p:nvSpPr>
        <p:spPr>
          <a:xfrm flipH="1"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مستطيل 7"/>
          <p:cNvSpPr/>
          <p:nvPr/>
        </p:nvSpPr>
        <p:spPr>
          <a:xfrm flipH="1"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ar"/>
              <a:t>انقر لتحرير نمط العنوان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2042161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9C24A42-5935-4B70-A130-C0A237416E42}" type="datetime1">
              <a:rPr lang="ar-SA" smtClean="0"/>
              <a:t>23/05/1443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53086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10668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r" defTabSz="914400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pertyfinder.s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الصورة 5" descr="صورة مقربة لشعار&#10;&#10;الوصف الذي تم إنشاؤه تلقائياً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 flipH="1">
            <a:off x="235000" y="505978"/>
            <a:ext cx="12191979" cy="6857990"/>
          </a:xfrm>
          <a:prstGeom prst="rect">
            <a:avLst/>
          </a:prstGeom>
        </p:spPr>
      </p:pic>
      <p:sp>
        <p:nvSpPr>
          <p:cNvPr id="82" name="مستطيل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44406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مستطيل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035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83132" y="2355458"/>
            <a:ext cx="4775075" cy="1630907"/>
          </a:xfrm>
        </p:spPr>
        <p:txBody>
          <a:bodyPr rtlCol="1">
            <a:normAutofit/>
          </a:bodyPr>
          <a:lstStyle/>
          <a:p>
            <a:pPr rtl="1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Predicting Real-estate Price in Riyadh</a:t>
            </a:r>
            <a:endParaRPr lang="ar" sz="138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83131" y="3995988"/>
            <a:ext cx="4775075" cy="832044"/>
          </a:xfrm>
        </p:spPr>
        <p:txBody>
          <a:bodyPr rtlCol="1">
            <a:normAutofit fontScale="25000" lnSpcReduction="20000"/>
          </a:bodyPr>
          <a:lstStyle/>
          <a:p>
            <a:pPr rtl="1">
              <a:spcAft>
                <a:spcPts val="600"/>
              </a:spcAft>
            </a:pPr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Prepared by </a:t>
            </a:r>
            <a:r>
              <a:rPr lang="en-US" sz="4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rtl="1">
              <a:spcAft>
                <a:spcPts val="600"/>
              </a:spcAft>
            </a:pPr>
            <a:r>
              <a:rPr lang="en-US" sz="4800" dirty="0">
                <a:solidFill>
                  <a:schemeClr val="tx1"/>
                </a:solidFill>
              </a:rPr>
              <a:t>Amal Alshahrani </a:t>
            </a:r>
          </a:p>
          <a:p>
            <a:pPr rtl="1">
              <a:spcAft>
                <a:spcPts val="600"/>
              </a:spcAft>
            </a:pPr>
            <a:r>
              <a:rPr lang="en-US" sz="4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Shahad Atte</a:t>
            </a:r>
            <a:r>
              <a:rPr lang="en-US" sz="4800" dirty="0">
                <a:solidFill>
                  <a:schemeClr val="tx1"/>
                </a:solidFill>
              </a:rPr>
              <a:t>         </a:t>
            </a:r>
            <a:endParaRPr lang="ar" sz="4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59C896-1283-414C-AF5B-DCE0B240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Modeling and Evaluation</a:t>
            </a:r>
            <a:endParaRPr lang="ar-SA" dirty="0">
              <a:solidFill>
                <a:schemeClr val="accent3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6BE7490-6040-4122-B21D-584665DB8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1361440" y="2014194"/>
            <a:ext cx="790448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ar-SA" sz="1900" b="1" dirty="0"/>
          </a:p>
          <a:p>
            <a:r>
              <a:rPr lang="en-US" sz="1900" b="1" dirty="0"/>
              <a:t>• Split data</a:t>
            </a:r>
            <a:r>
              <a:rPr lang="en-US" dirty="0"/>
              <a:t>: data split into 3 portions: 60% for training, 20% for validation, 20% for final testing evaluation</a:t>
            </a:r>
            <a:endParaRPr lang="ar-SA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1900" b="1" dirty="0"/>
              <a:t>• Preprocessing</a:t>
            </a:r>
            <a:r>
              <a:rPr lang="en-US" dirty="0"/>
              <a:t>: Convert “District” feature to dummy variables:</a:t>
            </a:r>
            <a:endParaRPr lang="ar-SA" dirty="0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F48C8D5-0680-4807-8555-82188310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EB91-6E78-4417-A59E-7CB597565D96}" type="datetime1">
              <a:rPr lang="ar-SA" smtClean="0"/>
              <a:t>23/05/1443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3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F360C1F0-1EDF-4A27-A40C-EC8B2078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D3E9-918E-443D-B940-7011D5661F1E}" type="datetime1">
              <a:rPr lang="ar-SA" smtClean="0"/>
              <a:t>23/05/1443</a:t>
            </a:fld>
            <a:endParaRPr lang="en-US"/>
          </a:p>
        </p:txBody>
      </p:sp>
      <p:pic>
        <p:nvPicPr>
          <p:cNvPr id="4" name="صورة 3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F0C0BF9B-A95D-439A-B20E-01E1E42F5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5" t="22327" r="17641" b="9511"/>
          <a:stretch/>
        </p:blipFill>
        <p:spPr bwMode="auto">
          <a:xfrm>
            <a:off x="990600" y="642594"/>
            <a:ext cx="9810750" cy="5392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027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9DFD27B-2A9B-4CF6-877C-261B6E21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E27C7BB-E1AE-4886-AA98-67427E388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4" t="11064" r="19648" b="8496"/>
          <a:stretch/>
        </p:blipFill>
        <p:spPr bwMode="auto">
          <a:xfrm>
            <a:off x="1671782" y="1256146"/>
            <a:ext cx="8534400" cy="396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709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75304571-726A-4F87-A417-6A4763537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1" t="6926" r="11537" b="48802"/>
          <a:stretch/>
        </p:blipFill>
        <p:spPr bwMode="auto">
          <a:xfrm>
            <a:off x="1623060" y="2175939"/>
            <a:ext cx="8625840" cy="28387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050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75D481-D50A-4CCB-83E8-2E6612A9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ar-SA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5B64411-8BE4-4A5A-BEB6-E3412253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4544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727A3D1-ACC3-46D3-A670-CD7A8D92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852676" y="1590197"/>
            <a:ext cx="8933688" cy="2406895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latin typeface="+mn-lt"/>
                <a:cs typeface="+mj-cs"/>
              </a:rPr>
            </a:br>
            <a:br>
              <a:rPr lang="en-US" sz="1800" dirty="0">
                <a:latin typeface="+mn-lt"/>
                <a:cs typeface="+mj-cs"/>
              </a:rPr>
            </a:br>
            <a:r>
              <a:rPr lang="en-US" sz="1800" dirty="0">
                <a:latin typeface="+mn-lt"/>
                <a:cs typeface="+mj-cs"/>
              </a:rPr>
              <a:t>Saudi Arabia’s residential real estate market, in the future , we expected there will be a rising demand for housing units. </a:t>
            </a:r>
            <a:br>
              <a:rPr lang="en-US" sz="1800" dirty="0">
                <a:latin typeface="+mn-lt"/>
                <a:cs typeface="+mj-cs"/>
              </a:rPr>
            </a:br>
            <a:br>
              <a:rPr lang="en-US" sz="1800" dirty="0">
                <a:latin typeface="+mn-lt"/>
                <a:cs typeface="+mj-cs"/>
              </a:rPr>
            </a:br>
            <a:r>
              <a:rPr lang="en-US" sz="1800" dirty="0">
                <a:latin typeface="+mn-lt"/>
                <a:cs typeface="+mj-cs"/>
              </a:rPr>
              <a:t>• It is a non-stable market that attempts to grow or fall periodically.</a:t>
            </a:r>
            <a:br>
              <a:rPr lang="en-US" sz="1800" dirty="0">
                <a:latin typeface="+mn-lt"/>
                <a:cs typeface="+mj-cs"/>
              </a:rPr>
            </a:br>
            <a:r>
              <a:rPr lang="en-US" sz="1800" dirty="0">
                <a:latin typeface="+mn-lt"/>
                <a:cs typeface="+mj-cs"/>
              </a:rPr>
              <a:t> • Non-stable market and prices are very dynamic</a:t>
            </a:r>
            <a:endParaRPr lang="ar-SA" sz="1800" dirty="0">
              <a:latin typeface="+mn-lt"/>
              <a:cs typeface="+mj-cs"/>
            </a:endParaRP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BB133D7-8EE3-4483-8B5E-D2367BC11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623060" y="4246482"/>
            <a:ext cx="8939784" cy="457200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Our goal :Develop a model to predict housing prices in across Riyadh’s District </a:t>
            </a:r>
            <a:endParaRPr lang="ar-SA" sz="2000" dirty="0">
              <a:solidFill>
                <a:srgbClr val="FF0000"/>
              </a:solidFill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C219012-3CA7-458B-94B1-3875D30B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3035716" y="1340807"/>
            <a:ext cx="6114472" cy="498781"/>
          </a:xfrm>
        </p:spPr>
        <p:txBody>
          <a:bodyPr/>
          <a:lstStyle/>
          <a:p>
            <a:r>
              <a:rPr lang="en-US" sz="2400" dirty="0"/>
              <a:t>Introduction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68861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>
            <a:normAutofit/>
          </a:bodyPr>
          <a:lstStyle/>
          <a:p>
            <a:pPr algn="ctr" rt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used :</a:t>
            </a:r>
            <a:endParaRPr lang="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6637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0D7CCEA-6961-4428-A6A6-69C99E20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Stages :</a:t>
            </a:r>
            <a:endParaRPr lang="ar-SA" sz="4400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F21A124-B49A-4096-AB7F-F72DC691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Web Scraping </a:t>
            </a:r>
          </a:p>
          <a:p>
            <a:pPr algn="l"/>
            <a:r>
              <a:rPr lang="en-US" sz="3200" dirty="0"/>
              <a:t>Data Preprocessing (EDA)</a:t>
            </a:r>
          </a:p>
          <a:p>
            <a:pPr algn="l"/>
            <a:r>
              <a:rPr lang="en-US" sz="3200" dirty="0"/>
              <a:t> Modeling </a:t>
            </a:r>
          </a:p>
          <a:p>
            <a:pPr algn="l"/>
            <a:r>
              <a:rPr lang="en-US" sz="3200" dirty="0"/>
              <a:t>Model Evaluation </a:t>
            </a:r>
            <a:endParaRPr lang="ar-SA" sz="3200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0E1F9C5-8A07-405C-9E0C-38051D38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BDBD-CE86-4F56-ABE1-0472701D9081}" type="datetime1">
              <a:rPr lang="ar-SA" smtClean="0"/>
              <a:t>23/05/1443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B0EEFD3-3C16-4FF3-B1C8-90F8A9E0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Data Description </a:t>
            </a:r>
            <a:endParaRPr lang="ar-SA" dirty="0">
              <a:solidFill>
                <a:schemeClr val="accent3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3B549D5-5E9A-49AC-A0AF-8CB33B1B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Real-estate type: VILLAs at Riyadh        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 Size of Extracted data: 1981 rows &amp; 6 columns/features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 We have gathered the data scrapped from the sources below 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Data source: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dirty="0"/>
              <a:t>- </a:t>
            </a:r>
            <a:r>
              <a:rPr lang="en-US" sz="1600" dirty="0">
                <a:solidFill>
                  <a:srgbClr val="2B3922"/>
                </a:solidFill>
              </a:rPr>
              <a:t>www.sa.aqar.fm and      </a:t>
            </a:r>
            <a:r>
              <a:rPr lang="ar-SA" sz="1600" dirty="0">
                <a:solidFill>
                  <a:srgbClr val="2B3922"/>
                </a:solidFill>
              </a:rPr>
              <a:t>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ar-SA" sz="1600" dirty="0">
                <a:solidFill>
                  <a:srgbClr val="2B3922"/>
                </a:solidFill>
              </a:rPr>
              <a:t>  </a:t>
            </a:r>
            <a:r>
              <a:rPr lang="en-US" sz="1600" dirty="0">
                <a:solidFill>
                  <a:srgbClr val="2B3922"/>
                </a:solidFill>
              </a:rPr>
              <a:t> </a:t>
            </a:r>
            <a:r>
              <a:rPr lang="en-US" sz="1600" dirty="0">
                <a:solidFill>
                  <a:srgbClr val="2B392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https://www.propertyfinder.sa</a:t>
            </a:r>
            <a:r>
              <a:rPr lang="en-US" sz="1600" b="1" dirty="0">
                <a:solidFill>
                  <a:srgbClr val="2B392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600" b="1" dirty="0">
                <a:solidFill>
                  <a:srgbClr val="2B3922"/>
                </a:solidFill>
              </a:rPr>
              <a:t> and  </a:t>
            </a:r>
            <a:r>
              <a:rPr lang="ar-SA" sz="1600" dirty="0" err="1">
                <a:solidFill>
                  <a:srgbClr val="2B392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بروبرتي</a:t>
            </a:r>
            <a:r>
              <a:rPr lang="ar-SA" sz="1600" dirty="0">
                <a:solidFill>
                  <a:srgbClr val="2B392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ar-SA" sz="1600" dirty="0" err="1">
                <a:solidFill>
                  <a:srgbClr val="2B392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فايندر</a:t>
            </a:r>
            <a:r>
              <a:rPr lang="ar-SA" sz="1600" dirty="0">
                <a:solidFill>
                  <a:srgbClr val="2B392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موقع العقارات الرائد في السعودية. الرياض - جدة (</a:t>
            </a:r>
            <a:r>
              <a:rPr lang="en-US" sz="1600" dirty="0">
                <a:solidFill>
                  <a:srgbClr val="2B392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propertyfinder.sa)</a:t>
            </a:r>
            <a:endParaRPr lang="en-US" sz="1400" dirty="0">
              <a:solidFill>
                <a:srgbClr val="2B3922"/>
              </a:solidFill>
            </a:endParaRP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EF55437-FF85-4032-99DB-852DA4B8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BDBD-CE86-4F56-ABE1-0472701D9081}" type="datetime1">
              <a:rPr lang="ar-SA" smtClean="0"/>
              <a:t>23/05/1443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4DCE94C-8B94-4BE7-BC97-A41BB1CD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FB1C3AD-78B9-415B-9E90-C4F9E1D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BDBD-CE86-4F56-ABE1-0472701D9081}" type="datetime1">
              <a:rPr lang="ar-SA" smtClean="0"/>
              <a:t>23/05/1443</a:t>
            </a:fld>
            <a:endParaRPr lang="en-US"/>
          </a:p>
        </p:txBody>
      </p:sp>
      <p:pic>
        <p:nvPicPr>
          <p:cNvPr id="5" name="عنصر نائب للمحتوى 4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7CE57B89-C64F-4B36-B8BD-F1E24FA17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96" t="15870" r="8892" b="11109"/>
          <a:stretch/>
        </p:blipFill>
        <p:spPr bwMode="auto">
          <a:xfrm>
            <a:off x="1066800" y="914400"/>
            <a:ext cx="10168647" cy="5038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203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AAEA7D-11AD-4D5B-9A43-626A8E87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2B3922"/>
                </a:solidFill>
              </a:rPr>
              <a:t>Data Pre-processing and EDA :</a:t>
            </a:r>
            <a:r>
              <a:rPr lang="ar-SA" dirty="0">
                <a:solidFill>
                  <a:srgbClr val="2B3922"/>
                </a:solidFill>
              </a:rPr>
              <a:t>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CA6BE6C-73F7-4D23-B761-4FB0DE9B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accent3"/>
                </a:solidFill>
              </a:rPr>
              <a:t>1- Data cleaning </a:t>
            </a:r>
          </a:p>
          <a:p>
            <a:pPr algn="l"/>
            <a:r>
              <a:rPr lang="en-US" sz="2000" dirty="0"/>
              <a:t>•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Ensure data frame are of the same lengths. </a:t>
            </a:r>
          </a:p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• Remove unnecessary words from the “district” feature such as “</a:t>
            </a:r>
            <a:r>
              <a:rPr lang="ar-SA" sz="2000" dirty="0">
                <a:solidFill>
                  <a:schemeClr val="bg2">
                    <a:lumMod val="25000"/>
                  </a:schemeClr>
                </a:solidFill>
              </a:rPr>
              <a:t>حي ". •</a:t>
            </a:r>
          </a:p>
          <a:p>
            <a:pPr algn="l"/>
            <a:r>
              <a:rPr lang="ar-SA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Remove “ </a:t>
            </a:r>
            <a:r>
              <a:rPr lang="ar-SA" sz="2000" dirty="0">
                <a:solidFill>
                  <a:schemeClr val="bg2">
                    <a:lumMod val="25000"/>
                  </a:schemeClr>
                </a:solidFill>
              </a:rPr>
              <a:t>م 2”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from area (size(m2 )) data list. Fill nulls “Street Width” with the zero values . </a:t>
            </a:r>
          </a:p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• Filter data only in Riyadh city </a:t>
            </a:r>
          </a:p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• Check nulls to ensure data properly cleaned. </a:t>
            </a:r>
          </a:p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• Converting categorical values to numerical </a:t>
            </a:r>
            <a:endParaRPr lang="ar-SA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7298A5F-4320-44A8-A108-923A2602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BDBD-CE86-4F56-ABE1-0472701D9081}" type="datetime1">
              <a:rPr lang="ar-SA" smtClean="0"/>
              <a:t>23/05/1443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9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91D7D9D-E74C-4DEA-837A-BC97B80B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EDA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01FF657-C4C6-4803-BBB4-E786FC289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pPr algn="l"/>
            <a:r>
              <a:rPr lang="en-US" sz="1800" dirty="0"/>
              <a:t>• the "Size" feature has high positive correlation 0.67 with our target "Price“.</a:t>
            </a:r>
          </a:p>
          <a:p>
            <a:pPr algn="l"/>
            <a:r>
              <a:rPr lang="en-US" sz="1800" dirty="0"/>
              <a:t> • - The "</a:t>
            </a:r>
            <a:r>
              <a:rPr lang="en-US" sz="1800" dirty="0" err="1"/>
              <a:t>Num_Of_Bathrooms</a:t>
            </a:r>
            <a:r>
              <a:rPr lang="en-US" sz="1800" dirty="0"/>
              <a:t>" feature has positive correlation 0.33 with our target "Price“. </a:t>
            </a:r>
          </a:p>
          <a:p>
            <a:pPr marL="0" indent="0" algn="l">
              <a:buNone/>
            </a:pPr>
            <a:r>
              <a:rPr lang="en-US" sz="1800" dirty="0"/>
              <a:t>•  The "</a:t>
            </a:r>
            <a:r>
              <a:rPr lang="en-US" sz="1800" dirty="0" err="1"/>
              <a:t>Num_Of_Bedrooms</a:t>
            </a:r>
            <a:r>
              <a:rPr lang="en-US" sz="1800" dirty="0"/>
              <a:t>" feature has low positive correlation 0.037 with our target "Price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ar-SA" sz="1800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A09E2B2-92B9-4C5E-A0DA-34C723B5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BDBD-CE86-4F56-ABE1-0472701D9081}" type="datetime1">
              <a:rPr lang="ar-SA" smtClean="0"/>
              <a:t>23/05/1443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D749EDB-70F4-4ED4-8CE5-6BE53D52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BDBD-CE86-4F56-ABE1-0472701D9081}" type="datetime1">
              <a:rPr lang="ar-SA" smtClean="0"/>
              <a:t>23/05/1443</a:t>
            </a:fld>
            <a:endParaRPr lang="en-US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06FE47DE-FA80-4CF2-BA4E-9C8FC7B4F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12" t="13042" r="8092" b="10867"/>
          <a:stretch/>
        </p:blipFill>
        <p:spPr bwMode="auto">
          <a:xfrm>
            <a:off x="360218" y="323274"/>
            <a:ext cx="11379200" cy="6188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5861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599_TF78438558" id="{663BB919-2BDB-43F8-A5FB-9F1F06082269}" vid="{E8AA1449-9105-4D9D-BFD9-3480894EB828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{DD010004-B559-41DF-BB14-DCB6EAC1B21B}tf78438558_win32</Template>
  <TotalTime>149</TotalTime>
  <Words>370</Words>
  <Application>Microsoft Office PowerPoint</Application>
  <PresentationFormat>شاشة عريضة</PresentationFormat>
  <Paragraphs>51</Paragraphs>
  <Slides>14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Courier New</vt:lpstr>
      <vt:lpstr>Garamond</vt:lpstr>
      <vt:lpstr>Tahoma</vt:lpstr>
      <vt:lpstr>SavonVTI</vt:lpstr>
      <vt:lpstr>Predicting Real-estate Price in Riyadh</vt:lpstr>
      <vt:lpstr>  Saudi Arabia’s residential real estate market, in the future , we expected there will be a rising demand for housing units.   • It is a non-stable market that attempts to grow or fall periodically.  • Non-stable market and prices are very dynamic</vt:lpstr>
      <vt:lpstr>Tools used :</vt:lpstr>
      <vt:lpstr>Stages :</vt:lpstr>
      <vt:lpstr>Data Description </vt:lpstr>
      <vt:lpstr>عرض تقديمي في PowerPoint</vt:lpstr>
      <vt:lpstr>Data Pre-processing and EDA : </vt:lpstr>
      <vt:lpstr>EDA </vt:lpstr>
      <vt:lpstr>عرض تقديمي في PowerPoint</vt:lpstr>
      <vt:lpstr>Modeling and Evaluation</vt:lpstr>
      <vt:lpstr>عرض تقديمي في PowerPoint</vt:lpstr>
      <vt:lpstr>عرض تقديمي في PowerPoint</vt:lpstr>
      <vt:lpstr>عرض تقديمي في PowerPoint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Real-estate Price in Riyadh</dc:title>
  <dc:creator>Amooll alshahrani</dc:creator>
  <cp:lastModifiedBy>Amooll alshahrani</cp:lastModifiedBy>
  <cp:revision>4</cp:revision>
  <dcterms:created xsi:type="dcterms:W3CDTF">2021-12-15T15:50:40Z</dcterms:created>
  <dcterms:modified xsi:type="dcterms:W3CDTF">2021-12-27T16:00:45Z</dcterms:modified>
</cp:coreProperties>
</file>