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18"/>
  </p:notesMasterIdLst>
  <p:sldIdLst>
    <p:sldId id="256" r:id="rId2"/>
    <p:sldId id="258" r:id="rId3"/>
    <p:sldId id="257" r:id="rId4"/>
    <p:sldId id="259" r:id="rId5"/>
    <p:sldId id="260" r:id="rId6"/>
    <p:sldId id="261" r:id="rId7"/>
    <p:sldId id="262" r:id="rId8"/>
    <p:sldId id="263" r:id="rId9"/>
    <p:sldId id="264" r:id="rId10"/>
    <p:sldId id="266" r:id="rId11"/>
    <p:sldId id="265" r:id="rId12"/>
    <p:sldId id="267" r:id="rId13"/>
    <p:sldId id="268" r:id="rId14"/>
    <p:sldId id="270" r:id="rId15"/>
    <p:sldId id="26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A7F3CB1B-0412-49F5-92C7-2E480380D345}" type="datetimeFigureOut">
              <a:rPr lang="ar-EG" smtClean="0"/>
              <a:t>03/09/1446</a:t>
            </a:fld>
            <a:endParaRPr lang="ar-E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E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ar-E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5801FB76-D3FC-4F24-8E94-93BBA6D551A9}" type="slidenum">
              <a:rPr lang="ar-EG" smtClean="0"/>
              <a:t>‹#›</a:t>
            </a:fld>
            <a:endParaRPr lang="ar-EG"/>
          </a:p>
        </p:txBody>
      </p:sp>
    </p:spTree>
    <p:extLst>
      <p:ext uri="{BB962C8B-B14F-4D97-AF65-F5344CB8AC3E}">
        <p14:creationId xmlns:p14="http://schemas.microsoft.com/office/powerpoint/2010/main" val="680637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CA51A06-8659-4D5D-8815-D4317896CC94}" type="datetime8">
              <a:rPr lang="ar-EG" smtClean="0"/>
              <a:t>03 آذار، 25</a:t>
            </a:fld>
            <a:endParaRPr lang="ar-EG"/>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ar-EG"/>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80E00E3-E391-4539-90CA-5174BAE9FC16}" type="slidenum">
              <a:rPr lang="ar-EG" smtClean="0"/>
              <a:t>‹#›</a:t>
            </a:fld>
            <a:endParaRPr lang="ar-EG"/>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4709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6359636-BA38-4D9F-92E7-13C38CED8B75}" type="datetime8">
              <a:rPr lang="ar-EG" smtClean="0"/>
              <a:t>03 آذار، 25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E80E00E3-E391-4539-90CA-5174BAE9FC16}" type="slidenum">
              <a:rPr lang="ar-EG" smtClean="0"/>
              <a:t>‹#›</a:t>
            </a:fld>
            <a:endParaRPr lang="ar-EG"/>
          </a:p>
        </p:txBody>
      </p:sp>
    </p:spTree>
    <p:extLst>
      <p:ext uri="{BB962C8B-B14F-4D97-AF65-F5344CB8AC3E}">
        <p14:creationId xmlns:p14="http://schemas.microsoft.com/office/powerpoint/2010/main" val="1688744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99977E02-F933-4DE8-A834-8A0DAF7C0367}" type="datetime8">
              <a:rPr lang="ar-EG" smtClean="0"/>
              <a:t>03 آذار، 25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E80E00E3-E391-4539-90CA-5174BAE9FC16}" type="slidenum">
              <a:rPr lang="ar-EG" smtClean="0"/>
              <a:t>‹#›</a:t>
            </a:fld>
            <a:endParaRPr lang="ar-EG"/>
          </a:p>
        </p:txBody>
      </p:sp>
    </p:spTree>
    <p:extLst>
      <p:ext uri="{BB962C8B-B14F-4D97-AF65-F5344CB8AC3E}">
        <p14:creationId xmlns:p14="http://schemas.microsoft.com/office/powerpoint/2010/main" val="1786330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9687B9D-976A-4CA7-BD13-B9C786BC85FF}" type="datetime8">
              <a:rPr lang="ar-EG" smtClean="0"/>
              <a:t>03 آذار، 25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E80E00E3-E391-4539-90CA-5174BAE9FC16}" type="slidenum">
              <a:rPr lang="ar-EG" smtClean="0"/>
              <a:t>‹#›</a:t>
            </a:fld>
            <a:endParaRPr lang="ar-EG"/>
          </a:p>
        </p:txBody>
      </p:sp>
    </p:spTree>
    <p:extLst>
      <p:ext uri="{BB962C8B-B14F-4D97-AF65-F5344CB8AC3E}">
        <p14:creationId xmlns:p14="http://schemas.microsoft.com/office/powerpoint/2010/main" val="884899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GB"/>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6F1B1F9-A8DE-42E7-BC74-32EBF30571AD}" type="datetime8">
              <a:rPr lang="ar-EG" smtClean="0"/>
              <a:t>03 آذار، 25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E80E00E3-E391-4539-90CA-5174BAE9FC16}" type="slidenum">
              <a:rPr lang="ar-EG" smtClean="0"/>
              <a:t>‹#›</a:t>
            </a:fld>
            <a:endParaRPr lang="ar-EG"/>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0525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8FC49CAB-BECE-4D2C-BB04-1EEF897DE356}" type="datetime8">
              <a:rPr lang="ar-EG" smtClean="0"/>
              <a:t>03 آذار، 25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E80E00E3-E391-4539-90CA-5174BAE9FC16}" type="slidenum">
              <a:rPr lang="ar-EG" smtClean="0"/>
              <a:t>‹#›</a:t>
            </a:fld>
            <a:endParaRPr lang="ar-EG"/>
          </a:p>
        </p:txBody>
      </p:sp>
    </p:spTree>
    <p:extLst>
      <p:ext uri="{BB962C8B-B14F-4D97-AF65-F5344CB8AC3E}">
        <p14:creationId xmlns:p14="http://schemas.microsoft.com/office/powerpoint/2010/main" val="33584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2EA7B15B-028E-4B42-9F31-33147D3BB6C8}" type="datetime8">
              <a:rPr lang="ar-EG" smtClean="0"/>
              <a:t>03 آذار، 25</a:t>
            </a:fld>
            <a:endParaRPr lang="ar-EG"/>
          </a:p>
        </p:txBody>
      </p:sp>
      <p:sp>
        <p:nvSpPr>
          <p:cNvPr id="8" name="Footer Placeholder 7"/>
          <p:cNvSpPr>
            <a:spLocks noGrp="1"/>
          </p:cNvSpPr>
          <p:nvPr>
            <p:ph type="ftr" sz="quarter" idx="11"/>
          </p:nvPr>
        </p:nvSpPr>
        <p:spPr/>
        <p:txBody>
          <a:bodyPr/>
          <a:lstStyle/>
          <a:p>
            <a:endParaRPr lang="ar-EG"/>
          </a:p>
        </p:txBody>
      </p:sp>
      <p:sp>
        <p:nvSpPr>
          <p:cNvPr id="9" name="Slide Number Placeholder 8"/>
          <p:cNvSpPr>
            <a:spLocks noGrp="1"/>
          </p:cNvSpPr>
          <p:nvPr>
            <p:ph type="sldNum" sz="quarter" idx="12"/>
          </p:nvPr>
        </p:nvSpPr>
        <p:spPr/>
        <p:txBody>
          <a:bodyPr/>
          <a:lstStyle/>
          <a:p>
            <a:fld id="{E80E00E3-E391-4539-90CA-5174BAE9FC16}" type="slidenum">
              <a:rPr lang="ar-EG" smtClean="0"/>
              <a:t>‹#›</a:t>
            </a:fld>
            <a:endParaRPr lang="ar-EG"/>
          </a:p>
        </p:txBody>
      </p:sp>
    </p:spTree>
    <p:extLst>
      <p:ext uri="{BB962C8B-B14F-4D97-AF65-F5344CB8AC3E}">
        <p14:creationId xmlns:p14="http://schemas.microsoft.com/office/powerpoint/2010/main" val="911980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29C37834-4623-4E37-BC50-819FC0A4786C}" type="datetime8">
              <a:rPr lang="ar-EG" smtClean="0"/>
              <a:t>03 آذار، 25</a:t>
            </a:fld>
            <a:endParaRPr lang="ar-EG"/>
          </a:p>
        </p:txBody>
      </p:sp>
      <p:sp>
        <p:nvSpPr>
          <p:cNvPr id="4" name="Footer Placeholder 3"/>
          <p:cNvSpPr>
            <a:spLocks noGrp="1"/>
          </p:cNvSpPr>
          <p:nvPr>
            <p:ph type="ftr" sz="quarter" idx="11"/>
          </p:nvPr>
        </p:nvSpPr>
        <p:spPr/>
        <p:txBody>
          <a:bodyPr/>
          <a:lstStyle/>
          <a:p>
            <a:endParaRPr lang="ar-EG"/>
          </a:p>
        </p:txBody>
      </p:sp>
      <p:sp>
        <p:nvSpPr>
          <p:cNvPr id="5" name="Slide Number Placeholder 4"/>
          <p:cNvSpPr>
            <a:spLocks noGrp="1"/>
          </p:cNvSpPr>
          <p:nvPr>
            <p:ph type="sldNum" sz="quarter" idx="12"/>
          </p:nvPr>
        </p:nvSpPr>
        <p:spPr/>
        <p:txBody>
          <a:bodyPr/>
          <a:lstStyle/>
          <a:p>
            <a:fld id="{E80E00E3-E391-4539-90CA-5174BAE9FC16}" type="slidenum">
              <a:rPr lang="ar-EG" smtClean="0"/>
              <a:t>‹#›</a:t>
            </a:fld>
            <a:endParaRPr lang="ar-EG"/>
          </a:p>
        </p:txBody>
      </p:sp>
    </p:spTree>
    <p:extLst>
      <p:ext uri="{BB962C8B-B14F-4D97-AF65-F5344CB8AC3E}">
        <p14:creationId xmlns:p14="http://schemas.microsoft.com/office/powerpoint/2010/main" val="4133067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7FEE5-73FF-4F5E-83A2-FB67C2685808}" type="datetime8">
              <a:rPr lang="ar-EG" smtClean="0"/>
              <a:t>03 آذار، 25</a:t>
            </a:fld>
            <a:endParaRPr lang="ar-EG"/>
          </a:p>
        </p:txBody>
      </p:sp>
      <p:sp>
        <p:nvSpPr>
          <p:cNvPr id="3" name="Footer Placeholder 2"/>
          <p:cNvSpPr>
            <a:spLocks noGrp="1"/>
          </p:cNvSpPr>
          <p:nvPr>
            <p:ph type="ftr" sz="quarter" idx="11"/>
          </p:nvPr>
        </p:nvSpPr>
        <p:spPr/>
        <p:txBody>
          <a:bodyPr/>
          <a:lstStyle/>
          <a:p>
            <a:endParaRPr lang="ar-EG"/>
          </a:p>
        </p:txBody>
      </p:sp>
      <p:sp>
        <p:nvSpPr>
          <p:cNvPr id="4" name="Slide Number Placeholder 3"/>
          <p:cNvSpPr>
            <a:spLocks noGrp="1"/>
          </p:cNvSpPr>
          <p:nvPr>
            <p:ph type="sldNum" sz="quarter" idx="12"/>
          </p:nvPr>
        </p:nvSpPr>
        <p:spPr/>
        <p:txBody>
          <a:bodyPr/>
          <a:lstStyle/>
          <a:p>
            <a:fld id="{E80E00E3-E391-4539-90CA-5174BAE9FC16}" type="slidenum">
              <a:rPr lang="ar-EG" smtClean="0"/>
              <a:t>‹#›</a:t>
            </a:fld>
            <a:endParaRPr lang="ar-EG"/>
          </a:p>
        </p:txBody>
      </p:sp>
    </p:spTree>
    <p:extLst>
      <p:ext uri="{BB962C8B-B14F-4D97-AF65-F5344CB8AC3E}">
        <p14:creationId xmlns:p14="http://schemas.microsoft.com/office/powerpoint/2010/main" val="3874677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GB"/>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A01DAE72-212A-4D94-B7BA-8AF59580DD1A}" type="datetime8">
              <a:rPr lang="ar-EG" smtClean="0"/>
              <a:t>03 آذار، 25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E80E00E3-E391-4539-90CA-5174BAE9FC16}" type="slidenum">
              <a:rPr lang="ar-EG" smtClean="0"/>
              <a:t>‹#›</a:t>
            </a:fld>
            <a:endParaRPr lang="ar-EG"/>
          </a:p>
        </p:txBody>
      </p:sp>
    </p:spTree>
    <p:extLst>
      <p:ext uri="{BB962C8B-B14F-4D97-AF65-F5344CB8AC3E}">
        <p14:creationId xmlns:p14="http://schemas.microsoft.com/office/powerpoint/2010/main" val="1899838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0E7968F3-E7FB-450D-B664-D4BB40C73E5B}" type="datetime8">
              <a:rPr lang="ar-EG" smtClean="0"/>
              <a:t>03 آذار، 25</a:t>
            </a:fld>
            <a:endParaRPr lang="ar-EG"/>
          </a:p>
        </p:txBody>
      </p:sp>
      <p:sp>
        <p:nvSpPr>
          <p:cNvPr id="6" name="Footer Placeholder 5"/>
          <p:cNvSpPr>
            <a:spLocks noGrp="1"/>
          </p:cNvSpPr>
          <p:nvPr>
            <p:ph type="ftr" sz="quarter" idx="11"/>
          </p:nvPr>
        </p:nvSpPr>
        <p:spPr/>
        <p:txBody>
          <a:bodyPr/>
          <a:lstStyle/>
          <a:p>
            <a:endParaRPr lang="ar-EG"/>
          </a:p>
        </p:txBody>
      </p:sp>
      <p:sp>
        <p:nvSpPr>
          <p:cNvPr id="7" name="Slide Number Placeholder 6"/>
          <p:cNvSpPr>
            <a:spLocks noGrp="1"/>
          </p:cNvSpPr>
          <p:nvPr>
            <p:ph type="sldNum" sz="quarter" idx="12"/>
          </p:nvPr>
        </p:nvSpPr>
        <p:spPr/>
        <p:txBody>
          <a:bodyPr/>
          <a:lstStyle/>
          <a:p>
            <a:fld id="{E80E00E3-E391-4539-90CA-5174BAE9FC16}" type="slidenum">
              <a:rPr lang="ar-EG" smtClean="0"/>
              <a:t>‹#›</a:t>
            </a:fld>
            <a:endParaRPr lang="ar-EG"/>
          </a:p>
        </p:txBody>
      </p:sp>
    </p:spTree>
    <p:extLst>
      <p:ext uri="{BB962C8B-B14F-4D97-AF65-F5344CB8AC3E}">
        <p14:creationId xmlns:p14="http://schemas.microsoft.com/office/powerpoint/2010/main" val="40376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339BF557-693F-4B08-B3F3-4626344BDA08}" type="datetime8">
              <a:rPr lang="ar-EG" smtClean="0"/>
              <a:t>03 آذار، 25</a:t>
            </a:fld>
            <a:endParaRPr lang="ar-EG"/>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ar-EG"/>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80E00E3-E391-4539-90CA-5174BAE9FC16}" type="slidenum">
              <a:rPr lang="ar-EG" smtClean="0"/>
              <a:t>‹#›</a:t>
            </a:fld>
            <a:endParaRPr lang="ar-EG"/>
          </a:p>
        </p:txBody>
      </p:sp>
    </p:spTree>
    <p:extLst>
      <p:ext uri="{BB962C8B-B14F-4D97-AF65-F5344CB8AC3E}">
        <p14:creationId xmlns:p14="http://schemas.microsoft.com/office/powerpoint/2010/main" val="952576035"/>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sldNum="0" hdr="0" ftr="0" dt="0"/>
  <p:txStyles>
    <p:titleStyle>
      <a:lvl1pPr algn="l" defTabSz="914400" rtl="1"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r" defTabSz="914400" rtl="1"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r" defTabSz="914400" rtl="1"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ACF66-184F-31C0-3615-3DDD8D41B5AE}"/>
              </a:ext>
            </a:extLst>
          </p:cNvPr>
          <p:cNvSpPr>
            <a:spLocks noGrp="1"/>
          </p:cNvSpPr>
          <p:nvPr>
            <p:ph type="ctrTitle"/>
          </p:nvPr>
        </p:nvSpPr>
        <p:spPr/>
        <p:txBody>
          <a:bodyPr/>
          <a:lstStyle/>
          <a:p>
            <a:r>
              <a:rPr lang="en-US" b="1" dirty="0"/>
              <a:t>Understanding Student behavior and Performance</a:t>
            </a:r>
            <a:endParaRPr lang="ar-EG" b="1" dirty="0"/>
          </a:p>
        </p:txBody>
      </p:sp>
      <p:sp>
        <p:nvSpPr>
          <p:cNvPr id="3" name="Subtitle 2">
            <a:extLst>
              <a:ext uri="{FF2B5EF4-FFF2-40B4-BE49-F238E27FC236}">
                <a16:creationId xmlns:a16="http://schemas.microsoft.com/office/drawing/2014/main" id="{9E9C2FA7-AA41-E0C0-ACA4-77D858563575}"/>
              </a:ext>
            </a:extLst>
          </p:cNvPr>
          <p:cNvSpPr>
            <a:spLocks noGrp="1"/>
          </p:cNvSpPr>
          <p:nvPr>
            <p:ph type="subTitle" idx="1"/>
          </p:nvPr>
        </p:nvSpPr>
        <p:spPr>
          <a:xfrm>
            <a:off x="1876424" y="4227589"/>
            <a:ext cx="8791575" cy="1182613"/>
          </a:xfrm>
        </p:spPr>
        <p:txBody>
          <a:bodyPr>
            <a:normAutofit/>
          </a:bodyPr>
          <a:lstStyle/>
          <a:p>
            <a:r>
              <a:rPr lang="en-US" sz="2800" b="1" dirty="0">
                <a:solidFill>
                  <a:schemeClr val="tx1"/>
                </a:solidFill>
              </a:rPr>
              <a:t>Exploring the impact of Behavior on Academic Success. </a:t>
            </a:r>
            <a:endParaRPr lang="ar-EG" sz="2800" b="1" dirty="0">
              <a:solidFill>
                <a:schemeClr val="tx1"/>
              </a:solidFill>
            </a:endParaRPr>
          </a:p>
        </p:txBody>
      </p:sp>
      <p:sp>
        <p:nvSpPr>
          <p:cNvPr id="5" name="TextBox 4">
            <a:extLst>
              <a:ext uri="{FF2B5EF4-FFF2-40B4-BE49-F238E27FC236}">
                <a16:creationId xmlns:a16="http://schemas.microsoft.com/office/drawing/2014/main" id="{0EC9F5C3-E70C-7DDA-3D2C-009DFA6FA3BC}"/>
              </a:ext>
            </a:extLst>
          </p:cNvPr>
          <p:cNvSpPr txBox="1"/>
          <p:nvPr/>
        </p:nvSpPr>
        <p:spPr>
          <a:xfrm>
            <a:off x="1981200" y="5225536"/>
            <a:ext cx="1752980" cy="369332"/>
          </a:xfrm>
          <a:prstGeom prst="rect">
            <a:avLst/>
          </a:prstGeom>
          <a:noFill/>
        </p:spPr>
        <p:txBody>
          <a:bodyPr wrap="none" rtlCol="1">
            <a:spAutoFit/>
          </a:bodyPr>
          <a:lstStyle/>
          <a:p>
            <a:r>
              <a:rPr lang="en-US" dirty="0"/>
              <a:t>By : Amal Assem</a:t>
            </a:r>
            <a:endParaRPr lang="ar-EG" dirty="0"/>
          </a:p>
        </p:txBody>
      </p:sp>
    </p:spTree>
    <p:extLst>
      <p:ext uri="{BB962C8B-B14F-4D97-AF65-F5344CB8AC3E}">
        <p14:creationId xmlns:p14="http://schemas.microsoft.com/office/powerpoint/2010/main" val="3954124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77CAA1-D79D-9E5D-8630-53975689552A}"/>
              </a:ext>
            </a:extLst>
          </p:cNvPr>
          <p:cNvSpPr txBox="1"/>
          <p:nvPr/>
        </p:nvSpPr>
        <p:spPr>
          <a:xfrm>
            <a:off x="484910" y="736662"/>
            <a:ext cx="5915890" cy="461665"/>
          </a:xfrm>
          <a:prstGeom prst="rect">
            <a:avLst/>
          </a:prstGeom>
          <a:noFill/>
        </p:spPr>
        <p:txBody>
          <a:bodyPr wrap="square">
            <a:spAutoFit/>
          </a:bodyPr>
          <a:lstStyle/>
          <a:p>
            <a:pPr algn="l"/>
            <a:r>
              <a:rPr lang="en-US" sz="2400" b="1" i="0" dirty="0">
                <a:solidFill>
                  <a:schemeClr val="accent1"/>
                </a:solidFill>
                <a:effectLst>
                  <a:outerShdw blurRad="38100" dist="38100" dir="2700000" algn="tl">
                    <a:srgbClr val="000000">
                      <a:alpha val="43137"/>
                    </a:srgbClr>
                  </a:outerShdw>
                </a:effectLst>
                <a:latin typeface="Calibri" panose="020F0502020204030204" pitchFamily="34" charset="0"/>
              </a:rPr>
              <a:t>Average Final Score by Stress _Level</a:t>
            </a:r>
          </a:p>
        </p:txBody>
      </p:sp>
      <p:pic>
        <p:nvPicPr>
          <p:cNvPr id="5" name="Picture 4">
            <a:extLst>
              <a:ext uri="{FF2B5EF4-FFF2-40B4-BE49-F238E27FC236}">
                <a16:creationId xmlns:a16="http://schemas.microsoft.com/office/drawing/2014/main" id="{07A90A3D-AFBA-FD8C-CD98-2ABB5AB1E9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2596" y="1198327"/>
            <a:ext cx="7134225" cy="5000625"/>
          </a:xfrm>
          <a:prstGeom prst="rect">
            <a:avLst/>
          </a:prstGeom>
        </p:spPr>
      </p:pic>
      <p:sp>
        <p:nvSpPr>
          <p:cNvPr id="6" name="TextBox 5">
            <a:extLst>
              <a:ext uri="{FF2B5EF4-FFF2-40B4-BE49-F238E27FC236}">
                <a16:creationId xmlns:a16="http://schemas.microsoft.com/office/drawing/2014/main" id="{EED2A50A-6D8B-62CD-36A3-A19650AFD77F}"/>
              </a:ext>
            </a:extLst>
          </p:cNvPr>
          <p:cNvSpPr txBox="1"/>
          <p:nvPr/>
        </p:nvSpPr>
        <p:spPr>
          <a:xfrm>
            <a:off x="595746" y="1835727"/>
            <a:ext cx="4246850" cy="3693319"/>
          </a:xfrm>
          <a:prstGeom prst="rect">
            <a:avLst/>
          </a:prstGeom>
          <a:noFill/>
        </p:spPr>
        <p:txBody>
          <a:bodyPr wrap="square" rtlCol="1">
            <a:spAutoFit/>
          </a:bodyPr>
          <a:lstStyle/>
          <a:p>
            <a:r>
              <a:rPr lang="en-US" sz="2400" b="1" i="0" dirty="0">
                <a:solidFill>
                  <a:schemeClr val="accent1"/>
                </a:solidFill>
                <a:effectLst/>
                <a:latin typeface="Calibri" panose="020F0502020204030204" pitchFamily="34" charset="0"/>
              </a:rPr>
              <a:t>Negative Trend:</a:t>
            </a:r>
            <a:r>
              <a:rPr lang="en-US" sz="2400" b="0" i="0" dirty="0">
                <a:solidFill>
                  <a:schemeClr val="accent1"/>
                </a:solidFill>
                <a:effectLst/>
                <a:latin typeface="Calibri" panose="020F0502020204030204" pitchFamily="34" charset="0"/>
              </a:rPr>
              <a:t> </a:t>
            </a:r>
            <a:r>
              <a:rPr lang="en-US" sz="2400" b="0" i="0" dirty="0">
                <a:solidFill>
                  <a:srgbClr val="1F1F1F"/>
                </a:solidFill>
                <a:effectLst/>
                <a:latin typeface="Calibri" panose="020F0502020204030204" pitchFamily="34" charset="0"/>
              </a:rPr>
              <a:t>The line generally slopes downward from left to right, indicating a negative relationship between stress levels and final scores. This supports the understanding that stress can hinder learning and cognitive function, leading to lower academic outcomes.</a:t>
            </a:r>
          </a:p>
          <a:p>
            <a:endParaRPr lang="ar-EG" dirty="0">
              <a:latin typeface="Calibri" panose="020F0502020204030204" pitchFamily="34" charset="0"/>
            </a:endParaRPr>
          </a:p>
        </p:txBody>
      </p:sp>
    </p:spTree>
    <p:extLst>
      <p:ext uri="{BB962C8B-B14F-4D97-AF65-F5344CB8AC3E}">
        <p14:creationId xmlns:p14="http://schemas.microsoft.com/office/powerpoint/2010/main" val="1050372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24BCAA-6692-3408-4456-1573989B283C}"/>
              </a:ext>
            </a:extLst>
          </p:cNvPr>
          <p:cNvSpPr txBox="1"/>
          <p:nvPr/>
        </p:nvSpPr>
        <p:spPr>
          <a:xfrm>
            <a:off x="720437" y="457200"/>
            <a:ext cx="5167744" cy="738664"/>
          </a:xfrm>
          <a:prstGeom prst="rect">
            <a:avLst/>
          </a:prstGeom>
          <a:noFill/>
        </p:spPr>
        <p:txBody>
          <a:bodyPr wrap="square" rtlCol="1">
            <a:spAutoFit/>
          </a:bodyPr>
          <a:lstStyle/>
          <a:p>
            <a:r>
              <a:rPr lang="en-US" sz="2400" b="1" i="0" dirty="0">
                <a:solidFill>
                  <a:schemeClr val="accent1"/>
                </a:solidFill>
                <a:effectLst>
                  <a:outerShdw blurRad="38100" dist="38100" dir="2700000" algn="tl">
                    <a:srgbClr val="000000">
                      <a:alpha val="43137"/>
                    </a:srgbClr>
                  </a:outerShdw>
                </a:effectLst>
                <a:latin typeface="Calibri" panose="020F0502020204030204" pitchFamily="34" charset="0"/>
              </a:rPr>
              <a:t>Average Total Score by Attendance (%) </a:t>
            </a:r>
          </a:p>
          <a:p>
            <a:endParaRPr lang="ar-EG" dirty="0"/>
          </a:p>
        </p:txBody>
      </p:sp>
      <p:pic>
        <p:nvPicPr>
          <p:cNvPr id="4" name="Picture 3">
            <a:extLst>
              <a:ext uri="{FF2B5EF4-FFF2-40B4-BE49-F238E27FC236}">
                <a16:creationId xmlns:a16="http://schemas.microsoft.com/office/drawing/2014/main" id="{B8F0F7ED-F10A-9ED6-BB79-D854B41D5A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7775" y="990600"/>
            <a:ext cx="7134225" cy="5652653"/>
          </a:xfrm>
          <a:prstGeom prst="rect">
            <a:avLst/>
          </a:prstGeom>
        </p:spPr>
      </p:pic>
      <p:sp>
        <p:nvSpPr>
          <p:cNvPr id="7" name="TextBox 6">
            <a:extLst>
              <a:ext uri="{FF2B5EF4-FFF2-40B4-BE49-F238E27FC236}">
                <a16:creationId xmlns:a16="http://schemas.microsoft.com/office/drawing/2014/main" id="{B19C65EC-5FB7-C4FA-90BC-5FBC47CE281F}"/>
              </a:ext>
            </a:extLst>
          </p:cNvPr>
          <p:cNvSpPr txBox="1"/>
          <p:nvPr/>
        </p:nvSpPr>
        <p:spPr>
          <a:xfrm>
            <a:off x="397330" y="1854875"/>
            <a:ext cx="4102099" cy="3046988"/>
          </a:xfrm>
          <a:prstGeom prst="rect">
            <a:avLst/>
          </a:prstGeom>
          <a:noFill/>
        </p:spPr>
        <p:txBody>
          <a:bodyPr wrap="square" rtlCol="1">
            <a:spAutoFit/>
          </a:bodyPr>
          <a:lstStyle/>
          <a:p>
            <a:r>
              <a:rPr lang="en-US" sz="2400" b="0" i="0" dirty="0">
                <a:solidFill>
                  <a:srgbClr val="1F1F1F"/>
                </a:solidFill>
                <a:effectLst/>
                <a:latin typeface="Calibri" panose="020F0502020204030204" pitchFamily="34" charset="0"/>
              </a:rPr>
              <a:t>It doesn't show a purely positive correlation throughout the entire range of attendance. It appears to have a negative relationship initially, then transitions to a positive relationship around the 80-90% attendance bin.</a:t>
            </a:r>
            <a:endParaRPr lang="ar-EG" sz="2400" dirty="0">
              <a:latin typeface="Calibri" panose="020F0502020204030204" pitchFamily="34" charset="0"/>
            </a:endParaRPr>
          </a:p>
        </p:txBody>
      </p:sp>
    </p:spTree>
    <p:extLst>
      <p:ext uri="{BB962C8B-B14F-4D97-AF65-F5344CB8AC3E}">
        <p14:creationId xmlns:p14="http://schemas.microsoft.com/office/powerpoint/2010/main" val="4228278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0DD921-4568-751A-2AA2-66C96AF5F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93214" y="831705"/>
            <a:ext cx="7134225" cy="5000625"/>
          </a:xfrm>
          <a:prstGeom prst="rect">
            <a:avLst/>
          </a:prstGeom>
        </p:spPr>
      </p:pic>
      <p:sp>
        <p:nvSpPr>
          <p:cNvPr id="4" name="TextBox 3">
            <a:extLst>
              <a:ext uri="{FF2B5EF4-FFF2-40B4-BE49-F238E27FC236}">
                <a16:creationId xmlns:a16="http://schemas.microsoft.com/office/drawing/2014/main" id="{C5FD5BC6-4911-F462-2767-C7F02069B46F}"/>
              </a:ext>
            </a:extLst>
          </p:cNvPr>
          <p:cNvSpPr txBox="1"/>
          <p:nvPr/>
        </p:nvSpPr>
        <p:spPr>
          <a:xfrm>
            <a:off x="658522" y="554704"/>
            <a:ext cx="5035695" cy="461665"/>
          </a:xfrm>
          <a:prstGeom prst="rect">
            <a:avLst/>
          </a:prstGeom>
          <a:noFill/>
        </p:spPr>
        <p:txBody>
          <a:bodyPr wrap="square" rtlCol="1">
            <a:spAutoFit/>
          </a:bodyPr>
          <a:lstStyle/>
          <a:p>
            <a:pPr algn="l"/>
            <a:r>
              <a:rPr lang="en-US" b="0" i="0" dirty="0">
                <a:solidFill>
                  <a:srgbClr val="1F1F1F"/>
                </a:solidFill>
                <a:effectLst/>
                <a:latin typeface="Roboto" panose="02000000000000000000" pitchFamily="2" charset="0"/>
              </a:rPr>
              <a:t> </a:t>
            </a:r>
            <a:r>
              <a:rPr lang="en-US" sz="2400" b="1" i="0" dirty="0">
                <a:solidFill>
                  <a:schemeClr val="accent1"/>
                </a:solidFill>
                <a:effectLst>
                  <a:outerShdw blurRad="38100" dist="38100" dir="2700000" algn="tl">
                    <a:srgbClr val="000000">
                      <a:alpha val="43137"/>
                    </a:srgbClr>
                  </a:outerShdw>
                </a:effectLst>
                <a:latin typeface="Calibri" panose="020F0502020204030204" pitchFamily="34" charset="0"/>
              </a:rPr>
              <a:t>Bar Plot Extra Activities by Grade</a:t>
            </a:r>
          </a:p>
        </p:txBody>
      </p:sp>
      <p:sp>
        <p:nvSpPr>
          <p:cNvPr id="5" name="TextBox 4">
            <a:extLst>
              <a:ext uri="{FF2B5EF4-FFF2-40B4-BE49-F238E27FC236}">
                <a16:creationId xmlns:a16="http://schemas.microsoft.com/office/drawing/2014/main" id="{D4D1DD41-D003-67F0-F70B-B4C63644FCB7}"/>
              </a:ext>
            </a:extLst>
          </p:cNvPr>
          <p:cNvSpPr txBox="1"/>
          <p:nvPr/>
        </p:nvSpPr>
        <p:spPr>
          <a:xfrm>
            <a:off x="464561" y="1854689"/>
            <a:ext cx="4315258" cy="2677656"/>
          </a:xfrm>
          <a:prstGeom prst="rect">
            <a:avLst/>
          </a:prstGeom>
          <a:noFill/>
        </p:spPr>
        <p:txBody>
          <a:bodyPr wrap="square" rtlCol="1">
            <a:spAutoFit/>
          </a:bodyPr>
          <a:lstStyle/>
          <a:p>
            <a:r>
              <a:rPr lang="en-US" sz="2400" b="0" i="0" dirty="0">
                <a:effectLst/>
                <a:latin typeface="Calibri" panose="020F0502020204030204" pitchFamily="34" charset="0"/>
              </a:rPr>
              <a:t>The plot might reveal a trend where students achieving higher grades (A, B) have a lower participation rate in extracurricular activities compared to students with lower grades (C, D, F).</a:t>
            </a:r>
            <a:endParaRPr lang="ar-EG" sz="2400" dirty="0">
              <a:latin typeface="Calibri" panose="020F0502020204030204" pitchFamily="34" charset="0"/>
            </a:endParaRPr>
          </a:p>
        </p:txBody>
      </p:sp>
    </p:spTree>
    <p:extLst>
      <p:ext uri="{BB962C8B-B14F-4D97-AF65-F5344CB8AC3E}">
        <p14:creationId xmlns:p14="http://schemas.microsoft.com/office/powerpoint/2010/main" val="1742927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9BCE05-0CB6-8B20-8618-8056B19830B5}"/>
              </a:ext>
            </a:extLst>
          </p:cNvPr>
          <p:cNvSpPr txBox="1"/>
          <p:nvPr/>
        </p:nvSpPr>
        <p:spPr>
          <a:xfrm>
            <a:off x="713938" y="789709"/>
            <a:ext cx="6192983" cy="738664"/>
          </a:xfrm>
          <a:prstGeom prst="rect">
            <a:avLst/>
          </a:prstGeom>
          <a:noFill/>
        </p:spPr>
        <p:txBody>
          <a:bodyPr wrap="square" rtlCol="1">
            <a:spAutoFit/>
          </a:bodyPr>
          <a:lstStyle/>
          <a:p>
            <a:r>
              <a:rPr lang="en-US" sz="2400" i="0" dirty="0">
                <a:solidFill>
                  <a:schemeClr val="accent1"/>
                </a:solidFill>
                <a:effectLst>
                  <a:outerShdw blurRad="38100" dist="38100" dir="2700000" algn="tl">
                    <a:srgbClr val="000000">
                      <a:alpha val="43137"/>
                    </a:srgbClr>
                  </a:outerShdw>
                </a:effectLst>
                <a:latin typeface="Calibri" panose="020F0502020204030204" pitchFamily="34" charset="0"/>
              </a:rPr>
              <a:t>Stack Bar Chart : Family Income Level by Grade</a:t>
            </a:r>
          </a:p>
          <a:p>
            <a:endParaRPr lang="ar-EG" dirty="0"/>
          </a:p>
        </p:txBody>
      </p:sp>
      <p:pic>
        <p:nvPicPr>
          <p:cNvPr id="4" name="Picture 3">
            <a:extLst>
              <a:ext uri="{FF2B5EF4-FFF2-40B4-BE49-F238E27FC236}">
                <a16:creationId xmlns:a16="http://schemas.microsoft.com/office/drawing/2014/main" id="{3E7E648B-017C-8226-EA25-2D3A65361A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7905" y="1528373"/>
            <a:ext cx="7134225" cy="5000625"/>
          </a:xfrm>
          <a:prstGeom prst="rect">
            <a:avLst/>
          </a:prstGeom>
        </p:spPr>
      </p:pic>
      <p:sp>
        <p:nvSpPr>
          <p:cNvPr id="5" name="TextBox 4">
            <a:extLst>
              <a:ext uri="{FF2B5EF4-FFF2-40B4-BE49-F238E27FC236}">
                <a16:creationId xmlns:a16="http://schemas.microsoft.com/office/drawing/2014/main" id="{33B64C6B-E4A4-0B86-AF20-3D016CD0D30F}"/>
              </a:ext>
            </a:extLst>
          </p:cNvPr>
          <p:cNvSpPr txBox="1"/>
          <p:nvPr/>
        </p:nvSpPr>
        <p:spPr>
          <a:xfrm>
            <a:off x="713938" y="1995054"/>
            <a:ext cx="4003967" cy="3416320"/>
          </a:xfrm>
          <a:prstGeom prst="rect">
            <a:avLst/>
          </a:prstGeom>
          <a:noFill/>
        </p:spPr>
        <p:txBody>
          <a:bodyPr wrap="square" rtlCol="1">
            <a:spAutoFit/>
          </a:bodyPr>
          <a:lstStyle/>
          <a:p>
            <a:r>
              <a:rPr lang="en-US" sz="2400" b="0" i="0" dirty="0">
                <a:effectLst/>
                <a:latin typeface="Calibri" panose="020F0502020204030204" pitchFamily="34" charset="0"/>
              </a:rPr>
              <a:t>This trend suggests that socioeconomic background may play a role in academic achievement. Students from higher-income families might have access to more resources and support systems, which can positively impact their grades.</a:t>
            </a:r>
            <a:endParaRPr lang="ar-EG" sz="2400" dirty="0">
              <a:latin typeface="Calibri" panose="020F0502020204030204" pitchFamily="34" charset="0"/>
            </a:endParaRPr>
          </a:p>
        </p:txBody>
      </p:sp>
    </p:spTree>
    <p:extLst>
      <p:ext uri="{BB962C8B-B14F-4D97-AF65-F5344CB8AC3E}">
        <p14:creationId xmlns:p14="http://schemas.microsoft.com/office/powerpoint/2010/main" val="35026112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515E-A8AF-7E08-D8D7-5726F35EE1ED}"/>
              </a:ext>
            </a:extLst>
          </p:cNvPr>
          <p:cNvSpPr>
            <a:spLocks noGrp="1"/>
          </p:cNvSpPr>
          <p:nvPr>
            <p:ph type="title"/>
          </p:nvPr>
        </p:nvSpPr>
        <p:spPr/>
        <p:txBody>
          <a:bodyPr/>
          <a:lstStyle/>
          <a:p>
            <a:r>
              <a:rPr lang="en-US" b="1" dirty="0">
                <a:effectLst>
                  <a:outerShdw blurRad="38100" dist="38100" dir="2700000" algn="tl">
                    <a:srgbClr val="000000">
                      <a:alpha val="43137"/>
                    </a:srgbClr>
                  </a:outerShdw>
                </a:effectLst>
              </a:rPr>
              <a:t>Grade Column (Target Column)</a:t>
            </a:r>
            <a:endParaRPr lang="ar-EG" b="1" dirty="0">
              <a:effectLst>
                <a:outerShdw blurRad="38100" dist="38100" dir="2700000" algn="tl">
                  <a:srgbClr val="000000">
                    <a:alpha val="43137"/>
                  </a:srgbClr>
                </a:outerShdw>
              </a:effectLst>
            </a:endParaRPr>
          </a:p>
        </p:txBody>
      </p:sp>
      <p:pic>
        <p:nvPicPr>
          <p:cNvPr id="5" name="Content Placeholder 4">
            <a:extLst>
              <a:ext uri="{FF2B5EF4-FFF2-40B4-BE49-F238E27FC236}">
                <a16:creationId xmlns:a16="http://schemas.microsoft.com/office/drawing/2014/main" id="{9E814B2F-F076-FF17-8B1F-6EAA240E5D7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8509" y="1965960"/>
            <a:ext cx="5860471" cy="4315691"/>
          </a:xfrm>
        </p:spPr>
      </p:pic>
    </p:spTree>
    <p:extLst>
      <p:ext uri="{BB962C8B-B14F-4D97-AF65-F5344CB8AC3E}">
        <p14:creationId xmlns:p14="http://schemas.microsoft.com/office/powerpoint/2010/main" val="38374248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E44132-E05F-3E0B-6CA5-AC0F860FC685}"/>
              </a:ext>
            </a:extLst>
          </p:cNvPr>
          <p:cNvSpPr txBox="1"/>
          <p:nvPr/>
        </p:nvSpPr>
        <p:spPr>
          <a:xfrm>
            <a:off x="4136396" y="581892"/>
            <a:ext cx="3171061" cy="523220"/>
          </a:xfrm>
          <a:prstGeom prst="rect">
            <a:avLst/>
          </a:prstGeom>
          <a:noFill/>
        </p:spPr>
        <p:txBody>
          <a:bodyPr wrap="none" rtlCol="1">
            <a:spAutoFit/>
          </a:bodyPr>
          <a:lstStyle/>
          <a:p>
            <a:r>
              <a:rPr lang="en-US" b="0" i="0" dirty="0">
                <a:solidFill>
                  <a:srgbClr val="1F1F1F"/>
                </a:solidFill>
                <a:effectLst/>
                <a:latin typeface="Roboto" panose="02000000000000000000" pitchFamily="2" charset="0"/>
              </a:rPr>
              <a:t> </a:t>
            </a:r>
            <a:r>
              <a:rPr lang="en-US" sz="2800" b="1" i="0" dirty="0">
                <a:solidFill>
                  <a:schemeClr val="accent1"/>
                </a:solidFill>
                <a:effectLst>
                  <a:outerShdw blurRad="38100" dist="38100" dir="2700000" algn="tl">
                    <a:srgbClr val="000000">
                      <a:alpha val="43137"/>
                    </a:srgbClr>
                  </a:outerShdw>
                </a:effectLst>
                <a:latin typeface="Roboto" panose="02000000000000000000" pitchFamily="2" charset="0"/>
              </a:rPr>
              <a:t>Correlation Matrix</a:t>
            </a:r>
            <a:endParaRPr lang="ar-EG" sz="2800" b="1" dirty="0">
              <a:solidFill>
                <a:schemeClr val="accent1"/>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E5D5ADEF-EB7B-3551-DF67-A963090D74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7177" y="1340639"/>
            <a:ext cx="7429500" cy="5191125"/>
          </a:xfrm>
          <a:prstGeom prst="rect">
            <a:avLst/>
          </a:prstGeom>
        </p:spPr>
      </p:pic>
    </p:spTree>
    <p:extLst>
      <p:ext uri="{BB962C8B-B14F-4D97-AF65-F5344CB8AC3E}">
        <p14:creationId xmlns:p14="http://schemas.microsoft.com/office/powerpoint/2010/main" val="34798119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92C8CE-3B19-EF45-7F38-AF350F01DFC6}"/>
              </a:ext>
            </a:extLst>
          </p:cNvPr>
          <p:cNvSpPr txBox="1"/>
          <p:nvPr/>
        </p:nvSpPr>
        <p:spPr>
          <a:xfrm>
            <a:off x="4384963" y="668532"/>
            <a:ext cx="2549238" cy="646331"/>
          </a:xfrm>
          <a:prstGeom prst="rect">
            <a:avLst/>
          </a:prstGeom>
          <a:noFill/>
        </p:spPr>
        <p:txBody>
          <a:bodyPr wrap="square" rtlCol="1">
            <a:spAutoFit/>
          </a:bodyPr>
          <a:lstStyle/>
          <a:p>
            <a:r>
              <a:rPr lang="en-US" sz="3600" b="1" dirty="0">
                <a:solidFill>
                  <a:schemeClr val="accent1"/>
                </a:solidFill>
                <a:effectLst>
                  <a:outerShdw blurRad="38100" dist="38100" dir="2700000" algn="tl">
                    <a:srgbClr val="000000">
                      <a:alpha val="43137"/>
                    </a:srgbClr>
                  </a:outerShdw>
                </a:effectLst>
              </a:rPr>
              <a:t>Conclusion</a:t>
            </a:r>
            <a:endParaRPr lang="ar-EG" sz="3600" b="1" dirty="0">
              <a:solidFill>
                <a:schemeClr val="accent1"/>
              </a:solidFill>
              <a:effectLst>
                <a:outerShdw blurRad="38100" dist="38100" dir="2700000" algn="tl">
                  <a:srgbClr val="000000">
                    <a:alpha val="43137"/>
                  </a:srgbClr>
                </a:outerShdw>
              </a:effectLst>
            </a:endParaRPr>
          </a:p>
        </p:txBody>
      </p:sp>
      <p:sp>
        <p:nvSpPr>
          <p:cNvPr id="3" name="TextBox 2">
            <a:extLst>
              <a:ext uri="{FF2B5EF4-FFF2-40B4-BE49-F238E27FC236}">
                <a16:creationId xmlns:a16="http://schemas.microsoft.com/office/drawing/2014/main" id="{2B4A7E59-E49B-2EDE-D888-4EDAD21F8646}"/>
              </a:ext>
            </a:extLst>
          </p:cNvPr>
          <p:cNvSpPr txBox="1"/>
          <p:nvPr/>
        </p:nvSpPr>
        <p:spPr>
          <a:xfrm>
            <a:off x="1413164" y="1619663"/>
            <a:ext cx="8492836" cy="4026552"/>
          </a:xfrm>
          <a:prstGeom prst="rect">
            <a:avLst/>
          </a:prstGeom>
          <a:noFill/>
        </p:spPr>
        <p:txBody>
          <a:bodyPr wrap="square" rtlCol="1">
            <a:spAutoFit/>
          </a:bodyPr>
          <a:lstStyle/>
          <a:p>
            <a:pPr algn="l" rtl="0">
              <a:lnSpc>
                <a:spcPct val="107000"/>
              </a:lnSpc>
              <a:spcBef>
                <a:spcPts val="600"/>
              </a:spcBef>
              <a:spcAft>
                <a:spcPts val="600"/>
              </a:spcAft>
            </a:pPr>
            <a:r>
              <a:rPr lang="en-US" sz="2400" dirty="0">
                <a:solidFill>
                  <a:srgbClr val="1F1F1F"/>
                </a:solidFill>
                <a:effectLst/>
                <a:latin typeface="Calibri" panose="020F0502020204030204" pitchFamily="34" charset="0"/>
                <a:ea typeface="Times New Roman" panose="02020603050405020304" pitchFamily="18" charset="0"/>
                <a:cs typeface="Times New Roman" panose="02020603050405020304" pitchFamily="18" charset="0"/>
              </a:rPr>
              <a:t>The analysis of the Student Performance &amp; Behavior Dataset provides valuable insights into factors affecting student success. Key findings suggest that attendance, consistency in assignments, and efficient study habits are crucial for academic performance. Stress levels appear to have a negative impact, highlighting the need for student support in this area. Socioeconomic background also seems to influence academic outcomes. By understanding these trends, institutions can make informed decisions to improve teaching strategies, allocate resources effectively, and foster an environment that supports student growth and achievement. </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29764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3897-DCA0-8D69-17EC-97FC4BBE4782}"/>
              </a:ext>
            </a:extLst>
          </p:cNvPr>
          <p:cNvSpPr>
            <a:spLocks noGrp="1"/>
          </p:cNvSpPr>
          <p:nvPr>
            <p:ph type="title"/>
          </p:nvPr>
        </p:nvSpPr>
        <p:spPr/>
        <p:txBody>
          <a:bodyPr/>
          <a:lstStyle/>
          <a:p>
            <a:pPr algn="ctr"/>
            <a:r>
              <a:rPr lang="en-US" dirty="0"/>
              <a:t>Introduction</a:t>
            </a:r>
            <a:endParaRPr lang="ar-EG" dirty="0"/>
          </a:p>
        </p:txBody>
      </p:sp>
      <p:sp>
        <p:nvSpPr>
          <p:cNvPr id="3" name="Content Placeholder 2">
            <a:extLst>
              <a:ext uri="{FF2B5EF4-FFF2-40B4-BE49-F238E27FC236}">
                <a16:creationId xmlns:a16="http://schemas.microsoft.com/office/drawing/2014/main" id="{004CAC13-ABEB-36DC-9F30-B9EFCCFB059E}"/>
              </a:ext>
            </a:extLst>
          </p:cNvPr>
          <p:cNvSpPr>
            <a:spLocks noGrp="1"/>
          </p:cNvSpPr>
          <p:nvPr>
            <p:ph idx="1"/>
          </p:nvPr>
        </p:nvSpPr>
        <p:spPr>
          <a:xfrm>
            <a:off x="1143000" y="2597002"/>
            <a:ext cx="10807995" cy="1864162"/>
          </a:xfrm>
        </p:spPr>
        <p:txBody>
          <a:bodyPr>
            <a:normAutofit/>
          </a:bodyPr>
          <a:lstStyle/>
          <a:p>
            <a:pPr algn="l" rtl="0"/>
            <a:r>
              <a:rPr lang="en-US" sz="2800" b="1" dirty="0">
                <a:solidFill>
                  <a:schemeClr val="tx1"/>
                </a:solidFill>
                <a:effectLst/>
                <a:latin typeface="Calibri" panose="020F0502020204030204" pitchFamily="34" charset="0"/>
              </a:rPr>
              <a:t>Student Performance &amp; Behavior Dataset </a:t>
            </a:r>
            <a:r>
              <a:rPr lang="en-US" sz="2800" dirty="0">
                <a:solidFill>
                  <a:schemeClr val="tx1"/>
                </a:solidFill>
                <a:effectLst/>
                <a:latin typeface="Calibri" panose="020F0502020204030204" pitchFamily="34" charset="0"/>
              </a:rPr>
              <a:t>is designed </a:t>
            </a:r>
            <a:r>
              <a:rPr lang="en-US" sz="2800" dirty="0">
                <a:solidFill>
                  <a:schemeClr val="tx1"/>
                </a:solidFill>
                <a:latin typeface="Calibri" panose="020F0502020204030204" pitchFamily="34" charset="0"/>
              </a:rPr>
              <a:t> </a:t>
            </a:r>
            <a:r>
              <a:rPr lang="en-US" sz="2800" dirty="0">
                <a:solidFill>
                  <a:schemeClr val="tx1"/>
                </a:solidFill>
                <a:effectLst/>
                <a:latin typeface="Calibri" panose="020F0502020204030204" pitchFamily="34" charset="0"/>
              </a:rPr>
              <a:t>to facilitate the analysis of various factors influencing student performance and behavior, </a:t>
            </a:r>
            <a:r>
              <a:rPr lang="en-US" sz="2800" dirty="0">
                <a:solidFill>
                  <a:schemeClr val="tx1"/>
                </a:solidFill>
                <a:latin typeface="Calibri" panose="020F0502020204030204" pitchFamily="34" charset="0"/>
              </a:rPr>
              <a:t> </a:t>
            </a:r>
            <a:r>
              <a:rPr lang="en-US" sz="2800" dirty="0">
                <a:solidFill>
                  <a:schemeClr val="tx1"/>
                </a:solidFill>
                <a:effectLst/>
                <a:latin typeface="Calibri" panose="020F0502020204030204" pitchFamily="34" charset="0"/>
              </a:rPr>
              <a:t>enabling educators and researchers to develop strategies for academic improvement and behavioral interventions</a:t>
            </a:r>
            <a:endParaRPr lang="ar-EG" sz="28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2052639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6350-61AE-DA46-9665-3011308BBFC9}"/>
              </a:ext>
            </a:extLst>
          </p:cNvPr>
          <p:cNvSpPr>
            <a:spLocks noGrp="1"/>
          </p:cNvSpPr>
          <p:nvPr>
            <p:ph type="title"/>
          </p:nvPr>
        </p:nvSpPr>
        <p:spPr/>
        <p:txBody>
          <a:bodyPr/>
          <a:lstStyle/>
          <a:p>
            <a:pPr algn="ctr"/>
            <a:r>
              <a:rPr lang="en-US" dirty="0"/>
              <a:t>Student Behavior and Performance Analysis</a:t>
            </a:r>
            <a:endParaRPr lang="ar-EG" dirty="0"/>
          </a:p>
        </p:txBody>
      </p:sp>
      <p:sp>
        <p:nvSpPr>
          <p:cNvPr id="3" name="Content Placeholder 2">
            <a:extLst>
              <a:ext uri="{FF2B5EF4-FFF2-40B4-BE49-F238E27FC236}">
                <a16:creationId xmlns:a16="http://schemas.microsoft.com/office/drawing/2014/main" id="{59761C82-43E4-CCB0-8B9A-C553A9D4129E}"/>
              </a:ext>
            </a:extLst>
          </p:cNvPr>
          <p:cNvSpPr>
            <a:spLocks noGrp="1"/>
          </p:cNvSpPr>
          <p:nvPr>
            <p:ph idx="1"/>
          </p:nvPr>
        </p:nvSpPr>
        <p:spPr>
          <a:xfrm>
            <a:off x="1140351" y="2245419"/>
            <a:ext cx="9872871" cy="3088758"/>
          </a:xfrm>
        </p:spPr>
        <p:txBody>
          <a:bodyPr>
            <a:normAutofit/>
          </a:bodyPr>
          <a:lstStyle/>
          <a:p>
            <a:pPr algn="l" rtl="0"/>
            <a:r>
              <a:rPr lang="en-US" sz="2400" b="1" u="none" strike="noStrike" dirty="0">
                <a:solidFill>
                  <a:schemeClr val="tx1"/>
                </a:solidFill>
                <a:effectLst/>
                <a:latin typeface="Calibri" panose="020F0502020204030204" pitchFamily="34" charset="0"/>
              </a:rPr>
              <a:t>Student Behavior</a:t>
            </a:r>
            <a:r>
              <a:rPr lang="en-US" b="0" u="none" strike="noStrike" dirty="0">
                <a:solidFill>
                  <a:schemeClr val="tx1"/>
                </a:solidFill>
                <a:effectLst/>
                <a:latin typeface="Calibri" panose="020F0502020204030204" pitchFamily="34" charset="0"/>
              </a:rPr>
              <a:t>: Refers to actions and attitudes displayed by students in a learning environment. </a:t>
            </a:r>
          </a:p>
          <a:p>
            <a:pPr algn="l" rtl="0"/>
            <a:r>
              <a:rPr lang="en-US" sz="2400" b="1" u="none" strike="noStrike" dirty="0">
                <a:solidFill>
                  <a:schemeClr val="tx1"/>
                </a:solidFill>
                <a:effectLst/>
                <a:latin typeface="Calibri" panose="020F0502020204030204" pitchFamily="34" charset="0"/>
              </a:rPr>
              <a:t>Student Performance: </a:t>
            </a:r>
            <a:r>
              <a:rPr lang="en-US" b="0" u="none" strike="noStrike" dirty="0">
                <a:solidFill>
                  <a:schemeClr val="tx1"/>
                </a:solidFill>
                <a:effectLst/>
                <a:latin typeface="Calibri" panose="020F0502020204030204" pitchFamily="34" charset="0"/>
              </a:rPr>
              <a:t>Measured by academic achievements, including grades, participation, and skill development. </a:t>
            </a:r>
          </a:p>
          <a:p>
            <a:pPr algn="l" rtl="0"/>
            <a:r>
              <a:rPr lang="en-US" sz="2600" b="1" u="none" strike="noStrike" dirty="0">
                <a:solidFill>
                  <a:schemeClr val="tx1"/>
                </a:solidFill>
                <a:effectLst/>
                <a:latin typeface="Calibri" panose="020F0502020204030204" pitchFamily="34" charset="0"/>
              </a:rPr>
              <a:t>Why It Matters: </a:t>
            </a:r>
            <a:r>
              <a:rPr lang="en-US" b="0" u="none" strike="noStrike" dirty="0">
                <a:solidFill>
                  <a:schemeClr val="tx1"/>
                </a:solidFill>
                <a:effectLst/>
                <a:latin typeface="Calibri" panose="020F0502020204030204" pitchFamily="34" charset="0"/>
              </a:rPr>
              <a:t>Understanding behavior helps in identifying at-risk students and improving learning outcomes.</a:t>
            </a:r>
          </a:p>
          <a:p>
            <a:pPr marL="45720" indent="0">
              <a:buNone/>
            </a:pPr>
            <a:endParaRPr lang="en-US" u="none" strike="noStrike" dirty="0">
              <a:effectLst/>
              <a:latin typeface="inherit"/>
            </a:endParaRPr>
          </a:p>
        </p:txBody>
      </p:sp>
    </p:spTree>
    <p:extLst>
      <p:ext uri="{BB962C8B-B14F-4D97-AF65-F5344CB8AC3E}">
        <p14:creationId xmlns:p14="http://schemas.microsoft.com/office/powerpoint/2010/main" val="31835660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C95F-61E0-341B-F951-CF94FE28757C}"/>
              </a:ext>
            </a:extLst>
          </p:cNvPr>
          <p:cNvSpPr>
            <a:spLocks noGrp="1"/>
          </p:cNvSpPr>
          <p:nvPr>
            <p:ph type="title"/>
          </p:nvPr>
        </p:nvSpPr>
        <p:spPr/>
        <p:txBody>
          <a:bodyPr>
            <a:normAutofit/>
          </a:bodyPr>
          <a:lstStyle/>
          <a:p>
            <a:r>
              <a:rPr lang="en-US" sz="4000" b="1" dirty="0">
                <a:effectLst/>
                <a:latin typeface="Calibri" panose="020F0502020204030204" pitchFamily="34" charset="0"/>
              </a:rPr>
              <a:t>Data Preprocessing:</a:t>
            </a:r>
            <a:endParaRPr lang="ar-EG" sz="4000" dirty="0"/>
          </a:p>
        </p:txBody>
      </p:sp>
      <p:sp>
        <p:nvSpPr>
          <p:cNvPr id="3" name="Content Placeholder 2">
            <a:extLst>
              <a:ext uri="{FF2B5EF4-FFF2-40B4-BE49-F238E27FC236}">
                <a16:creationId xmlns:a16="http://schemas.microsoft.com/office/drawing/2014/main" id="{978795AB-5D8B-593C-CA54-C67B6C9C868E}"/>
              </a:ext>
            </a:extLst>
          </p:cNvPr>
          <p:cNvSpPr>
            <a:spLocks noGrp="1"/>
          </p:cNvSpPr>
          <p:nvPr>
            <p:ph idx="1"/>
          </p:nvPr>
        </p:nvSpPr>
        <p:spPr>
          <a:xfrm>
            <a:off x="796636" y="1641763"/>
            <a:ext cx="9872871" cy="4038600"/>
          </a:xfrm>
        </p:spPr>
        <p:txBody>
          <a:bodyPr/>
          <a:lstStyle/>
          <a:p>
            <a:r>
              <a:rPr lang="en-US" sz="1800" dirty="0">
                <a:solidFill>
                  <a:srgbClr val="1F1F1F"/>
                </a:solidFill>
                <a:effectLst/>
                <a:latin typeface="Courier New" panose="02070309020205020404" pitchFamily="49" charset="0"/>
              </a:rPr>
              <a:t>o </a:t>
            </a:r>
            <a:endParaRPr lang="en-US" dirty="0"/>
          </a:p>
          <a:p>
            <a:pPr algn="l" rtl="0"/>
            <a:r>
              <a:rPr lang="en-US" sz="2800" dirty="0">
                <a:solidFill>
                  <a:srgbClr val="1F1F1F"/>
                </a:solidFill>
                <a:effectLst/>
                <a:latin typeface="Calibri" panose="020F0502020204030204" pitchFamily="34" charset="0"/>
              </a:rPr>
              <a:t>Loaded the dataset into a Pandas Data Frame. </a:t>
            </a:r>
            <a:endParaRPr lang="en-US" sz="2800" dirty="0">
              <a:latin typeface="Calibri" panose="020F0502020204030204" pitchFamily="34" charset="0"/>
            </a:endParaRPr>
          </a:p>
          <a:p>
            <a:pPr algn="l" rtl="0"/>
            <a:r>
              <a:rPr lang="en-US" sz="2800" dirty="0">
                <a:solidFill>
                  <a:srgbClr val="1F1F1F"/>
                </a:solidFill>
                <a:effectLst/>
                <a:latin typeface="Calibri" panose="020F0502020204030204" pitchFamily="34" charset="0"/>
              </a:rPr>
              <a:t>Dropped irrelevant columns (Student ID, names and, email</a:t>
            </a:r>
            <a:r>
              <a:rPr lang="en-US" sz="2800" dirty="0">
                <a:solidFill>
                  <a:srgbClr val="1F1F1F"/>
                </a:solidFill>
                <a:latin typeface="Calibri" panose="020F0502020204030204" pitchFamily="34" charset="0"/>
              </a:rPr>
              <a:t>)</a:t>
            </a:r>
            <a:endParaRPr lang="en-US" sz="2800" dirty="0">
              <a:latin typeface="Calibri" panose="020F0502020204030204" pitchFamily="34" charset="0"/>
            </a:endParaRPr>
          </a:p>
          <a:p>
            <a:pPr algn="l" rtl="0"/>
            <a:r>
              <a:rPr lang="en-US" sz="2800" dirty="0">
                <a:solidFill>
                  <a:srgbClr val="1F1F1F"/>
                </a:solidFill>
                <a:effectLst/>
                <a:latin typeface="Calibri" panose="020F0502020204030204" pitchFamily="34" charset="0"/>
              </a:rPr>
              <a:t> Analyzed categorical and numerical features </a:t>
            </a:r>
            <a:endParaRPr lang="en-US" sz="2800" dirty="0">
              <a:latin typeface="Calibri" panose="020F0502020204030204" pitchFamily="34" charset="0"/>
            </a:endParaRPr>
          </a:p>
          <a:p>
            <a:pPr algn="l" rtl="0"/>
            <a:r>
              <a:rPr lang="en-US" sz="2800" dirty="0">
                <a:solidFill>
                  <a:srgbClr val="1F1F1F"/>
                </a:solidFill>
                <a:latin typeface="Calibri" panose="020F0502020204030204" pitchFamily="34" charset="0"/>
              </a:rPr>
              <a:t>U</a:t>
            </a:r>
            <a:r>
              <a:rPr lang="en-US" sz="2800" dirty="0">
                <a:solidFill>
                  <a:srgbClr val="1F1F1F"/>
                </a:solidFill>
                <a:effectLst/>
                <a:latin typeface="Calibri" panose="020F0502020204030204" pitchFamily="34" charset="0"/>
              </a:rPr>
              <a:t>nderstand data characteristics and potential issues</a:t>
            </a:r>
            <a:r>
              <a:rPr lang="en-US" sz="1800" dirty="0">
                <a:solidFill>
                  <a:srgbClr val="1F1F1F"/>
                </a:solidFill>
                <a:effectLst/>
                <a:latin typeface="Calibri" panose="020F0502020204030204" pitchFamily="34" charset="0"/>
              </a:rPr>
              <a:t>.</a:t>
            </a:r>
            <a:endParaRPr lang="ar-EG" dirty="0"/>
          </a:p>
        </p:txBody>
      </p:sp>
    </p:spTree>
    <p:extLst>
      <p:ext uri="{BB962C8B-B14F-4D97-AF65-F5344CB8AC3E}">
        <p14:creationId xmlns:p14="http://schemas.microsoft.com/office/powerpoint/2010/main" val="3166515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8335F-32D8-8A41-E59E-718B859410D3}"/>
              </a:ext>
            </a:extLst>
          </p:cNvPr>
          <p:cNvSpPr>
            <a:spLocks noGrp="1"/>
          </p:cNvSpPr>
          <p:nvPr>
            <p:ph type="title"/>
          </p:nvPr>
        </p:nvSpPr>
        <p:spPr/>
        <p:txBody>
          <a:bodyPr/>
          <a:lstStyle/>
          <a:p>
            <a:r>
              <a:rPr lang="en-US" sz="3200" b="1" dirty="0">
                <a:effectLst/>
                <a:highlight>
                  <a:srgbClr val="D3D3D3"/>
                </a:highlight>
                <a:latin typeface="Calibri" panose="020F0502020204030204" pitchFamily="34" charset="0"/>
                <a:ea typeface="Times New Roman" panose="02020603050405020304" pitchFamily="18" charset="0"/>
                <a:cs typeface="Times New Roman" panose="02020603050405020304" pitchFamily="18" charset="0"/>
              </a:rPr>
              <a:t>Handling Missing Values</a:t>
            </a:r>
            <a:r>
              <a:rPr lang="en-US" sz="3200" b="1" dirty="0">
                <a:effectLst/>
                <a:latin typeface="Calibri" panose="020F0502020204030204" pitchFamily="34" charset="0"/>
                <a:ea typeface="Times New Roman" panose="02020603050405020304" pitchFamily="18" charset="0"/>
                <a:cs typeface="Times New Roman" panose="02020603050405020304" pitchFamily="18" charset="0"/>
              </a:rPr>
              <a:t>:</a:t>
            </a:r>
            <a:br>
              <a:rPr lang="en-US" sz="1800" dirty="0">
                <a:effectLst/>
                <a:latin typeface="Calibri" panose="020F0502020204030204" pitchFamily="34" charset="0"/>
                <a:ea typeface="Times New Roman" panose="02020603050405020304" pitchFamily="18" charset="0"/>
                <a:cs typeface="Arial" panose="020B0604020202020204" pitchFamily="34" charset="0"/>
              </a:rPr>
            </a:br>
            <a:endParaRPr lang="ar-EG" dirty="0"/>
          </a:p>
        </p:txBody>
      </p:sp>
      <p:sp>
        <p:nvSpPr>
          <p:cNvPr id="3" name="Text Placeholder 2">
            <a:extLst>
              <a:ext uri="{FF2B5EF4-FFF2-40B4-BE49-F238E27FC236}">
                <a16:creationId xmlns:a16="http://schemas.microsoft.com/office/drawing/2014/main" id="{6B77079D-53FE-AE04-56C8-EF30738BC847}"/>
              </a:ext>
            </a:extLst>
          </p:cNvPr>
          <p:cNvSpPr>
            <a:spLocks noGrp="1"/>
          </p:cNvSpPr>
          <p:nvPr>
            <p:ph type="body" idx="1"/>
          </p:nvPr>
        </p:nvSpPr>
        <p:spPr>
          <a:xfrm>
            <a:off x="1143000" y="1405766"/>
            <a:ext cx="4754880" cy="777240"/>
          </a:xfrm>
        </p:spPr>
        <p:txBody>
          <a:bodyPr/>
          <a:lstStyle/>
          <a:p>
            <a:pPr algn="l"/>
            <a:r>
              <a:rPr lang="en-US" dirty="0">
                <a:effectLst/>
                <a:latin typeface="Calibri" panose="020F0502020204030204" pitchFamily="34" charset="0"/>
                <a:ea typeface="Times New Roman" panose="02020603050405020304" pitchFamily="18" charset="0"/>
                <a:cs typeface="Times New Roman" panose="02020603050405020304" pitchFamily="18" charset="0"/>
              </a:rPr>
              <a:t>Categorical Columns:</a:t>
            </a:r>
          </a:p>
          <a:p>
            <a:pPr algn="l"/>
            <a:endParaRPr lang="ar-EG" dirty="0"/>
          </a:p>
        </p:txBody>
      </p:sp>
      <p:sp>
        <p:nvSpPr>
          <p:cNvPr id="4" name="Content Placeholder 3">
            <a:extLst>
              <a:ext uri="{FF2B5EF4-FFF2-40B4-BE49-F238E27FC236}">
                <a16:creationId xmlns:a16="http://schemas.microsoft.com/office/drawing/2014/main" id="{1C1E16D3-7976-E7EB-FF17-3967AF110ED9}"/>
              </a:ext>
            </a:extLst>
          </p:cNvPr>
          <p:cNvSpPr>
            <a:spLocks noGrp="1"/>
          </p:cNvSpPr>
          <p:nvPr>
            <p:ph sz="half" idx="2"/>
          </p:nvPr>
        </p:nvSpPr>
        <p:spPr>
          <a:xfrm>
            <a:off x="944880" y="2469804"/>
            <a:ext cx="4754880" cy="3383280"/>
          </a:xfrm>
        </p:spPr>
        <p:txBody>
          <a:bodyPr>
            <a:normAutofit fontScale="55000" lnSpcReduction="20000"/>
          </a:bodyPr>
          <a:lstStyle/>
          <a:p>
            <a:pPr algn="l" rtl="0"/>
            <a:r>
              <a:rPr lang="en-US" sz="5100" dirty="0">
                <a:solidFill>
                  <a:srgbClr val="1F1F1F"/>
                </a:solidFill>
                <a:effectLst/>
                <a:latin typeface="Calibri" panose="020F0502020204030204" pitchFamily="34" charset="0"/>
                <a:ea typeface="Times New Roman" panose="02020603050405020304" pitchFamily="18" charset="0"/>
                <a:cs typeface="Times New Roman" panose="02020603050405020304" pitchFamily="18" charset="0"/>
              </a:rPr>
              <a:t>Identified a high percentage of missing values (35.88%) in the 'Parent_Education_Level' column. </a:t>
            </a:r>
          </a:p>
          <a:p>
            <a:pPr algn="l" rtl="0"/>
            <a:r>
              <a:rPr lang="en-US" sz="5100" dirty="0">
                <a:solidFill>
                  <a:srgbClr val="1F1F1F"/>
                </a:solidFill>
                <a:effectLst/>
                <a:latin typeface="Calibri" panose="020F0502020204030204" pitchFamily="34" charset="0"/>
                <a:ea typeface="Times New Roman" panose="02020603050405020304" pitchFamily="18" charset="0"/>
                <a:cs typeface="Times New Roman" panose="02020603050405020304" pitchFamily="18" charset="0"/>
              </a:rPr>
              <a:t>Due to the low correlation with other features, the column was dropped to avoid introducing bias through imputation.</a:t>
            </a:r>
            <a:endParaRPr lang="en-US" sz="5100" dirty="0">
              <a:effectLst/>
              <a:latin typeface="Calibri" panose="020F0502020204030204" pitchFamily="34" charset="0"/>
              <a:ea typeface="Times New Roman" panose="02020603050405020304" pitchFamily="18" charset="0"/>
              <a:cs typeface="Arial" panose="020B0604020202020204" pitchFamily="34" charset="0"/>
            </a:endParaRPr>
          </a:p>
          <a:p>
            <a:endParaRPr lang="ar-EG" dirty="0"/>
          </a:p>
        </p:txBody>
      </p:sp>
      <p:sp>
        <p:nvSpPr>
          <p:cNvPr id="5" name="Text Placeholder 4">
            <a:extLst>
              <a:ext uri="{FF2B5EF4-FFF2-40B4-BE49-F238E27FC236}">
                <a16:creationId xmlns:a16="http://schemas.microsoft.com/office/drawing/2014/main" id="{7311A2EC-2C66-2037-65F9-832FEB8C0897}"/>
              </a:ext>
            </a:extLst>
          </p:cNvPr>
          <p:cNvSpPr>
            <a:spLocks noGrp="1"/>
          </p:cNvSpPr>
          <p:nvPr>
            <p:ph type="body" sz="quarter" idx="3"/>
          </p:nvPr>
        </p:nvSpPr>
        <p:spPr>
          <a:xfrm>
            <a:off x="6733308" y="1132376"/>
            <a:ext cx="3066011" cy="777240"/>
          </a:xfrm>
        </p:spPr>
        <p:txBody>
          <a:bodyPr/>
          <a:lstStyle/>
          <a:p>
            <a:pPr algn="l"/>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dirty="0"/>
              <a:t>Numerical Columns :</a:t>
            </a:r>
            <a:endParaRPr lang="ar-EG" dirty="0"/>
          </a:p>
        </p:txBody>
      </p:sp>
      <p:sp>
        <p:nvSpPr>
          <p:cNvPr id="6" name="Content Placeholder 5">
            <a:extLst>
              <a:ext uri="{FF2B5EF4-FFF2-40B4-BE49-F238E27FC236}">
                <a16:creationId xmlns:a16="http://schemas.microsoft.com/office/drawing/2014/main" id="{C14D721E-AFC5-07CE-9113-DEDE2CC98C22}"/>
              </a:ext>
            </a:extLst>
          </p:cNvPr>
          <p:cNvSpPr>
            <a:spLocks noGrp="1"/>
          </p:cNvSpPr>
          <p:nvPr>
            <p:ph sz="quarter" idx="4"/>
          </p:nvPr>
        </p:nvSpPr>
        <p:spPr>
          <a:xfrm>
            <a:off x="5699760" y="2363589"/>
            <a:ext cx="5516880" cy="4622811"/>
          </a:xfrm>
        </p:spPr>
        <p:txBody>
          <a:bodyPr>
            <a:noAutofit/>
          </a:bodyPr>
          <a:lstStyle/>
          <a:p>
            <a:pPr marL="1143000" lvl="2" indent="-228600" algn="l" rtl="0">
              <a:lnSpc>
                <a:spcPct val="107000"/>
              </a:lnSpc>
              <a:spcAft>
                <a:spcPts val="800"/>
              </a:spcAft>
              <a:buSzPts val="1000"/>
              <a:buFont typeface="Wingdings" panose="05000000000000000000" pitchFamily="2" charset="2"/>
              <a:buChar char=""/>
              <a:tabLst>
                <a:tab pos="1371600" algn="l"/>
              </a:tabLst>
            </a:pPr>
            <a:r>
              <a:rPr lang="en-US" sz="2400" dirty="0">
                <a:solidFill>
                  <a:srgbClr val="1F1F1F"/>
                </a:solidFill>
                <a:effectLst/>
                <a:latin typeface="Calibri" panose="020F0502020204030204" pitchFamily="34" charset="0"/>
                <a:ea typeface="Times New Roman" panose="02020603050405020304" pitchFamily="18" charset="0"/>
                <a:cs typeface="Times New Roman" panose="02020603050405020304" pitchFamily="18" charset="0"/>
              </a:rPr>
              <a:t>Analyzed correlation and distributions of </a:t>
            </a:r>
            <a:r>
              <a:rPr lang="en-US" sz="2400" b="1" i="1" dirty="0">
                <a:solidFill>
                  <a:srgbClr val="1F1F1F"/>
                </a:solidFill>
                <a:effectLst/>
                <a:latin typeface="Calibri" panose="020F0502020204030204" pitchFamily="34" charset="0"/>
                <a:ea typeface="Times New Roman" panose="02020603050405020304" pitchFamily="18" charset="0"/>
                <a:cs typeface="Times New Roman" panose="02020603050405020304" pitchFamily="18" charset="0"/>
              </a:rPr>
              <a:t>'Attendance (%)' </a:t>
            </a:r>
            <a:r>
              <a:rPr lang="en-US" sz="2400" dirty="0">
                <a:solidFill>
                  <a:srgbClr val="1F1F1F"/>
                </a:solidFill>
                <a:effectLst/>
                <a:latin typeface="Calibri" panose="020F0502020204030204" pitchFamily="34" charset="0"/>
                <a:ea typeface="Times New Roman" panose="02020603050405020304" pitchFamily="18" charset="0"/>
                <a:cs typeface="Times New Roman" panose="02020603050405020304" pitchFamily="18" charset="0"/>
              </a:rPr>
              <a:t>and </a:t>
            </a:r>
            <a:r>
              <a:rPr lang="en-US" sz="2400" b="1" i="1" dirty="0">
                <a:solidFill>
                  <a:srgbClr val="1F1F1F"/>
                </a:solidFill>
                <a:effectLst/>
                <a:latin typeface="Calibri" panose="020F0502020204030204" pitchFamily="34" charset="0"/>
                <a:ea typeface="Times New Roman" panose="02020603050405020304" pitchFamily="18" charset="0"/>
                <a:cs typeface="Times New Roman" panose="02020603050405020304" pitchFamily="18" charset="0"/>
              </a:rPr>
              <a:t>'Assignments_Avg' </a:t>
            </a:r>
            <a:r>
              <a:rPr lang="en-US" sz="2400" dirty="0">
                <a:solidFill>
                  <a:srgbClr val="1F1F1F"/>
                </a:solidFill>
                <a:effectLst/>
                <a:latin typeface="Calibri" panose="020F0502020204030204" pitchFamily="34" charset="0"/>
                <a:ea typeface="Times New Roman" panose="02020603050405020304" pitchFamily="18" charset="0"/>
                <a:cs typeface="Times New Roman" panose="02020603050405020304" pitchFamily="18" charset="0"/>
              </a:rPr>
              <a:t>columns, which contained missing values.</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marL="1143000" lvl="2" indent="-228600" algn="l" rtl="0">
              <a:lnSpc>
                <a:spcPct val="107000"/>
              </a:lnSpc>
              <a:spcAft>
                <a:spcPts val="800"/>
              </a:spcAft>
              <a:buSzPts val="1000"/>
              <a:buFont typeface="Wingdings" panose="05000000000000000000" pitchFamily="2" charset="2"/>
              <a:buChar char=""/>
              <a:tabLst>
                <a:tab pos="1371600" algn="l"/>
              </a:tabLst>
            </a:pPr>
            <a:r>
              <a:rPr lang="en-US" sz="2400" dirty="0">
                <a:solidFill>
                  <a:srgbClr val="1F1F1F"/>
                </a:solidFill>
                <a:effectLst/>
                <a:latin typeface="Calibri" panose="020F0502020204030204" pitchFamily="34" charset="0"/>
                <a:ea typeface="Times New Roman" panose="02020603050405020304" pitchFamily="18" charset="0"/>
                <a:cs typeface="Times New Roman" panose="02020603050405020304" pitchFamily="18" charset="0"/>
              </a:rPr>
              <a:t>Applied Regression Imputation to estimate missing values for 'Attendance (%)'.</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pPr marL="1143000" lvl="2" indent="-228600" algn="l" rtl="0">
              <a:lnSpc>
                <a:spcPct val="107000"/>
              </a:lnSpc>
              <a:spcAft>
                <a:spcPts val="800"/>
              </a:spcAft>
              <a:buSzPts val="1000"/>
              <a:buFont typeface="Wingdings" panose="05000000000000000000" pitchFamily="2" charset="2"/>
              <a:buChar char=""/>
              <a:tabLst>
                <a:tab pos="1371600" algn="l"/>
              </a:tabLst>
            </a:pPr>
            <a:r>
              <a:rPr lang="en-US" sz="2400" dirty="0">
                <a:solidFill>
                  <a:srgbClr val="1F1F1F"/>
                </a:solidFill>
                <a:effectLst/>
                <a:latin typeface="Calibri" panose="020F0502020204030204" pitchFamily="34" charset="0"/>
                <a:ea typeface="Times New Roman" panose="02020603050405020304" pitchFamily="18" charset="0"/>
                <a:cs typeface="Times New Roman" panose="02020603050405020304" pitchFamily="18" charset="0"/>
              </a:rPr>
              <a:t>Applied Random Imputation for 'Assignments_Avg'.</a:t>
            </a:r>
            <a:endParaRPr lang="en-US" sz="2400" dirty="0">
              <a:effectLst/>
              <a:latin typeface="Calibri" panose="020F0502020204030204" pitchFamily="34" charset="0"/>
              <a:ea typeface="Times New Roman" panose="02020603050405020304" pitchFamily="18" charset="0"/>
              <a:cs typeface="Arial" panose="020B0604020202020204" pitchFamily="34" charset="0"/>
            </a:endParaRPr>
          </a:p>
          <a:p>
            <a:endParaRPr lang="ar-EG" sz="2400" dirty="0"/>
          </a:p>
        </p:txBody>
      </p:sp>
    </p:spTree>
    <p:extLst>
      <p:ext uri="{BB962C8B-B14F-4D97-AF65-F5344CB8AC3E}">
        <p14:creationId xmlns:p14="http://schemas.microsoft.com/office/powerpoint/2010/main" val="3831142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55C1B-9F1D-19D4-BFED-3AE759FF47A4}"/>
              </a:ext>
            </a:extLst>
          </p:cNvPr>
          <p:cNvSpPr>
            <a:spLocks noGrp="1"/>
          </p:cNvSpPr>
          <p:nvPr>
            <p:ph type="title"/>
          </p:nvPr>
        </p:nvSpPr>
        <p:spPr>
          <a:xfrm>
            <a:off x="727363" y="526473"/>
            <a:ext cx="5213349" cy="1737360"/>
          </a:xfrm>
        </p:spPr>
        <p:txBody>
          <a:bodyPr/>
          <a:lstStyle/>
          <a:p>
            <a:pPr algn="ctr"/>
            <a:r>
              <a:rPr lang="en-US" sz="2800" b="1" dirty="0">
                <a:effectLst/>
                <a:highlight>
                  <a:srgbClr val="D3D3D3"/>
                </a:highlight>
                <a:latin typeface="Calibri" panose="020F0502020204030204" pitchFamily="34" charset="0"/>
                <a:ea typeface="Times New Roman" panose="02020603050405020304" pitchFamily="18" charset="0"/>
                <a:cs typeface="Times New Roman" panose="02020603050405020304" pitchFamily="18" charset="0"/>
              </a:rPr>
              <a:t>Outlier Detection and Handling:</a:t>
            </a:r>
            <a:br>
              <a:rPr lang="en-US" sz="1800" dirty="0">
                <a:effectLst/>
                <a:latin typeface="Calibri" panose="020F0502020204030204" pitchFamily="34" charset="0"/>
                <a:ea typeface="Times New Roman" panose="02020603050405020304" pitchFamily="18" charset="0"/>
                <a:cs typeface="Arial" panose="020B0604020202020204" pitchFamily="34" charset="0"/>
              </a:rPr>
            </a:br>
            <a:endParaRPr lang="ar-EG" dirty="0"/>
          </a:p>
        </p:txBody>
      </p:sp>
      <p:pic>
        <p:nvPicPr>
          <p:cNvPr id="6" name="Content Placeholder 5">
            <a:extLst>
              <a:ext uri="{FF2B5EF4-FFF2-40B4-BE49-F238E27FC236}">
                <a16:creationId xmlns:a16="http://schemas.microsoft.com/office/drawing/2014/main" id="{09A42CF4-5E70-2C9B-6609-FEA13CB537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35650" y="1815121"/>
            <a:ext cx="5213350" cy="4211606"/>
          </a:xfrm>
        </p:spPr>
      </p:pic>
      <p:sp>
        <p:nvSpPr>
          <p:cNvPr id="4" name="Text Placeholder 3">
            <a:extLst>
              <a:ext uri="{FF2B5EF4-FFF2-40B4-BE49-F238E27FC236}">
                <a16:creationId xmlns:a16="http://schemas.microsoft.com/office/drawing/2014/main" id="{AA7EBBD3-E916-BE94-CBE9-B8CE7E93A27F}"/>
              </a:ext>
            </a:extLst>
          </p:cNvPr>
          <p:cNvSpPr>
            <a:spLocks noGrp="1"/>
          </p:cNvSpPr>
          <p:nvPr>
            <p:ph type="body" sz="half" idx="2"/>
          </p:nvPr>
        </p:nvSpPr>
        <p:spPr>
          <a:xfrm>
            <a:off x="401782" y="2452255"/>
            <a:ext cx="5334000" cy="3879272"/>
          </a:xfrm>
        </p:spPr>
        <p:txBody>
          <a:bodyPr>
            <a:normAutofit fontScale="92500" lnSpcReduction="20000"/>
          </a:bodyPr>
          <a:lstStyle/>
          <a:p>
            <a:pPr marL="285750" indent="-285750" algn="l" rtl="0">
              <a:buFont typeface="Arial" panose="020B0604020202020204" pitchFamily="34" charset="0"/>
              <a:buChar char="•"/>
            </a:pPr>
            <a:r>
              <a:rPr lang="en-US" sz="2800" dirty="0">
                <a:solidFill>
                  <a:srgbClr val="1F1F1F"/>
                </a:solidFill>
                <a:effectLst/>
                <a:latin typeface="Calibri" panose="020F0502020204030204" pitchFamily="34" charset="0"/>
                <a:ea typeface="Times New Roman" panose="02020603050405020304" pitchFamily="18" charset="0"/>
                <a:cs typeface="Times New Roman" panose="02020603050405020304" pitchFamily="18" charset="0"/>
              </a:rPr>
              <a:t>Used box plots to visually identify potential outliers in numerical features.</a:t>
            </a:r>
          </a:p>
          <a:p>
            <a:pPr marL="285750" indent="-285750" algn="l" rtl="0">
              <a:buFont typeface="Arial" panose="020B0604020202020204" pitchFamily="34" charset="0"/>
              <a:buChar char="•"/>
            </a:pPr>
            <a:r>
              <a:rPr lang="en-US" sz="2800" dirty="0">
                <a:solidFill>
                  <a:srgbClr val="1F1F1F"/>
                </a:solidFill>
                <a:effectLst/>
                <a:latin typeface="Calibri" panose="020F0502020204030204" pitchFamily="34" charset="0"/>
                <a:ea typeface="Times New Roman" panose="02020603050405020304" pitchFamily="18" charset="0"/>
                <a:cs typeface="Times New Roman" panose="02020603050405020304" pitchFamily="18" charset="0"/>
              </a:rPr>
              <a:t>Employed the IQR method to detect and replace numerical outliers with reasonable values.</a:t>
            </a: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a:p>
            <a:pPr marL="285750" indent="-285750" algn="l" rtl="0">
              <a:buFont typeface="Arial" panose="020B0604020202020204" pitchFamily="34" charset="0"/>
              <a:buChar char="•"/>
            </a:pPr>
            <a:r>
              <a:rPr lang="en-US" sz="2800" dirty="0">
                <a:solidFill>
                  <a:srgbClr val="1F1F1F"/>
                </a:solidFill>
                <a:effectLst/>
                <a:latin typeface="Calibri" panose="020F0502020204030204" pitchFamily="34" charset="0"/>
                <a:ea typeface="Times New Roman" panose="02020603050405020304" pitchFamily="18" charset="0"/>
                <a:cs typeface="Times New Roman" panose="02020603050405020304" pitchFamily="18" charset="0"/>
              </a:rPr>
              <a:t>Applied the threshold method to address rare categorical values, ensuring that categorical outliers were replaced with the mode</a:t>
            </a:r>
          </a:p>
          <a:p>
            <a:pPr algn="l"/>
            <a:endParaRPr lang="ar-EG" dirty="0"/>
          </a:p>
        </p:txBody>
      </p:sp>
    </p:spTree>
    <p:extLst>
      <p:ext uri="{BB962C8B-B14F-4D97-AF65-F5344CB8AC3E}">
        <p14:creationId xmlns:p14="http://schemas.microsoft.com/office/powerpoint/2010/main" val="1159262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2E12B-8C80-A957-5F79-9EA6FC09CA09}"/>
              </a:ext>
            </a:extLst>
          </p:cNvPr>
          <p:cNvSpPr>
            <a:spLocks noGrp="1"/>
          </p:cNvSpPr>
          <p:nvPr>
            <p:ph type="title"/>
          </p:nvPr>
        </p:nvSpPr>
        <p:spPr>
          <a:xfrm>
            <a:off x="823651" y="835430"/>
            <a:ext cx="4301836" cy="811876"/>
          </a:xfrm>
        </p:spPr>
        <p:txBody>
          <a:bodyPr/>
          <a:lstStyle/>
          <a:p>
            <a:pPr algn="ctr"/>
            <a:r>
              <a:rPr lang="en-US" sz="3200" b="1" dirty="0">
                <a:effectLst>
                  <a:outerShdw blurRad="38100" dist="38100" dir="2700000" algn="tl">
                    <a:srgbClr val="000000">
                      <a:alpha val="43137"/>
                    </a:srgbClr>
                  </a:outerShdw>
                </a:effectLst>
                <a:latin typeface="Calibri" panose="020F0502020204030204" pitchFamily="34" charset="0"/>
                <a:ea typeface="Times New Roman" panose="02020603050405020304" pitchFamily="18" charset="0"/>
                <a:cs typeface="Times New Roman" panose="02020603050405020304" pitchFamily="18" charset="0"/>
              </a:rPr>
              <a:t>Assessed data skewness</a:t>
            </a:r>
            <a:endParaRPr lang="ar-EG" sz="3200" b="1" dirty="0">
              <a:effectLst>
                <a:outerShdw blurRad="38100" dist="38100" dir="2700000" algn="tl">
                  <a:srgbClr val="000000">
                    <a:alpha val="43137"/>
                  </a:srgbClr>
                </a:outerShdw>
              </a:effectLst>
            </a:endParaRPr>
          </a:p>
        </p:txBody>
      </p:sp>
      <p:pic>
        <p:nvPicPr>
          <p:cNvPr id="6" name="Content Placeholder 5">
            <a:extLst>
              <a:ext uri="{FF2B5EF4-FFF2-40B4-BE49-F238E27FC236}">
                <a16:creationId xmlns:a16="http://schemas.microsoft.com/office/drawing/2014/main" id="{34604ADB-DDAF-F8FA-9E8E-D61019842E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9528" y="678873"/>
            <a:ext cx="5153890" cy="5624945"/>
          </a:xfrm>
        </p:spPr>
      </p:pic>
      <p:sp>
        <p:nvSpPr>
          <p:cNvPr id="4" name="Text Placeholder 3">
            <a:extLst>
              <a:ext uri="{FF2B5EF4-FFF2-40B4-BE49-F238E27FC236}">
                <a16:creationId xmlns:a16="http://schemas.microsoft.com/office/drawing/2014/main" id="{447AD895-B368-5998-1280-510720212637}"/>
              </a:ext>
            </a:extLst>
          </p:cNvPr>
          <p:cNvSpPr>
            <a:spLocks noGrp="1"/>
          </p:cNvSpPr>
          <p:nvPr>
            <p:ph type="body" sz="half" idx="2"/>
          </p:nvPr>
        </p:nvSpPr>
        <p:spPr>
          <a:xfrm>
            <a:off x="1115290" y="2599112"/>
            <a:ext cx="3931920" cy="3017520"/>
          </a:xfrm>
        </p:spPr>
        <p:txBody>
          <a:bodyPr>
            <a:normAutofit/>
          </a:bodyPr>
          <a:lstStyle/>
          <a:p>
            <a:pPr marL="285750" indent="-285750" algn="l" rtl="0">
              <a:buFont typeface="Arial" panose="020B0604020202020204" pitchFamily="34" charset="0"/>
              <a:buChar char="•"/>
            </a:pPr>
            <a:r>
              <a:rPr lang="en-US" sz="2800" dirty="0">
                <a:solidFill>
                  <a:srgbClr val="1F1F1F"/>
                </a:solidFill>
                <a:effectLst/>
                <a:latin typeface="Calibri" panose="020F0502020204030204" pitchFamily="34" charset="0"/>
                <a:ea typeface="Times New Roman" panose="02020603050405020304" pitchFamily="18" charset="0"/>
                <a:cs typeface="Times New Roman" panose="02020603050405020304" pitchFamily="18" charset="0"/>
              </a:rPr>
              <a:t>Using histograms and KDE plots for numerical features.</a:t>
            </a:r>
            <a:br>
              <a:rPr lang="en-US" sz="2800" dirty="0">
                <a:effectLst/>
                <a:latin typeface="Calibri" panose="020F0502020204030204" pitchFamily="34" charset="0"/>
                <a:ea typeface="Times New Roman" panose="02020603050405020304" pitchFamily="18" charset="0"/>
                <a:cs typeface="Times New Roman" panose="02020603050405020304" pitchFamily="18" charset="0"/>
              </a:rPr>
            </a:br>
            <a:endParaRPr lang="ar-EG" sz="2800" dirty="0"/>
          </a:p>
        </p:txBody>
      </p:sp>
    </p:spTree>
    <p:extLst>
      <p:ext uri="{BB962C8B-B14F-4D97-AF65-F5344CB8AC3E}">
        <p14:creationId xmlns:p14="http://schemas.microsoft.com/office/powerpoint/2010/main" val="1160831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34332-C27B-BFEE-8765-5AED1F116A5F}"/>
              </a:ext>
            </a:extLst>
          </p:cNvPr>
          <p:cNvSpPr>
            <a:spLocks noGrp="1"/>
          </p:cNvSpPr>
          <p:nvPr>
            <p:ph type="title"/>
          </p:nvPr>
        </p:nvSpPr>
        <p:spPr>
          <a:xfrm>
            <a:off x="689111" y="595745"/>
            <a:ext cx="5088234" cy="1737360"/>
          </a:xfrm>
        </p:spPr>
        <p:txBody>
          <a:bodyPr/>
          <a:lstStyle/>
          <a:p>
            <a:r>
              <a:rPr lang="en-US" sz="2800" b="1" dirty="0">
                <a:effectLst/>
                <a:latin typeface="Calibri" panose="020F0502020204030204" pitchFamily="34" charset="0"/>
                <a:ea typeface="Times New Roman" panose="02020603050405020304" pitchFamily="18" charset="0"/>
                <a:cs typeface="Times New Roman" panose="02020603050405020304" pitchFamily="18" charset="0"/>
              </a:rPr>
              <a:t>count plots</a:t>
            </a: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 </a:t>
            </a:r>
            <a:r>
              <a:rPr lang="en-US" sz="2800" dirty="0">
                <a:solidFill>
                  <a:srgbClr val="1F1F1F"/>
                </a:solidFill>
                <a:effectLst/>
                <a:latin typeface="Calibri" panose="020F0502020204030204" pitchFamily="34" charset="0"/>
                <a:ea typeface="Times New Roman" panose="02020603050405020304" pitchFamily="18" charset="0"/>
                <a:cs typeface="Times New Roman" panose="02020603050405020304" pitchFamily="18" charset="0"/>
              </a:rPr>
              <a:t>to analyze categorical features and their relationship with grades</a:t>
            </a:r>
            <a:r>
              <a:rPr lang="en-US" sz="3200" dirty="0">
                <a:solidFill>
                  <a:srgbClr val="1F1F1F"/>
                </a:solidFill>
                <a:effectLst/>
                <a:latin typeface="Calibri" panose="020F0502020204030204" pitchFamily="34" charset="0"/>
                <a:ea typeface="Times New Roman" panose="02020603050405020304" pitchFamily="18" charset="0"/>
                <a:cs typeface="Times New Roman" panose="02020603050405020304" pitchFamily="18" charset="0"/>
              </a:rPr>
              <a:t>.</a:t>
            </a:r>
            <a:endParaRPr lang="ar-EG" sz="3200" dirty="0">
              <a:latin typeface="Calibri" panose="020F0502020204030204" pitchFamily="34" charset="0"/>
            </a:endParaRPr>
          </a:p>
        </p:txBody>
      </p:sp>
      <p:pic>
        <p:nvPicPr>
          <p:cNvPr id="6" name="Content Placeholder 5">
            <a:extLst>
              <a:ext uri="{FF2B5EF4-FFF2-40B4-BE49-F238E27FC236}">
                <a16:creationId xmlns:a16="http://schemas.microsoft.com/office/drawing/2014/main" id="{CF07191E-A7B2-0846-104A-3CFC4C598E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7346" y="595745"/>
            <a:ext cx="5725542" cy="5514110"/>
          </a:xfrm>
        </p:spPr>
      </p:pic>
      <p:sp>
        <p:nvSpPr>
          <p:cNvPr id="4" name="Text Placeholder 3">
            <a:extLst>
              <a:ext uri="{FF2B5EF4-FFF2-40B4-BE49-F238E27FC236}">
                <a16:creationId xmlns:a16="http://schemas.microsoft.com/office/drawing/2014/main" id="{43829EE3-8854-BA18-FB77-0CFAE6B6B5B3}"/>
              </a:ext>
            </a:extLst>
          </p:cNvPr>
          <p:cNvSpPr>
            <a:spLocks noGrp="1"/>
          </p:cNvSpPr>
          <p:nvPr>
            <p:ph type="body" sz="half" idx="2"/>
          </p:nvPr>
        </p:nvSpPr>
        <p:spPr>
          <a:xfrm>
            <a:off x="689112" y="2724805"/>
            <a:ext cx="5088233" cy="4133195"/>
          </a:xfrm>
        </p:spPr>
        <p:txBody>
          <a:bodyPr>
            <a:normAutofit/>
          </a:bodyPr>
          <a:lstStyle/>
          <a:p>
            <a:pPr marL="285750" indent="-285750" algn="l" rtl="0">
              <a:buFont typeface="Arial" panose="020B0604020202020204" pitchFamily="34" charset="0"/>
              <a:buChar char="•"/>
            </a:pPr>
            <a:r>
              <a:rPr lang="en-US" sz="2400" b="0" i="0" dirty="0">
                <a:solidFill>
                  <a:schemeClr val="tx1"/>
                </a:solidFill>
                <a:effectLst/>
                <a:latin typeface="Calibri" panose="020F0502020204030204" pitchFamily="34" charset="0"/>
              </a:rPr>
              <a:t> </a:t>
            </a:r>
            <a:r>
              <a:rPr lang="en-US" sz="2400" b="0" i="0" dirty="0">
                <a:effectLst/>
                <a:latin typeface="Calibri" panose="020F0502020204030204" pitchFamily="34" charset="0"/>
              </a:rPr>
              <a:t>Gender</a:t>
            </a:r>
            <a:r>
              <a:rPr lang="en-US" sz="2400" b="0" i="0" dirty="0">
                <a:solidFill>
                  <a:schemeClr val="tx1"/>
                </a:solidFill>
                <a:effectLst/>
                <a:latin typeface="Calibri" panose="020F0502020204030204" pitchFamily="34" charset="0"/>
              </a:rPr>
              <a:t> might not be a major factor significantly impacting grades. we also noticed that this column contain un logical values</a:t>
            </a:r>
          </a:p>
          <a:p>
            <a:pPr marL="285750" indent="-285750" algn="l" rtl="0">
              <a:buFont typeface="Arial" panose="020B0604020202020204" pitchFamily="34" charset="0"/>
              <a:buChar char="•"/>
            </a:pPr>
            <a:r>
              <a:rPr lang="en-US" sz="2400" b="0" i="0" dirty="0">
                <a:effectLst/>
                <a:latin typeface="system-ui"/>
              </a:rPr>
              <a:t> .</a:t>
            </a:r>
            <a:r>
              <a:rPr lang="en-US" sz="2400" dirty="0">
                <a:solidFill>
                  <a:schemeClr val="tx1"/>
                </a:solidFill>
                <a:latin typeface="system-ui"/>
              </a:rPr>
              <a:t> The distribution of grades varies across departments.</a:t>
            </a:r>
          </a:p>
          <a:p>
            <a:pPr marL="285750" indent="-285750" algn="l" rtl="0">
              <a:buFont typeface="Arial" panose="020B0604020202020204" pitchFamily="34" charset="0"/>
              <a:buChar char="•"/>
            </a:pPr>
            <a:r>
              <a:rPr lang="en-US" sz="2400" b="0" i="0" dirty="0">
                <a:solidFill>
                  <a:schemeClr val="tx1"/>
                </a:solidFill>
                <a:effectLst/>
                <a:latin typeface="system-ui"/>
              </a:rPr>
              <a:t>Most students across all grades have internet access at home, with a relatively small number who do not.</a:t>
            </a:r>
            <a:endParaRPr lang="ar-EG" sz="2400" dirty="0">
              <a:solidFill>
                <a:schemeClr val="tx1"/>
              </a:solidFill>
              <a:latin typeface="Calibri" panose="020F0502020204030204" pitchFamily="34" charset="0"/>
            </a:endParaRPr>
          </a:p>
        </p:txBody>
      </p:sp>
    </p:spTree>
    <p:extLst>
      <p:ext uri="{BB962C8B-B14F-4D97-AF65-F5344CB8AC3E}">
        <p14:creationId xmlns:p14="http://schemas.microsoft.com/office/powerpoint/2010/main" val="3534680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697D28-4F28-5BFA-4D23-9F4999945BD9}"/>
              </a:ext>
            </a:extLst>
          </p:cNvPr>
          <p:cNvSpPr txBox="1"/>
          <p:nvPr/>
        </p:nvSpPr>
        <p:spPr>
          <a:xfrm>
            <a:off x="249042" y="446558"/>
            <a:ext cx="7370957" cy="1096519"/>
          </a:xfrm>
          <a:prstGeom prst="rect">
            <a:avLst/>
          </a:prstGeom>
          <a:noFill/>
        </p:spPr>
        <p:txBody>
          <a:bodyPr wrap="square" rtlCol="1">
            <a:spAutoFit/>
          </a:bodyPr>
          <a:lstStyle/>
          <a:p>
            <a:pPr marL="742950" lvl="1" indent="-285750">
              <a:lnSpc>
                <a:spcPct val="107000"/>
              </a:lnSpc>
              <a:spcAft>
                <a:spcPts val="800"/>
              </a:spcAft>
              <a:buSzPts val="1000"/>
              <a:buFont typeface="Courier New" panose="02070309020205020404" pitchFamily="49" charset="0"/>
              <a:buChar char="o"/>
              <a:tabLst>
                <a:tab pos="914400" algn="l"/>
              </a:tabLst>
            </a:pPr>
            <a:r>
              <a:rPr lang="en-US" sz="2800" b="1" i="0" dirty="0">
                <a:solidFill>
                  <a:schemeClr val="accent1"/>
                </a:solidFill>
                <a:effectLst>
                  <a:outerShdw blurRad="38100" dist="38100" dir="2700000" algn="tl">
                    <a:srgbClr val="000000">
                      <a:alpha val="43137"/>
                    </a:srgbClr>
                  </a:outerShdw>
                </a:effectLst>
                <a:latin typeface="Calibri" panose="020F0502020204030204" pitchFamily="34" charset="0"/>
              </a:rPr>
              <a:t> Average Total Score by Study Hours </a:t>
            </a:r>
          </a:p>
          <a:p>
            <a:pPr marL="742950" lvl="1" indent="-285750" algn="l" rtl="0">
              <a:lnSpc>
                <a:spcPct val="107000"/>
              </a:lnSpc>
              <a:spcAft>
                <a:spcPts val="800"/>
              </a:spcAft>
              <a:buSzPts val="1000"/>
              <a:buFont typeface="Courier New" panose="02070309020205020404" pitchFamily="49" charset="0"/>
              <a:buChar char="o"/>
              <a:tabLst>
                <a:tab pos="914400" algn="l"/>
              </a:tabLst>
            </a:pPr>
            <a:endParaRPr lang="en-US"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DA78AE9-B341-6D88-6AFC-E25B13686F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57775" y="1513106"/>
            <a:ext cx="7134225" cy="5000625"/>
          </a:xfrm>
          <a:prstGeom prst="rect">
            <a:avLst/>
          </a:prstGeom>
        </p:spPr>
      </p:pic>
      <p:sp>
        <p:nvSpPr>
          <p:cNvPr id="5" name="TextBox 4">
            <a:extLst>
              <a:ext uri="{FF2B5EF4-FFF2-40B4-BE49-F238E27FC236}">
                <a16:creationId xmlns:a16="http://schemas.microsoft.com/office/drawing/2014/main" id="{CB168ED3-D16C-F8C9-358E-FB3C742E83BF}"/>
              </a:ext>
            </a:extLst>
          </p:cNvPr>
          <p:cNvSpPr txBox="1"/>
          <p:nvPr/>
        </p:nvSpPr>
        <p:spPr>
          <a:xfrm>
            <a:off x="429152" y="2390239"/>
            <a:ext cx="4835575" cy="2954655"/>
          </a:xfrm>
          <a:prstGeom prst="rect">
            <a:avLst/>
          </a:prstGeom>
          <a:noFill/>
        </p:spPr>
        <p:txBody>
          <a:bodyPr wrap="square" rtlCol="1">
            <a:spAutoFit/>
          </a:bodyPr>
          <a:lstStyle/>
          <a:p>
            <a:r>
              <a:rPr lang="en-US" sz="2400" b="1" i="0" dirty="0">
                <a:solidFill>
                  <a:schemeClr val="accent1"/>
                </a:solidFill>
                <a:effectLst/>
                <a:latin typeface="Calibri" panose="020F0502020204030204" pitchFamily="34" charset="0"/>
              </a:rPr>
              <a:t>Positive Trend</a:t>
            </a:r>
            <a:r>
              <a:rPr lang="en-US" sz="2400" b="0" i="0" dirty="0">
                <a:solidFill>
                  <a:srgbClr val="1F1F1F"/>
                </a:solidFill>
                <a:effectLst/>
                <a:latin typeface="Calibri" panose="020F0502020204030204" pitchFamily="34" charset="0"/>
              </a:rPr>
              <a:t>: The line generally slopes upward from left to right, indicating a positive relationship between study hours and final scores. This supports the common understanding that more study time leads to better academic outcomes.</a:t>
            </a:r>
          </a:p>
          <a:p>
            <a:endParaRPr lang="ar-EG" dirty="0"/>
          </a:p>
        </p:txBody>
      </p:sp>
    </p:spTree>
    <p:extLst>
      <p:ext uri="{BB962C8B-B14F-4D97-AF65-F5344CB8AC3E}">
        <p14:creationId xmlns:p14="http://schemas.microsoft.com/office/powerpoint/2010/main" val="3213673271"/>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TM03457444[[fn=Basis]]</Template>
  <TotalTime>271</TotalTime>
  <Words>692</Words>
  <Application>Microsoft Office PowerPoint</Application>
  <PresentationFormat>Widescreen</PresentationFormat>
  <Paragraphs>48</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Corbel</vt:lpstr>
      <vt:lpstr>Courier New</vt:lpstr>
      <vt:lpstr>inherit</vt:lpstr>
      <vt:lpstr>Roboto</vt:lpstr>
      <vt:lpstr>system-ui</vt:lpstr>
      <vt:lpstr>Wingdings</vt:lpstr>
      <vt:lpstr>Basis</vt:lpstr>
      <vt:lpstr>Understanding Student behavior and Performance</vt:lpstr>
      <vt:lpstr>Introduction</vt:lpstr>
      <vt:lpstr>Student Behavior and Performance Analysis</vt:lpstr>
      <vt:lpstr>Data Preprocessing:</vt:lpstr>
      <vt:lpstr>Handling Missing Values: </vt:lpstr>
      <vt:lpstr>Outlier Detection and Handling: </vt:lpstr>
      <vt:lpstr>Assessed data skewness</vt:lpstr>
      <vt:lpstr>count plots to analyze categorical features and their relationship with grades.</vt:lpstr>
      <vt:lpstr>PowerPoint Presentation</vt:lpstr>
      <vt:lpstr>PowerPoint Presentation</vt:lpstr>
      <vt:lpstr>PowerPoint Presentation</vt:lpstr>
      <vt:lpstr>PowerPoint Presentation</vt:lpstr>
      <vt:lpstr>PowerPoint Presentation</vt:lpstr>
      <vt:lpstr>Grade Column (Target Column)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Student behavior and Performance</dc:title>
  <dc:creator>Mohamed Samir</dc:creator>
  <cp:lastModifiedBy>Mohamed Samir</cp:lastModifiedBy>
  <cp:revision>2</cp:revision>
  <dcterms:created xsi:type="dcterms:W3CDTF">2025-03-02T01:56:11Z</dcterms:created>
  <dcterms:modified xsi:type="dcterms:W3CDTF">2025-03-03T00:05:46Z</dcterms:modified>
</cp:coreProperties>
</file>