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5EBF8-4748-46FF-B1AF-705C70585F72}" type="datetimeFigureOut">
              <a:rPr lang="fr-FR" smtClean="0"/>
              <a:t>29/11/2015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EC331-F399-47AA-A5D6-23DDE82DE467}" type="slidenum">
              <a:rPr lang="fr-FR" smtClean="0"/>
              <a:t>‹N°›</a:t>
            </a:fld>
            <a:endParaRPr lang="fr-FR"/>
          </a:p>
        </p:txBody>
      </p:sp>
    </p:spTree>
    <p:extLst>
      <p:ext uri="{BB962C8B-B14F-4D97-AF65-F5344CB8AC3E}">
        <p14:creationId xmlns:p14="http://schemas.microsoft.com/office/powerpoint/2010/main" val="50622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6EEC331-F399-47AA-A5D6-23DDE82DE467}" type="slidenum">
              <a:rPr lang="fr-FR" smtClean="0"/>
              <a:t>9</a:t>
            </a:fld>
            <a:endParaRPr lang="fr-FR"/>
          </a:p>
        </p:txBody>
      </p:sp>
    </p:spTree>
    <p:extLst>
      <p:ext uri="{BB962C8B-B14F-4D97-AF65-F5344CB8AC3E}">
        <p14:creationId xmlns:p14="http://schemas.microsoft.com/office/powerpoint/2010/main" val="234744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8537DD0-BAB2-4419-986E-1C92AEE6A949}" type="datetimeFigureOut">
              <a:rPr lang="fr-FR" smtClean="0"/>
              <a:t>29/11/2015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420028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537DD0-BAB2-4419-986E-1C92AEE6A949}" type="datetimeFigureOut">
              <a:rPr lang="fr-FR" smtClean="0"/>
              <a:t>29/11/2015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424292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537DD0-BAB2-4419-986E-1C92AEE6A949}" type="datetimeFigureOut">
              <a:rPr lang="fr-FR" smtClean="0"/>
              <a:t>29/11/2015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77465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8537DD0-BAB2-4419-986E-1C92AEE6A949}" type="datetimeFigureOut">
              <a:rPr lang="fr-FR" smtClean="0"/>
              <a:t>29/11/2015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26295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8537DD0-BAB2-4419-986E-1C92AEE6A949}" type="datetimeFigureOut">
              <a:rPr lang="fr-FR" smtClean="0"/>
              <a:t>29/11/2015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307061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8537DD0-BAB2-4419-986E-1C92AEE6A949}" type="datetimeFigureOut">
              <a:rPr lang="fr-FR" smtClean="0"/>
              <a:t>29/11/2015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86816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8537DD0-BAB2-4419-986E-1C92AEE6A949}" type="datetimeFigureOut">
              <a:rPr lang="fr-FR" smtClean="0"/>
              <a:t>29/11/2015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178487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8537DD0-BAB2-4419-986E-1C92AEE6A949}" type="datetimeFigureOut">
              <a:rPr lang="fr-FR" smtClean="0"/>
              <a:t>29/11/2015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294362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8537DD0-BAB2-4419-986E-1C92AEE6A949}" type="datetimeFigureOut">
              <a:rPr lang="fr-FR" smtClean="0"/>
              <a:t>29/11/2015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129983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537DD0-BAB2-4419-986E-1C92AEE6A949}" type="datetimeFigureOut">
              <a:rPr lang="fr-FR" smtClean="0"/>
              <a:t>29/11/2015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216269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537DD0-BAB2-4419-986E-1C92AEE6A949}" type="datetimeFigureOut">
              <a:rPr lang="fr-FR" smtClean="0"/>
              <a:t>29/11/2015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2B55185-B72C-4E16-A911-4849D7592896}" type="slidenum">
              <a:rPr lang="fr-FR" smtClean="0"/>
              <a:t>‹N°›</a:t>
            </a:fld>
            <a:endParaRPr lang="fr-FR"/>
          </a:p>
        </p:txBody>
      </p:sp>
    </p:spTree>
    <p:extLst>
      <p:ext uri="{BB962C8B-B14F-4D97-AF65-F5344CB8AC3E}">
        <p14:creationId xmlns:p14="http://schemas.microsoft.com/office/powerpoint/2010/main" val="88934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37DD0-BAB2-4419-986E-1C92AEE6A949}" type="datetimeFigureOut">
              <a:rPr lang="fr-FR" smtClean="0"/>
              <a:t>29/11/2015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55185-B72C-4E16-A911-4849D7592896}" type="slidenum">
              <a:rPr lang="fr-FR" smtClean="0"/>
              <a:t>‹N°›</a:t>
            </a:fld>
            <a:endParaRPr lang="fr-FR"/>
          </a:p>
        </p:txBody>
      </p:sp>
    </p:spTree>
    <p:extLst>
      <p:ext uri="{BB962C8B-B14F-4D97-AF65-F5344CB8AC3E}">
        <p14:creationId xmlns:p14="http://schemas.microsoft.com/office/powerpoint/2010/main" val="3179468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AIDE</a:t>
            </a:r>
            <a:br>
              <a:rPr lang="fr-FR" dirty="0" smtClean="0"/>
            </a:br>
            <a:r>
              <a:rPr lang="fr-FR" dirty="0" smtClean="0"/>
              <a:t>VT_AGENDA</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95899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Gestion des droits</a:t>
            </a:r>
            <a:endParaRPr lang="fr-FR" dirty="0"/>
          </a:p>
        </p:txBody>
      </p:sp>
      <p:sp>
        <p:nvSpPr>
          <p:cNvPr id="3" name="Espace réservé du contenu 2"/>
          <p:cNvSpPr>
            <a:spLocks noGrp="1"/>
          </p:cNvSpPr>
          <p:nvPr>
            <p:ph idx="1"/>
          </p:nvPr>
        </p:nvSpPr>
        <p:spPr>
          <a:xfrm>
            <a:off x="838200" y="1825625"/>
            <a:ext cx="6043863" cy="4351338"/>
          </a:xfrm>
        </p:spPr>
        <p:txBody>
          <a:bodyPr>
            <a:normAutofit/>
          </a:bodyPr>
          <a:lstStyle/>
          <a:p>
            <a:r>
              <a:rPr lang="fr-FR" sz="2000" dirty="0"/>
              <a:t>La page de gestion de droits permet à l’administrateur de modifier les droits d’un ou plusieurs enseignants. </a:t>
            </a:r>
            <a:endParaRPr lang="fr-FR" sz="2000" dirty="0" smtClean="0"/>
          </a:p>
          <a:p>
            <a:r>
              <a:rPr lang="fr-FR" sz="2000" dirty="0" smtClean="0"/>
              <a:t>Pour </a:t>
            </a:r>
            <a:r>
              <a:rPr lang="fr-FR" sz="2000" dirty="0"/>
              <a:t>cela, on affiche la liste des enseignants avec pour chaque page, un case cochée ou décochée. </a:t>
            </a:r>
            <a:endParaRPr lang="fr-FR" sz="2000" dirty="0" smtClean="0"/>
          </a:p>
          <a:p>
            <a:r>
              <a:rPr lang="fr-FR" sz="2000" dirty="0" smtClean="0"/>
              <a:t>L’administrateur </a:t>
            </a:r>
            <a:r>
              <a:rPr lang="fr-FR" sz="2000" dirty="0"/>
              <a:t>a juste à modifier une des cases et cliquer sur sauvegarder. Il peut également chercher l’enseignant grâce à la barre de recherche permettant de filtrer le tableau selon la chaine de caractère saisie. </a:t>
            </a:r>
            <a:endParaRPr lang="fr-FR" sz="2000" dirty="0" smtClean="0"/>
          </a:p>
          <a:p>
            <a:pPr marL="0" indent="0">
              <a:buNone/>
            </a:pPr>
            <a:endParaRPr lang="fr-FR" sz="2000" b="1" dirty="0" smtClean="0"/>
          </a:p>
          <a:p>
            <a:pPr marL="0" indent="0">
              <a:buNone/>
            </a:pPr>
            <a:endParaRPr lang="fr-FR" sz="2000" b="1" dirty="0"/>
          </a:p>
          <a:p>
            <a:pPr marL="0" indent="0">
              <a:buNone/>
            </a:pPr>
            <a:r>
              <a:rPr lang="fr-FR" sz="2000" b="1" dirty="0" smtClean="0"/>
              <a:t>ATTENTION </a:t>
            </a:r>
            <a:r>
              <a:rPr lang="fr-FR" sz="2000" b="1" dirty="0"/>
              <a:t>: une fois administrateur, vous ne pourrez plus être supprimé de la liste des administrateurs. </a:t>
            </a:r>
            <a:endParaRPr lang="fr-FR" sz="2000" dirty="0"/>
          </a:p>
        </p:txBody>
      </p:sp>
      <p:pic>
        <p:nvPicPr>
          <p:cNvPr id="4" name="Image 3"/>
          <p:cNvPicPr>
            <a:picLocks noChangeAspect="1"/>
          </p:cNvPicPr>
          <p:nvPr/>
        </p:nvPicPr>
        <p:blipFill>
          <a:blip r:embed="rId2"/>
          <a:stretch>
            <a:fillRect/>
          </a:stretch>
        </p:blipFill>
        <p:spPr>
          <a:xfrm>
            <a:off x="7223460" y="1825625"/>
            <a:ext cx="4819650" cy="2981325"/>
          </a:xfrm>
          <a:prstGeom prst="rect">
            <a:avLst/>
          </a:prstGeom>
        </p:spPr>
      </p:pic>
    </p:spTree>
    <p:extLst>
      <p:ext uri="{BB962C8B-B14F-4D97-AF65-F5344CB8AC3E}">
        <p14:creationId xmlns:p14="http://schemas.microsoft.com/office/powerpoint/2010/main" val="1926264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Mes modules</a:t>
            </a:r>
            <a:endParaRPr lang="fr-FR" dirty="0"/>
          </a:p>
        </p:txBody>
      </p:sp>
      <p:sp>
        <p:nvSpPr>
          <p:cNvPr id="3" name="Espace réservé du contenu 2"/>
          <p:cNvSpPr>
            <a:spLocks noGrp="1"/>
          </p:cNvSpPr>
          <p:nvPr>
            <p:ph idx="1"/>
          </p:nvPr>
        </p:nvSpPr>
        <p:spPr>
          <a:xfrm>
            <a:off x="838200" y="1825625"/>
            <a:ext cx="5165557" cy="4351338"/>
          </a:xfrm>
        </p:spPr>
        <p:txBody>
          <a:bodyPr>
            <a:normAutofit/>
          </a:bodyPr>
          <a:lstStyle/>
          <a:p>
            <a:r>
              <a:rPr lang="fr-FR" sz="2000" dirty="0"/>
              <a:t>La page modules permet à l’enseignant d’accéder à l’ensemble de ces heures organisées par matière. Il saisit alors le professeur, la matière et l’année et le système lui retourne un ensemble d’heures de différents types (TP, TD, CM etc.) </a:t>
            </a:r>
          </a:p>
        </p:txBody>
      </p:sp>
      <p:pic>
        <p:nvPicPr>
          <p:cNvPr id="4" name="Image 3"/>
          <p:cNvPicPr>
            <a:picLocks noChangeAspect="1"/>
          </p:cNvPicPr>
          <p:nvPr/>
        </p:nvPicPr>
        <p:blipFill>
          <a:blip r:embed="rId2"/>
          <a:stretch>
            <a:fillRect/>
          </a:stretch>
        </p:blipFill>
        <p:spPr>
          <a:xfrm>
            <a:off x="6096000" y="1825625"/>
            <a:ext cx="5921292" cy="4209725"/>
          </a:xfrm>
          <a:prstGeom prst="rect">
            <a:avLst/>
          </a:prstGeom>
        </p:spPr>
      </p:pic>
    </p:spTree>
    <p:extLst>
      <p:ext uri="{BB962C8B-B14F-4D97-AF65-F5344CB8AC3E}">
        <p14:creationId xmlns:p14="http://schemas.microsoft.com/office/powerpoint/2010/main" val="341458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Mes droits</a:t>
            </a:r>
            <a:endParaRPr lang="fr-FR" dirty="0"/>
          </a:p>
        </p:txBody>
      </p:sp>
      <p:sp>
        <p:nvSpPr>
          <p:cNvPr id="3" name="Espace réservé du contenu 2"/>
          <p:cNvSpPr>
            <a:spLocks noGrp="1"/>
          </p:cNvSpPr>
          <p:nvPr>
            <p:ph idx="1"/>
          </p:nvPr>
        </p:nvSpPr>
        <p:spPr/>
        <p:txBody>
          <a:bodyPr>
            <a:normAutofit/>
          </a:bodyPr>
          <a:lstStyle/>
          <a:p>
            <a:r>
              <a:rPr lang="fr-FR" sz="2000" dirty="0"/>
              <a:t>La page mes droits récapitule les droits du professeur connecté dans un tableau : </a:t>
            </a:r>
          </a:p>
        </p:txBody>
      </p:sp>
      <p:pic>
        <p:nvPicPr>
          <p:cNvPr id="4" name="Image 3"/>
          <p:cNvPicPr>
            <a:picLocks noChangeAspect="1"/>
          </p:cNvPicPr>
          <p:nvPr/>
        </p:nvPicPr>
        <p:blipFill>
          <a:blip r:embed="rId2"/>
          <a:stretch>
            <a:fillRect/>
          </a:stretch>
        </p:blipFill>
        <p:spPr>
          <a:xfrm>
            <a:off x="3308501" y="2365772"/>
            <a:ext cx="5574997" cy="3271044"/>
          </a:xfrm>
          <a:prstGeom prst="rect">
            <a:avLst/>
          </a:prstGeom>
        </p:spPr>
      </p:pic>
    </p:spTree>
    <p:extLst>
      <p:ext uri="{BB962C8B-B14F-4D97-AF65-F5344CB8AC3E}">
        <p14:creationId xmlns:p14="http://schemas.microsoft.com/office/powerpoint/2010/main" val="1383742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Mes heures</a:t>
            </a:r>
            <a:endParaRPr lang="fr-FR" dirty="0"/>
          </a:p>
        </p:txBody>
      </p:sp>
      <p:sp>
        <p:nvSpPr>
          <p:cNvPr id="3" name="Espace réservé du contenu 2"/>
          <p:cNvSpPr>
            <a:spLocks noGrp="1"/>
          </p:cNvSpPr>
          <p:nvPr>
            <p:ph idx="1"/>
          </p:nvPr>
        </p:nvSpPr>
        <p:spPr>
          <a:xfrm>
            <a:off x="838200" y="1825625"/>
            <a:ext cx="5743074" cy="4351338"/>
          </a:xfrm>
        </p:spPr>
        <p:txBody>
          <a:bodyPr>
            <a:normAutofit/>
          </a:bodyPr>
          <a:lstStyle/>
          <a:p>
            <a:r>
              <a:rPr lang="fr-FR" sz="2000" dirty="0"/>
              <a:t>Mes heures permet au professeur d’accéder à l’ensemble de ces heures ainsi que son total d’heures par matière. </a:t>
            </a:r>
            <a:endParaRPr lang="fr-FR" sz="2000" dirty="0" smtClean="0"/>
          </a:p>
          <a:p>
            <a:r>
              <a:rPr lang="fr-FR" sz="2000" dirty="0" smtClean="0"/>
              <a:t>Il </a:t>
            </a:r>
            <a:r>
              <a:rPr lang="fr-FR" sz="2000" dirty="0"/>
              <a:t>affiche également un graphique afin d’afficher son nombre d’heures par mois : </a:t>
            </a:r>
          </a:p>
        </p:txBody>
      </p:sp>
      <p:pic>
        <p:nvPicPr>
          <p:cNvPr id="4" name="Image 3"/>
          <p:cNvPicPr>
            <a:picLocks noChangeAspect="1"/>
          </p:cNvPicPr>
          <p:nvPr/>
        </p:nvPicPr>
        <p:blipFill>
          <a:blip r:embed="rId2"/>
          <a:stretch>
            <a:fillRect/>
          </a:stretch>
        </p:blipFill>
        <p:spPr>
          <a:xfrm>
            <a:off x="6958297" y="488281"/>
            <a:ext cx="4781550" cy="1838325"/>
          </a:xfrm>
          <a:prstGeom prst="rect">
            <a:avLst/>
          </a:prstGeom>
        </p:spPr>
      </p:pic>
      <p:pic>
        <p:nvPicPr>
          <p:cNvPr id="5" name="Image 4"/>
          <p:cNvPicPr>
            <a:picLocks noChangeAspect="1"/>
          </p:cNvPicPr>
          <p:nvPr/>
        </p:nvPicPr>
        <p:blipFill>
          <a:blip r:embed="rId3"/>
          <a:stretch>
            <a:fillRect/>
          </a:stretch>
        </p:blipFill>
        <p:spPr>
          <a:xfrm>
            <a:off x="7691687" y="2326606"/>
            <a:ext cx="3314771" cy="3525504"/>
          </a:xfrm>
          <a:prstGeom prst="rect">
            <a:avLst/>
          </a:prstGeom>
        </p:spPr>
      </p:pic>
      <p:pic>
        <p:nvPicPr>
          <p:cNvPr id="6" name="Image 5"/>
          <p:cNvPicPr>
            <a:picLocks noChangeAspect="1"/>
          </p:cNvPicPr>
          <p:nvPr/>
        </p:nvPicPr>
        <p:blipFill>
          <a:blip r:embed="rId4"/>
          <a:stretch>
            <a:fillRect/>
          </a:stretch>
        </p:blipFill>
        <p:spPr>
          <a:xfrm>
            <a:off x="6974464" y="5852110"/>
            <a:ext cx="4749216" cy="888935"/>
          </a:xfrm>
          <a:prstGeom prst="rect">
            <a:avLst/>
          </a:prstGeom>
        </p:spPr>
      </p:pic>
    </p:spTree>
    <p:extLst>
      <p:ext uri="{BB962C8B-B14F-4D97-AF65-F5344CB8AC3E}">
        <p14:creationId xmlns:p14="http://schemas.microsoft.com/office/powerpoint/2010/main" val="2560231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Dialogue de gestion </a:t>
            </a:r>
            <a:endParaRPr lang="fr-FR" dirty="0"/>
          </a:p>
        </p:txBody>
      </p:sp>
      <p:sp>
        <p:nvSpPr>
          <p:cNvPr id="3" name="Espace réservé du contenu 2"/>
          <p:cNvSpPr>
            <a:spLocks noGrp="1"/>
          </p:cNvSpPr>
          <p:nvPr>
            <p:ph idx="1"/>
          </p:nvPr>
        </p:nvSpPr>
        <p:spPr>
          <a:xfrm>
            <a:off x="838200" y="1825625"/>
            <a:ext cx="4558716" cy="4351338"/>
          </a:xfrm>
        </p:spPr>
        <p:txBody>
          <a:bodyPr>
            <a:normAutofit/>
          </a:bodyPr>
          <a:lstStyle/>
          <a:p>
            <a:r>
              <a:rPr lang="fr-FR" sz="2000" dirty="0"/>
              <a:t>Cette vue permet d’afficher le potentiel d’heures maximal en fonction du grade des professeurs. </a:t>
            </a:r>
          </a:p>
        </p:txBody>
      </p:sp>
      <p:pic>
        <p:nvPicPr>
          <p:cNvPr id="4" name="Image 3"/>
          <p:cNvPicPr>
            <a:picLocks noChangeAspect="1"/>
          </p:cNvPicPr>
          <p:nvPr/>
        </p:nvPicPr>
        <p:blipFill>
          <a:blip r:embed="rId2"/>
          <a:stretch>
            <a:fillRect/>
          </a:stretch>
        </p:blipFill>
        <p:spPr>
          <a:xfrm>
            <a:off x="5396916" y="1825625"/>
            <a:ext cx="6706854" cy="3179334"/>
          </a:xfrm>
          <a:prstGeom prst="rect">
            <a:avLst/>
          </a:prstGeom>
        </p:spPr>
      </p:pic>
    </p:spTree>
    <p:extLst>
      <p:ext uri="{BB962C8B-B14F-4D97-AF65-F5344CB8AC3E}">
        <p14:creationId xmlns:p14="http://schemas.microsoft.com/office/powerpoint/2010/main" val="1464628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6. Occupation des salles </a:t>
            </a:r>
            <a:endParaRPr lang="fr-FR" dirty="0"/>
          </a:p>
        </p:txBody>
      </p:sp>
      <p:sp>
        <p:nvSpPr>
          <p:cNvPr id="3" name="Espace réservé du contenu 2"/>
          <p:cNvSpPr>
            <a:spLocks noGrp="1"/>
          </p:cNvSpPr>
          <p:nvPr>
            <p:ph idx="1"/>
          </p:nvPr>
        </p:nvSpPr>
        <p:spPr>
          <a:xfrm>
            <a:off x="838199" y="1825625"/>
            <a:ext cx="4006041" cy="4351338"/>
          </a:xfrm>
        </p:spPr>
        <p:txBody>
          <a:bodyPr>
            <a:normAutofit/>
          </a:bodyPr>
          <a:lstStyle/>
          <a:p>
            <a:r>
              <a:rPr lang="fr-FR" sz="2000" dirty="0"/>
              <a:t>Cette vue permet d’afficher le nombre de séances par salle et de calculer les heures restantes en fonction de la salle. </a:t>
            </a:r>
            <a:endParaRPr lang="fr-FR" sz="2000" dirty="0" smtClean="0"/>
          </a:p>
          <a:p>
            <a:r>
              <a:rPr lang="fr-FR" sz="2000" dirty="0" smtClean="0"/>
              <a:t>Elle </a:t>
            </a:r>
            <a:r>
              <a:rPr lang="fr-FR" sz="2000" dirty="0"/>
              <a:t>permet également de calculer un pourcentage d’occupation de la salle permettant d’orienter les choix de salles pour les futurs cours. </a:t>
            </a:r>
          </a:p>
        </p:txBody>
      </p:sp>
      <p:pic>
        <p:nvPicPr>
          <p:cNvPr id="4" name="Image 3"/>
          <p:cNvPicPr>
            <a:picLocks noChangeAspect="1"/>
          </p:cNvPicPr>
          <p:nvPr/>
        </p:nvPicPr>
        <p:blipFill>
          <a:blip r:embed="rId2"/>
          <a:stretch>
            <a:fillRect/>
          </a:stretch>
        </p:blipFill>
        <p:spPr>
          <a:xfrm>
            <a:off x="4844240" y="4202196"/>
            <a:ext cx="7195833" cy="1249803"/>
          </a:xfrm>
          <a:prstGeom prst="rect">
            <a:avLst/>
          </a:prstGeom>
        </p:spPr>
      </p:pic>
      <p:pic>
        <p:nvPicPr>
          <p:cNvPr id="5" name="Image 4"/>
          <p:cNvPicPr>
            <a:picLocks noChangeAspect="1"/>
          </p:cNvPicPr>
          <p:nvPr/>
        </p:nvPicPr>
        <p:blipFill>
          <a:blip r:embed="rId3"/>
          <a:stretch>
            <a:fillRect/>
          </a:stretch>
        </p:blipFill>
        <p:spPr>
          <a:xfrm>
            <a:off x="4844240" y="1825625"/>
            <a:ext cx="7195834" cy="2241634"/>
          </a:xfrm>
          <a:prstGeom prst="rect">
            <a:avLst/>
          </a:prstGeom>
        </p:spPr>
      </p:pic>
    </p:spTree>
    <p:extLst>
      <p:ext uri="{BB962C8B-B14F-4D97-AF65-F5344CB8AC3E}">
        <p14:creationId xmlns:p14="http://schemas.microsoft.com/office/powerpoint/2010/main" val="4094114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Export</a:t>
            </a:r>
            <a:endParaRPr lang="fr-FR" dirty="0"/>
          </a:p>
        </p:txBody>
      </p:sp>
      <p:sp>
        <p:nvSpPr>
          <p:cNvPr id="3" name="Espace réservé du contenu 2"/>
          <p:cNvSpPr>
            <a:spLocks noGrp="1"/>
          </p:cNvSpPr>
          <p:nvPr>
            <p:ph idx="1"/>
          </p:nvPr>
        </p:nvSpPr>
        <p:spPr>
          <a:xfrm>
            <a:off x="838200" y="1825625"/>
            <a:ext cx="6224337" cy="4351338"/>
          </a:xfrm>
        </p:spPr>
        <p:txBody>
          <a:bodyPr>
            <a:normAutofit/>
          </a:bodyPr>
          <a:lstStyle/>
          <a:p>
            <a:r>
              <a:rPr lang="fr-FR" sz="2000" dirty="0"/>
              <a:t>Cette vue concerne l’ensemble des exports que ce soit les exports sous format PDF. </a:t>
            </a:r>
            <a:endParaRPr lang="fr-FR" sz="2000" dirty="0" smtClean="0"/>
          </a:p>
          <a:p>
            <a:endParaRPr lang="fr-FR" sz="2000" dirty="0"/>
          </a:p>
          <a:p>
            <a:r>
              <a:rPr lang="fr-FR" sz="2000" dirty="0"/>
              <a:t>Concernant l’export PDF, l’utilisateur doit saisir une date de début, une date de fin et un format afin d’export sous PDF son calendrier ou l’ensemble des calendriers s’il en possède les droits. </a:t>
            </a:r>
          </a:p>
        </p:txBody>
      </p:sp>
      <p:pic>
        <p:nvPicPr>
          <p:cNvPr id="4" name="Image 3"/>
          <p:cNvPicPr>
            <a:picLocks noChangeAspect="1"/>
          </p:cNvPicPr>
          <p:nvPr/>
        </p:nvPicPr>
        <p:blipFill>
          <a:blip r:embed="rId2"/>
          <a:stretch>
            <a:fillRect/>
          </a:stretch>
        </p:blipFill>
        <p:spPr>
          <a:xfrm>
            <a:off x="7777162" y="1825625"/>
            <a:ext cx="4193507" cy="3468974"/>
          </a:xfrm>
          <a:prstGeom prst="rect">
            <a:avLst/>
          </a:prstGeom>
        </p:spPr>
      </p:pic>
    </p:spTree>
    <p:extLst>
      <p:ext uri="{BB962C8B-B14F-4D97-AF65-F5344CB8AC3E}">
        <p14:creationId xmlns:p14="http://schemas.microsoft.com/office/powerpoint/2010/main" val="1110763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8. Flux RSS </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641652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9. Configuration</a:t>
            </a:r>
            <a:endParaRPr lang="fr-FR" dirty="0"/>
          </a:p>
        </p:txBody>
      </p:sp>
      <p:sp>
        <p:nvSpPr>
          <p:cNvPr id="3" name="Espace réservé du contenu 2"/>
          <p:cNvSpPr>
            <a:spLocks noGrp="1"/>
          </p:cNvSpPr>
          <p:nvPr>
            <p:ph idx="1"/>
          </p:nvPr>
        </p:nvSpPr>
        <p:spPr>
          <a:xfrm>
            <a:off x="838200" y="1825625"/>
            <a:ext cx="6308558" cy="4351338"/>
          </a:xfrm>
        </p:spPr>
        <p:txBody>
          <a:bodyPr>
            <a:normAutofit/>
          </a:bodyPr>
          <a:lstStyle/>
          <a:p>
            <a:r>
              <a:rPr lang="fr-FR" sz="2000" dirty="0"/>
              <a:t>La page configuration permet au professeur d’administrer son compte : </a:t>
            </a:r>
            <a:endParaRPr lang="fr-FR" sz="2000" dirty="0" smtClean="0"/>
          </a:p>
          <a:p>
            <a:pPr lvl="1"/>
            <a:r>
              <a:rPr lang="fr-FR" sz="2000" dirty="0" smtClean="0"/>
              <a:t>modifier </a:t>
            </a:r>
            <a:r>
              <a:rPr lang="fr-FR" sz="2000" dirty="0"/>
              <a:t>sa date de début et de fin de </a:t>
            </a:r>
            <a:r>
              <a:rPr lang="fr-FR" sz="2000" dirty="0" smtClean="0"/>
              <a:t>journée</a:t>
            </a:r>
          </a:p>
          <a:p>
            <a:pPr lvl="1"/>
            <a:r>
              <a:rPr lang="fr-FR" sz="2000" dirty="0" smtClean="0"/>
              <a:t>l’affichage </a:t>
            </a:r>
            <a:r>
              <a:rPr lang="fr-FR" sz="2000" dirty="0"/>
              <a:t>ou non du weekend. </a:t>
            </a:r>
          </a:p>
        </p:txBody>
      </p:sp>
      <p:pic>
        <p:nvPicPr>
          <p:cNvPr id="4" name="Image 3"/>
          <p:cNvPicPr>
            <a:picLocks noChangeAspect="1"/>
          </p:cNvPicPr>
          <p:nvPr/>
        </p:nvPicPr>
        <p:blipFill>
          <a:blip r:embed="rId2"/>
          <a:stretch>
            <a:fillRect/>
          </a:stretch>
        </p:blipFill>
        <p:spPr>
          <a:xfrm>
            <a:off x="6778040" y="1825625"/>
            <a:ext cx="5229225" cy="2781300"/>
          </a:xfrm>
          <a:prstGeom prst="rect">
            <a:avLst/>
          </a:prstGeom>
        </p:spPr>
      </p:pic>
    </p:spTree>
    <p:extLst>
      <p:ext uri="{BB962C8B-B14F-4D97-AF65-F5344CB8AC3E}">
        <p14:creationId xmlns:p14="http://schemas.microsoft.com/office/powerpoint/2010/main" val="3909056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10. Les agendas</a:t>
            </a:r>
            <a:endParaRPr lang="fr-FR" dirty="0"/>
          </a:p>
        </p:txBody>
      </p:sp>
      <p:sp>
        <p:nvSpPr>
          <p:cNvPr id="3" name="Espace réservé du contenu 2"/>
          <p:cNvSpPr>
            <a:spLocks noGrp="1"/>
          </p:cNvSpPr>
          <p:nvPr>
            <p:ph idx="1"/>
          </p:nvPr>
        </p:nvSpPr>
        <p:spPr/>
        <p:txBody>
          <a:bodyPr>
            <a:normAutofit/>
          </a:bodyPr>
          <a:lstStyle/>
          <a:p>
            <a:r>
              <a:rPr lang="fr-FR" sz="2000" dirty="0"/>
              <a:t>La page Les Agendas, ou le projet VT2bis concerne uniquement l’export du calendrier pour les smartphones et sa synchronisation. </a:t>
            </a:r>
            <a:endParaRPr lang="fr-FR" sz="2000" dirty="0" smtClean="0"/>
          </a:p>
          <a:p>
            <a:r>
              <a:rPr lang="fr-FR" sz="2000" dirty="0" smtClean="0"/>
              <a:t>Pour </a:t>
            </a:r>
            <a:r>
              <a:rPr lang="fr-FR" sz="2000" dirty="0"/>
              <a:t>savoir comment utiliser cette page, consulter la documentation du groupe VT2bis. </a:t>
            </a:r>
          </a:p>
        </p:txBody>
      </p:sp>
    </p:spTree>
    <p:extLst>
      <p:ext uri="{BB962C8B-B14F-4D97-AF65-F5344CB8AC3E}">
        <p14:creationId xmlns:p14="http://schemas.microsoft.com/office/powerpoint/2010/main" val="901620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 Page d’accueil</a:t>
            </a:r>
            <a:endParaRPr lang="fr-FR" dirty="0"/>
          </a:p>
        </p:txBody>
      </p:sp>
      <p:sp>
        <p:nvSpPr>
          <p:cNvPr id="3" name="Espace réservé du contenu 2"/>
          <p:cNvSpPr>
            <a:spLocks noGrp="1"/>
          </p:cNvSpPr>
          <p:nvPr>
            <p:ph idx="1"/>
          </p:nvPr>
        </p:nvSpPr>
        <p:spPr>
          <a:xfrm>
            <a:off x="838200" y="1825625"/>
            <a:ext cx="5285874" cy="4351338"/>
          </a:xfrm>
        </p:spPr>
        <p:txBody>
          <a:bodyPr>
            <a:normAutofit/>
          </a:bodyPr>
          <a:lstStyle/>
          <a:p>
            <a:r>
              <a:rPr lang="fr-FR" sz="2000" dirty="0" smtClean="0"/>
              <a:t> </a:t>
            </a:r>
            <a:r>
              <a:rPr lang="fr-FR" sz="2000" dirty="0"/>
              <a:t>La page d’accueil permet à l’utilisateur de se connecter à </a:t>
            </a:r>
            <a:r>
              <a:rPr lang="fr-FR" sz="2000" dirty="0" err="1"/>
              <a:t>VTAgenda</a:t>
            </a:r>
            <a:r>
              <a:rPr lang="fr-FR" sz="2000" dirty="0"/>
              <a:t> en tant qu’enseignant ou en tant qu’étudiant. Pour cela, il suffit de sélectionner le type de connexion puis de remplir le formulaire correspondant</a:t>
            </a:r>
            <a:r>
              <a:rPr lang="fr-FR" sz="2000" dirty="0" smtClean="0"/>
              <a:t>.</a:t>
            </a:r>
          </a:p>
        </p:txBody>
      </p:sp>
      <p:pic>
        <p:nvPicPr>
          <p:cNvPr id="4" name="Image 3"/>
          <p:cNvPicPr>
            <a:picLocks noChangeAspect="1"/>
          </p:cNvPicPr>
          <p:nvPr/>
        </p:nvPicPr>
        <p:blipFill>
          <a:blip r:embed="rId2"/>
          <a:stretch>
            <a:fillRect/>
          </a:stretch>
        </p:blipFill>
        <p:spPr>
          <a:xfrm>
            <a:off x="6124073" y="1825625"/>
            <a:ext cx="5948563" cy="4202196"/>
          </a:xfrm>
          <a:prstGeom prst="rect">
            <a:avLst/>
          </a:prstGeom>
        </p:spPr>
      </p:pic>
    </p:spTree>
    <p:extLst>
      <p:ext uri="{BB962C8B-B14F-4D97-AF65-F5344CB8AC3E}">
        <p14:creationId xmlns:p14="http://schemas.microsoft.com/office/powerpoint/2010/main" val="1018708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Vue étudiante</a:t>
            </a:r>
            <a:endParaRPr lang="fr-FR" dirty="0"/>
          </a:p>
        </p:txBody>
      </p:sp>
      <p:sp>
        <p:nvSpPr>
          <p:cNvPr id="3" name="Espace réservé du contenu 2"/>
          <p:cNvSpPr>
            <a:spLocks noGrp="1"/>
          </p:cNvSpPr>
          <p:nvPr>
            <p:ph idx="1"/>
          </p:nvPr>
        </p:nvSpPr>
        <p:spPr/>
        <p:txBody>
          <a:bodyPr>
            <a:normAutofit/>
          </a:bodyPr>
          <a:lstStyle/>
          <a:p>
            <a:r>
              <a:rPr lang="fr-FR" sz="2000" dirty="0"/>
              <a:t>La page index fonctionne de la même manière pour les étudiants. Ils n’ont simplement pas accès à l’ensemble des filtres d’évènements. </a:t>
            </a:r>
          </a:p>
        </p:txBody>
      </p:sp>
      <p:pic>
        <p:nvPicPr>
          <p:cNvPr id="4" name="Image 3"/>
          <p:cNvPicPr>
            <a:picLocks noChangeAspect="1"/>
          </p:cNvPicPr>
          <p:nvPr/>
        </p:nvPicPr>
        <p:blipFill>
          <a:blip r:embed="rId2"/>
          <a:stretch>
            <a:fillRect/>
          </a:stretch>
        </p:blipFill>
        <p:spPr>
          <a:xfrm>
            <a:off x="3452812" y="2543969"/>
            <a:ext cx="5286375" cy="2914650"/>
          </a:xfrm>
          <a:prstGeom prst="rect">
            <a:avLst/>
          </a:prstGeom>
        </p:spPr>
      </p:pic>
    </p:spTree>
    <p:extLst>
      <p:ext uri="{BB962C8B-B14F-4D97-AF65-F5344CB8AC3E}">
        <p14:creationId xmlns:p14="http://schemas.microsoft.com/office/powerpoint/2010/main" val="2443781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Vue étudiante (menu)</a:t>
            </a:r>
            <a:endParaRPr lang="fr-FR" dirty="0"/>
          </a:p>
        </p:txBody>
      </p:sp>
      <p:sp>
        <p:nvSpPr>
          <p:cNvPr id="3" name="Espace réservé du contenu 2"/>
          <p:cNvSpPr>
            <a:spLocks noGrp="1"/>
          </p:cNvSpPr>
          <p:nvPr>
            <p:ph idx="1"/>
          </p:nvPr>
        </p:nvSpPr>
        <p:spPr/>
        <p:txBody>
          <a:bodyPr/>
          <a:lstStyle/>
          <a:p>
            <a:r>
              <a:rPr lang="fr-FR" dirty="0"/>
              <a:t>Le menu sera organisé de la même manière que pour les enseignants. Hormis le faites que les étudiants n’ont pas accès à certaines fonctionnalités des professeurs et inversement. </a:t>
            </a:r>
            <a:endParaRPr lang="fr-FR" dirty="0" smtClean="0"/>
          </a:p>
          <a:p>
            <a:r>
              <a:rPr lang="fr-FR" dirty="0" smtClean="0"/>
              <a:t>Ainsi </a:t>
            </a:r>
            <a:r>
              <a:rPr lang="fr-FR" dirty="0"/>
              <a:t>le menu est composé de : </a:t>
            </a:r>
          </a:p>
        </p:txBody>
      </p:sp>
      <p:pic>
        <p:nvPicPr>
          <p:cNvPr id="4" name="Image 3"/>
          <p:cNvPicPr>
            <a:picLocks noChangeAspect="1"/>
          </p:cNvPicPr>
          <p:nvPr/>
        </p:nvPicPr>
        <p:blipFill>
          <a:blip r:embed="rId2"/>
          <a:stretch>
            <a:fillRect/>
          </a:stretch>
        </p:blipFill>
        <p:spPr>
          <a:xfrm>
            <a:off x="4781675" y="4001294"/>
            <a:ext cx="2628650" cy="1841729"/>
          </a:xfrm>
          <a:prstGeom prst="rect">
            <a:avLst/>
          </a:prstGeom>
        </p:spPr>
      </p:pic>
    </p:spTree>
    <p:extLst>
      <p:ext uri="{BB962C8B-B14F-4D97-AF65-F5344CB8AC3E}">
        <p14:creationId xmlns:p14="http://schemas.microsoft.com/office/powerpoint/2010/main" val="2434522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Vue étudiante (les différentes pages)</a:t>
            </a:r>
            <a:endParaRPr lang="fr-FR" dirty="0"/>
          </a:p>
        </p:txBody>
      </p:sp>
      <p:sp>
        <p:nvSpPr>
          <p:cNvPr id="3" name="Espace réservé du contenu 2"/>
          <p:cNvSpPr>
            <a:spLocks noGrp="1"/>
          </p:cNvSpPr>
          <p:nvPr>
            <p:ph idx="1"/>
          </p:nvPr>
        </p:nvSpPr>
        <p:spPr/>
        <p:txBody>
          <a:bodyPr/>
          <a:lstStyle/>
          <a:p>
            <a:r>
              <a:rPr lang="fr-FR" sz="2000" dirty="0" smtClean="0"/>
              <a:t>Nous allons dès à présent vous présenter les différentes pages existantes:</a:t>
            </a:r>
          </a:p>
          <a:p>
            <a:pPr marL="914400" lvl="1" indent="-457200">
              <a:buFont typeface="+mj-lt"/>
              <a:buAutoNum type="arabicPeriod"/>
            </a:pPr>
            <a:r>
              <a:rPr lang="fr-FR" sz="2000" dirty="0" smtClean="0"/>
              <a:t>Export</a:t>
            </a:r>
          </a:p>
          <a:p>
            <a:pPr marL="914400" lvl="1" indent="-457200">
              <a:buFont typeface="+mj-lt"/>
              <a:buAutoNum type="arabicPeriod"/>
            </a:pPr>
            <a:r>
              <a:rPr lang="fr-FR" sz="2000" dirty="0" smtClean="0"/>
              <a:t>Mes DS</a:t>
            </a:r>
            <a:endParaRPr lang="fr-FR" sz="2000" dirty="0" smtClean="0"/>
          </a:p>
          <a:p>
            <a:pPr marL="914400" lvl="1" indent="-457200">
              <a:buFont typeface="+mj-lt"/>
              <a:buAutoNum type="arabicPeriod"/>
            </a:pPr>
            <a:r>
              <a:rPr lang="fr-FR" sz="2000" dirty="0" smtClean="0"/>
              <a:t>Mes modules</a:t>
            </a:r>
          </a:p>
          <a:p>
            <a:pPr marL="914400" lvl="1" indent="-457200">
              <a:buFont typeface="+mj-lt"/>
              <a:buAutoNum type="arabicPeriod"/>
            </a:pPr>
            <a:r>
              <a:rPr lang="fr-FR" sz="2000" dirty="0" smtClean="0"/>
              <a:t>Flux RSS</a:t>
            </a:r>
          </a:p>
          <a:p>
            <a:endParaRPr lang="fr-FR" dirty="0"/>
          </a:p>
        </p:txBody>
      </p:sp>
    </p:spTree>
    <p:extLst>
      <p:ext uri="{BB962C8B-B14F-4D97-AF65-F5344CB8AC3E}">
        <p14:creationId xmlns:p14="http://schemas.microsoft.com/office/powerpoint/2010/main" val="1502831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Export </a:t>
            </a:r>
            <a:endParaRPr lang="fr-FR" dirty="0"/>
          </a:p>
        </p:txBody>
      </p:sp>
      <p:sp>
        <p:nvSpPr>
          <p:cNvPr id="3" name="Espace réservé du contenu 2"/>
          <p:cNvSpPr>
            <a:spLocks noGrp="1"/>
          </p:cNvSpPr>
          <p:nvPr>
            <p:ph idx="1"/>
          </p:nvPr>
        </p:nvSpPr>
        <p:spPr>
          <a:xfrm>
            <a:off x="838200" y="1825625"/>
            <a:ext cx="10074442" cy="4351338"/>
          </a:xfrm>
        </p:spPr>
        <p:txBody>
          <a:bodyPr>
            <a:normAutofit/>
          </a:bodyPr>
          <a:lstStyle/>
          <a:p>
            <a:r>
              <a:rPr lang="fr-FR" sz="2000" dirty="0"/>
              <a:t>Un étudiant ne peut qu’exporter sous format PDF et uniquement son emploi du temps. </a:t>
            </a:r>
          </a:p>
        </p:txBody>
      </p:sp>
      <p:pic>
        <p:nvPicPr>
          <p:cNvPr id="4" name="Image 3"/>
          <p:cNvPicPr>
            <a:picLocks noChangeAspect="1"/>
          </p:cNvPicPr>
          <p:nvPr/>
        </p:nvPicPr>
        <p:blipFill>
          <a:blip r:embed="rId2"/>
          <a:stretch>
            <a:fillRect/>
          </a:stretch>
        </p:blipFill>
        <p:spPr>
          <a:xfrm>
            <a:off x="3999246" y="2266807"/>
            <a:ext cx="4193507" cy="3468974"/>
          </a:xfrm>
          <a:prstGeom prst="rect">
            <a:avLst/>
          </a:prstGeom>
        </p:spPr>
      </p:pic>
    </p:spTree>
    <p:extLst>
      <p:ext uri="{BB962C8B-B14F-4D97-AF65-F5344CB8AC3E}">
        <p14:creationId xmlns:p14="http://schemas.microsoft.com/office/powerpoint/2010/main" val="588404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Mes DS</a:t>
            </a:r>
            <a:endParaRPr lang="fr-FR" dirty="0"/>
          </a:p>
        </p:txBody>
      </p:sp>
      <p:sp>
        <p:nvSpPr>
          <p:cNvPr id="3" name="Espace réservé du contenu 2"/>
          <p:cNvSpPr>
            <a:spLocks noGrp="1"/>
          </p:cNvSpPr>
          <p:nvPr>
            <p:ph idx="1"/>
          </p:nvPr>
        </p:nvSpPr>
        <p:spPr/>
        <p:txBody>
          <a:bodyPr>
            <a:normAutofit/>
          </a:bodyPr>
          <a:lstStyle/>
          <a:p>
            <a:r>
              <a:rPr lang="fr-FR" sz="2000" dirty="0"/>
              <a:t>Cette page permet à un étudiant d’afficher l’ensemble de ces partiels triés selon la date à laquelle ils ont lieu. </a:t>
            </a:r>
          </a:p>
        </p:txBody>
      </p:sp>
      <p:pic>
        <p:nvPicPr>
          <p:cNvPr id="4" name="Image 3"/>
          <p:cNvPicPr>
            <a:picLocks noChangeAspect="1"/>
          </p:cNvPicPr>
          <p:nvPr/>
        </p:nvPicPr>
        <p:blipFill>
          <a:blip r:embed="rId2"/>
          <a:stretch>
            <a:fillRect/>
          </a:stretch>
        </p:blipFill>
        <p:spPr>
          <a:xfrm>
            <a:off x="2815764" y="2491189"/>
            <a:ext cx="7041736" cy="3685774"/>
          </a:xfrm>
          <a:prstGeom prst="rect">
            <a:avLst/>
          </a:prstGeom>
        </p:spPr>
      </p:pic>
    </p:spTree>
    <p:extLst>
      <p:ext uri="{BB962C8B-B14F-4D97-AF65-F5344CB8AC3E}">
        <p14:creationId xmlns:p14="http://schemas.microsoft.com/office/powerpoint/2010/main" val="494611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Mes modules</a:t>
            </a:r>
            <a:endParaRPr lang="fr-FR" dirty="0"/>
          </a:p>
        </p:txBody>
      </p:sp>
      <p:sp>
        <p:nvSpPr>
          <p:cNvPr id="3" name="Espace réservé du contenu 2"/>
          <p:cNvSpPr>
            <a:spLocks noGrp="1"/>
          </p:cNvSpPr>
          <p:nvPr>
            <p:ph idx="1"/>
          </p:nvPr>
        </p:nvSpPr>
        <p:spPr>
          <a:xfrm>
            <a:off x="838201" y="1825625"/>
            <a:ext cx="5334000" cy="4351338"/>
          </a:xfrm>
        </p:spPr>
        <p:txBody>
          <a:bodyPr>
            <a:normAutofit/>
          </a:bodyPr>
          <a:lstStyle/>
          <a:p>
            <a:r>
              <a:rPr lang="fr-FR" sz="2000" dirty="0"/>
              <a:t>La page module permet à un étudiant d’afficher l’ensemble des heures en fonction d’une matière particulière. </a:t>
            </a:r>
            <a:endParaRPr lang="fr-FR" sz="2000" dirty="0" smtClean="0"/>
          </a:p>
          <a:p>
            <a:r>
              <a:rPr lang="fr-FR" sz="2000" dirty="0" smtClean="0"/>
              <a:t>L’utilisateur </a:t>
            </a:r>
            <a:r>
              <a:rPr lang="fr-FR" sz="2000" dirty="0"/>
              <a:t>saisit donc la matière et l’ensemble des heures concernant sa promotion dans cette matière s’affiche. </a:t>
            </a:r>
          </a:p>
        </p:txBody>
      </p:sp>
      <p:pic>
        <p:nvPicPr>
          <p:cNvPr id="4" name="Image 3"/>
          <p:cNvPicPr>
            <a:picLocks noChangeAspect="1"/>
          </p:cNvPicPr>
          <p:nvPr/>
        </p:nvPicPr>
        <p:blipFill>
          <a:blip r:embed="rId2"/>
          <a:stretch>
            <a:fillRect/>
          </a:stretch>
        </p:blipFill>
        <p:spPr>
          <a:xfrm>
            <a:off x="6408812" y="1825625"/>
            <a:ext cx="5676054" cy="3359986"/>
          </a:xfrm>
          <a:prstGeom prst="rect">
            <a:avLst/>
          </a:prstGeom>
        </p:spPr>
      </p:pic>
    </p:spTree>
    <p:extLst>
      <p:ext uri="{BB962C8B-B14F-4D97-AF65-F5344CB8AC3E}">
        <p14:creationId xmlns:p14="http://schemas.microsoft.com/office/powerpoint/2010/main" val="2441781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Flux RSS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711517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 Page d’accueil</a:t>
            </a:r>
            <a:endParaRPr lang="fr-FR" dirty="0"/>
          </a:p>
        </p:txBody>
      </p:sp>
      <p:sp>
        <p:nvSpPr>
          <p:cNvPr id="3" name="Espace réservé du contenu 2"/>
          <p:cNvSpPr>
            <a:spLocks noGrp="1"/>
          </p:cNvSpPr>
          <p:nvPr>
            <p:ph idx="1"/>
          </p:nvPr>
        </p:nvSpPr>
        <p:spPr/>
        <p:txBody>
          <a:bodyPr>
            <a:normAutofit/>
          </a:bodyPr>
          <a:lstStyle/>
          <a:p>
            <a:r>
              <a:rPr lang="fr-FR" sz="2000" dirty="0" smtClean="0"/>
              <a:t>Cette page donne également accès au mode d’emploi que vous êtes actuellement en train de lire ou alors à la modification de mot de passe que voici :</a:t>
            </a:r>
          </a:p>
          <a:p>
            <a:endParaRPr lang="fr-FR" sz="2000" dirty="0" smtClean="0"/>
          </a:p>
          <a:p>
            <a:r>
              <a:rPr lang="fr-FR" sz="2000" dirty="0"/>
              <a:t>Lors du clic sur le bouton </a:t>
            </a:r>
            <a:br>
              <a:rPr lang="fr-FR" sz="2000" dirty="0"/>
            </a:br>
            <a:r>
              <a:rPr lang="fr-FR" sz="2000" dirty="0" smtClean="0"/>
              <a:t>« </a:t>
            </a:r>
            <a:r>
              <a:rPr lang="fr-FR" sz="2000" dirty="0"/>
              <a:t>Modifier le mot de passe », cela ouvre une </a:t>
            </a:r>
            <a:br>
              <a:rPr lang="fr-FR" sz="2000" dirty="0"/>
            </a:br>
            <a:r>
              <a:rPr lang="fr-FR" sz="2000" dirty="0" err="1" smtClean="0"/>
              <a:t>popup</a:t>
            </a:r>
            <a:r>
              <a:rPr lang="fr-FR" sz="2000" dirty="0" smtClean="0"/>
              <a:t> </a:t>
            </a:r>
            <a:r>
              <a:rPr lang="fr-FR" sz="2000" dirty="0"/>
              <a:t>dans laquelle vous devez indiquer </a:t>
            </a:r>
            <a:r>
              <a:rPr lang="fr-FR" sz="2000" dirty="0" smtClean="0"/>
              <a:t/>
            </a:r>
            <a:br>
              <a:rPr lang="fr-FR" sz="2000" dirty="0" smtClean="0"/>
            </a:br>
            <a:r>
              <a:rPr lang="fr-FR" sz="2000" dirty="0" smtClean="0"/>
              <a:t>votre </a:t>
            </a:r>
            <a:r>
              <a:rPr lang="fr-FR" sz="2000" dirty="0"/>
              <a:t>login, votre ancien mot de passe puis </a:t>
            </a:r>
            <a:r>
              <a:rPr lang="fr-FR" sz="2000" dirty="0" smtClean="0"/>
              <a:t/>
            </a:r>
            <a:br>
              <a:rPr lang="fr-FR" sz="2000" dirty="0" smtClean="0"/>
            </a:br>
            <a:r>
              <a:rPr lang="fr-FR" sz="2000" dirty="0" smtClean="0"/>
              <a:t>votre </a:t>
            </a:r>
            <a:r>
              <a:rPr lang="fr-FR" sz="2000" dirty="0"/>
              <a:t>nouveau de mot de passe avant de </a:t>
            </a:r>
            <a:r>
              <a:rPr lang="fr-FR" sz="2000" dirty="0" smtClean="0"/>
              <a:t/>
            </a:r>
            <a:br>
              <a:rPr lang="fr-FR" sz="2000" dirty="0" smtClean="0"/>
            </a:br>
            <a:r>
              <a:rPr lang="fr-FR" sz="2000" dirty="0" smtClean="0"/>
              <a:t>valider</a:t>
            </a:r>
            <a:r>
              <a:rPr lang="fr-FR" sz="2000" dirty="0"/>
              <a:t>. Celui-ci sera directement modifié et </a:t>
            </a:r>
            <a:r>
              <a:rPr lang="fr-FR" sz="2000" dirty="0" smtClean="0"/>
              <a:t/>
            </a:r>
            <a:br>
              <a:rPr lang="fr-FR" sz="2000" dirty="0" smtClean="0"/>
            </a:br>
            <a:r>
              <a:rPr lang="fr-FR" sz="2000" dirty="0" smtClean="0"/>
              <a:t>deviendra </a:t>
            </a:r>
            <a:r>
              <a:rPr lang="fr-FR" sz="2000" dirty="0"/>
              <a:t>votre mot de passe courant. </a:t>
            </a:r>
          </a:p>
        </p:txBody>
      </p:sp>
      <p:pic>
        <p:nvPicPr>
          <p:cNvPr id="4" name="Image 3"/>
          <p:cNvPicPr>
            <a:picLocks noChangeAspect="1"/>
          </p:cNvPicPr>
          <p:nvPr/>
        </p:nvPicPr>
        <p:blipFill>
          <a:blip r:embed="rId2"/>
          <a:stretch>
            <a:fillRect/>
          </a:stretch>
        </p:blipFill>
        <p:spPr>
          <a:xfrm>
            <a:off x="5986462" y="2449234"/>
            <a:ext cx="6093243" cy="4294465"/>
          </a:xfrm>
          <a:prstGeom prst="rect">
            <a:avLst/>
          </a:prstGeom>
        </p:spPr>
      </p:pic>
    </p:spTree>
    <p:extLst>
      <p:ext uri="{BB962C8B-B14F-4D97-AF65-F5344CB8AC3E}">
        <p14:creationId xmlns:p14="http://schemas.microsoft.com/office/powerpoint/2010/main" val="3149579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 Page d’accueil</a:t>
            </a:r>
            <a:endParaRPr lang="fr-FR" dirty="0"/>
          </a:p>
        </p:txBody>
      </p:sp>
      <p:sp>
        <p:nvSpPr>
          <p:cNvPr id="3" name="Espace réservé du contenu 2"/>
          <p:cNvSpPr>
            <a:spLocks noGrp="1"/>
          </p:cNvSpPr>
          <p:nvPr>
            <p:ph idx="1"/>
          </p:nvPr>
        </p:nvSpPr>
        <p:spPr/>
        <p:txBody>
          <a:bodyPr>
            <a:normAutofit/>
          </a:bodyPr>
          <a:lstStyle/>
          <a:p>
            <a:r>
              <a:rPr lang="fr-FR" sz="2000" dirty="0"/>
              <a:t>La vue d’accueil donne également accès à un </a:t>
            </a:r>
            <a:r>
              <a:rPr lang="fr-FR" sz="2000" dirty="0" err="1"/>
              <a:t>footer</a:t>
            </a:r>
            <a:r>
              <a:rPr lang="fr-FR" sz="2000" dirty="0"/>
              <a:t> composé de différentes briques : </a:t>
            </a:r>
            <a:endParaRPr lang="fr-FR" sz="2000" dirty="0" smtClean="0"/>
          </a:p>
          <a:p>
            <a:pPr marL="0" indent="0">
              <a:buNone/>
            </a:pPr>
            <a:r>
              <a:rPr lang="fr-FR" sz="2000" dirty="0" smtClean="0"/>
              <a:t>- Noms et prénoms des développeurs de </a:t>
            </a:r>
            <a:r>
              <a:rPr lang="fr-FR" sz="2000" dirty="0" err="1" smtClean="0"/>
              <a:t>VTAgenda</a:t>
            </a:r>
            <a:endParaRPr lang="fr-FR" sz="2000" dirty="0" smtClean="0"/>
          </a:p>
          <a:p>
            <a:pPr marL="0" indent="0">
              <a:buNone/>
            </a:pPr>
            <a:r>
              <a:rPr lang="fr-FR" sz="2000" dirty="0" smtClean="0"/>
              <a:t>- </a:t>
            </a:r>
            <a:r>
              <a:rPr lang="fr-FR" sz="2000" dirty="0"/>
              <a:t>Compteur de visites </a:t>
            </a:r>
          </a:p>
          <a:p>
            <a:pPr marL="0" indent="0">
              <a:buNone/>
            </a:pPr>
            <a:r>
              <a:rPr lang="fr-FR" sz="2000" dirty="0"/>
              <a:t>- Label de version cliquable donnant accès à la liste des versions de </a:t>
            </a:r>
            <a:r>
              <a:rPr lang="fr-FR" sz="2000" dirty="0" err="1"/>
              <a:t>VTAgenda</a:t>
            </a:r>
            <a:r>
              <a:rPr lang="fr-FR" sz="2000" dirty="0"/>
              <a:t> </a:t>
            </a:r>
          </a:p>
          <a:p>
            <a:pPr marL="0" indent="0">
              <a:buNone/>
            </a:pPr>
            <a:r>
              <a:rPr lang="fr-FR" sz="2000" dirty="0"/>
              <a:t>- Label de certification responsive </a:t>
            </a:r>
          </a:p>
          <a:p>
            <a:pPr marL="0" indent="0">
              <a:buNone/>
            </a:pPr>
            <a:r>
              <a:rPr lang="fr-FR" sz="2000" dirty="0"/>
              <a:t>- Label d’accès à la page de description de l’équipe et du projet </a:t>
            </a:r>
          </a:p>
          <a:p>
            <a:endParaRPr lang="fr-FR" sz="2000" dirty="0"/>
          </a:p>
        </p:txBody>
      </p:sp>
      <p:pic>
        <p:nvPicPr>
          <p:cNvPr id="5" name="Image 4"/>
          <p:cNvPicPr>
            <a:picLocks noChangeAspect="1"/>
          </p:cNvPicPr>
          <p:nvPr/>
        </p:nvPicPr>
        <p:blipFill>
          <a:blip r:embed="rId2"/>
          <a:stretch>
            <a:fillRect/>
          </a:stretch>
        </p:blipFill>
        <p:spPr>
          <a:xfrm>
            <a:off x="147763" y="4651542"/>
            <a:ext cx="11896474" cy="360773"/>
          </a:xfrm>
          <a:prstGeom prst="rect">
            <a:avLst/>
          </a:prstGeom>
        </p:spPr>
      </p:pic>
    </p:spTree>
    <p:extLst>
      <p:ext uri="{BB962C8B-B14F-4D97-AF65-F5344CB8AC3E}">
        <p14:creationId xmlns:p14="http://schemas.microsoft.com/office/powerpoint/2010/main" val="391285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 Vue Enseignant</a:t>
            </a:r>
            <a:endParaRPr lang="fr-FR" dirty="0"/>
          </a:p>
        </p:txBody>
      </p:sp>
      <p:sp>
        <p:nvSpPr>
          <p:cNvPr id="3" name="Espace réservé du contenu 2"/>
          <p:cNvSpPr>
            <a:spLocks noGrp="1"/>
          </p:cNvSpPr>
          <p:nvPr>
            <p:ph idx="1"/>
          </p:nvPr>
        </p:nvSpPr>
        <p:spPr/>
        <p:txBody>
          <a:bodyPr>
            <a:normAutofit/>
          </a:bodyPr>
          <a:lstStyle/>
          <a:p>
            <a:r>
              <a:rPr lang="fr-FR" sz="2000" dirty="0"/>
              <a:t>Si l’utilisateur se connecte en tant qu’enseignant, il accédera ainsi à la partie enseignant : </a:t>
            </a:r>
          </a:p>
        </p:txBody>
      </p:sp>
      <p:pic>
        <p:nvPicPr>
          <p:cNvPr id="4" name="Image 3"/>
          <p:cNvPicPr>
            <a:picLocks noChangeAspect="1"/>
          </p:cNvPicPr>
          <p:nvPr/>
        </p:nvPicPr>
        <p:blipFill>
          <a:blip r:embed="rId2"/>
          <a:stretch>
            <a:fillRect/>
          </a:stretch>
        </p:blipFill>
        <p:spPr>
          <a:xfrm>
            <a:off x="3424237" y="2759075"/>
            <a:ext cx="5343525" cy="3552825"/>
          </a:xfrm>
          <a:prstGeom prst="rect">
            <a:avLst/>
          </a:prstGeom>
        </p:spPr>
      </p:pic>
    </p:spTree>
    <p:extLst>
      <p:ext uri="{BB962C8B-B14F-4D97-AF65-F5344CB8AC3E}">
        <p14:creationId xmlns:p14="http://schemas.microsoft.com/office/powerpoint/2010/main" val="178744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 Vue Enseignant (calendrier)</a:t>
            </a:r>
            <a:endParaRPr lang="fr-FR" dirty="0"/>
          </a:p>
        </p:txBody>
      </p:sp>
      <p:sp>
        <p:nvSpPr>
          <p:cNvPr id="3" name="Espace réservé du contenu 2"/>
          <p:cNvSpPr>
            <a:spLocks noGrp="1"/>
          </p:cNvSpPr>
          <p:nvPr>
            <p:ph idx="1"/>
          </p:nvPr>
        </p:nvSpPr>
        <p:spPr>
          <a:xfrm>
            <a:off x="838200" y="1825625"/>
            <a:ext cx="5550568" cy="4351338"/>
          </a:xfrm>
        </p:spPr>
        <p:txBody>
          <a:bodyPr>
            <a:normAutofit/>
          </a:bodyPr>
          <a:lstStyle/>
          <a:p>
            <a:r>
              <a:rPr lang="fr-FR" sz="2000" dirty="0"/>
              <a:t>Une fois connecté, l’enseignant est redirigé sur la page d’index ou il a accès à son calendrier, un ensemble de filtres d’évènements du calendrier mais également un système d’affichage du calendrier (jour, semaine, mois, année) </a:t>
            </a:r>
            <a:endParaRPr lang="fr-FR" sz="2000" dirty="0" smtClean="0"/>
          </a:p>
          <a:p>
            <a:endParaRPr lang="fr-FR" sz="2000" dirty="0"/>
          </a:p>
          <a:p>
            <a:r>
              <a:rPr lang="fr-FR" sz="2000" dirty="0"/>
              <a:t>La page index regroupe l’ensemble des fonctionnalités de consultation du calendrier à commencer par des boutons de navigation du calendrier et de modification du type </a:t>
            </a:r>
            <a:r>
              <a:rPr lang="fr-FR" sz="2000" dirty="0" smtClean="0"/>
              <a:t>d’affichage </a:t>
            </a:r>
            <a:endParaRPr lang="fr-FR" sz="2000" dirty="0"/>
          </a:p>
        </p:txBody>
      </p:sp>
      <p:pic>
        <p:nvPicPr>
          <p:cNvPr id="5" name="Image 4"/>
          <p:cNvPicPr>
            <a:picLocks noChangeAspect="1"/>
          </p:cNvPicPr>
          <p:nvPr/>
        </p:nvPicPr>
        <p:blipFill>
          <a:blip r:embed="rId2"/>
          <a:stretch>
            <a:fillRect/>
          </a:stretch>
        </p:blipFill>
        <p:spPr>
          <a:xfrm>
            <a:off x="6505323" y="1825625"/>
            <a:ext cx="5484953" cy="4351338"/>
          </a:xfrm>
          <a:prstGeom prst="rect">
            <a:avLst/>
          </a:prstGeom>
        </p:spPr>
      </p:pic>
    </p:spTree>
    <p:extLst>
      <p:ext uri="{BB962C8B-B14F-4D97-AF65-F5344CB8AC3E}">
        <p14:creationId xmlns:p14="http://schemas.microsoft.com/office/powerpoint/2010/main" val="58331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 Vue Enseignant (filtres)</a:t>
            </a:r>
            <a:endParaRPr lang="fr-FR" dirty="0"/>
          </a:p>
        </p:txBody>
      </p:sp>
      <p:sp>
        <p:nvSpPr>
          <p:cNvPr id="3" name="Espace réservé du contenu 2"/>
          <p:cNvSpPr>
            <a:spLocks noGrp="1"/>
          </p:cNvSpPr>
          <p:nvPr>
            <p:ph idx="1"/>
          </p:nvPr>
        </p:nvSpPr>
        <p:spPr>
          <a:xfrm>
            <a:off x="838200" y="1825625"/>
            <a:ext cx="8365958" cy="4351338"/>
          </a:xfrm>
        </p:spPr>
        <p:txBody>
          <a:bodyPr>
            <a:normAutofit/>
          </a:bodyPr>
          <a:lstStyle/>
          <a:p>
            <a:r>
              <a:rPr lang="fr-FR" sz="2000" dirty="0"/>
              <a:t>Vous pouvez dès à présent trié les évènements de votre calendrier selon différents critères : </a:t>
            </a:r>
          </a:p>
          <a:p>
            <a:pPr lvl="1"/>
            <a:r>
              <a:rPr lang="fr-FR" sz="1600" dirty="0" smtClean="0"/>
              <a:t>La </a:t>
            </a:r>
            <a:r>
              <a:rPr lang="fr-FR" sz="1600" dirty="0"/>
              <a:t>salle dans lequel a lieu l’évènement </a:t>
            </a:r>
          </a:p>
          <a:p>
            <a:pPr lvl="1"/>
            <a:r>
              <a:rPr lang="fr-FR" sz="1600" dirty="0" smtClean="0"/>
              <a:t>Par </a:t>
            </a:r>
            <a:r>
              <a:rPr lang="fr-FR" sz="1600" dirty="0"/>
              <a:t>professeur </a:t>
            </a:r>
          </a:p>
          <a:p>
            <a:pPr lvl="1"/>
            <a:r>
              <a:rPr lang="fr-FR" sz="1600" dirty="0" smtClean="0"/>
              <a:t>Par </a:t>
            </a:r>
            <a:r>
              <a:rPr lang="fr-FR" sz="1600" dirty="0"/>
              <a:t>promotion, groupes </a:t>
            </a:r>
          </a:p>
          <a:p>
            <a:pPr lvl="1"/>
            <a:r>
              <a:rPr lang="fr-FR" sz="1600" dirty="0" smtClean="0"/>
              <a:t>Par </a:t>
            </a:r>
            <a:r>
              <a:rPr lang="fr-FR" sz="1600" dirty="0"/>
              <a:t>matériel </a:t>
            </a:r>
          </a:p>
          <a:p>
            <a:endParaRPr lang="fr-FR" sz="2000" dirty="0"/>
          </a:p>
          <a:p>
            <a:r>
              <a:rPr lang="fr-FR" sz="2000" dirty="0"/>
              <a:t>Si vous souhaitez filtrer votre calendrier, il vous suffit de cliquer sur le bouton à gauche du header et de sélectionner votre filtre dans l’espace concerné. </a:t>
            </a:r>
          </a:p>
        </p:txBody>
      </p:sp>
      <p:pic>
        <p:nvPicPr>
          <p:cNvPr id="4" name="Image 3"/>
          <p:cNvPicPr>
            <a:picLocks noChangeAspect="1"/>
          </p:cNvPicPr>
          <p:nvPr/>
        </p:nvPicPr>
        <p:blipFill>
          <a:blip r:embed="rId2"/>
          <a:stretch>
            <a:fillRect/>
          </a:stretch>
        </p:blipFill>
        <p:spPr>
          <a:xfrm>
            <a:off x="9525000" y="786814"/>
            <a:ext cx="1828800" cy="5934075"/>
          </a:xfrm>
          <a:prstGeom prst="rect">
            <a:avLst/>
          </a:prstGeom>
        </p:spPr>
      </p:pic>
    </p:spTree>
    <p:extLst>
      <p:ext uri="{BB962C8B-B14F-4D97-AF65-F5344CB8AC3E}">
        <p14:creationId xmlns:p14="http://schemas.microsoft.com/office/powerpoint/2010/main" val="372640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 Vue Enseignant (menu)</a:t>
            </a:r>
            <a:endParaRPr lang="fr-FR" dirty="0"/>
          </a:p>
        </p:txBody>
      </p:sp>
      <p:sp>
        <p:nvSpPr>
          <p:cNvPr id="3" name="Espace réservé du contenu 2"/>
          <p:cNvSpPr>
            <a:spLocks noGrp="1"/>
          </p:cNvSpPr>
          <p:nvPr>
            <p:ph idx="1"/>
          </p:nvPr>
        </p:nvSpPr>
        <p:spPr>
          <a:xfrm>
            <a:off x="838200" y="1825624"/>
            <a:ext cx="6922168" cy="4743617"/>
          </a:xfrm>
        </p:spPr>
        <p:txBody>
          <a:bodyPr>
            <a:normAutofit fontScale="92500" lnSpcReduction="10000"/>
          </a:bodyPr>
          <a:lstStyle/>
          <a:p>
            <a:r>
              <a:rPr lang="fr-FR" sz="2000" dirty="0"/>
              <a:t>Le menu contient l’ensemble de fonctionnalités autorisées pour </a:t>
            </a:r>
            <a:r>
              <a:rPr lang="fr-FR" sz="2000" dirty="0" smtClean="0"/>
              <a:t>l’enseignant connecté et organisé de la manière suivante : </a:t>
            </a:r>
          </a:p>
          <a:p>
            <a:pPr marL="0" indent="0">
              <a:buNone/>
            </a:pPr>
            <a:endParaRPr lang="fr-FR" sz="2000" dirty="0"/>
          </a:p>
          <a:p>
            <a:endParaRPr lang="fr-FR" sz="2000" dirty="0" smtClean="0"/>
          </a:p>
          <a:p>
            <a:endParaRPr lang="fr-FR" sz="2000" dirty="0"/>
          </a:p>
          <a:p>
            <a:r>
              <a:rPr lang="fr-FR" sz="2000" dirty="0" smtClean="0"/>
              <a:t>A </a:t>
            </a:r>
            <a:r>
              <a:rPr lang="fr-FR" sz="2000" dirty="0"/>
              <a:t>la racine du menu sont présent : </a:t>
            </a:r>
          </a:p>
          <a:p>
            <a:pPr lvl="1"/>
            <a:r>
              <a:rPr lang="fr-FR" sz="1600" dirty="0" smtClean="0"/>
              <a:t>L’accès </a:t>
            </a:r>
            <a:r>
              <a:rPr lang="fr-FR" sz="1600" dirty="0"/>
              <a:t>à la page d’index (bouton </a:t>
            </a:r>
            <a:r>
              <a:rPr lang="fr-FR" sz="1600" dirty="0" smtClean="0"/>
              <a:t>accueil</a:t>
            </a:r>
            <a:r>
              <a:rPr lang="fr-FR" sz="1600" dirty="0"/>
              <a:t>) </a:t>
            </a:r>
          </a:p>
          <a:p>
            <a:pPr lvl="1"/>
            <a:r>
              <a:rPr lang="fr-FR" sz="1600" dirty="0" smtClean="0"/>
              <a:t>L’accès </a:t>
            </a:r>
            <a:r>
              <a:rPr lang="fr-FR" sz="1600" dirty="0"/>
              <a:t>à la page de configuration afin de modifier ses préférences (bouton configuration) </a:t>
            </a:r>
          </a:p>
          <a:p>
            <a:pPr lvl="1"/>
            <a:r>
              <a:rPr lang="fr-FR" sz="1600" dirty="0" smtClean="0"/>
              <a:t>L’accès </a:t>
            </a:r>
            <a:r>
              <a:rPr lang="fr-FR" sz="1600" dirty="0"/>
              <a:t>à la documentation sur l’interface de consultation (bouton aide) </a:t>
            </a:r>
          </a:p>
          <a:p>
            <a:pPr lvl="1"/>
            <a:r>
              <a:rPr lang="fr-FR" sz="1600" dirty="0" smtClean="0"/>
              <a:t>La </a:t>
            </a:r>
            <a:r>
              <a:rPr lang="fr-FR" sz="1600" dirty="0"/>
              <a:t>déconnexion (bouton déconnexion) </a:t>
            </a:r>
          </a:p>
          <a:p>
            <a:pPr lvl="1"/>
            <a:r>
              <a:rPr lang="fr-FR" sz="1600" dirty="0" smtClean="0"/>
              <a:t>L’accès </a:t>
            </a:r>
            <a:r>
              <a:rPr lang="fr-FR" sz="1600" dirty="0"/>
              <a:t>à l’ensemble des fonctionnalités après clic sur vos identifiants (nom </a:t>
            </a:r>
            <a:r>
              <a:rPr lang="fr-FR" sz="1600" dirty="0" err="1"/>
              <a:t>prenom</a:t>
            </a:r>
            <a:r>
              <a:rPr lang="fr-FR" sz="1600" dirty="0"/>
              <a:t>) : </a:t>
            </a:r>
            <a:endParaRPr lang="fr-FR" sz="1600" dirty="0" smtClean="0"/>
          </a:p>
          <a:p>
            <a:r>
              <a:rPr lang="fr-FR" sz="2000" dirty="0"/>
              <a:t>Tous ces items permettent l’accès à une fonctionnalité du site. Si un des items ne s’affiche pas, cela veut dire que vous n’avez pas les droits en base. </a:t>
            </a:r>
          </a:p>
        </p:txBody>
      </p:sp>
      <p:pic>
        <p:nvPicPr>
          <p:cNvPr id="4" name="Image 3"/>
          <p:cNvPicPr>
            <a:picLocks noChangeAspect="1"/>
          </p:cNvPicPr>
          <p:nvPr/>
        </p:nvPicPr>
        <p:blipFill>
          <a:blip r:embed="rId2"/>
          <a:stretch>
            <a:fillRect/>
          </a:stretch>
        </p:blipFill>
        <p:spPr>
          <a:xfrm>
            <a:off x="325354" y="2586789"/>
            <a:ext cx="11541292" cy="414037"/>
          </a:xfrm>
          <a:prstGeom prst="rect">
            <a:avLst/>
          </a:prstGeom>
        </p:spPr>
      </p:pic>
      <p:pic>
        <p:nvPicPr>
          <p:cNvPr id="5" name="Image 4"/>
          <p:cNvPicPr>
            <a:picLocks noChangeAspect="1"/>
          </p:cNvPicPr>
          <p:nvPr/>
        </p:nvPicPr>
        <p:blipFill>
          <a:blip r:embed="rId3"/>
          <a:stretch>
            <a:fillRect/>
          </a:stretch>
        </p:blipFill>
        <p:spPr>
          <a:xfrm>
            <a:off x="8397791" y="3761991"/>
            <a:ext cx="1628775" cy="2781300"/>
          </a:xfrm>
          <a:prstGeom prst="rect">
            <a:avLst/>
          </a:prstGeom>
        </p:spPr>
      </p:pic>
    </p:spTree>
    <p:extLst>
      <p:ext uri="{BB962C8B-B14F-4D97-AF65-F5344CB8AC3E}">
        <p14:creationId xmlns:p14="http://schemas.microsoft.com/office/powerpoint/2010/main" val="258605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 Vue Enseignant (les différentes pages)</a:t>
            </a:r>
            <a:endParaRPr lang="fr-FR" dirty="0"/>
          </a:p>
        </p:txBody>
      </p:sp>
      <p:sp>
        <p:nvSpPr>
          <p:cNvPr id="3" name="Espace réservé du contenu 2"/>
          <p:cNvSpPr>
            <a:spLocks noGrp="1"/>
          </p:cNvSpPr>
          <p:nvPr>
            <p:ph idx="1"/>
          </p:nvPr>
        </p:nvSpPr>
        <p:spPr/>
        <p:txBody>
          <a:bodyPr>
            <a:normAutofit/>
          </a:bodyPr>
          <a:lstStyle/>
          <a:p>
            <a:r>
              <a:rPr lang="fr-FR" sz="2000" dirty="0" smtClean="0"/>
              <a:t>Nous allons dès à présent vous présenter les différentes pages existantes:</a:t>
            </a:r>
          </a:p>
          <a:p>
            <a:pPr marL="914400" lvl="1" indent="-457200">
              <a:buFont typeface="+mj-lt"/>
              <a:buAutoNum type="arabicPeriod"/>
            </a:pPr>
            <a:r>
              <a:rPr lang="fr-FR" sz="2000" dirty="0" smtClean="0"/>
              <a:t>Gestion des droits</a:t>
            </a:r>
          </a:p>
          <a:p>
            <a:pPr marL="914400" lvl="1" indent="-457200">
              <a:buFont typeface="+mj-lt"/>
              <a:buAutoNum type="arabicPeriod"/>
            </a:pPr>
            <a:r>
              <a:rPr lang="fr-FR" sz="2000" dirty="0" smtClean="0"/>
              <a:t>Mes modules</a:t>
            </a:r>
          </a:p>
          <a:p>
            <a:pPr marL="914400" lvl="1" indent="-457200">
              <a:buFont typeface="+mj-lt"/>
              <a:buAutoNum type="arabicPeriod"/>
            </a:pPr>
            <a:r>
              <a:rPr lang="fr-FR" sz="2000" dirty="0" smtClean="0"/>
              <a:t>Mes droits</a:t>
            </a:r>
          </a:p>
          <a:p>
            <a:pPr marL="914400" lvl="1" indent="-457200">
              <a:buFont typeface="+mj-lt"/>
              <a:buAutoNum type="arabicPeriod"/>
            </a:pPr>
            <a:r>
              <a:rPr lang="fr-FR" sz="2000" dirty="0" smtClean="0"/>
              <a:t>Mes heures</a:t>
            </a:r>
          </a:p>
          <a:p>
            <a:pPr marL="914400" lvl="1" indent="-457200">
              <a:buFont typeface="+mj-lt"/>
              <a:buAutoNum type="arabicPeriod"/>
            </a:pPr>
            <a:r>
              <a:rPr lang="fr-FR" sz="2000" dirty="0" smtClean="0"/>
              <a:t>Dialogue de gestion</a:t>
            </a:r>
          </a:p>
          <a:p>
            <a:pPr marL="914400" lvl="1" indent="-457200">
              <a:buFont typeface="+mj-lt"/>
              <a:buAutoNum type="arabicPeriod"/>
            </a:pPr>
            <a:r>
              <a:rPr lang="fr-FR" sz="2000" dirty="0" smtClean="0"/>
              <a:t>Occupation de salles</a:t>
            </a:r>
          </a:p>
          <a:p>
            <a:pPr marL="914400" lvl="1" indent="-457200">
              <a:buFont typeface="+mj-lt"/>
              <a:buAutoNum type="arabicPeriod"/>
            </a:pPr>
            <a:r>
              <a:rPr lang="fr-FR" sz="2000" dirty="0" smtClean="0"/>
              <a:t>Export</a:t>
            </a:r>
          </a:p>
          <a:p>
            <a:pPr marL="914400" lvl="1" indent="-457200">
              <a:buFont typeface="+mj-lt"/>
              <a:buAutoNum type="arabicPeriod"/>
            </a:pPr>
            <a:r>
              <a:rPr lang="fr-FR" sz="2000" dirty="0" smtClean="0"/>
              <a:t>Flux RSS</a:t>
            </a:r>
          </a:p>
          <a:p>
            <a:pPr marL="914400" lvl="1" indent="-457200">
              <a:buFont typeface="+mj-lt"/>
              <a:buAutoNum type="arabicPeriod"/>
            </a:pPr>
            <a:r>
              <a:rPr lang="fr-FR" sz="2000" dirty="0" smtClean="0"/>
              <a:t>Configuration</a:t>
            </a:r>
          </a:p>
          <a:p>
            <a:pPr marL="914400" lvl="1" indent="-457200">
              <a:buFont typeface="+mj-lt"/>
              <a:buAutoNum type="arabicPeriod"/>
            </a:pPr>
            <a:r>
              <a:rPr lang="fr-FR" sz="2000" dirty="0" smtClean="0"/>
              <a:t>Les agendas</a:t>
            </a:r>
            <a:endParaRPr lang="fr-FR" sz="2000" dirty="0"/>
          </a:p>
        </p:txBody>
      </p:sp>
      <p:sp>
        <p:nvSpPr>
          <p:cNvPr id="4" name="Espace réservé du numéro de diapositive 3"/>
          <p:cNvSpPr>
            <a:spLocks noGrp="1"/>
          </p:cNvSpPr>
          <p:nvPr>
            <p:ph type="sldNum" sz="quarter" idx="12"/>
          </p:nvPr>
        </p:nvSpPr>
        <p:spPr/>
        <p:txBody>
          <a:bodyPr/>
          <a:lstStyle/>
          <a:p>
            <a:fld id="{D2B55185-B72C-4E16-A911-4849D7592896}" type="slidenum">
              <a:rPr lang="fr-FR" smtClean="0"/>
              <a:t>9</a:t>
            </a:fld>
            <a:endParaRPr lang="fr-FR"/>
          </a:p>
        </p:txBody>
      </p:sp>
    </p:spTree>
    <p:extLst>
      <p:ext uri="{BB962C8B-B14F-4D97-AF65-F5344CB8AC3E}">
        <p14:creationId xmlns:p14="http://schemas.microsoft.com/office/powerpoint/2010/main" val="3192321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1045</Words>
  <Application>Microsoft Office PowerPoint</Application>
  <PresentationFormat>Grand écran</PresentationFormat>
  <Paragraphs>104</Paragraphs>
  <Slides>26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Calibri Light</vt:lpstr>
      <vt:lpstr>Thème Office</vt:lpstr>
      <vt:lpstr>AIDE VT_AGENDA</vt:lpstr>
      <vt:lpstr>I – Page d’accueil</vt:lpstr>
      <vt:lpstr>I – Page d’accueil</vt:lpstr>
      <vt:lpstr>I – Page d’accueil</vt:lpstr>
      <vt:lpstr>II – Vue Enseignant</vt:lpstr>
      <vt:lpstr>II – Vue Enseignant (calendrier)</vt:lpstr>
      <vt:lpstr>II – Vue Enseignant (filtres)</vt:lpstr>
      <vt:lpstr>II – Vue Enseignant (menu)</vt:lpstr>
      <vt:lpstr>II – Vue Enseignant (les différentes pages)</vt:lpstr>
      <vt:lpstr>1. Gestion des droits</vt:lpstr>
      <vt:lpstr>2. Mes modules</vt:lpstr>
      <vt:lpstr>3. Mes droits</vt:lpstr>
      <vt:lpstr>4. Mes heures</vt:lpstr>
      <vt:lpstr>5. Dialogue de gestion </vt:lpstr>
      <vt:lpstr>6. Occupation des salles </vt:lpstr>
      <vt:lpstr>7. Export</vt:lpstr>
      <vt:lpstr>8. Flux RSS </vt:lpstr>
      <vt:lpstr>9. Configuration</vt:lpstr>
      <vt:lpstr>10. Les agendas</vt:lpstr>
      <vt:lpstr>III. Vue étudiante</vt:lpstr>
      <vt:lpstr>III. Vue étudiante (menu)</vt:lpstr>
      <vt:lpstr>III. Vue étudiante (les différentes pages)</vt:lpstr>
      <vt:lpstr>1. Export </vt:lpstr>
      <vt:lpstr>2. Mes DS</vt:lpstr>
      <vt:lpstr>3. Mes modules</vt:lpstr>
      <vt:lpstr>4. Flux RSS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AIDE VT_AGENDA</dc:title>
  <dc:creator>Adrien M.</dc:creator>
  <cp:lastModifiedBy>Adrien M.</cp:lastModifiedBy>
  <cp:revision>12</cp:revision>
  <dcterms:created xsi:type="dcterms:W3CDTF">2015-11-29T17:20:29Z</dcterms:created>
  <dcterms:modified xsi:type="dcterms:W3CDTF">2015-11-29T18:55:11Z</dcterms:modified>
</cp:coreProperties>
</file>