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7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2E07-3F2F-4B49-B927-1C9AD91BB18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E879-0E43-4B8D-8B76-ECF712E1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1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EA002-8D24-4D66-BDCE-23DF8951D866}"/>
              </a:ext>
            </a:extLst>
          </p:cNvPr>
          <p:cNvSpPr/>
          <p:nvPr/>
        </p:nvSpPr>
        <p:spPr>
          <a:xfrm>
            <a:off x="2228613" y="400050"/>
            <a:ext cx="7429974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l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ഗിറ്റും</a:t>
            </a:r>
            <a:r>
              <a:rPr lang="ml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ml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ഗിറ്റ്ഹബ്ബും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ml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ml-IN" sz="44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പിന്നെ</a:t>
            </a:r>
            <a:r>
              <a:rPr lang="en-US" sz="44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</a:t>
            </a:r>
            <a:r>
              <a:rPr lang="ml-IN" sz="44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നമ്മളെ</a:t>
            </a:r>
            <a:endParaRPr lang="en-US" sz="44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ml-IN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ml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ഓപ്പൺ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ml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സോഴ്സും 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A5C35F8-FC31-4F46-BC73-4D95AC60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5" y="208637"/>
            <a:ext cx="1073962" cy="107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29B7E-D462-444A-BF1D-34A936AE15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7" t="4699" r="8250" b="27937"/>
          <a:stretch/>
        </p:blipFill>
        <p:spPr>
          <a:xfrm>
            <a:off x="10653712" y="5301555"/>
            <a:ext cx="1148981" cy="11144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EE9C4E8-D704-434F-AFA6-801F3E8565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t="18889" r="14889" b="17111"/>
          <a:stretch/>
        </p:blipFill>
        <p:spPr>
          <a:xfrm>
            <a:off x="10422850" y="2454478"/>
            <a:ext cx="1476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5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D996-727D-4BAD-B488-AD0B2BC5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10700" b="1" dirty="0">
                <a:solidFill>
                  <a:srgbClr val="FFFF00"/>
                </a:solidFill>
              </a:rPr>
              <a:t>GIT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CF36-6163-4218-8AAD-49AA4494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is a 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and open source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distributed version control system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designed to handle everything from small to very large projects with speed and efficiency.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keeps track of the entire history of things that you are working on, on the computer.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also provides opportunity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86665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E13E-C133-4865-B77D-0D7E1BD1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solidFill>
                  <a:srgbClr val="FFFF00"/>
                </a:solidFill>
              </a:rPr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8AA7-775D-41AE-BC8D-5E3D51BC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Helvetica Neue"/>
              </a:rPr>
              <a:t>GitHub is a code hosting platform for version control and collaboration. It lets you and others work together on projects from anywhere.</a:t>
            </a:r>
          </a:p>
          <a:p>
            <a:pPr marL="0" indent="0" algn="just">
              <a:buNone/>
            </a:pPr>
            <a:endParaRPr lang="en-US" dirty="0">
              <a:latin typeface="Helvetica Neue"/>
            </a:endParaRPr>
          </a:p>
          <a:p>
            <a:pPr algn="just"/>
            <a:endParaRPr lang="en-US" dirty="0">
              <a:latin typeface="Helvetica Neue"/>
            </a:endParaRPr>
          </a:p>
          <a:p>
            <a:pPr algn="just"/>
            <a:r>
              <a:rPr lang="en-US" dirty="0">
                <a:latin typeface="Helvetica Neue"/>
              </a:rPr>
              <a:t>It is like a social media/networking website, but on steroids.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0FD4-CA9D-4905-9C48-5C319C42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CE7B-9ABB-4748-BC2D-1298DEC8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 --version   -&gt;   outputs the version of git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Configuration Commands:-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//add username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FF1F5"/>
                </a:solidFill>
                <a:effectLst/>
                <a:latin typeface="menlo"/>
              </a:rPr>
              <a:t>git config </a:t>
            </a:r>
            <a:r>
              <a:rPr lang="en-US" b="0" i="0" dirty="0">
                <a:solidFill>
                  <a:srgbClr val="96B5B4"/>
                </a:solidFill>
                <a:effectLst/>
                <a:latin typeface="menlo"/>
              </a:rPr>
              <a:t>--global</a:t>
            </a:r>
            <a:r>
              <a:rPr lang="en-US" b="0" i="0" dirty="0">
                <a:solidFill>
                  <a:srgbClr val="EFF1F5"/>
                </a:solidFill>
                <a:effectLst/>
                <a:latin typeface="menlo"/>
              </a:rPr>
              <a:t> user.name 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"</a:t>
            </a:r>
            <a:r>
              <a:rPr lang="en-US" b="0" i="0" dirty="0" err="1">
                <a:solidFill>
                  <a:srgbClr val="A3BE8C"/>
                </a:solidFill>
                <a:effectLst/>
                <a:latin typeface="menlo"/>
              </a:rPr>
              <a:t>your_username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“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menlo"/>
              </a:rPr>
              <a:t>//add user email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FF1F5"/>
                </a:solidFill>
                <a:effectLst/>
                <a:latin typeface="menlo"/>
              </a:rPr>
              <a:t>git config </a:t>
            </a:r>
            <a:r>
              <a:rPr lang="en-US" b="0" i="0" dirty="0">
                <a:solidFill>
                  <a:srgbClr val="96B5B4"/>
                </a:solidFill>
                <a:effectLst/>
                <a:latin typeface="menlo"/>
              </a:rPr>
              <a:t>--global</a:t>
            </a:r>
            <a:r>
              <a:rPr lang="en-US" b="0" i="0" dirty="0">
                <a:solidFill>
                  <a:srgbClr val="EFF1F5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EFF1F5"/>
                </a:solidFill>
                <a:effectLst/>
                <a:latin typeface="menlo"/>
              </a:rPr>
              <a:t>user.email</a:t>
            </a:r>
            <a:r>
              <a:rPr lang="en-US" b="0" i="0" dirty="0">
                <a:solidFill>
                  <a:srgbClr val="EFF1F5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A3BE8C"/>
                </a:solidFill>
                <a:effectLst/>
                <a:latin typeface="menlo"/>
              </a:rPr>
              <a:t>"your_email_address@example.com"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AD7-2215-452F-A378-279199DB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2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EE59-F924-4BD1-ACEC-95893757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91502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en-US" sz="2400" dirty="0"/>
              <a:t>	-&gt; Turns a directory into a git repository</a:t>
            </a:r>
          </a:p>
          <a:p>
            <a:endParaRPr lang="en-US" sz="2400" dirty="0"/>
          </a:p>
          <a:p>
            <a:r>
              <a:rPr lang="en-US" sz="2400" dirty="0"/>
              <a:t>git clone	-&gt;creates a local working copy of an existing repo</a:t>
            </a:r>
          </a:p>
          <a:p>
            <a:endParaRPr lang="en-US" sz="2400" dirty="0"/>
          </a:p>
          <a:p>
            <a:r>
              <a:rPr lang="en-US" dirty="0"/>
              <a:t>git add	-&gt;</a:t>
            </a:r>
            <a:r>
              <a:rPr lang="en-US" sz="2000" b="0" i="0" dirty="0">
                <a:effectLst/>
                <a:latin typeface="Helvetica Neue"/>
              </a:rPr>
              <a:t>Before a file is available to commit to a repository, the file needs to be 			   	    added to the Git index (staging area</a:t>
            </a:r>
            <a:r>
              <a:rPr lang="en-US" sz="2000" dirty="0">
                <a:latin typeface="Helvetica Neue"/>
              </a:rPr>
              <a:t>)</a:t>
            </a:r>
          </a:p>
          <a:p>
            <a:endParaRPr lang="en-US" sz="2000" dirty="0">
              <a:latin typeface="Helvetica Neue"/>
            </a:endParaRPr>
          </a:p>
          <a:p>
            <a:r>
              <a:rPr lang="en-US" sz="2000" dirty="0">
                <a:latin typeface="Helvetica Neue"/>
              </a:rPr>
              <a:t>git commit	-&gt; </a:t>
            </a:r>
            <a:r>
              <a:rPr lang="en-US" sz="2000" b="0" i="0" dirty="0">
                <a:effectLst/>
                <a:latin typeface="Helvetica Neue"/>
              </a:rPr>
              <a:t>Record the changes made to the files to a local repository.</a:t>
            </a:r>
          </a:p>
          <a:p>
            <a:endParaRPr lang="en-US" sz="2000" dirty="0">
              <a:latin typeface="Helvetica Neue"/>
            </a:endParaRPr>
          </a:p>
          <a:p>
            <a:r>
              <a:rPr lang="en-US" sz="2000" dirty="0">
                <a:latin typeface="Helvetica Neue"/>
              </a:rPr>
              <a:t>git status	-&gt; Returns the current state of the repository</a:t>
            </a:r>
          </a:p>
          <a:p>
            <a:endParaRPr lang="en-US" sz="2000" b="0" i="0" dirty="0">
              <a:effectLst/>
              <a:latin typeface="Helvetica Neue"/>
            </a:endParaRPr>
          </a:p>
          <a:p>
            <a:r>
              <a:rPr lang="en-US" sz="2000" dirty="0">
                <a:latin typeface="Helvetica Neue"/>
              </a:rPr>
              <a:t>git branch	-&gt; To add, delete branches</a:t>
            </a:r>
          </a:p>
          <a:p>
            <a:endParaRPr lang="en-US" sz="2000" b="0" i="0" dirty="0">
              <a:effectLst/>
              <a:latin typeface="Helvetica Neue"/>
            </a:endParaRPr>
          </a:p>
          <a:p>
            <a:r>
              <a:rPr lang="en-US" sz="2000" b="0" i="0" dirty="0">
                <a:effectLst/>
                <a:latin typeface="Helvetica Neue"/>
              </a:rPr>
              <a:t>git merge	-&gt; merges a branch into other, the branch to which it is merged, is updated</a:t>
            </a:r>
          </a:p>
          <a:p>
            <a:endParaRPr lang="en-US" sz="2000" dirty="0">
              <a:latin typeface="Helvetica Neue"/>
            </a:endParaRPr>
          </a:p>
          <a:p>
            <a:r>
              <a:rPr lang="en-US" sz="2000" b="0" i="0" dirty="0">
                <a:effectLst/>
                <a:latin typeface="Helvetica Neue"/>
              </a:rPr>
              <a:t>git pull		-&gt; gets the latest versio</a:t>
            </a:r>
            <a:r>
              <a:rPr lang="en-US" sz="2000" dirty="0">
                <a:latin typeface="Helvetica Neue"/>
              </a:rPr>
              <a:t>n of the repo</a:t>
            </a:r>
          </a:p>
          <a:p>
            <a:endParaRPr lang="en-US" sz="2000" b="0" i="0" dirty="0">
              <a:effectLst/>
              <a:latin typeface="Helvetica Neue"/>
            </a:endParaRPr>
          </a:p>
          <a:p>
            <a:r>
              <a:rPr lang="en-US" sz="2000" b="0" i="0" dirty="0">
                <a:effectLst/>
                <a:latin typeface="Helvetica Neue"/>
              </a:rPr>
              <a:t>git push	-&gt;sends local commits to the remote repo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270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EA002-8D24-4D66-BDCE-23DF8951D866}"/>
              </a:ext>
            </a:extLst>
          </p:cNvPr>
          <p:cNvSpPr/>
          <p:nvPr/>
        </p:nvSpPr>
        <p:spPr>
          <a:xfrm>
            <a:off x="292775" y="435873"/>
            <a:ext cx="10637299" cy="59862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GIT,</a:t>
            </a:r>
          </a:p>
          <a:p>
            <a:pPr algn="ctr"/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GITHUB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11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OPEN SOURCE</a:t>
            </a:r>
            <a:endParaRPr lang="en-US" sz="13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A5C35F8-FC31-4F46-BC73-4D95AC60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5" y="208637"/>
            <a:ext cx="1073962" cy="107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29B7E-D462-444A-BF1D-34A936AE15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7" t="4699" r="8250" b="27937"/>
          <a:stretch/>
        </p:blipFill>
        <p:spPr>
          <a:xfrm>
            <a:off x="10586546" y="4911030"/>
            <a:ext cx="1148981" cy="11144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EE9C4E8-D704-434F-AFA6-801F3E8565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t="18889" r="14889" b="17111"/>
          <a:stretch/>
        </p:blipFill>
        <p:spPr>
          <a:xfrm>
            <a:off x="10422850" y="2454478"/>
            <a:ext cx="1476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3876-0DF6-46A7-8D67-F2945B9F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>
                <a:solidFill>
                  <a:srgbClr val="FFFF00"/>
                </a:solidFill>
              </a:rPr>
              <a:t>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320D-D14E-4949-B196-F465B06D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200" b="1" i="0" dirty="0"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200" b="1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b="1" i="0" dirty="0">
                <a:effectLst/>
                <a:latin typeface="Arial" panose="020B0604020202020204" pitchFamily="34" charset="0"/>
              </a:rPr>
              <a:t>Open-source software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OSS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) is a type of </a:t>
            </a:r>
            <a:r>
              <a:rPr lang="en-US" sz="3200" b="0" i="0" strike="noStrike" dirty="0">
                <a:effectLst/>
                <a:latin typeface="Arial" panose="020B0604020202020204" pitchFamily="34" charset="0"/>
              </a:rPr>
              <a:t>computer software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 in which </a:t>
            </a:r>
            <a:r>
              <a:rPr lang="en-US" sz="3200" b="0" i="0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source code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is released under a </a:t>
            </a:r>
            <a:r>
              <a:rPr lang="en-US" sz="3200" b="0" i="0" strike="noStrike" dirty="0">
                <a:effectLst/>
                <a:latin typeface="Arial" panose="020B0604020202020204" pitchFamily="34" charset="0"/>
              </a:rPr>
              <a:t>license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 in which the </a:t>
            </a:r>
            <a:r>
              <a:rPr lang="en-US" sz="3200" b="0" i="0" strike="noStrike" dirty="0">
                <a:effectLst/>
                <a:latin typeface="Arial" panose="020B0604020202020204" pitchFamily="34" charset="0"/>
              </a:rPr>
              <a:t>copyright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 holder grants users the 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rights to use, study, change, and </a:t>
            </a:r>
            <a:r>
              <a:rPr lang="en-US" sz="3200" b="0" i="0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distribute the software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 to anyone and for any purpose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957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A613-D4FF-4762-90B3-94E44C28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/>
              <a:t>OPEN SOURCE IDEOLOGY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CA0-C775-4412-898B-2CABB9E5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600" b="1" i="0" dirty="0">
              <a:solidFill>
                <a:srgbClr val="FFFFFF"/>
              </a:solidFill>
              <a:effectLst/>
              <a:latin typeface="Product Sans"/>
            </a:endParaRPr>
          </a:p>
          <a:p>
            <a:pPr marL="0" indent="0" algn="just">
              <a:buNone/>
            </a:pPr>
            <a:endParaRPr lang="en-US" sz="3600" b="1" dirty="0">
              <a:solidFill>
                <a:srgbClr val="FFFFFF"/>
              </a:solidFill>
              <a:latin typeface="Product Sans"/>
            </a:endParaRPr>
          </a:p>
          <a:p>
            <a:pPr marL="0" indent="0" algn="just">
              <a:buNone/>
            </a:pPr>
            <a:r>
              <a:rPr lang="en-US" sz="3600" b="1" i="0" dirty="0">
                <a:solidFill>
                  <a:srgbClr val="FFFFFF"/>
                </a:solidFill>
                <a:effectLst/>
                <a:latin typeface="Product Sans"/>
              </a:rPr>
              <a:t>"Contributing to open source can be a rewarding way to learn, teach, and build experience in just about any skill you can imagine.“</a:t>
            </a:r>
          </a:p>
          <a:p>
            <a:pPr marL="0" indent="0" algn="just">
              <a:buNone/>
            </a:pPr>
            <a:endParaRPr lang="en-US" sz="3600" b="1" dirty="0">
              <a:solidFill>
                <a:srgbClr val="FFFFFF"/>
              </a:solidFill>
              <a:latin typeface="Product Sans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FFFF00"/>
                </a:solidFill>
                <a:latin typeface="Product Sans"/>
              </a:rPr>
              <a:t>TRANSPARENCY &amp; COLLABORATION..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5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B5ED-FAB1-471D-8AB2-F794457D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WITH OPEN SOURCE YOU CAN: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0127-82EB-49BA-A272-144786EA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US" dirty="0"/>
              <a:t>View the source code used to build an open source project</a:t>
            </a:r>
          </a:p>
          <a:p>
            <a:r>
              <a:rPr lang="en-US" dirty="0"/>
              <a:t>Improve software we daily rely on</a:t>
            </a:r>
          </a:p>
          <a:p>
            <a:r>
              <a:rPr lang="en-US" dirty="0"/>
              <a:t>Fix bugs in it</a:t>
            </a:r>
          </a:p>
          <a:p>
            <a:r>
              <a:rPr lang="en-US" dirty="0"/>
              <a:t>Add features </a:t>
            </a:r>
          </a:p>
          <a:p>
            <a:r>
              <a:rPr lang="en-US" dirty="0"/>
              <a:t>Make small or big changes that even changes the project as a whole</a:t>
            </a:r>
          </a:p>
          <a:p>
            <a:endParaRPr lang="en-US" dirty="0"/>
          </a:p>
          <a:p>
            <a:r>
              <a:rPr lang="en-US" dirty="0"/>
              <a:t>Improve our skills</a:t>
            </a:r>
          </a:p>
          <a:p>
            <a:r>
              <a:rPr lang="en-US" dirty="0"/>
              <a:t>Establish a network with communities</a:t>
            </a:r>
          </a:p>
          <a:p>
            <a:r>
              <a:rPr lang="en-US" dirty="0"/>
              <a:t>Good will and Reputation</a:t>
            </a:r>
          </a:p>
        </p:txBody>
      </p:sp>
    </p:spTree>
    <p:extLst>
      <p:ext uri="{BB962C8B-B14F-4D97-AF65-F5344CB8AC3E}">
        <p14:creationId xmlns:p14="http://schemas.microsoft.com/office/powerpoint/2010/main" val="325240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EA0F-BD71-48E2-8278-16ACE393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HOW TO CONTRIBUTE!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C38E-B1F5-4C25-B7E8-E579D04F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</a:rPr>
              <a:t>GITHUB</a:t>
            </a:r>
            <a:endParaRPr lang="en-US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>
                <a:solidFill>
                  <a:srgbClr val="00B0F0"/>
                </a:solidFill>
              </a:rPr>
              <a:t>guides.github.com</a:t>
            </a:r>
          </a:p>
        </p:txBody>
      </p:sp>
    </p:spTree>
    <p:extLst>
      <p:ext uri="{BB962C8B-B14F-4D97-AF65-F5344CB8AC3E}">
        <p14:creationId xmlns:p14="http://schemas.microsoft.com/office/powerpoint/2010/main" val="69713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A5EE-68A7-4909-8D32-87D49EB0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WHAT IT MEANS TO CONTRIBUTE?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4028-DFCA-4356-94EA-9674DEAA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 common misconception about contributing to open source is that you need to contribute code</a:t>
            </a:r>
          </a:p>
          <a:p>
            <a:endParaRPr lang="en-US" dirty="0">
              <a:latin typeface="-apple-system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  <a:latin typeface="-apple-system"/>
              </a:rPr>
              <a:t>It is not all about contributing code.</a:t>
            </a:r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Write and improve the project’s documentation</a:t>
            </a:r>
          </a:p>
          <a:p>
            <a:r>
              <a:rPr lang="en-US" b="0" i="0" dirty="0">
                <a:effectLst/>
                <a:latin typeface="-apple-system"/>
              </a:rPr>
              <a:t>Write tutorials for the project</a:t>
            </a:r>
          </a:p>
          <a:p>
            <a:r>
              <a:rPr lang="en-US" b="0" i="0" dirty="0">
                <a:effectLst/>
                <a:latin typeface="-apple-system"/>
              </a:rPr>
              <a:t>Write a translation for the project’s documentation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CF29-50E1-4C37-B999-CDBFE35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WHAT IT MEANS TO CONTRIBUTE?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98A2-89C7-44EE-9CF5-B2BE7A7B0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Put together a style guide to help the project have a consistent visual design</a:t>
            </a:r>
          </a:p>
          <a:p>
            <a:r>
              <a:rPr lang="en-US" b="0" i="0" dirty="0">
                <a:effectLst/>
                <a:latin typeface="-apple-system"/>
              </a:rPr>
              <a:t>Create art for t-shirts or a new logo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Answer questions about the project on e.g., Stack Overflow</a:t>
            </a:r>
          </a:p>
          <a:p>
            <a:r>
              <a:rPr lang="en-US" b="0" i="0" dirty="0">
                <a:effectLst/>
                <a:latin typeface="-apple-system"/>
              </a:rPr>
              <a:t>Review code on other people’s submissions</a:t>
            </a:r>
          </a:p>
          <a:p>
            <a:r>
              <a:rPr lang="en-US" b="0" i="0" dirty="0">
                <a:effectLst/>
                <a:latin typeface="-apple-system"/>
              </a:rPr>
              <a:t>Offer to mentor another contributor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685E-248E-4F37-B8B7-7C7C2FE7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C000"/>
                </a:solidFill>
              </a:rPr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3C22-19C6-4143-BA04-32A2DA51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b="0" i="0" dirty="0">
                <a:effectLst/>
                <a:latin typeface="Arial" panose="020B0604020202020204" pitchFamily="34" charset="0"/>
              </a:rPr>
              <a:t>Version control is a system that records changes to a file or set of files over time so that you can recall specific versions later.</a:t>
            </a:r>
          </a:p>
          <a:p>
            <a:pPr marL="0" indent="0" algn="just"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</a:rPr>
              <a:t>Centralized Version Control System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</a:rPr>
              <a:t>Distributed Version Control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185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582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Helvetica Neue</vt:lpstr>
      <vt:lpstr>menlo</vt:lpstr>
      <vt:lpstr>Product Sans</vt:lpstr>
      <vt:lpstr>Office Theme</vt:lpstr>
      <vt:lpstr>PowerPoint Presentation</vt:lpstr>
      <vt:lpstr>PowerPoint Presentation</vt:lpstr>
      <vt:lpstr>OPEN SOURCE SOFTWARE</vt:lpstr>
      <vt:lpstr>OPEN SOURCE IDEOLOGY</vt:lpstr>
      <vt:lpstr>WITH OPEN SOURCE YOU CAN:</vt:lpstr>
      <vt:lpstr>HOW TO CONTRIBUTE!</vt:lpstr>
      <vt:lpstr>WHAT IT MEANS TO CONTRIBUTE?</vt:lpstr>
      <vt:lpstr>WHAT IT MEANS TO CONTRIBUTE?</vt:lpstr>
      <vt:lpstr>VERSION CONTROL</vt:lpstr>
      <vt:lpstr>GIT</vt:lpstr>
      <vt:lpstr>GITHUB</vt:lpstr>
      <vt:lpstr>BASIC GIT COMMANDS</vt:lpstr>
      <vt:lpstr>BASIC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coding club</dc:creator>
  <cp:lastModifiedBy>coding club</cp:lastModifiedBy>
  <cp:revision>16</cp:revision>
  <dcterms:created xsi:type="dcterms:W3CDTF">2020-10-16T19:25:02Z</dcterms:created>
  <dcterms:modified xsi:type="dcterms:W3CDTF">2020-10-17T12:10:14Z</dcterms:modified>
</cp:coreProperties>
</file>