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69" r:id="rId4"/>
    <p:sldId id="370" r:id="rId5"/>
    <p:sldId id="372" r:id="rId6"/>
    <p:sldId id="381" r:id="rId7"/>
    <p:sldId id="368" r:id="rId8"/>
    <p:sldId id="373" r:id="rId9"/>
    <p:sldId id="374" r:id="rId10"/>
    <p:sldId id="376" r:id="rId11"/>
    <p:sldId id="378" r:id="rId12"/>
    <p:sldId id="380" r:id="rId13"/>
    <p:sldId id="382" r:id="rId14"/>
    <p:sldId id="383" r:id="rId15"/>
    <p:sldId id="384" r:id="rId16"/>
    <p:sldId id="379" r:id="rId17"/>
    <p:sldId id="377" r:id="rId18"/>
    <p:sldId id="371" r:id="rId1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838200" y="3129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7030A0"/>
                </a:solidFill>
                <a:latin typeface="Verdana" panose="020B0604030504040204" pitchFamily="34" charset="0"/>
                <a:ea typeface="+mn-ea"/>
                <a:cs typeface="+mn-cs"/>
              </a:rPr>
              <a:t>PREDICTING E-SIGNING LIKELIHOOD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89" y="5183902"/>
            <a:ext cx="44753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 err="1">
                <a:solidFill>
                  <a:srgbClr val="FF0000"/>
                </a:solidFill>
              </a:rPr>
              <a:t>Dr.P.Indira</a:t>
            </a:r>
            <a:r>
              <a:rPr lang="en-IN" altLang="en-US" sz="2400" b="1" dirty="0">
                <a:solidFill>
                  <a:srgbClr val="FF0000"/>
                </a:solidFill>
              </a:rPr>
              <a:t> </a:t>
            </a:r>
            <a:r>
              <a:rPr lang="en-IN" altLang="en-US" sz="2400" b="1" dirty="0" err="1">
                <a:solidFill>
                  <a:srgbClr val="FF0000"/>
                </a:solidFill>
              </a:rPr>
              <a:t>Priya,Prof</a:t>
            </a:r>
            <a:br>
              <a:rPr lang="en-IN" altLang="en-US" sz="2400" b="1" dirty="0">
                <a:solidFill>
                  <a:srgbClr val="FF0000"/>
                </a:solidFill>
              </a:rPr>
            </a:br>
            <a:br>
              <a:rPr lang="en-IN" altLang="en-US" sz="2400" b="1" dirty="0">
                <a:solidFill>
                  <a:srgbClr val="FF0000"/>
                </a:solidFill>
              </a:rPr>
            </a:br>
            <a:endParaRPr lang="en-I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4147" y="5071607"/>
            <a:ext cx="58232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Akshayaa S (231801007)</a:t>
            </a:r>
            <a:br>
              <a:rPr lang="en-IN" altLang="en-US" sz="2400" b="1" dirty="0">
                <a:solidFill>
                  <a:srgbClr val="FF0000"/>
                </a:solidFill>
              </a:rPr>
            </a:br>
            <a:r>
              <a:rPr lang="en-IN" altLang="en-US" sz="2400" b="1" dirty="0">
                <a:solidFill>
                  <a:srgbClr val="FF0000"/>
                </a:solidFill>
              </a:rPr>
              <a:t>Amala </a:t>
            </a:r>
            <a:r>
              <a:rPr lang="en-IN" altLang="en-US" sz="2400" b="1" dirty="0" err="1">
                <a:solidFill>
                  <a:srgbClr val="FF0000"/>
                </a:solidFill>
              </a:rPr>
              <a:t>Encilin</a:t>
            </a:r>
            <a:r>
              <a:rPr lang="en-IN" altLang="en-US" sz="2400" b="1" dirty="0">
                <a:solidFill>
                  <a:srgbClr val="FF0000"/>
                </a:solidFill>
              </a:rPr>
              <a:t> T (231801009)</a:t>
            </a:r>
            <a:br>
              <a:rPr lang="en-IN" altLang="en-US" sz="2400" b="1" dirty="0">
                <a:solidFill>
                  <a:srgbClr val="FF0000"/>
                </a:solidFill>
              </a:rPr>
            </a:br>
            <a:r>
              <a:rPr lang="en-IN" altLang="en-US" sz="2400" b="1" dirty="0">
                <a:solidFill>
                  <a:srgbClr val="FF0000"/>
                </a:solidFill>
              </a:rPr>
              <a:t>		</a:t>
            </a:r>
            <a:br>
              <a:rPr lang="en-IN" altLang="en-US" sz="2400" b="1" dirty="0">
                <a:solidFill>
                  <a:srgbClr val="FF0000"/>
                </a:solidFill>
              </a:rPr>
            </a:br>
            <a:r>
              <a:rPr lang="en-IN" altLang="en-US" sz="2400" b="1" dirty="0">
                <a:solidFill>
                  <a:srgbClr val="FF0000"/>
                </a:solidFill>
              </a:rPr>
              <a:t>	      AI&amp;DS-’A’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Artificial Intelligence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System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176458-28B0-603B-317C-83B994FF4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74825"/>
            <a:ext cx="4586590" cy="4267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</a:t>
            </a:r>
          </a:p>
          <a:p>
            <a:pPr>
              <a:defRPr/>
            </a:pPr>
            <a:r>
              <a:rPr lang="en-US" dirty="0"/>
              <a:t>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89B1F-0FCA-B1D3-8C11-F51BF08EC9B1}"/>
              </a:ext>
            </a:extLst>
          </p:cNvPr>
          <p:cNvSpPr txBox="1"/>
          <p:nvPr/>
        </p:nvSpPr>
        <p:spPr>
          <a:xfrm>
            <a:off x="4889500" y="1669077"/>
            <a:ext cx="707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and prepare data for training by cleaning and transforming it into a usable format.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predictive model 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historical data to classify applicants based on their likelihood of E-Signing. Evaluate the model using metrics like precision-recall.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model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for real-time or batch predictions, generating scores for each applicant's E-Signing likelihood.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model performance and update with new data to improve accuracy, ensuring the model adapts to evolving customer behaviors.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7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49425"/>
            <a:ext cx="10668000" cy="42672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 the likelihood of applicants completing the E-Signing step in the loan process through a series of modules. These include Data Collection and Preprocessing, Feature Engineering, Model Development and Training, Model Evaluation, Deployment and Prediction, and Monitoring and Feedback.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module plays a vital role in gathering, analyzing, and using data to improve loan conversion rates and enhance customer experience, creating an efficient end-to-end solution for loan processing and engagement.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modules involved in the proposed system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Data Collection and Preprocessing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Model Development, Training and Evaluation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Data </a:t>
            </a:r>
          </a:p>
          <a:p>
            <a:pPr>
              <a:defRPr/>
            </a:pPr>
            <a:r>
              <a:rPr lang="en-US" dirty="0"/>
              <a:t>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19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1-Data Collection And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49425"/>
            <a:ext cx="10668000" cy="42672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collect the data through the csv file (P39-Financial-Data.csv) 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preprocess data by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Removing the unnecessary columns by dropping the columns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2.Check for missing values and handle them by simply filling it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mean.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3.Now we plot the heatmap and select the most relevant features for further processes.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features(X) and target(Y).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Check if the target is being continuous and binarize it if necessary 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Scale the features,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no single feature dominates the learning process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</a:t>
            </a:r>
          </a:p>
          <a:p>
            <a:pPr>
              <a:defRPr/>
            </a:pPr>
            <a:r>
              <a:rPr lang="en-US" dirty="0"/>
              <a:t>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42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9D12-88AE-3EF6-7F9E-F3068279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1" y="919162"/>
            <a:ext cx="10668000" cy="1216025"/>
          </a:xfrm>
        </p:spPr>
        <p:txBody>
          <a:bodyPr/>
          <a:lstStyle/>
          <a:p>
            <a:r>
              <a:rPr lang="en-US" dirty="0"/>
              <a:t>Module 2-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Development, Training and Evaluation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8222-0009-1C84-D7F5-0ECD0212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671638"/>
            <a:ext cx="10668000" cy="42672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the stages of preprocessing is done.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: Random Forest Classifier is the algorithm used here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en-US" sz="1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an ensemble learning algorithm that builds multiple decision trees during training and combines their predictions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rf_clf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=100, 	criterion="entropy")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400" b="1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=0: This ensures reproducibility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`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=100` specifies that the Random Forest will consist of 100 decision trees, which strikes a balance between model accuracy and computational efficiency.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11EB-8F12-796A-F2B2-EFEB8805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41C54-27D1-F5DA-A851-A049576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D501-39EF-91C5-E936-4EF08641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05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633F-F82D-097F-D112-FAF4ACD6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919162"/>
            <a:ext cx="10668000" cy="121602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2-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Development, Training and Evaluation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90A2-E4F8-2939-448F-3BD25277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30" y="1752600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criterion="entropy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defines the function to measure the quality of a split in each tree. helping the trees to split in the most informative way.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rf_clf.fit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X_full_scaled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y_full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trains the Random Forest model,</a:t>
            </a:r>
            <a:r>
              <a:rPr lang="en-US" sz="1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learns the relationship between the features and the target by iterating through the data and adjusting the parameters of each tree.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85C75-C23E-1907-EC21-33677E4C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BD41-0DE9-24BF-41DE-782D4A55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</a:t>
            </a:r>
          </a:p>
          <a:p>
            <a:pPr>
              <a:defRPr/>
            </a:pPr>
            <a:r>
              <a:rPr lang="en-US" dirty="0"/>
              <a:t>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B1A4-1ED0-EB5B-5407-1CED4C10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69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1840-C02F-E1CE-B64C-EB8B4C8F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7" y="1749425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Predictions: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rf_clf.predict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X_full_scaled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the random Forest model ,makes predictions on the datasets . These predictions are stored in the predictions variable.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final prediction Data Frame: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final_predictions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predicted_e_signed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predictions })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data frame that holds the predictions along with the corresponding entry IDs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7A8F-DFC8-A1C2-68E2-8BB6DE53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7EA3-1D44-0048-5A94-A0644782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</a:t>
            </a:r>
          </a:p>
          <a:p>
            <a:pPr>
              <a:defRPr/>
            </a:pPr>
            <a:r>
              <a:rPr lang="en-US" dirty="0"/>
              <a:t>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90AC-9628-EA2C-93FD-99027564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FFC7B0-5F1E-A45E-D812-D605E623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841375"/>
            <a:ext cx="10668000" cy="121602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2-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Development, Training and Evaluation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54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predicting applicants’ likelihood of completing the E-Signing step based on financial history, interaction patterns, and loan details, financial institutions can focus follow-up efforts on those less likely to sign, optimizing resources and increasing loan conversion rates by minimizing drop-offs during the process.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helps institutions identify factors behind e-signing hesitancy, enabling tailored strategies, such as providing additional support to digitally inexperienced applicants or offering incentives for specific loan types, to enhance completion rates.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insights from this model help institutions refine onboarding and engagement strategies, improving processing efficiency and customer satisfaction through personalized services that align with individual customer needs.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29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Abdellatif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Aattouf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Said El Kafhali1 and Youssef Saadi 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e-signing likelihood of loan using machine learning models combining clustering with supervised learning.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 – dataset on E-signing of loan based on Financial History 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E-SIGNING OF A LOAN BASED ON FINANCIAL HISTORY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Prof. Jyoti Patil, Amarnath , Guruprasad , Vikas 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Marpalli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63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 dirty="0">
                <a:solidFill>
                  <a:schemeClr val="tx1"/>
                </a:solidFill>
              </a:rPr>
              <a:t>Problem Statement 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06604"/>
            <a:ext cx="106680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loan processing relies on applicants completing the E-Signing step. This project aims to predict the likelihood of E-Signing based on financial history, interaction patterns, and loan details. Accurate predictions will help financial institutions improve follow-up, increase loan conversion rates, and enhance customer experience.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First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Data</a:t>
            </a:r>
            <a:br>
              <a:rPr lang="en-US" dirty="0"/>
            </a:br>
            <a:r>
              <a:rPr lang="en-US" dirty="0"/>
              <a:t>Science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 dirty="0">
                <a:solidFill>
                  <a:schemeClr val="tx1"/>
                </a:solidFill>
              </a:rPr>
              <a:t>Objectives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build a predictive model to assess the likelihood of applicant completing the E-signing step based on the historical data, including the financial history, interaction patterns and the loan details.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the factors which are most significantly impact the probability of the E-signing step such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metrics, customer interaction behaviors, or loan characteristics.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prediction insights to enable proactive, targeted follow-up with applicants less likely to E-Sign, boosting engagement and conversion rates.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facilitating timely and personalized interactions based on E-Signing likelihood, improve the customer experience, making the loan application process smoother and more customer-centric.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Zeroth</a:t>
            </a:r>
            <a:r>
              <a:rPr lang="en-US" dirty="0"/>
              <a:t>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Data Science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dirty="0">
                <a:solidFill>
                  <a:schemeClr val="tx1"/>
                </a:solidFill>
              </a:rPr>
              <a:t>Abstract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1" y="1749425"/>
            <a:ext cx="10668000" cy="4267200"/>
          </a:xfr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builds a predictive model to forecast electronic signature (e-signed) tendencies in financial data using machine learning.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dataset with customer financial and personal account features is preprocessed by Handling missing values and scaling for optimal model performance.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Classifier is used for classification, chosen for its effectiveness in handling varied features and producing high accuracy. Data visualization through a correlation heatmap helps identify relationships between features, guiding feature selection. Continuous target values are converted to binary where needed to ensure compatibility with the classification model.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end-to-end machine learning project for financial services, enhancing onboarding, fraud prevention, and customer engagement.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First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Data</a:t>
            </a:r>
          </a:p>
          <a:p>
            <a:r>
              <a:rPr lang="en-IN" dirty="0"/>
              <a:t>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loan processing relies heavily on the E-Signing step, where applicants electronically sign the loan agreement to proceed. However, many applicants abandon this step, leading to delays, lost opportunities, and inefficiencies in follow-up processes, ultimately impacting conversion rates and customer satisfaction.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create a predictive model that forecasts the likelihood of applicants completing the E-Signing step by analyzing historical data such as financial history, interaction patterns, and loan details. The model's predictions will enable financial institutions to better target follow-up efforts, improving conversion rates and enhancing the customer experience.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Data</a:t>
            </a:r>
          </a:p>
          <a:p>
            <a:pPr>
              <a:defRPr/>
            </a:pPr>
            <a:r>
              <a:rPr lang="en-US" dirty="0"/>
              <a:t>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4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DC82-EA14-9486-A492-E90A7576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4000" dirty="0">
                <a:solidFill>
                  <a:schemeClr val="tx1"/>
                </a:solidFill>
              </a:rPr>
              <a:t>Overview of the Project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DF22-AB4E-BCE3-97B0-3D36F1B9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leveraging historical data from loan applicants to predict the likelihood of completing the E-Signing step in the loan process by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various factors.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which factors are most influential in determining E-Signing completion, the project aims to provide actionable insights for financial institutions.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accurate predictions, institutions can proactively engage applicants who are less likely to complete the E-Signing step, reducing drop-offs and enhancing engagement strategies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seeks to enhance customer satisfaction by providing a personalized loan experience, streamlining processing and strengthen customer relationships.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7998-7CC7-55C4-82ED-6A6A8D67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7087-6DCA-E61D-6414-8C8410DC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Data</a:t>
            </a:r>
          </a:p>
          <a:p>
            <a:pPr>
              <a:defRPr/>
            </a:pPr>
            <a:r>
              <a:rPr lang="en-US" dirty="0"/>
              <a:t>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D3B2-88D6-FFFD-B1D8-C53D904D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5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 dirty="0">
                <a:solidFill>
                  <a:schemeClr val="tx1"/>
                </a:solidFill>
              </a:rPr>
              <a:t>Existing System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systems for predicting the likelihood of E-Signing completion in loan processing typically rely on traditional methods such as rule-based systems, manual intervention, and basic data analysis,</a:t>
            </a:r>
            <a:r>
              <a:rPr lang="en-US" sz="1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their predictive capabilities are limited in terms of accuracy and automation.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overview of some of the common approaches used these days are: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System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decision-making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that uses a set of predefined rules or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en-IN" sz="1400" dirty="0"/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Analytics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analytics tools are used to analyze historical data to understand applicant behavior and detect patterns related to E-Signing completion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First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Data Science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works on the Rule-Based System are static and lack the ability to dynamically adapt or predict beyond predefined rules, making them less effective in accurately forecasting E-Signing completion</a:t>
            </a:r>
            <a:r>
              <a:rPr lang="en-US" sz="1400" dirty="0"/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manual monitoring and follow-up is time-consuming, resource-intensive, and reactive rather than proactive, often resulting in missed opportunities to engage applicants before they abandon the process.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Data Analytics often fail to provide a robust, predictive model that can accurately forecast which applicants are likely to complete the E-Signing step.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Machine Learning Models often require large volumes of high-quality data, and without proper training or continuous refinement, they can be prone to errors or fail to capture more nuanced customer behaviors.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09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aims to predict whether a loan applicant will complete E-Signing , leveraging machine learning algorithms to improve loan conversion rates, enhance customer experience, and streamline follow-ups through a real-time, user-friendly interface.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collect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Demographic Data, Loan Specifics, E-Signing Outcome and preprocess these data by handling missing data, encoding the categorical variables, normalization and  class balancing.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Choice: 1. Decision Trees 2.Random Forests.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Models:1.hyperparameter Tuning 2.Cross-Validation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Finding the 1.Accuracy 2.Precision 3.Recall 4.F1-Score 5.Confusion Matrix  and thus make the evaluation.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690106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1886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Times New Roman</vt:lpstr>
      <vt:lpstr>Verdana</vt:lpstr>
      <vt:lpstr>Wingdings</vt:lpstr>
      <vt:lpstr>Profile</vt:lpstr>
      <vt:lpstr>PowerPoint Presentation</vt:lpstr>
      <vt:lpstr>Problem Statement </vt:lpstr>
      <vt:lpstr>Objectives</vt:lpstr>
      <vt:lpstr>Abstract</vt:lpstr>
      <vt:lpstr>Introduction</vt:lpstr>
      <vt:lpstr> Overview of the Project</vt:lpstr>
      <vt:lpstr>Existing System</vt:lpstr>
      <vt:lpstr>Drawback of Existing System</vt:lpstr>
      <vt:lpstr>Proposed System</vt:lpstr>
      <vt:lpstr> System Architecture</vt:lpstr>
      <vt:lpstr>Modules</vt:lpstr>
      <vt:lpstr>Module 1-Data Collection And Preprocessing</vt:lpstr>
      <vt:lpstr>Module 2-Model Development, Training and Evaluation </vt:lpstr>
      <vt:lpstr>Module 2-Model Development, Training and Evaluation </vt:lpstr>
      <vt:lpstr>Module 2-Model Development, Training and Evaluation </vt:lpstr>
      <vt:lpstr>Conclusion</vt:lpstr>
      <vt:lpstr>References.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Akshayaa S</cp:lastModifiedBy>
  <cp:revision>15</cp:revision>
  <cp:lastPrinted>2024-11-07T13:42:49Z</cp:lastPrinted>
  <dcterms:created xsi:type="dcterms:W3CDTF">2023-08-03T04:32:32Z</dcterms:created>
  <dcterms:modified xsi:type="dcterms:W3CDTF">2024-11-09T13:08:20Z</dcterms:modified>
</cp:coreProperties>
</file>