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</p:sldMasterIdLst>
  <p:notesMasterIdLst>
    <p:notesMasterId r:id="rId22"/>
  </p:notesMasterIdLst>
  <p:sldIdLst>
    <p:sldId id="283" r:id="rId3"/>
    <p:sldId id="495" r:id="rId4"/>
    <p:sldId id="510" r:id="rId5"/>
    <p:sldId id="486" r:id="rId6"/>
    <p:sldId id="509" r:id="rId7"/>
    <p:sldId id="518" r:id="rId8"/>
    <p:sldId id="528" r:id="rId9"/>
    <p:sldId id="503" r:id="rId10"/>
    <p:sldId id="519" r:id="rId11"/>
    <p:sldId id="520" r:id="rId12"/>
    <p:sldId id="521" r:id="rId13"/>
    <p:sldId id="522" r:id="rId14"/>
    <p:sldId id="530" r:id="rId15"/>
    <p:sldId id="524" r:id="rId16"/>
    <p:sldId id="529" r:id="rId17"/>
    <p:sldId id="525" r:id="rId18"/>
    <p:sldId id="526" r:id="rId19"/>
    <p:sldId id="527" r:id="rId20"/>
    <p:sldId id="51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2362"/>
    <a:srgbClr val="DCDAF2"/>
    <a:srgbClr val="5461A6"/>
    <a:srgbClr val="8E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8" autoAdjust="0"/>
    <p:restoredTop sz="77262" autoAdjust="0"/>
  </p:normalViewPr>
  <p:slideViewPr>
    <p:cSldViewPr snapToGrid="0" showGuides="1">
      <p:cViewPr varScale="1">
        <p:scale>
          <a:sx n="126" d="100"/>
          <a:sy n="126" d="100"/>
        </p:scale>
        <p:origin x="2892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3DAB-158A-5A4F-9571-82C3F1CD5879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B006-2DD9-3946-AF15-09AAE92EA1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21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7CBD22-4123-44E6-AAE1-A8288DFEF4B3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7CBD22-4123-44E6-AAE1-A8288DFEF4B3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10A3A4-3CD7-4201-A260-94B1FBD0B724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https://docs.docker.com/develop/develop-images/dockerfile_best-practices/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6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86C9C4-09AD-4DA2-B4AF-9A9099E054FC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EA2D1C-7D15-4C7D-9008-A22DD1DACAC9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https://www.kaggle.com/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63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3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Todays need: </a:t>
            </a:r>
          </a:p>
          <a:p>
            <a:r>
              <a:rPr lang="en-US" i="0" dirty="0" smtClean="0"/>
              <a:t>- </a:t>
            </a:r>
            <a:r>
              <a:rPr lang="en-US" i="0" dirty="0" err="1" smtClean="0"/>
              <a:t>git</a:t>
            </a:r>
            <a:r>
              <a:rPr lang="en-US" i="0" dirty="0" smtClean="0"/>
              <a:t> </a:t>
            </a:r>
          </a:p>
          <a:p>
            <a:r>
              <a:rPr lang="en-US" i="0" dirty="0" smtClean="0"/>
              <a:t>- </a:t>
            </a:r>
            <a:r>
              <a:rPr lang="en-US" i="0" dirty="0" err="1" smtClean="0"/>
              <a:t>docker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2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Interactive tutorials for beginners </a:t>
            </a:r>
            <a:r>
              <a:rPr lang="en-US" dirty="0" smtClean="0"/>
              <a:t>: https://try.github.io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aliases ???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baseline="0" dirty="0" err="1" smtClean="0"/>
              <a:t>flow</a:t>
            </a:r>
            <a:r>
              <a:rPr lang="en-US" baseline="0" dirty="0" smtClean="0"/>
              <a:t> workflow: https://www.atlassian.com/git/tutorials/comparing-workflows/gitflow-workflow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git</a:t>
            </a:r>
            <a:r>
              <a:rPr lang="en-US" baseline="0" dirty="0" smtClean="0"/>
              <a:t> book: https://git-scm.com/book/en/v2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08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https://git-lfs.github.com/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B006-2DD9-3946-AF15-09AAE92EA1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9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D35710-A4FD-4079-8358-8DD95A8DAC9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C2ADE3-7098-4A67-B758-F31C77DF9A8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294B0C-FCB4-4BD6-84C3-467B2F7AC924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tif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3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4933" y="4427884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2" y="6041611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2" y="5933742"/>
            <a:ext cx="1573494" cy="507772"/>
            <a:chOff x="4754528" y="4908030"/>
            <a:chExt cx="1180121" cy="507772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776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" dirty="0">
                  <a:latin typeface="Verdana"/>
                  <a:cs typeface="Verdana"/>
                </a:rPr>
                <a:t>Eidg. Forschungsanstalt für Wald</a:t>
              </a:r>
            </a:p>
            <a:p>
              <a:r>
                <a:rPr lang="fr-FR" sz="400" dirty="0">
                  <a:latin typeface="Verdana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3"/>
            <a:ext cx="6193164" cy="12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96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2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884" y="1298576"/>
            <a:ext cx="11640664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buFont typeface="Arial" pitchFamily="34" charset="0"/>
              <a:buChar char="•"/>
              <a:tabLst>
                <a:tab pos="479988" algn="l"/>
              </a:tabLst>
              <a:defRPr sz="2133" baseline="0">
                <a:solidFill>
                  <a:schemeClr val="bg2"/>
                </a:solidFill>
                <a:latin typeface="Arial" pitchFamily="34" charset="0"/>
              </a:defRPr>
            </a:lvl1pPr>
            <a:lvl2pPr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3pPr>
            <a:lvl4pPr>
              <a:buFont typeface="Arial" pitchFamily="34" charset="0"/>
              <a:buChar char="•"/>
              <a:defRPr sz="2133" baseline="0">
                <a:solidFill>
                  <a:schemeClr val="bg2"/>
                </a:solidFill>
              </a:defRPr>
            </a:lvl4pPr>
            <a:lvl5pPr>
              <a:buFont typeface="Arial" pitchFamily="34" charset="0"/>
              <a:buNone/>
              <a:defRPr sz="2133" baseline="0">
                <a:solidFill>
                  <a:schemeClr val="bg2"/>
                </a:solidFill>
              </a:defRPr>
            </a:lvl5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186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4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821" y="4386559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7" y="4422552"/>
            <a:ext cx="2722983" cy="2882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3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9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2955" y="4422551"/>
            <a:ext cx="2722983" cy="2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1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3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342859" indent="0" algn="ctr">
              <a:buNone/>
              <a:defRPr sz="1500"/>
            </a:lvl2pPr>
            <a:lvl3pPr marL="685718" indent="0" algn="ctr">
              <a:buNone/>
              <a:defRPr sz="1350"/>
            </a:lvl3pPr>
            <a:lvl4pPr marL="1028577" indent="0" algn="ctr">
              <a:buNone/>
              <a:defRPr sz="1200"/>
            </a:lvl4pPr>
            <a:lvl5pPr marL="1371436" indent="0" algn="ctr">
              <a:buNone/>
              <a:defRPr sz="1200"/>
            </a:lvl5pPr>
            <a:lvl6pPr marL="1714295" indent="0" algn="ctr">
              <a:buNone/>
              <a:defRPr sz="1200"/>
            </a:lvl6pPr>
            <a:lvl7pPr marL="2057154" indent="0" algn="ctr">
              <a:buNone/>
              <a:defRPr sz="1200"/>
            </a:lvl7pPr>
            <a:lvl8pPr marL="2400013" indent="0" algn="ctr">
              <a:buNone/>
              <a:defRPr sz="1200"/>
            </a:lvl8pPr>
            <a:lvl9pPr marL="2742872" indent="0" algn="ctr">
              <a:buNone/>
              <a:defRPr sz="12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4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4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50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0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028577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1" y="6511808"/>
            <a:ext cx="1101345" cy="2150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59" fontAlgn="auto">
              <a:spcBef>
                <a:spcPts val="0"/>
              </a:spcBef>
              <a:spcAft>
                <a:spcPts val="0"/>
              </a:spcAft>
            </a:pPr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405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 7" descr="ps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75" y="5313847"/>
            <a:ext cx="1350965" cy="361720"/>
          </a:xfrm>
          <a:prstGeom prst="rect">
            <a:avLst/>
          </a:prstGeom>
        </p:spPr>
      </p:pic>
      <p:pic>
        <p:nvPicPr>
          <p:cNvPr id="9" name="Image 19" descr="eawa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523" y="6126880"/>
            <a:ext cx="1388533" cy="260350"/>
          </a:xfrm>
          <a:prstGeom prst="rect">
            <a:avLst/>
          </a:prstGeom>
        </p:spPr>
      </p:pic>
      <p:pic>
        <p:nvPicPr>
          <p:cNvPr id="10" name="Image 4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4" y="6041612"/>
            <a:ext cx="1264113" cy="455081"/>
          </a:xfrm>
          <a:prstGeom prst="rect">
            <a:avLst/>
          </a:prstGeom>
        </p:spPr>
      </p:pic>
      <p:pic>
        <p:nvPicPr>
          <p:cNvPr id="11" name="Imag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240" y="5373574"/>
            <a:ext cx="1513328" cy="184640"/>
          </a:xfrm>
          <a:prstGeom prst="rect">
            <a:avLst/>
          </a:prstGeom>
        </p:spPr>
      </p:pic>
      <p:grpSp>
        <p:nvGrpSpPr>
          <p:cNvPr id="14" name="Groupe 13"/>
          <p:cNvGrpSpPr/>
          <p:nvPr userDrawn="1"/>
        </p:nvGrpSpPr>
        <p:grpSpPr>
          <a:xfrm>
            <a:off x="5587911" y="5933742"/>
            <a:ext cx="1358692" cy="476994"/>
            <a:chOff x="4754528" y="4908030"/>
            <a:chExt cx="1019019" cy="476994"/>
          </a:xfrm>
        </p:grpSpPr>
        <p:pic>
          <p:nvPicPr>
            <p:cNvPr id="12" name="Image 47" descr="wsl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13" name="ZoneTexte 48"/>
            <p:cNvSpPr txBox="1"/>
            <p:nvPr userDrawn="1"/>
          </p:nvSpPr>
          <p:spPr>
            <a:xfrm>
              <a:off x="5157753" y="5200358"/>
              <a:ext cx="6157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Eidg. Forschungsanstalt für Wald</a:t>
              </a:r>
            </a:p>
            <a:p>
              <a:pPr defTabSz="342859" fontAlgn="auto">
                <a:spcBef>
                  <a:spcPts val="0"/>
                </a:spcBef>
                <a:spcAft>
                  <a:spcPts val="0"/>
                </a:spcAft>
              </a:pPr>
              <a:r>
                <a:rPr lang="fr-FR" sz="300" dirty="0">
                  <a:solidFill>
                    <a:prstClr val="black"/>
                  </a:solidFill>
                  <a:latin typeface="Verdana"/>
                  <a:ea typeface=""/>
                  <a:cs typeface="Verdana"/>
                </a:rPr>
                <a:t>Schnee und Landschaft WSL</a:t>
              </a: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3577" y="5373574"/>
            <a:ext cx="1969955" cy="43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419" y="3498954"/>
            <a:ext cx="6193164" cy="120921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96"/>
          <a:stretch/>
        </p:blipFill>
        <p:spPr>
          <a:xfrm>
            <a:off x="2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8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5180516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 userDrawn="1"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49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2931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0049" y="3177350"/>
            <a:ext cx="1424648" cy="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 userDrawn="1"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630" y="6511808"/>
            <a:ext cx="1101345" cy="2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1" y="2319341"/>
            <a:ext cx="1899531" cy="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E54A-1446-4D1B-993F-C27A467D21BD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6DD6-4F68-4143-A850-17C97FAF9A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8" r:id="rId3"/>
    <p:sldLayoutId id="2147483697" r:id="rId4"/>
    <p:sldLayoutId id="2147483691" r:id="rId5"/>
    <p:sldLayoutId id="2147483695" r:id="rId6"/>
    <p:sldLayoutId id="2147483688" r:id="rId7"/>
    <p:sldLayoutId id="2147483696" r:id="rId8"/>
    <p:sldLayoutId id="2147483692" r:id="rId9"/>
    <p:sldLayoutId id="2147483693" r:id="rId10"/>
    <p:sldLayoutId id="2147483690" r:id="rId11"/>
    <p:sldLayoutId id="2147483700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337EE54A-1446-4D1B-993F-C27A467D21BD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07/03/2018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59"/>
            <a:fld id="{66AA6DD6-4F68-4143-A850-17C97FAF9A1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859"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171429" indent="-171429" algn="l" defTabSz="68571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289" indent="-171429" algn="l" defTabSz="685718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148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00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2866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25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4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3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2" indent="-171429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9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7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5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4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3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2" algn="l" defTabSz="6857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xplor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dslab.epfl.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slab2018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lab2018/dslab2018.github.io#week-3---07032018---module-1---python-for-data-scientists-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data/policies/reposito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856" y="2310126"/>
            <a:ext cx="1431131" cy="4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2823122"/>
            <a:ext cx="11911644" cy="18961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Verdana"/>
                <a:cs typeface="Verdana"/>
              </a:rPr>
              <a:t>Data science laboratory (DSLAB)</a:t>
            </a:r>
            <a:endParaRPr lang="en-US" sz="2800" b="1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6" name="Sous-titre 4"/>
          <p:cNvSpPr txBox="1">
            <a:spLocks/>
          </p:cNvSpPr>
          <p:nvPr/>
        </p:nvSpPr>
        <p:spPr>
          <a:xfrm>
            <a:off x="3212868" y="4609070"/>
            <a:ext cx="8662550" cy="173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Julien </a:t>
            </a:r>
            <a:r>
              <a:rPr lang="en-US" sz="3600" dirty="0" err="1" smtClean="0"/>
              <a:t>Eberle</a:t>
            </a:r>
            <a:endParaRPr lang="en-US" sz="3600" dirty="0"/>
          </a:p>
          <a:p>
            <a:r>
              <a:rPr lang="en-US" sz="2800" dirty="0"/>
              <a:t>Swiss Data Science Center</a:t>
            </a:r>
          </a:p>
          <a:p>
            <a:r>
              <a:rPr lang="en-US" sz="2800" dirty="0"/>
              <a:t>EPFL &amp; ETH Zurich</a:t>
            </a:r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1" y="6473262"/>
            <a:ext cx="10327906" cy="38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Data Science Lab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3717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158371"/>
            <a:ext cx="10515600" cy="490025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 Layer </a:t>
            </a:r>
            <a:r>
              <a:rPr lang="en-US" sz="3200" dirty="0"/>
              <a:t>abstracting the hardware resources</a:t>
            </a:r>
          </a:p>
          <a:p>
            <a:pPr lvl="0"/>
            <a:r>
              <a:rPr lang="en-US" sz="3200" dirty="0" smtClean="0"/>
              <a:t> Can </a:t>
            </a:r>
            <a:r>
              <a:rPr lang="en-US" sz="3200" dirty="0"/>
              <a:t>sit on top of an OS (</a:t>
            </a:r>
            <a:r>
              <a:rPr lang="en-US" sz="3200" dirty="0" err="1"/>
              <a:t>Virtualbox</a:t>
            </a:r>
            <a:r>
              <a:rPr lang="en-US" sz="3200" dirty="0"/>
              <a:t>, VMWare, </a:t>
            </a:r>
            <a:r>
              <a:rPr lang="en-US" sz="3200" dirty="0" err="1"/>
              <a:t>Qemu</a:t>
            </a:r>
            <a:r>
              <a:rPr lang="en-US" sz="3200" dirty="0"/>
              <a:t>)...</a:t>
            </a:r>
          </a:p>
          <a:p>
            <a:pPr lvl="0"/>
            <a:r>
              <a:rPr lang="en-US" sz="3200" dirty="0" smtClean="0"/>
              <a:t> </a:t>
            </a:r>
            <a:r>
              <a:rPr lang="en-US" sz="3200" dirty="0"/>
              <a:t>… or on a thin hypervisor layer (vSphere, </a:t>
            </a:r>
            <a:r>
              <a:rPr lang="en-US" sz="3200" dirty="0" err="1"/>
              <a:t>Xen</a:t>
            </a:r>
            <a:r>
              <a:rPr lang="en-US" sz="3200" dirty="0"/>
              <a:t>, Hyper-V)</a:t>
            </a:r>
          </a:p>
          <a:p>
            <a:pPr lvl="0"/>
            <a:r>
              <a:rPr lang="en-US" sz="3200" dirty="0" smtClean="0"/>
              <a:t> </a:t>
            </a:r>
            <a:r>
              <a:rPr lang="en-US" sz="3200" dirty="0"/>
              <a:t>Virtual machines are running their own OS and kernel</a:t>
            </a:r>
          </a:p>
          <a:p>
            <a:pPr marL="0" lv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74A387-3F50-45FF-AB4B-2D6BB2B59D59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Virtualization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1748" y="6259731"/>
            <a:ext cx="656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Source: https://jaxenter.com/containerization-vs-virtualization-docker-introduction-120562.html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40" y="3243291"/>
            <a:ext cx="5942099" cy="30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 Share </a:t>
            </a:r>
            <a:r>
              <a:rPr lang="en-US" sz="2800" dirty="0"/>
              <a:t>host OS resources and kernel</a:t>
            </a:r>
          </a:p>
          <a:p>
            <a:pPr lvl="0"/>
            <a:r>
              <a:rPr lang="en-US" sz="2800" dirty="0" smtClean="0"/>
              <a:t> </a:t>
            </a:r>
            <a:r>
              <a:rPr lang="en-US" sz="2800" dirty="0" err="1" smtClean="0"/>
              <a:t>chroot</a:t>
            </a:r>
            <a:r>
              <a:rPr lang="en-US" sz="2800" dirty="0"/>
              <a:t>, BSD Jails, LXC, Docker</a:t>
            </a:r>
          </a:p>
          <a:p>
            <a:pPr lvl="0"/>
            <a:r>
              <a:rPr lang="en-US" sz="2800" dirty="0" smtClean="0"/>
              <a:t> Isolates</a:t>
            </a:r>
            <a:r>
              <a:rPr lang="en-US" sz="2800" dirty="0"/>
              <a:t>: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processes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network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file-system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memory/CPU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availability</a:t>
            </a:r>
          </a:p>
          <a:p>
            <a:pPr lvl="0"/>
            <a:r>
              <a:rPr lang="en-US" sz="2800" dirty="0" smtClean="0"/>
              <a:t> Communication </a:t>
            </a:r>
            <a:r>
              <a:rPr lang="en-US" sz="2800" dirty="0"/>
              <a:t>with the outside world: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mounting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volumes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network </a:t>
            </a:r>
            <a:r>
              <a:rPr lang="en-US" sz="2059" dirty="0">
                <a:solidFill>
                  <a:srgbClr val="1C1C1C"/>
                </a:solidFill>
                <a:latin typeface="Source Sans Pro Semibold" pitchFamily="34"/>
              </a:rPr>
              <a:t>services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059" dirty="0" err="1" smtClean="0">
                <a:solidFill>
                  <a:srgbClr val="1C1C1C"/>
                </a:solidFill>
                <a:latin typeface="Source Sans Pro Semibold" pitchFamily="34"/>
              </a:rPr>
              <a:t>stdin</a:t>
            </a:r>
            <a:r>
              <a:rPr lang="en-US" sz="2059" dirty="0" smtClean="0">
                <a:solidFill>
                  <a:srgbClr val="1C1C1C"/>
                </a:solidFill>
                <a:latin typeface="Source Sans Pro Semibold" pitchFamily="34"/>
              </a:rPr>
              <a:t>/</a:t>
            </a:r>
            <a:r>
              <a:rPr lang="en-US" sz="2059" dirty="0" err="1" smtClean="0">
                <a:solidFill>
                  <a:srgbClr val="1C1C1C"/>
                </a:solidFill>
                <a:latin typeface="Source Sans Pro Semibold" pitchFamily="34"/>
              </a:rPr>
              <a:t>stdout</a:t>
            </a:r>
            <a:endParaRPr lang="en-US" sz="2059" dirty="0">
              <a:solidFill>
                <a:srgbClr val="1C1C1C"/>
              </a:solidFill>
              <a:latin typeface="Source Sans Pro Semibold" pitchFamily="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15376E-ED94-4148-B34A-2C63E298EFE7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4461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7" y="1732472"/>
            <a:ext cx="8788999" cy="450980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1072F-B45F-45C2-B6F7-AFE5146E643D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Docker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427" y="5998722"/>
            <a:ext cx="5382533" cy="256337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>
              <a:defRPr sz="1300"/>
            </a:pPr>
            <a:r>
              <a:rPr lang="en-US" sz="1179" dirty="0">
                <a:latin typeface="Source Sans Pro" pitchFamily="34"/>
                <a:ea typeface="源ノ角ゴシック Normal" pitchFamily="2"/>
                <a:cs typeface="FreeSans" pitchFamily="2"/>
              </a:rPr>
              <a:t>Source: https://docs.docker.com/engine/docker-overview/#docker-architecture</a:t>
            </a:r>
          </a:p>
        </p:txBody>
      </p:sp>
      <p:sp>
        <p:nvSpPr>
          <p:cNvPr id="4" name="Freeform 3"/>
          <p:cNvSpPr/>
          <p:nvPr/>
        </p:nvSpPr>
        <p:spPr>
          <a:xfrm>
            <a:off x="1844227" y="1736455"/>
            <a:ext cx="2263237" cy="30120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662348" y="1670485"/>
            <a:ext cx="2526465" cy="30120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89764" y="2666571"/>
            <a:ext cx="1818754" cy="32668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DE5F9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08519" y="2666571"/>
            <a:ext cx="1588511" cy="32668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DE5F9"/>
          </a:solidFill>
          <a:ln>
            <a:noFill/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endParaRPr lang="en-US" sz="1633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43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7" y="1732472"/>
            <a:ext cx="8788999" cy="4509807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1072F-B45F-45C2-B6F7-AFE5146E643D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Docker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427" y="5998722"/>
            <a:ext cx="5382533" cy="256337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>
              <a:defRPr sz="1300"/>
            </a:pPr>
            <a:r>
              <a:rPr lang="en-US" sz="1179" dirty="0">
                <a:latin typeface="Source Sans Pro" pitchFamily="34"/>
                <a:ea typeface="源ノ角ゴシック Normal" pitchFamily="2"/>
                <a:cs typeface="FreeSans" pitchFamily="2"/>
              </a:rPr>
              <a:t>Source: https://docs.docker.com/engine/docker-overview/#docker-architecture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31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 </a:t>
            </a:r>
            <a:r>
              <a:rPr lang="en-US" sz="3200" dirty="0" err="1" smtClean="0"/>
              <a:t>aufs</a:t>
            </a:r>
            <a:r>
              <a:rPr lang="en-US" sz="3200" dirty="0"/>
              <a:t>, </a:t>
            </a:r>
            <a:r>
              <a:rPr lang="en-US" sz="3200" dirty="0" err="1"/>
              <a:t>overlayfs</a:t>
            </a:r>
            <a:r>
              <a:rPr lang="en-US" sz="3200" dirty="0"/>
              <a:t>, overlay2, </a:t>
            </a:r>
            <a:r>
              <a:rPr lang="en-US" sz="3200" dirty="0" err="1"/>
              <a:t>btrfs</a:t>
            </a:r>
            <a:endParaRPr lang="en-US" sz="3200" dirty="0"/>
          </a:p>
          <a:p>
            <a:pPr lvl="0"/>
            <a:r>
              <a:rPr lang="en-US" sz="3200" dirty="0" smtClean="0"/>
              <a:t> layered </a:t>
            </a:r>
            <a:r>
              <a:rPr lang="en-US" sz="3200" dirty="0" err="1"/>
              <a:t>filesystems</a:t>
            </a:r>
            <a:r>
              <a:rPr lang="en-US" sz="3200" dirty="0"/>
              <a:t> that are merged</a:t>
            </a:r>
          </a:p>
          <a:p>
            <a:pPr lvl="0"/>
            <a:r>
              <a:rPr lang="en-US" sz="3200" dirty="0" smtClean="0"/>
              <a:t> some </a:t>
            </a:r>
            <a:r>
              <a:rPr lang="en-US" sz="3200" dirty="0"/>
              <a:t>can be read-only (e.g. </a:t>
            </a:r>
            <a:r>
              <a:rPr lang="en-US" sz="3200" dirty="0" err="1"/>
              <a:t>cd-rom</a:t>
            </a:r>
            <a:r>
              <a:rPr lang="en-US" sz="3200" dirty="0"/>
              <a:t>)</a:t>
            </a:r>
          </a:p>
          <a:p>
            <a:pPr lvl="0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663EF-46ED-432A-9ED1-1012D9F1E271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Union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5471" y="3159388"/>
            <a:ext cx="4369387" cy="303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9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 smtClean="0"/>
              <a:t>debian:stable</a:t>
            </a:r>
            <a:endParaRPr lang="en-GB" dirty="0" smtClean="0"/>
          </a:p>
          <a:p>
            <a:pPr lvl="1"/>
            <a:r>
              <a:rPr lang="fr-CH" dirty="0" smtClean="0"/>
              <a:t>Base image, have </a:t>
            </a:r>
            <a:r>
              <a:rPr lang="fr-CH" dirty="0"/>
              <a:t>a look at </a:t>
            </a:r>
            <a:r>
              <a:rPr lang="fr-CH" dirty="0">
                <a:hlinkClick r:id="rId3"/>
              </a:rPr>
              <a:t>https://hub.docker.com/explore</a:t>
            </a:r>
            <a:r>
              <a:rPr lang="fr-CH" dirty="0" smtClean="0">
                <a:hlinkClick r:id="rId3"/>
              </a:rPr>
              <a:t>/</a:t>
            </a:r>
            <a:endParaRPr lang="fr-CH" dirty="0" smtClean="0"/>
          </a:p>
          <a:p>
            <a:r>
              <a:rPr lang="fr-CH" dirty="0" smtClean="0"/>
              <a:t>USER </a:t>
            </a:r>
            <a:r>
              <a:rPr lang="fr-CH" dirty="0" err="1" smtClean="0"/>
              <a:t>root</a:t>
            </a:r>
            <a:endParaRPr lang="fr-CH" dirty="0" smtClean="0"/>
          </a:p>
          <a:p>
            <a:pPr lvl="1"/>
            <a:r>
              <a:rPr lang="fr-CH" dirty="0" smtClean="0"/>
              <a:t>Set the user for the </a:t>
            </a:r>
            <a:r>
              <a:rPr lang="fr-CH" dirty="0" err="1" smtClean="0"/>
              <a:t>following</a:t>
            </a:r>
            <a:r>
              <a:rPr lang="fr-CH" dirty="0" smtClean="0"/>
              <a:t> </a:t>
            </a:r>
            <a:r>
              <a:rPr lang="fr-CH" dirty="0" err="1" smtClean="0"/>
              <a:t>commands</a:t>
            </a:r>
            <a:endParaRPr lang="en-GB" dirty="0"/>
          </a:p>
          <a:p>
            <a:r>
              <a:rPr lang="en-GB" dirty="0"/>
              <a:t>RUN apt-get update &amp;&amp; apt-get install -y --force-yes </a:t>
            </a:r>
            <a:r>
              <a:rPr lang="en-GB" dirty="0" smtClean="0"/>
              <a:t>apache2</a:t>
            </a:r>
          </a:p>
          <a:p>
            <a:pPr lvl="1"/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arbitrary</a:t>
            </a:r>
            <a:r>
              <a:rPr lang="fr-CH" dirty="0" smtClean="0"/>
              <a:t> </a:t>
            </a:r>
            <a:r>
              <a:rPr lang="fr-CH" dirty="0" err="1" smtClean="0"/>
              <a:t>shell</a:t>
            </a:r>
            <a:r>
              <a:rPr lang="fr-CH" dirty="0" smtClean="0"/>
              <a:t> </a:t>
            </a:r>
            <a:r>
              <a:rPr lang="fr-CH" dirty="0" err="1" smtClean="0"/>
              <a:t>commands</a:t>
            </a:r>
            <a:r>
              <a:rPr lang="fr-CH" dirty="0" smtClean="0"/>
              <a:t>, </a:t>
            </a:r>
            <a:r>
              <a:rPr lang="fr-CH" dirty="0" err="1" smtClean="0"/>
              <a:t>each</a:t>
            </a:r>
            <a:r>
              <a:rPr lang="fr-CH" dirty="0" smtClean="0"/>
              <a:t> line </a:t>
            </a:r>
            <a:r>
              <a:rPr lang="fr-CH" dirty="0" err="1" smtClean="0"/>
              <a:t>add</a:t>
            </a:r>
            <a:r>
              <a:rPr lang="fr-CH" dirty="0" smtClean="0"/>
              <a:t> a overlay layer!</a:t>
            </a:r>
            <a:endParaRPr lang="en-GB" dirty="0"/>
          </a:p>
          <a:p>
            <a:r>
              <a:rPr lang="en-GB" dirty="0"/>
              <a:t>EXPOSE 80 </a:t>
            </a:r>
            <a:r>
              <a:rPr lang="en-GB" dirty="0" smtClean="0"/>
              <a:t>443</a:t>
            </a:r>
          </a:p>
          <a:p>
            <a:pPr lvl="1"/>
            <a:r>
              <a:rPr lang="fr-CH" dirty="0" err="1" smtClean="0"/>
              <a:t>Defines</a:t>
            </a:r>
            <a:r>
              <a:rPr lang="fr-CH" dirty="0" smtClean="0"/>
              <a:t> the network ports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exposed</a:t>
            </a:r>
            <a:endParaRPr lang="fr-CH" dirty="0" smtClean="0"/>
          </a:p>
          <a:p>
            <a:r>
              <a:rPr lang="fr-CH" dirty="0" smtClean="0"/>
              <a:t>COPY </a:t>
            </a:r>
            <a:r>
              <a:rPr lang="fr-CH" dirty="0" err="1" smtClean="0"/>
              <a:t>website.conf</a:t>
            </a:r>
            <a:r>
              <a:rPr lang="fr-CH" dirty="0" smtClean="0"/>
              <a:t> /</a:t>
            </a:r>
            <a:r>
              <a:rPr lang="fr-CH" dirty="0" err="1" smtClean="0"/>
              <a:t>etc</a:t>
            </a:r>
            <a:r>
              <a:rPr lang="fr-CH" dirty="0" smtClean="0"/>
              <a:t>/apache2/site-</a:t>
            </a:r>
            <a:r>
              <a:rPr lang="fr-CH" dirty="0" err="1" smtClean="0"/>
              <a:t>enabled</a:t>
            </a:r>
            <a:r>
              <a:rPr lang="fr-CH" dirty="0" smtClean="0"/>
              <a:t>/</a:t>
            </a:r>
          </a:p>
          <a:p>
            <a:pPr lvl="1"/>
            <a:r>
              <a:rPr lang="fr-CH" dirty="0" smtClean="0"/>
              <a:t>Put a copy of a local file </a:t>
            </a:r>
            <a:r>
              <a:rPr lang="fr-CH" dirty="0" err="1" smtClean="0"/>
              <a:t>into</a:t>
            </a:r>
            <a:r>
              <a:rPr lang="fr-CH" dirty="0" smtClean="0"/>
              <a:t> the docker image,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also</a:t>
            </a:r>
            <a:r>
              <a:rPr lang="fr-CH" dirty="0" smtClean="0"/>
              <a:t> </a:t>
            </a:r>
            <a:r>
              <a:rPr lang="fr-CH" dirty="0" err="1" smtClean="0"/>
              <a:t>add</a:t>
            </a:r>
            <a:r>
              <a:rPr lang="fr-CH" dirty="0" smtClean="0"/>
              <a:t> a new layer.</a:t>
            </a:r>
            <a:endParaRPr lang="en-GB" dirty="0"/>
          </a:p>
          <a:p>
            <a:r>
              <a:rPr lang="en-GB" dirty="0"/>
              <a:t>VOLUME ["/</a:t>
            </a:r>
            <a:r>
              <a:rPr lang="en-GB" dirty="0" err="1"/>
              <a:t>var</a:t>
            </a:r>
            <a:r>
              <a:rPr lang="en-GB" dirty="0"/>
              <a:t>/www", "/</a:t>
            </a:r>
            <a:r>
              <a:rPr lang="en-GB" dirty="0" err="1"/>
              <a:t>var</a:t>
            </a:r>
            <a:r>
              <a:rPr lang="en-GB" dirty="0"/>
              <a:t>/log/apache2</a:t>
            </a:r>
            <a:r>
              <a:rPr lang="en-GB" dirty="0" smtClean="0"/>
              <a:t>"]</a:t>
            </a:r>
          </a:p>
          <a:p>
            <a:pPr lvl="1"/>
            <a:r>
              <a:rPr lang="fr-CH" dirty="0" err="1" smtClean="0"/>
              <a:t>Specifies</a:t>
            </a:r>
            <a:r>
              <a:rPr lang="fr-CH" dirty="0" smtClean="0"/>
              <a:t> </a:t>
            </a:r>
            <a:r>
              <a:rPr lang="fr-CH" dirty="0" err="1" smtClean="0"/>
              <a:t>mountpoint</a:t>
            </a:r>
            <a:r>
              <a:rPr lang="fr-CH" dirty="0" smtClean="0"/>
              <a:t> for </a:t>
            </a:r>
            <a:r>
              <a:rPr lang="fr-CH" dirty="0" err="1" smtClean="0"/>
              <a:t>external</a:t>
            </a:r>
            <a:r>
              <a:rPr lang="fr-CH" dirty="0" smtClean="0"/>
              <a:t> volumes</a:t>
            </a:r>
            <a:endParaRPr lang="en-GB" dirty="0"/>
          </a:p>
          <a:p>
            <a:r>
              <a:rPr lang="en-GB" dirty="0"/>
              <a:t>ENTRYPOINT ["/</a:t>
            </a:r>
            <a:r>
              <a:rPr lang="en-GB" dirty="0" err="1"/>
              <a:t>usr</a:t>
            </a:r>
            <a:r>
              <a:rPr lang="en-GB" dirty="0"/>
              <a:t>/</a:t>
            </a:r>
            <a:r>
              <a:rPr lang="en-GB" dirty="0" err="1"/>
              <a:t>sbin</a:t>
            </a:r>
            <a:r>
              <a:rPr lang="en-GB" dirty="0"/>
              <a:t>/apache2ctl", "-D", "FOREGROUND</a:t>
            </a:r>
            <a:r>
              <a:rPr lang="en-GB" dirty="0" smtClean="0"/>
              <a:t>"]</a:t>
            </a:r>
          </a:p>
          <a:p>
            <a:pPr lvl="1"/>
            <a:r>
              <a:rPr lang="fr-CH" dirty="0" smtClean="0"/>
              <a:t>The command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container </a:t>
            </a:r>
            <a:r>
              <a:rPr lang="fr-CH" dirty="0" err="1" smtClean="0"/>
              <a:t>starts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 smtClean="0"/>
              <a:t>Dockerfile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773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276709"/>
            <a:ext cx="10515600" cy="4617674"/>
          </a:xfrm>
        </p:spPr>
        <p:txBody>
          <a:bodyPr>
            <a:spAutoFit/>
          </a:bodyPr>
          <a:lstStyle/>
          <a:p>
            <a:pPr>
              <a:spcAft>
                <a:spcPts val="1029"/>
              </a:spcAft>
            </a:pPr>
            <a:r>
              <a:rPr lang="en-US" sz="2400" dirty="0" smtClean="0">
                <a:latin typeface="Source Sans Pro Light" pitchFamily="34"/>
              </a:rPr>
              <a:t>Docker </a:t>
            </a:r>
            <a:r>
              <a:rPr lang="en-US" sz="2400" dirty="0">
                <a:latin typeface="Source Sans Pro Light" pitchFamily="34"/>
              </a:rPr>
              <a:t>image: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a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stack of read-only layers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packaged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and tagged (downloadable from a registry)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pull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build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images</a:t>
            </a:r>
          </a:p>
          <a:p>
            <a:pPr>
              <a:spcAft>
                <a:spcPts val="1029"/>
              </a:spcAft>
            </a:pPr>
            <a:r>
              <a:rPr lang="en-US" sz="2400" dirty="0" smtClean="0">
                <a:latin typeface="Source Sans Pro Light" pitchFamily="34"/>
              </a:rPr>
              <a:t>Docker </a:t>
            </a:r>
            <a:r>
              <a:rPr lang="en-US" sz="2400" dirty="0">
                <a:latin typeface="Source Sans Pro Light" pitchFamily="34"/>
              </a:rPr>
              <a:t>container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instance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of a </a:t>
            </a:r>
            <a:r>
              <a:rPr lang="en-US" sz="2100" dirty="0" err="1">
                <a:solidFill>
                  <a:srgbClr val="1C1C1C"/>
                </a:solidFill>
                <a:latin typeface="Source Sans Pro Light" pitchFamily="34"/>
              </a:rPr>
              <a:t>docker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 image with a writable layer (volume)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100" dirty="0" smtClean="0">
                <a:solidFill>
                  <a:srgbClr val="1C1C1C"/>
                </a:solidFill>
                <a:latin typeface="Source Sans Pro Light" pitchFamily="34"/>
              </a:rPr>
              <a:t>has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an id and a name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run </a:t>
            </a:r>
            <a:r>
              <a:rPr lang="en-US" sz="2100" dirty="0">
                <a:solidFill>
                  <a:srgbClr val="1C1C1C"/>
                </a:solidFill>
                <a:latin typeface="Source Sans Pro Light" pitchFamily="34"/>
              </a:rPr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create</a:t>
            </a:r>
          </a:p>
          <a:p>
            <a:pPr marL="685759" lvl="2" indent="-342900">
              <a:spcBef>
                <a:spcPts val="0"/>
              </a:spcBef>
              <a:spcAft>
                <a:spcPts val="1029"/>
              </a:spcAft>
            </a:pP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ps</a:t>
            </a:r>
            <a:r>
              <a:rPr lang="en-US" sz="2600" dirty="0">
                <a:latin typeface="Consolas" panose="020B0609020204030204" pitchFamily="49" charset="0"/>
              </a:rPr>
              <a:t> 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677A72-2F06-496D-8E38-3A8D1F0B25FD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Docker image vs.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2834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/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run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attach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exec -</a:t>
            </a:r>
            <a:r>
              <a:rPr lang="en-US" sz="2600" dirty="0" err="1">
                <a:latin typeface="Consolas" panose="020B0609020204030204" pitchFamily="49" charset="0"/>
              </a:rPr>
              <a:t>ti</a:t>
            </a:r>
            <a:endParaRPr lang="en-US" sz="2600" dirty="0">
              <a:latin typeface="Consolas" panose="020B0609020204030204" pitchFamily="49" charset="0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>
                <a:solidFill>
                  <a:srgbClr val="1C1C1C"/>
                </a:solidFill>
                <a:latin typeface="Source Sans Pro Light" pitchFamily="34"/>
              </a:rPr>
              <a:t>for 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attaching 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stdin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/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stdout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 to a new/</a:t>
            </a:r>
            <a:r>
              <a:rPr lang="en-US" sz="2400" dirty="0" err="1">
                <a:solidFill>
                  <a:srgbClr val="1C1C1C"/>
                </a:solidFill>
                <a:latin typeface="Source Sans Pro Light" pitchFamily="34"/>
              </a:rPr>
              <a:t>runnning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 container</a:t>
            </a:r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start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stop</a:t>
            </a: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>
                <a:solidFill>
                  <a:srgbClr val="1C1C1C"/>
                </a:solidFill>
                <a:latin typeface="Source Sans Pro Light" pitchFamily="34"/>
              </a:rPr>
              <a:t>for </a:t>
            </a:r>
            <a:r>
              <a:rPr lang="en-US" sz="2400" dirty="0">
                <a:solidFill>
                  <a:srgbClr val="1C1C1C"/>
                </a:solidFill>
                <a:latin typeface="Source Sans Pro Light" pitchFamily="34"/>
              </a:rPr>
              <a:t>starting/stopping existing containers</a:t>
            </a:r>
          </a:p>
          <a:p>
            <a:pPr lvl="0"/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kill </a:t>
            </a:r>
            <a:r>
              <a:rPr lang="en-US" sz="2800" dirty="0"/>
              <a:t>/ </a:t>
            </a:r>
            <a:r>
              <a:rPr lang="en-US" sz="2600" dirty="0" err="1">
                <a:latin typeface="Consolas" panose="020B0609020204030204" pitchFamily="49" charset="0"/>
              </a:rPr>
              <a:t>docker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rm</a:t>
            </a:r>
            <a:endParaRPr lang="en-US" sz="2600" dirty="0">
              <a:latin typeface="Consolas" panose="020B0609020204030204" pitchFamily="49" charset="0"/>
            </a:endParaRPr>
          </a:p>
          <a:p>
            <a:pPr marL="685759" lvl="2" indent="-342900">
              <a:spcBef>
                <a:spcPts val="0"/>
              </a:spcBef>
              <a:spcAft>
                <a:spcPts val="1036"/>
              </a:spcAft>
            </a:pPr>
            <a:r>
              <a:rPr lang="en-US" sz="2400" dirty="0" smtClean="0"/>
              <a:t>for </a:t>
            </a:r>
            <a:r>
              <a:rPr lang="en-US" sz="2400" dirty="0"/>
              <a:t>force-quit and cleanup the volume</a:t>
            </a:r>
          </a:p>
          <a:p>
            <a:pPr lv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A38A3C-EFBE-4DF5-A1DB-DE244A476F0D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Managing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3723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187" y="1276350"/>
            <a:ext cx="8285626" cy="49006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 smtClean="0"/>
              <a:t>Kaggle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9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47"/>
            <a:ext cx="11036300" cy="47821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Get the </a:t>
            </a:r>
            <a:r>
              <a:rPr lang="en-US" sz="3600" b="1" dirty="0" err="1"/>
              <a:t>DSLab</a:t>
            </a:r>
            <a:r>
              <a:rPr lang="en-US" sz="3600" b="1" dirty="0"/>
              <a:t> Week </a:t>
            </a:r>
            <a:r>
              <a:rPr lang="en-US" sz="3600" b="1" dirty="0" smtClean="0"/>
              <a:t>3 </a:t>
            </a:r>
            <a:r>
              <a:rPr lang="en-US" sz="3600" dirty="0" smtClean="0"/>
              <a:t>exercise instructions</a:t>
            </a:r>
          </a:p>
          <a:p>
            <a:r>
              <a:rPr lang="en-US" sz="3600" dirty="0" smtClean="0"/>
              <a:t> Register on </a:t>
            </a:r>
            <a:r>
              <a:rPr lang="en-US" sz="3600" dirty="0" smtClean="0">
                <a:hlinkClick r:id="rId3"/>
              </a:rPr>
              <a:t>https://git-dslab.epfl.ch</a:t>
            </a:r>
            <a:r>
              <a:rPr lang="en-US" sz="3600" dirty="0" smtClean="0"/>
              <a:t> with your </a:t>
            </a:r>
            <a:r>
              <a:rPr lang="en-US" sz="3600" dirty="0" err="1" smtClean="0"/>
              <a:t>epfl</a:t>
            </a:r>
            <a:r>
              <a:rPr lang="en-US" sz="3600" dirty="0" smtClean="0"/>
              <a:t> e-mail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week’s </a:t>
            </a:r>
            <a:r>
              <a:rPr lang="en-US" sz="4000" dirty="0" smtClean="0"/>
              <a:t>exercises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1"/>
            <a:ext cx="10515600" cy="4894262"/>
          </a:xfrm>
        </p:spPr>
        <p:txBody>
          <a:bodyPr>
            <a:normAutofit/>
          </a:bodyPr>
          <a:lstStyle/>
          <a:p>
            <a:r>
              <a:rPr lang="en-US" sz="3200" dirty="0"/>
              <a:t>Head over to the course webpage</a:t>
            </a:r>
          </a:p>
          <a:p>
            <a:pPr lvl="1"/>
            <a:r>
              <a:rPr lang="en-US" sz="2800" dirty="0">
                <a:hlinkClick r:id="rId3"/>
              </a:rPr>
              <a:t>https://dslab2018.github.io/</a:t>
            </a:r>
            <a:endParaRPr lang="en-US" sz="28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3200" dirty="0"/>
              <a:t>Configure &amp; Run Oracle </a:t>
            </a:r>
            <a:r>
              <a:rPr lang="en-US" sz="3200" dirty="0" err="1"/>
              <a:t>VirtualBox</a:t>
            </a:r>
            <a:endParaRPr lang="en-US" sz="3200" dirty="0"/>
          </a:p>
          <a:p>
            <a:r>
              <a:rPr lang="en-US" sz="3200" dirty="0"/>
              <a:t>Download, configure &amp; start the </a:t>
            </a:r>
            <a:r>
              <a:rPr lang="en-US" sz="3200" dirty="0" err="1"/>
              <a:t>DSLab</a:t>
            </a:r>
            <a:r>
              <a:rPr lang="en-US" sz="3200" dirty="0"/>
              <a:t> VM</a:t>
            </a:r>
          </a:p>
          <a:p>
            <a:pPr lvl="1"/>
            <a:r>
              <a:rPr lang="en-US" sz="2800" dirty="0"/>
              <a:t>Ubuntu </a:t>
            </a:r>
            <a:r>
              <a:rPr lang="en-US" sz="2800" dirty="0" err="1"/>
              <a:t>linux</a:t>
            </a:r>
            <a:endParaRPr lang="en-US" sz="2800" dirty="0"/>
          </a:p>
          <a:p>
            <a:pPr lvl="1"/>
            <a:r>
              <a:rPr lang="en-US" sz="2800" b="1" dirty="0"/>
              <a:t>Anaconda (Python 3), </a:t>
            </a:r>
            <a:r>
              <a:rPr lang="en-US" sz="2800" b="1" dirty="0" err="1"/>
              <a:t>git</a:t>
            </a:r>
            <a:r>
              <a:rPr lang="en-US" sz="2800" b="1" dirty="0"/>
              <a:t>, Docker</a:t>
            </a:r>
            <a:r>
              <a:rPr lang="en-US" sz="2800" dirty="0"/>
              <a:t>, Spark / </a:t>
            </a:r>
            <a:r>
              <a:rPr lang="en-US" sz="2800" dirty="0" err="1"/>
              <a:t>pySpark</a:t>
            </a:r>
            <a:r>
              <a:rPr lang="en-US" sz="2800" dirty="0"/>
              <a:t>, </a:t>
            </a:r>
            <a:r>
              <a:rPr lang="en-US" sz="2800" dirty="0" err="1"/>
              <a:t>pyCharm</a:t>
            </a:r>
            <a:endParaRPr lang="en-US" sz="2800" dirty="0"/>
          </a:p>
          <a:p>
            <a:pPr lvl="1"/>
            <a:r>
              <a:rPr lang="en-US" sz="2800" i="1" dirty="0"/>
              <a:t>{</a:t>
            </a:r>
            <a:r>
              <a:rPr lang="en-US" sz="2800" i="1" u="sng" dirty="0"/>
              <a:t>username</a:t>
            </a:r>
            <a:r>
              <a:rPr lang="en-US" sz="2800" i="1" dirty="0"/>
              <a:t>: student, </a:t>
            </a:r>
            <a:r>
              <a:rPr lang="en-US" sz="2800" i="1" u="sng" dirty="0"/>
              <a:t>password</a:t>
            </a:r>
            <a:r>
              <a:rPr lang="en-US" sz="2800" i="1" dirty="0"/>
              <a:t>: student}</a:t>
            </a:r>
          </a:p>
          <a:p>
            <a:endParaRPr lang="en-US" sz="900" dirty="0"/>
          </a:p>
          <a:p>
            <a:r>
              <a:rPr lang="en-US" sz="3200" dirty="0"/>
              <a:t>Open a </a:t>
            </a:r>
            <a:r>
              <a:rPr lang="en-US" sz="3200" dirty="0" smtClean="0"/>
              <a:t>terminal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Start your engines!</a:t>
            </a:r>
          </a:p>
        </p:txBody>
      </p:sp>
    </p:spTree>
    <p:extLst>
      <p:ext uri="{BB962C8B-B14F-4D97-AF65-F5344CB8AC3E}">
        <p14:creationId xmlns:p14="http://schemas.microsoft.com/office/powerpoint/2010/main" val="19498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1"/>
            <a:ext cx="10956010" cy="464263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https://github.com/dslab2018/dslab2018.github.io#week-3---07032018---module-1---</a:t>
            </a:r>
            <a:r>
              <a:rPr lang="en-US" sz="2400" dirty="0" smtClean="0">
                <a:hlinkClick r:id="rId3"/>
              </a:rPr>
              <a:t>python-for-data-scientists-34</a:t>
            </a:r>
            <a:endParaRPr lang="en-US" sz="2400" dirty="0" smtClean="0"/>
          </a:p>
          <a:p>
            <a:r>
              <a:rPr lang="en-US" sz="3200" dirty="0" smtClean="0"/>
              <a:t>Any </a:t>
            </a:r>
            <a:r>
              <a:rPr lang="en-US" sz="3200" dirty="0"/>
              <a:t>questions?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 to Week </a:t>
            </a:r>
            <a:r>
              <a:rPr lang="en-US" sz="4000" dirty="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72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27B0-C37F-4046-B120-56DE08664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lab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400" dirty="0"/>
              <a:t>week </a:t>
            </a:r>
            <a:r>
              <a:rPr lang="en-US" sz="4400" dirty="0" smtClean="0"/>
              <a:t>#3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 err="1" smtClean="0"/>
              <a:t>Git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Docker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Kaggle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A1A67-FB8E-DB4B-9BE4-0A97F292E86E}"/>
              </a:ext>
            </a:extLst>
          </p:cNvPr>
          <p:cNvGrpSpPr/>
          <p:nvPr/>
        </p:nvGrpSpPr>
        <p:grpSpPr>
          <a:xfrm>
            <a:off x="4645671" y="1312040"/>
            <a:ext cx="2422094" cy="2900772"/>
            <a:chOff x="9512402" y="940257"/>
            <a:chExt cx="2422094" cy="2900772"/>
          </a:xfrm>
        </p:grpSpPr>
        <p:pic>
          <p:nvPicPr>
            <p:cNvPr id="4" name="Picture 4" descr="ésultat de recherche d'images pour &quot;dorina thanou&quot;">
              <a:extLst>
                <a:ext uri="{FF2B5EF4-FFF2-40B4-BE49-F238E27FC236}">
                  <a16:creationId xmlns:a16="http://schemas.microsoft.com/office/drawing/2014/main" id="{AF02E77B-0DD9-7D44-891A-695DC44E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181" y="940257"/>
              <a:ext cx="1227315" cy="122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sultat de recherche d'images pour &quot;Julien Eberle&quot;">
              <a:extLst>
                <a:ext uri="{FF2B5EF4-FFF2-40B4-BE49-F238E27FC236}">
                  <a16:creationId xmlns:a16="http://schemas.microsoft.com/office/drawing/2014/main" id="{4A369F6C-86F2-B74D-B3D2-ECDE2E99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402" y="1245734"/>
              <a:ext cx="1029975" cy="1029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s://datascience.ch/wp-content/uploads/2014/04/Olivierv3.jpg">
              <a:extLst>
                <a:ext uri="{FF2B5EF4-FFF2-40B4-BE49-F238E27FC236}">
                  <a16:creationId xmlns:a16="http://schemas.microsoft.com/office/drawing/2014/main" id="{C69511A1-4360-264F-B220-A68E96BD3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493" y="2453068"/>
              <a:ext cx="1144429" cy="11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FF52DA-985C-A849-B01B-F9D93FC786A6}"/>
                </a:ext>
              </a:extLst>
            </p:cNvPr>
            <p:cNvSpPr txBox="1"/>
            <p:nvPr/>
          </p:nvSpPr>
          <p:spPr>
            <a:xfrm>
              <a:off x="10409050" y="3533252"/>
              <a:ext cx="1093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Weeks 1 &amp;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147735-8E2D-F44C-AA27-D438BEBE37DF}"/>
                </a:ext>
              </a:extLst>
            </p:cNvPr>
            <p:cNvSpPr txBox="1"/>
            <p:nvPr/>
          </p:nvSpPr>
          <p:spPr>
            <a:xfrm>
              <a:off x="10955708" y="2145291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BEF6CB-CF71-0D49-AAAE-4D0EE9E08338}"/>
                </a:ext>
              </a:extLst>
            </p:cNvPr>
            <p:cNvSpPr txBox="1"/>
            <p:nvPr/>
          </p:nvSpPr>
          <p:spPr>
            <a:xfrm>
              <a:off x="9661840" y="2265652"/>
              <a:ext cx="731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Week 3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398B9-74A4-6140-B545-AF9B545AB9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058" y="3026594"/>
            <a:ext cx="1207226" cy="804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FEA0DB-BAB0-E349-BF74-26B0D37C33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600" y="4212812"/>
            <a:ext cx="1022430" cy="1348903"/>
          </a:xfrm>
          <a:prstGeom prst="rect">
            <a:avLst/>
          </a:prstGeom>
        </p:spPr>
      </p:pic>
      <p:pic>
        <p:nvPicPr>
          <p:cNvPr id="13" name="Picture 18" descr="mage result for Sandra Savchenko - de Jong">
            <a:extLst>
              <a:ext uri="{FF2B5EF4-FFF2-40B4-BE49-F238E27FC236}">
                <a16:creationId xmlns:a16="http://schemas.microsoft.com/office/drawing/2014/main" id="{CCB9AA59-8A86-0D4A-831C-DA52F215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332" y="4220708"/>
            <a:ext cx="1022430" cy="102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Share code</a:t>
            </a:r>
          </a:p>
          <a:p>
            <a:pPr lvl="1"/>
            <a:r>
              <a:rPr lang="en-US" sz="2000" dirty="0" smtClean="0"/>
              <a:t>Versioning: </a:t>
            </a:r>
            <a:r>
              <a:rPr lang="en-US" sz="2000" dirty="0" err="1" smtClean="0">
                <a:solidFill>
                  <a:schemeClr val="accent5"/>
                </a:solidFill>
              </a:rPr>
              <a:t>git</a:t>
            </a:r>
            <a:r>
              <a:rPr lang="en-US" sz="2000" dirty="0" smtClean="0"/>
              <a:t> (mercurial, </a:t>
            </a:r>
            <a:r>
              <a:rPr lang="en-US" sz="2000" dirty="0" err="1" smtClean="0"/>
              <a:t>svn</a:t>
            </a:r>
            <a:r>
              <a:rPr lang="en-US" sz="2000" dirty="0" smtClean="0"/>
              <a:t>,…)</a:t>
            </a:r>
          </a:p>
          <a:p>
            <a:pPr lvl="1"/>
            <a:r>
              <a:rPr lang="en-US" sz="2000" dirty="0" smtClean="0"/>
              <a:t>Service on the cloud: </a:t>
            </a:r>
            <a:r>
              <a:rPr lang="en-US" sz="2000" dirty="0" err="1">
                <a:solidFill>
                  <a:schemeClr val="accent5"/>
                </a:solidFill>
              </a:rPr>
              <a:t>g</a:t>
            </a:r>
            <a:r>
              <a:rPr lang="en-US" sz="2000" dirty="0" err="1" smtClean="0">
                <a:solidFill>
                  <a:schemeClr val="accent5"/>
                </a:solidFill>
              </a:rPr>
              <a:t>itlab</a:t>
            </a:r>
            <a:r>
              <a:rPr lang="en-US" sz="2000" dirty="0" smtClean="0"/>
              <a:t>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en-US" sz="2000" dirty="0" err="1" smtClean="0"/>
              <a:t>bitbucket</a:t>
            </a:r>
            <a:r>
              <a:rPr lang="en-US" sz="2000" dirty="0" smtClean="0"/>
              <a:t>,…)</a:t>
            </a:r>
          </a:p>
          <a:p>
            <a:r>
              <a:rPr lang="en-US" sz="2400" dirty="0" smtClean="0"/>
              <a:t>Share data</a:t>
            </a:r>
          </a:p>
          <a:p>
            <a:pPr lvl="1"/>
            <a:r>
              <a:rPr lang="en-US" sz="2000" dirty="0" smtClean="0"/>
              <a:t>As input dataset: depends on </a:t>
            </a:r>
            <a:r>
              <a:rPr lang="en-US" sz="2000" dirty="0"/>
              <a:t>the domain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www.nature.com/sdata/policies/repositories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As working dataset: </a:t>
            </a:r>
            <a:r>
              <a:rPr lang="en-US" sz="2000" dirty="0" err="1" smtClean="0">
                <a:solidFill>
                  <a:schemeClr val="accent5"/>
                </a:solidFill>
              </a:rPr>
              <a:t>git</a:t>
            </a:r>
            <a:r>
              <a:rPr lang="en-US" sz="2000" dirty="0" smtClean="0">
                <a:solidFill>
                  <a:schemeClr val="accent5"/>
                </a:solidFill>
              </a:rPr>
              <a:t> LFS </a:t>
            </a: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–annex, shared drive, …)</a:t>
            </a:r>
          </a:p>
          <a:p>
            <a:pPr lvl="1"/>
            <a:r>
              <a:rPr lang="en-US" sz="2000" dirty="0" smtClean="0"/>
              <a:t>As output dataset: </a:t>
            </a:r>
            <a:r>
              <a:rPr lang="en-US" sz="2000" dirty="0" err="1" smtClean="0"/>
              <a:t>Zenodo</a:t>
            </a:r>
            <a:r>
              <a:rPr lang="en-US" sz="2000" dirty="0" smtClean="0"/>
              <a:t>, or other that gives you a DOI</a:t>
            </a:r>
          </a:p>
          <a:p>
            <a:r>
              <a:rPr lang="en-US" sz="2400" dirty="0" smtClean="0"/>
              <a:t>Share tasks, progress </a:t>
            </a:r>
          </a:p>
          <a:p>
            <a:pPr lvl="1"/>
            <a:r>
              <a:rPr lang="en-US" sz="2000" dirty="0" smtClean="0"/>
              <a:t>Data science as software development: Issue tracking, Milestones, Kanban board, </a:t>
            </a:r>
            <a:r>
              <a:rPr lang="en-US" sz="2000" dirty="0" err="1" smtClean="0"/>
              <a:t>Todo</a:t>
            </a:r>
            <a:r>
              <a:rPr lang="en-US" sz="2000" dirty="0" smtClean="0"/>
              <a:t>-lists</a:t>
            </a:r>
          </a:p>
          <a:p>
            <a:r>
              <a:rPr lang="en-US" sz="2400" dirty="0" smtClean="0"/>
              <a:t>Share results</a:t>
            </a:r>
          </a:p>
          <a:p>
            <a:pPr lvl="1"/>
            <a:r>
              <a:rPr lang="en-US" sz="2000" dirty="0" smtClean="0"/>
              <a:t>Make the report part of your code (or use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notebooks)</a:t>
            </a:r>
          </a:p>
          <a:p>
            <a:pPr lvl="1"/>
            <a:r>
              <a:rPr lang="en-US" sz="2000" dirty="0" smtClean="0"/>
              <a:t>Productize models, algorithms: </a:t>
            </a:r>
            <a:r>
              <a:rPr lang="en-US" sz="2000" dirty="0" smtClean="0">
                <a:solidFill>
                  <a:schemeClr val="accent5"/>
                </a:solidFill>
              </a:rPr>
              <a:t>micro-services with Docker</a:t>
            </a:r>
            <a:r>
              <a:rPr lang="en-US" sz="2000" dirty="0" smtClean="0"/>
              <a:t>, libraries (</a:t>
            </a:r>
            <a:r>
              <a:rPr lang="en-US" sz="2000" dirty="0" err="1" smtClean="0"/>
              <a:t>pipy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Tools for collaboration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7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Linus </a:t>
            </a:r>
            <a:r>
              <a:rPr lang="en-US" sz="2800" dirty="0" err="1" smtClean="0"/>
              <a:t>Torvald</a:t>
            </a:r>
            <a:r>
              <a:rPr lang="en-US" sz="2800" dirty="0" smtClean="0"/>
              <a:t>, 2005</a:t>
            </a:r>
          </a:p>
          <a:p>
            <a:endParaRPr lang="en-US" sz="2800" dirty="0" smtClean="0"/>
          </a:p>
          <a:p>
            <a:r>
              <a:rPr lang="en-US" sz="2800" dirty="0" smtClean="0"/>
              <a:t>Basic commands: </a:t>
            </a:r>
            <a:r>
              <a:rPr lang="en-US" sz="2800" dirty="0" smtClean="0">
                <a:latin typeface="Consolas" panose="020B0609020204030204" pitchFamily="49" charset="0"/>
              </a:rPr>
              <a:t>clone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status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add</a:t>
            </a:r>
            <a:r>
              <a:rPr lang="en-US" sz="2800" dirty="0" smtClean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rm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commit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pull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push</a:t>
            </a:r>
          </a:p>
          <a:p>
            <a:r>
              <a:rPr lang="en-US" sz="2800" dirty="0" smtClean="0"/>
              <a:t>Useful commands: </a:t>
            </a:r>
            <a:r>
              <a:rPr lang="en-US" sz="2800" dirty="0">
                <a:latin typeface="Consolas" panose="020B0609020204030204" pitchFamily="49" charset="0"/>
              </a:rPr>
              <a:t>merge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stash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checkout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branch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diff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tag</a:t>
            </a:r>
          </a:p>
          <a:p>
            <a:r>
              <a:rPr lang="en-US" sz="2800" dirty="0" smtClean="0"/>
              <a:t>Advanced commands: </a:t>
            </a:r>
            <a:r>
              <a:rPr lang="en-US" sz="2800" dirty="0">
                <a:latin typeface="Consolas" panose="020B0609020204030204" pitchFamily="49" charset="0"/>
              </a:rPr>
              <a:t>cherry-pick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rebase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log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remote</a:t>
            </a:r>
            <a:r>
              <a:rPr lang="en-US" sz="2800" dirty="0" smtClean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init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revert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</a:rPr>
              <a:t>reset</a:t>
            </a:r>
          </a:p>
          <a:p>
            <a:endParaRPr lang="en-US" sz="2800" dirty="0" smtClean="0"/>
          </a:p>
          <a:p>
            <a:r>
              <a:rPr lang="en-US" sz="2800" dirty="0" smtClean="0"/>
              <a:t>Commits represents snapshots of the state of the repository, expressed as a diff from the previous one, they form a tree (+ merges).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Gitflow</a:t>
            </a:r>
            <a:r>
              <a:rPr lang="en-US" sz="2800" dirty="0" smtClean="0"/>
              <a:t>: good practice for branching</a:t>
            </a:r>
          </a:p>
          <a:p>
            <a:r>
              <a:rPr lang="en-US" sz="2800" dirty="0" smtClean="0"/>
              <a:t>.</a:t>
            </a:r>
            <a:r>
              <a:rPr lang="en-US" sz="2800" dirty="0" err="1" smtClean="0"/>
              <a:t>gitignore</a:t>
            </a:r>
            <a:r>
              <a:rPr lang="en-US" sz="2800" dirty="0"/>
              <a:t> (https://www.gitignore.io/)</a:t>
            </a:r>
            <a:endParaRPr lang="en-US" sz="28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90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smtClean="0"/>
              <a:t>Git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176963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https</a:t>
            </a:r>
            <a:r>
              <a:rPr lang="en-GB" dirty="0"/>
              <a:t>://github.com/fer/dotfiles/wiki/git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088822"/>
            <a:ext cx="7405620" cy="492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937" y="904156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Staging</a:t>
            </a:r>
            <a:r>
              <a:rPr lang="fr-CH" dirty="0" smtClean="0"/>
              <a:t>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FED1-CA82-E949-9D83-39843DB6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424"/>
            <a:ext cx="11036300" cy="5520904"/>
          </a:xfrm>
        </p:spPr>
        <p:txBody>
          <a:bodyPr>
            <a:normAutofit/>
          </a:bodyPr>
          <a:lstStyle/>
          <a:p>
            <a:r>
              <a:rPr lang="en-US" sz="2900" dirty="0" smtClean="0"/>
              <a:t>Extension for Large File Storage (alternative: </a:t>
            </a:r>
            <a:r>
              <a:rPr lang="en-US" sz="2900" dirty="0" err="1" smtClean="0"/>
              <a:t>git</a:t>
            </a:r>
            <a:r>
              <a:rPr lang="en-US" sz="2900" dirty="0" smtClean="0"/>
              <a:t>-annex )</a:t>
            </a:r>
          </a:p>
          <a:p>
            <a:r>
              <a:rPr lang="en-US" sz="2900" dirty="0" smtClean="0"/>
              <a:t>Quick setup: </a:t>
            </a:r>
          </a:p>
          <a:p>
            <a:pPr lvl="1"/>
            <a:r>
              <a:rPr lang="en-US" sz="2600" dirty="0" smtClean="0"/>
              <a:t>install the package</a:t>
            </a:r>
          </a:p>
          <a:p>
            <a:pPr lvl="1"/>
            <a:r>
              <a:rPr lang="en-US" sz="2600" dirty="0" err="1">
                <a:latin typeface="Consolas" panose="020B0609020204030204" pitchFamily="49" charset="0"/>
              </a:rPr>
              <a:t>git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lfs</a:t>
            </a:r>
            <a:r>
              <a:rPr lang="en-US" sz="2600" dirty="0">
                <a:latin typeface="Consolas" panose="020B0609020204030204" pitchFamily="49" charset="0"/>
              </a:rPr>
              <a:t> install</a:t>
            </a:r>
          </a:p>
          <a:p>
            <a:pPr lvl="1"/>
            <a:r>
              <a:rPr lang="en-US" sz="2600" dirty="0" err="1">
                <a:latin typeface="Consolas" panose="020B0609020204030204" pitchFamily="49" charset="0"/>
              </a:rPr>
              <a:t>git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lfs</a:t>
            </a:r>
            <a:r>
              <a:rPr lang="en-US" sz="2600" dirty="0">
                <a:latin typeface="Consolas" panose="020B0609020204030204" pitchFamily="49" charset="0"/>
              </a:rPr>
              <a:t> track “*.zip”</a:t>
            </a:r>
          </a:p>
          <a:p>
            <a:r>
              <a:rPr lang="en-US" sz="2900" dirty="0" smtClean="0"/>
              <a:t>All files matching </a:t>
            </a:r>
            <a:r>
              <a:rPr lang="en-US" sz="2900" dirty="0" err="1" smtClean="0"/>
              <a:t>regexp</a:t>
            </a:r>
            <a:r>
              <a:rPr lang="en-US" sz="2900" dirty="0" smtClean="0"/>
              <a:t> in .</a:t>
            </a:r>
            <a:r>
              <a:rPr lang="en-US" sz="2900" dirty="0" err="1" smtClean="0"/>
              <a:t>gitattribute</a:t>
            </a:r>
            <a:r>
              <a:rPr lang="en-US" sz="2900" dirty="0" smtClean="0"/>
              <a:t> are replaced by pointer-files on remote</a:t>
            </a:r>
          </a:p>
          <a:p>
            <a:r>
              <a:rPr lang="en-US" sz="2900" dirty="0" smtClean="0"/>
              <a:t>Tracked files are then uploaded separately to an object store during push</a:t>
            </a:r>
          </a:p>
          <a:p>
            <a:r>
              <a:rPr lang="en-US" sz="2900" dirty="0" smtClean="0"/>
              <a:t>Pull retrieves the objects</a:t>
            </a:r>
          </a:p>
          <a:p>
            <a:endParaRPr lang="en-US" sz="29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0A0C5-AEB3-5544-989E-BB24626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Git</a:t>
            </a:r>
            <a:r>
              <a:rPr lang="en-US" sz="4000" dirty="0" smtClean="0"/>
              <a:t> LFS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16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 Why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smtClean="0"/>
              <a:t> resource </a:t>
            </a:r>
            <a:r>
              <a:rPr lang="en-US" sz="2800" dirty="0"/>
              <a:t>isolation</a:t>
            </a:r>
          </a:p>
          <a:p>
            <a:pPr lvl="1"/>
            <a:r>
              <a:rPr lang="en-US" sz="2800" dirty="0" smtClean="0"/>
              <a:t> lightweight </a:t>
            </a:r>
            <a:endParaRPr lang="en-US" sz="2800" dirty="0"/>
          </a:p>
          <a:p>
            <a:pPr lvl="1"/>
            <a:r>
              <a:rPr lang="en-US" sz="2800" dirty="0" smtClean="0"/>
              <a:t> portable</a:t>
            </a:r>
            <a:endParaRPr lang="en-US" sz="2800" dirty="0"/>
          </a:p>
          <a:p>
            <a:pPr lvl="1"/>
            <a:r>
              <a:rPr lang="en-US" sz="2800" dirty="0" smtClean="0"/>
              <a:t> extendable</a:t>
            </a:r>
            <a:endParaRPr lang="en-US" sz="2800" dirty="0"/>
          </a:p>
          <a:p>
            <a:pPr lvl="1"/>
            <a:r>
              <a:rPr lang="en-US" sz="2800" dirty="0" smtClean="0"/>
              <a:t> scalable</a:t>
            </a:r>
            <a:endParaRPr lang="en-US" sz="2800" dirty="0"/>
          </a:p>
          <a:p>
            <a:pPr lvl="1"/>
            <a:r>
              <a:rPr lang="en-US" sz="2800" dirty="0" smtClean="0"/>
              <a:t> enabling </a:t>
            </a:r>
            <a:r>
              <a:rPr lang="en-US" sz="2800" dirty="0"/>
              <a:t>reproducibility (self contained)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FD5F7-639E-4334-83A5-695D94D240B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02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2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39448</TotalTime>
  <Words>825</Words>
  <Application>Microsoft Office PowerPoint</Application>
  <PresentationFormat>Widescreen</PresentationFormat>
  <Paragraphs>171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AlphaHeadlinePro-Bold</vt:lpstr>
      <vt:lpstr>Arial</vt:lpstr>
      <vt:lpstr>Calibri</vt:lpstr>
      <vt:lpstr>Consolas</vt:lpstr>
      <vt:lpstr>FreeSans</vt:lpstr>
      <vt:lpstr>Source Sans Pro</vt:lpstr>
      <vt:lpstr>Source Sans Pro Light</vt:lpstr>
      <vt:lpstr>Source Sans Pro Semibold</vt:lpstr>
      <vt:lpstr>Verdana</vt:lpstr>
      <vt:lpstr>源ノ角ゴシック Normal</vt:lpstr>
      <vt:lpstr>2_Thème Office</vt:lpstr>
      <vt:lpstr>3_Thème Office</vt:lpstr>
      <vt:lpstr>Data science laboratory (DSLAB)</vt:lpstr>
      <vt:lpstr>Start your engines!</vt:lpstr>
      <vt:lpstr>Solutions to Week #2</vt:lpstr>
      <vt:lpstr>Today’s lab week #3  Git Docker Kaggle </vt:lpstr>
      <vt:lpstr>Tools for collaboration</vt:lpstr>
      <vt:lpstr>Git</vt:lpstr>
      <vt:lpstr>Git</vt:lpstr>
      <vt:lpstr>Git LFS</vt:lpstr>
      <vt:lpstr>Containerization</vt:lpstr>
      <vt:lpstr>Virtualization</vt:lpstr>
      <vt:lpstr>Containerization</vt:lpstr>
      <vt:lpstr>Docker</vt:lpstr>
      <vt:lpstr>Docker</vt:lpstr>
      <vt:lpstr>Union file system</vt:lpstr>
      <vt:lpstr>Dockerfile</vt:lpstr>
      <vt:lpstr>Docker image vs. Docker container</vt:lpstr>
      <vt:lpstr>Managing containers</vt:lpstr>
      <vt:lpstr>Kaggle</vt:lpstr>
      <vt:lpstr>This week’s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 util</dc:creator>
  <cp:lastModifiedBy>Windows User</cp:lastModifiedBy>
  <cp:revision>568</cp:revision>
  <cp:lastPrinted>2017-02-05T20:52:23Z</cp:lastPrinted>
  <dcterms:created xsi:type="dcterms:W3CDTF">2016-11-02T19:50:15Z</dcterms:created>
  <dcterms:modified xsi:type="dcterms:W3CDTF">2018-03-07T11:04:33Z</dcterms:modified>
</cp:coreProperties>
</file>