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8" r:id="rId3"/>
    <p:sldId id="300" r:id="rId4"/>
    <p:sldId id="261" r:id="rId5"/>
    <p:sldId id="262" r:id="rId6"/>
    <p:sldId id="264" r:id="rId7"/>
    <p:sldId id="265" r:id="rId8"/>
    <p:sldId id="267" r:id="rId9"/>
    <p:sldId id="302" r:id="rId10"/>
    <p:sldId id="263" r:id="rId11"/>
    <p:sldId id="282" r:id="rId12"/>
    <p:sldId id="283" r:id="rId13"/>
    <p:sldId id="285" r:id="rId14"/>
    <p:sldId id="299" r:id="rId15"/>
    <p:sldId id="259" r:id="rId16"/>
    <p:sldId id="301" r:id="rId17"/>
    <p:sldId id="289" r:id="rId18"/>
    <p:sldId id="290" r:id="rId19"/>
    <p:sldId id="303" r:id="rId20"/>
    <p:sldId id="291" r:id="rId21"/>
    <p:sldId id="296" r:id="rId22"/>
    <p:sldId id="297" r:id="rId23"/>
    <p:sldId id="288" r:id="rId24"/>
    <p:sldId id="287" r:id="rId25"/>
    <p:sldId id="313" r:id="rId26"/>
    <p:sldId id="314" r:id="rId27"/>
    <p:sldId id="321" r:id="rId28"/>
    <p:sldId id="324" r:id="rId29"/>
    <p:sldId id="330" r:id="rId30"/>
    <p:sldId id="325" r:id="rId31"/>
    <p:sldId id="326" r:id="rId32"/>
    <p:sldId id="328" r:id="rId33"/>
    <p:sldId id="327" r:id="rId34"/>
    <p:sldId id="329" r:id="rId35"/>
    <p:sldId id="298" r:id="rId36"/>
    <p:sldId id="27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2"/>
    <p:restoredTop sz="92381"/>
  </p:normalViewPr>
  <p:slideViewPr>
    <p:cSldViewPr>
      <p:cViewPr varScale="1">
        <p:scale>
          <a:sx n="109" d="100"/>
          <a:sy n="109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6-C949-454A-B445-D427CB3D78B9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24898-0386-4D17-BC32-17E50AA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5EB3CF-CBF4-426B-AFCE-AD8216A88E0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uk.edu.tw/~wuch/course/eef011/4p/eef011-6.pdf" TargetMode="External"/><Relationship Id="rId2" Type="http://schemas.openxmlformats.org/officeDocument/2006/relationships/hyperlink" Target="https://www.comsol.com/blogs/havent-cpu-clock-speeds-increased-last-yea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doop.apache.org/" TargetMode="External"/><Relationship Id="rId4" Type="http://schemas.openxmlformats.org/officeDocument/2006/relationships/hyperlink" Target="https://spark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ro-RO" sz="3700" dirty="0">
                <a:solidFill>
                  <a:srgbClr val="FFFFFF"/>
                </a:solidFill>
              </a:rPr>
              <a:t>Prelucrarea volumelor</a:t>
            </a: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dirty="0">
                <a:solidFill>
                  <a:srgbClr val="FFFFFF"/>
                </a:solidFill>
              </a:rPr>
              <a:t>mari de date </a:t>
            </a: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b="0" dirty="0">
                <a:solidFill>
                  <a:srgbClr val="FFFFFF"/>
                </a:solidFill>
              </a:rPr>
              <a:t>CURS 2:</a:t>
            </a:r>
            <a:br>
              <a:rPr lang="ro-RO" sz="3700" b="0" dirty="0">
                <a:solidFill>
                  <a:srgbClr val="FFFFFF"/>
                </a:solidFill>
              </a:rPr>
            </a:br>
            <a:r>
              <a:rPr lang="ro-RO" sz="3700" b="0" dirty="0">
                <a:solidFill>
                  <a:srgbClr val="FFFFFF"/>
                </a:solidFill>
              </a:rPr>
              <a:t>Arhitecturi și sisteme pentru BIG DATA</a:t>
            </a:r>
            <a:endParaRPr lang="ro-RO" sz="3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ro-RO" sz="1600" dirty="0">
                <a:solidFill>
                  <a:srgbClr val="FFFFFF"/>
                </a:solidFill>
              </a:rPr>
              <a:t>Lect. Dr. Adrian Spătaru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</a:t>
            </a:r>
            <a:r>
              <a:rPr lang="ro-RO" dirty="0" err="1"/>
              <a:t>Multi-core</a:t>
            </a:r>
            <a:r>
              <a:rPr lang="ro-RO" dirty="0"/>
              <a:t> și </a:t>
            </a:r>
            <a:r>
              <a:rPr lang="ro-RO" dirty="0" err="1"/>
              <a:t>MUlTI</a:t>
            </a:r>
            <a:r>
              <a:rPr lang="ro-RO" dirty="0"/>
              <a:t>-CPU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Mai multe nuclee într-un CPU</a:t>
            </a:r>
          </a:p>
          <a:p>
            <a:pPr lvl="1"/>
            <a:r>
              <a:rPr lang="ro-RO" sz="2400" dirty="0"/>
              <a:t>Mai bun ca hyperthreading (</a:t>
            </a:r>
            <a:r>
              <a:rPr lang="ro-RO" sz="2400" b="1" dirty="0"/>
              <a:t>Paralelism real)</a:t>
            </a:r>
          </a:p>
          <a:p>
            <a:r>
              <a:rPr lang="ro-RO" sz="2800" dirty="0"/>
              <a:t>Mai multe CPU per placa de bază</a:t>
            </a:r>
          </a:p>
          <a:p>
            <a:endParaRPr lang="ro-RO" sz="2800" b="1" dirty="0"/>
          </a:p>
        </p:txBody>
      </p:sp>
      <p:pic>
        <p:nvPicPr>
          <p:cNvPr id="5122" name="Picture 2" descr="https://software.intel.com/sites/default/files/m/8/8/c/9/c/31098-multicore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3962400"/>
            <a:ext cx="5943601" cy="2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6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MULTI-CPU CU MEMORIE PARTAJATĂ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Symmetric</a:t>
            </a:r>
            <a:r>
              <a:rPr lang="ro-RO" dirty="0"/>
              <a:t> </a:t>
            </a:r>
            <a:r>
              <a:rPr lang="ro-RO" dirty="0" err="1"/>
              <a:t>MultiProcessor</a:t>
            </a:r>
            <a:r>
              <a:rPr lang="ro-RO" dirty="0"/>
              <a:t> (</a:t>
            </a:r>
            <a:r>
              <a:rPr lang="ro-RO" b="1" dirty="0"/>
              <a:t>SMP</a:t>
            </a:r>
            <a:r>
              <a:rPr lang="ro-RO" dirty="0"/>
              <a:t>)</a:t>
            </a:r>
          </a:p>
          <a:p>
            <a:r>
              <a:rPr lang="ro-RO" dirty="0"/>
              <a:t>Procesoarele sunt </a:t>
            </a:r>
            <a:r>
              <a:rPr lang="ro-RO" b="1" dirty="0"/>
              <a:t>interconectate prin</a:t>
            </a:r>
            <a:r>
              <a:rPr lang="ro-RO" dirty="0"/>
              <a:t> UMA (Uniform </a:t>
            </a:r>
            <a:r>
              <a:rPr lang="ro-RO" dirty="0" err="1"/>
              <a:t>Memory</a:t>
            </a:r>
            <a:r>
              <a:rPr lang="ro-RO" dirty="0"/>
              <a:t> Access) </a:t>
            </a:r>
          </a:p>
          <a:p>
            <a:r>
              <a:rPr lang="ro-RO" dirty="0"/>
              <a:t>Nu </a:t>
            </a:r>
            <a:r>
              <a:rPr lang="ro-RO" dirty="0" err="1"/>
              <a:t>scalează</a:t>
            </a:r>
            <a:endParaRPr lang="ro-R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76600"/>
            <a:ext cx="68389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0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MULTI-CPU CU MEMORIE PROPRIE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438400"/>
            <a:ext cx="7467600" cy="4492752"/>
          </a:xfrm>
        </p:spPr>
        <p:txBody>
          <a:bodyPr>
            <a:normAutofit/>
          </a:bodyPr>
          <a:lstStyle/>
          <a:p>
            <a:r>
              <a:rPr lang="ro-RO" sz="1800" b="1" dirty="0"/>
              <a:t>NUMA</a:t>
            </a:r>
            <a:r>
              <a:rPr lang="ro-RO" sz="1800" dirty="0"/>
              <a:t> (Non Uniform </a:t>
            </a:r>
            <a:r>
              <a:rPr lang="ro-RO" sz="1800" dirty="0" err="1"/>
              <a:t>Memory</a:t>
            </a:r>
            <a:r>
              <a:rPr lang="ro-RO" sz="1800" dirty="0"/>
              <a:t> Access)</a:t>
            </a:r>
          </a:p>
          <a:p>
            <a:r>
              <a:rPr lang="ro-RO" sz="1800" dirty="0"/>
              <a:t>Memorie fizică pentru fiecare procesor</a:t>
            </a:r>
          </a:p>
        </p:txBody>
      </p:sp>
      <p:pic>
        <p:nvPicPr>
          <p:cNvPr id="4" name="Picture 2" descr="What is NUMA (non-uniform memory access)? - Techplayon">
            <a:extLst>
              <a:ext uri="{FF2B5EF4-FFF2-40B4-BE49-F238E27FC236}">
                <a16:creationId xmlns:a16="http://schemas.microsoft.com/office/drawing/2014/main" id="{2B9C7240-638F-C345-A779-5D23F28E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61849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5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Transfer de date bazat pe </a:t>
            </a:r>
            <a:r>
              <a:rPr lang="ro-RO" b="1" dirty="0">
                <a:solidFill>
                  <a:srgbClr val="FF0000"/>
                </a:solidFill>
              </a:rPr>
              <a:t>mesaje</a:t>
            </a:r>
            <a:r>
              <a:rPr lang="ro-RO" dirty="0"/>
              <a:t> între procesoare</a:t>
            </a:r>
          </a:p>
          <a:p>
            <a:pPr lvl="1"/>
            <a:r>
              <a:rPr lang="ro-RO" dirty="0"/>
              <a:t>Biblioteci: MPI (</a:t>
            </a:r>
            <a:r>
              <a:rPr lang="ro-RO" dirty="0" err="1"/>
              <a:t>Message</a:t>
            </a:r>
            <a:r>
              <a:rPr lang="ro-RO" dirty="0"/>
              <a:t> Passing </a:t>
            </a:r>
            <a:r>
              <a:rPr lang="ro-RO" dirty="0" err="1"/>
              <a:t>Interface</a:t>
            </a:r>
            <a:r>
              <a:rPr lang="ro-RO" dirty="0"/>
              <a:t>)</a:t>
            </a:r>
          </a:p>
          <a:p>
            <a:r>
              <a:rPr lang="ro-RO" b="1" dirty="0"/>
              <a:t>Comunicare sincronă</a:t>
            </a:r>
          </a:p>
          <a:p>
            <a:pPr lvl="1"/>
            <a:r>
              <a:rPr lang="ro-RO" dirty="0"/>
              <a:t>Determină sincronizare pentru procese</a:t>
            </a:r>
          </a:p>
          <a:p>
            <a:r>
              <a:rPr lang="ro-RO" dirty="0"/>
              <a:t>Exemple</a:t>
            </a:r>
          </a:p>
          <a:p>
            <a:pPr lvl="1"/>
            <a:r>
              <a:rPr lang="ro-RO" sz="1700" b="1" dirty="0" err="1"/>
              <a:t>Massive</a:t>
            </a:r>
            <a:r>
              <a:rPr lang="ro-RO" sz="1700" b="1" dirty="0"/>
              <a:t> </a:t>
            </a:r>
            <a:r>
              <a:rPr lang="ro-RO" sz="1700" b="1" dirty="0" err="1"/>
              <a:t>Parallel</a:t>
            </a:r>
            <a:r>
              <a:rPr lang="ro-RO" sz="1700" b="1" dirty="0"/>
              <a:t> </a:t>
            </a:r>
            <a:r>
              <a:rPr lang="ro-RO" sz="1700" b="1" dirty="0" err="1"/>
              <a:t>Processing</a:t>
            </a:r>
            <a:r>
              <a:rPr lang="ro-RO" sz="1700" b="1" dirty="0"/>
              <a:t> (MPP) Computer (Super-computer)</a:t>
            </a:r>
          </a:p>
          <a:p>
            <a:pPr lvl="2"/>
            <a:r>
              <a:rPr lang="ro-RO" sz="1600" dirty="0"/>
              <a:t>IBM </a:t>
            </a:r>
            <a:r>
              <a:rPr lang="ro-RO" sz="1600" dirty="0" err="1"/>
              <a:t>Bluegene</a:t>
            </a:r>
            <a:endParaRPr lang="ro-RO" sz="1600" dirty="0"/>
          </a:p>
          <a:p>
            <a:pPr lvl="1"/>
            <a:r>
              <a:rPr lang="ro-RO" sz="1700" b="1" dirty="0"/>
              <a:t>Cluster</a:t>
            </a:r>
            <a:endParaRPr lang="ro-RO" sz="1700" dirty="0"/>
          </a:p>
          <a:p>
            <a:pPr lvl="2"/>
            <a:r>
              <a:rPr lang="ro-RO" sz="1600" dirty="0"/>
              <a:t>Mai multe calculatoare + LAN</a:t>
            </a:r>
          </a:p>
          <a:p>
            <a:endParaRPr lang="ro-RO" sz="3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684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US" dirty="0"/>
              <a:t>MASSIVE parallel architectures</a:t>
            </a:r>
          </a:p>
        </p:txBody>
      </p:sp>
      <p:pic>
        <p:nvPicPr>
          <p:cNvPr id="2050" name="Picture 2" descr="Total number of nodes">
            <a:extLst>
              <a:ext uri="{FF2B5EF4-FFF2-40B4-BE49-F238E27FC236}">
                <a16:creationId xmlns:a16="http://schemas.microsoft.com/office/drawing/2014/main" id="{AA76DD9F-6108-9645-ACB6-B6D1A43DE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r="1" b="1"/>
          <a:stretch/>
        </p:blipFill>
        <p:spPr bwMode="auto">
          <a:xfrm>
            <a:off x="484635" y="484632"/>
            <a:ext cx="3248521" cy="35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D4EE79-2C60-224B-8F17-31C86F0C9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0" r="6150" b="-4"/>
          <a:stretch/>
        </p:blipFill>
        <p:spPr>
          <a:xfrm>
            <a:off x="484633" y="4150596"/>
            <a:ext cx="4495802" cy="22318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”</a:t>
            </a:r>
            <a:r>
              <a:rPr lang="en-US" sz="2400" i="1" dirty="0"/>
              <a:t>A </a:t>
            </a:r>
            <a:r>
              <a:rPr lang="en-US" sz="2400" b="1" i="1" dirty="0"/>
              <a:t>collection</a:t>
            </a:r>
            <a:r>
              <a:rPr lang="en-US" sz="2400" i="1" dirty="0"/>
              <a:t> of </a:t>
            </a:r>
            <a:r>
              <a:rPr lang="en-US" sz="2400" b="1" i="1" dirty="0"/>
              <a:t>processing</a:t>
            </a:r>
            <a:r>
              <a:rPr lang="en-US" sz="2400" i="1" dirty="0"/>
              <a:t> </a:t>
            </a:r>
            <a:r>
              <a:rPr lang="en-US" sz="2400" b="1" i="1" dirty="0"/>
              <a:t>elements</a:t>
            </a:r>
            <a:r>
              <a:rPr lang="en-US" sz="2400" i="1" dirty="0"/>
              <a:t> that </a:t>
            </a:r>
            <a:r>
              <a:rPr lang="en-US" sz="2400" b="1" i="1" dirty="0"/>
              <a:t>cooperate</a:t>
            </a:r>
            <a:r>
              <a:rPr lang="en-US" sz="2400" i="1" dirty="0"/>
              <a:t> to </a:t>
            </a:r>
            <a:r>
              <a:rPr lang="en-US" sz="2400" b="1" i="1" dirty="0"/>
              <a:t>solve</a:t>
            </a:r>
            <a:r>
              <a:rPr lang="en-US" sz="2400" i="1" dirty="0"/>
              <a:t> </a:t>
            </a:r>
            <a:r>
              <a:rPr lang="en-US" sz="2400" b="1" i="1" dirty="0"/>
              <a:t>large</a:t>
            </a:r>
            <a:r>
              <a:rPr lang="en-US" sz="2400" i="1" dirty="0"/>
              <a:t> </a:t>
            </a:r>
            <a:r>
              <a:rPr lang="en-US" sz="2400" b="1" i="1" dirty="0"/>
              <a:t>problems</a:t>
            </a:r>
            <a:r>
              <a:rPr lang="en-US" sz="2400" i="1" dirty="0"/>
              <a:t> </a:t>
            </a:r>
            <a:r>
              <a:rPr lang="en-US" sz="2400" b="1" i="1" dirty="0"/>
              <a:t>fast</a:t>
            </a:r>
            <a:r>
              <a:rPr lang="en-US" sz="2400" dirty="0"/>
              <a:t>” </a:t>
            </a:r>
            <a:r>
              <a:rPr lang="ro-RO" sz="2400" dirty="0"/>
              <a:t>– </a:t>
            </a:r>
            <a:r>
              <a:rPr lang="en-US" sz="2400" dirty="0" err="1"/>
              <a:t>Almasi</a:t>
            </a:r>
            <a:r>
              <a:rPr lang="ro-RO" sz="2400" dirty="0"/>
              <a:t> </a:t>
            </a:r>
            <a:r>
              <a:rPr lang="en-US" sz="2400" dirty="0"/>
              <a:t> and Gottlieb, 1989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389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ExEMPLE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A02A7-1E7C-5547-840D-FCF0A8AB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64" y="1752600"/>
            <a:ext cx="8661400" cy="48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1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 Mari</a:t>
            </a:r>
            <a:br>
              <a:rPr lang="ro-RO" dirty="0"/>
            </a:br>
            <a:r>
              <a:rPr lang="ro-RO" dirty="0"/>
              <a:t>de Date</a:t>
            </a:r>
            <a:br>
              <a:rPr lang="ro-RO" dirty="0"/>
            </a:br>
            <a:r>
              <a:rPr lang="ro-RO" dirty="0"/>
              <a:t>Curs 2</a:t>
            </a:r>
          </a:p>
        </p:txBody>
      </p:sp>
    </p:spTree>
    <p:extLst>
      <p:ext uri="{BB962C8B-B14F-4D97-AF65-F5344CB8AC3E}">
        <p14:creationId xmlns:p14="http://schemas.microsoft.com/office/powerpoint/2010/main" val="15377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/>
              <a:t>“A </a:t>
            </a:r>
            <a:r>
              <a:rPr lang="en-US" sz="1600" b="1" i="1" dirty="0">
                <a:solidFill>
                  <a:srgbClr val="FF0000"/>
                </a:solidFill>
              </a:rPr>
              <a:t>collection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/>
              <a:t>of (probably </a:t>
            </a:r>
            <a:r>
              <a:rPr lang="en-US" sz="1600" b="1" i="1" dirty="0">
                <a:solidFill>
                  <a:srgbClr val="FF0000"/>
                </a:solidFill>
              </a:rPr>
              <a:t>heterogeneous</a:t>
            </a:r>
            <a:r>
              <a:rPr lang="en-US" sz="1600" i="1" dirty="0"/>
              <a:t>) </a:t>
            </a:r>
            <a:r>
              <a:rPr lang="en-US" sz="1600" b="1" i="1" dirty="0"/>
              <a:t>automata</a:t>
            </a:r>
            <a:r>
              <a:rPr lang="en-US" sz="1600" i="1" dirty="0"/>
              <a:t> whose </a:t>
            </a:r>
            <a:r>
              <a:rPr lang="en-US" sz="1600" b="1" i="1" dirty="0">
                <a:solidFill>
                  <a:srgbClr val="FF0000"/>
                </a:solidFill>
              </a:rPr>
              <a:t>distribution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/>
              <a:t>is transparent to the user so that the system appears as one local machine. This is in contrast to a network, where the user is aware that there are several machines, and their location, storage replication, load balancing and functionality is not transparent. Distributed systems usually use some kind of client-server organization.” </a:t>
            </a:r>
            <a:r>
              <a:rPr lang="en-US" sz="1600" dirty="0"/>
              <a:t>– FOLDOC </a:t>
            </a:r>
          </a:p>
          <a:p>
            <a:endParaRPr lang="ro-RO" sz="1600" i="1" dirty="0"/>
          </a:p>
          <a:p>
            <a:r>
              <a:rPr lang="en-US" sz="1600" i="1" dirty="0"/>
              <a:t>“A Distributed System comprises </a:t>
            </a:r>
            <a:r>
              <a:rPr lang="en-US" sz="1600" b="1" i="1" dirty="0"/>
              <a:t>several single components </a:t>
            </a:r>
            <a:r>
              <a:rPr lang="en-US" sz="1600" i="1" dirty="0"/>
              <a:t>on </a:t>
            </a:r>
            <a:r>
              <a:rPr lang="en-US" sz="1600" b="1" i="1" dirty="0">
                <a:solidFill>
                  <a:srgbClr val="FF0000"/>
                </a:solidFill>
              </a:rPr>
              <a:t>different</a:t>
            </a:r>
            <a:r>
              <a:rPr lang="en-US" sz="1600" b="1" i="1" dirty="0"/>
              <a:t> computers</a:t>
            </a:r>
            <a:r>
              <a:rPr lang="en-US" sz="1600" i="1" dirty="0"/>
              <a:t>, which normally do not operate using shared memory and as a consequence </a:t>
            </a:r>
            <a:r>
              <a:rPr lang="en-US" sz="1600" b="1" i="1" dirty="0">
                <a:solidFill>
                  <a:srgbClr val="FF0000"/>
                </a:solidFill>
              </a:rPr>
              <a:t>communicate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/>
              <a:t>via the exchange of messages. The various </a:t>
            </a:r>
            <a:r>
              <a:rPr lang="en-US" sz="1600" b="1" i="1" dirty="0">
                <a:solidFill>
                  <a:srgbClr val="FF0000"/>
                </a:solidFill>
              </a:rPr>
              <a:t>components</a:t>
            </a:r>
            <a:r>
              <a:rPr lang="en-US" sz="1600" b="1" i="1" dirty="0"/>
              <a:t> </a:t>
            </a:r>
            <a:r>
              <a:rPr lang="en-US" sz="1600" i="1" dirty="0"/>
              <a:t>involved </a:t>
            </a:r>
            <a:r>
              <a:rPr lang="en-US" sz="1600" b="1" i="1" dirty="0">
                <a:solidFill>
                  <a:srgbClr val="FF0000"/>
                </a:solidFill>
              </a:rPr>
              <a:t>cooperate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/>
              <a:t>to achieve a </a:t>
            </a:r>
            <a:r>
              <a:rPr lang="en-US" sz="1600" b="1" i="1" dirty="0">
                <a:solidFill>
                  <a:srgbClr val="FF0000"/>
                </a:solidFill>
              </a:rPr>
              <a:t>common</a:t>
            </a:r>
            <a:r>
              <a:rPr lang="en-US" sz="1600" b="1" i="1" dirty="0"/>
              <a:t> objective </a:t>
            </a:r>
            <a:r>
              <a:rPr lang="en-US" sz="1600" i="1" dirty="0"/>
              <a:t>such as the performing of a business process.” </a:t>
            </a:r>
            <a:r>
              <a:rPr lang="en-US" sz="1600" dirty="0"/>
              <a:t>– </a:t>
            </a:r>
            <a:r>
              <a:rPr lang="en-US" sz="1600" dirty="0" err="1"/>
              <a:t>Schill</a:t>
            </a:r>
            <a:r>
              <a:rPr lang="en-US" sz="1600" dirty="0"/>
              <a:t> &amp; Springer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119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 vs. distribuit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Paralelism</a:t>
            </a:r>
          </a:p>
          <a:p>
            <a:pPr lvl="1"/>
            <a:r>
              <a:rPr lang="ro-RO" dirty="0"/>
              <a:t>Execuția mai multor sarcini în același timp</a:t>
            </a:r>
          </a:p>
          <a:p>
            <a:pPr lvl="1"/>
            <a:r>
              <a:rPr lang="ro-RO" b="1" dirty="0"/>
              <a:t>Paralelism real </a:t>
            </a:r>
            <a:r>
              <a:rPr lang="ro-RO" b="1" dirty="0">
                <a:sym typeface="Wingdings" pitchFamily="2" charset="2"/>
              </a:rPr>
              <a:t> număr nuclee = număr sarcini</a:t>
            </a:r>
            <a:endParaRPr lang="ro-RO" dirty="0"/>
          </a:p>
          <a:p>
            <a:r>
              <a:rPr lang="ro-RO" b="1" dirty="0"/>
              <a:t>Execuție concurentă</a:t>
            </a:r>
          </a:p>
          <a:p>
            <a:pPr lvl="1"/>
            <a:r>
              <a:rPr lang="ro-RO" b="1" dirty="0"/>
              <a:t>Bazată </a:t>
            </a:r>
            <a:r>
              <a:rPr lang="ro-RO" dirty="0"/>
              <a:t>pe fire de execuție (</a:t>
            </a:r>
            <a:r>
              <a:rPr lang="ro-RO" dirty="0" err="1"/>
              <a:t>threads</a:t>
            </a:r>
            <a:r>
              <a:rPr lang="ro-RO" dirty="0"/>
              <a:t>)</a:t>
            </a:r>
            <a:endParaRPr lang="ro-RO" b="1" dirty="0"/>
          </a:p>
          <a:p>
            <a:pPr lvl="1"/>
            <a:r>
              <a:rPr lang="ro-RO" dirty="0"/>
              <a:t>Două fire se luptă pentru acces la nucleu</a:t>
            </a:r>
          </a:p>
          <a:p>
            <a:pPr lvl="1"/>
            <a:r>
              <a:rPr lang="ro-RO" dirty="0"/>
              <a:t>Devine paralelism dacă fiecare fir are nucleul propriu</a:t>
            </a:r>
          </a:p>
        </p:txBody>
      </p:sp>
    </p:spTree>
    <p:extLst>
      <p:ext uri="{BB962C8B-B14F-4D97-AF65-F5344CB8AC3E}">
        <p14:creationId xmlns:p14="http://schemas.microsoft.com/office/powerpoint/2010/main" val="421378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 vs. distribuit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Calcul Distribuit</a:t>
            </a:r>
          </a:p>
          <a:p>
            <a:pPr lvl="1"/>
            <a:r>
              <a:rPr lang="ro-RO" dirty="0"/>
              <a:t>Folosirea mai multor resurse de calcul</a:t>
            </a:r>
            <a:endParaRPr lang="ro-RO" b="1" dirty="0"/>
          </a:p>
          <a:p>
            <a:pPr lvl="1"/>
            <a:r>
              <a:rPr lang="ro-RO" dirty="0"/>
              <a:t>Calculatoare legate în rețea. </a:t>
            </a:r>
            <a:endParaRPr lang="ro-RO" b="1" dirty="0"/>
          </a:p>
          <a:p>
            <a:pPr lvl="1"/>
            <a:r>
              <a:rPr lang="ro-RO" b="1" dirty="0"/>
              <a:t>Memoria este</a:t>
            </a:r>
            <a:r>
              <a:rPr lang="ro-RO" dirty="0"/>
              <a:t> </a:t>
            </a:r>
            <a:r>
              <a:rPr lang="ro-RO" b="1" dirty="0"/>
              <a:t>distribuită</a:t>
            </a:r>
          </a:p>
          <a:p>
            <a:pPr lvl="1"/>
            <a:r>
              <a:rPr lang="ro-RO" b="1" dirty="0"/>
              <a:t>Probleme</a:t>
            </a:r>
            <a:r>
              <a:rPr lang="ro-RO" dirty="0"/>
              <a:t>:</a:t>
            </a:r>
            <a:endParaRPr lang="ro-RO" b="1" dirty="0"/>
          </a:p>
          <a:p>
            <a:pPr lvl="2"/>
            <a:r>
              <a:rPr lang="ro-RO" dirty="0"/>
              <a:t>Nu există ceas global</a:t>
            </a:r>
          </a:p>
          <a:p>
            <a:pPr lvl="2"/>
            <a:r>
              <a:rPr lang="ro-RO" dirty="0"/>
              <a:t>Erori greu de prezis (un calculator se defectează, ia foc)</a:t>
            </a:r>
          </a:p>
          <a:p>
            <a:pPr lvl="2"/>
            <a:r>
              <a:rPr lang="ro-RO" dirty="0"/>
              <a:t>Latență variabilă</a:t>
            </a:r>
          </a:p>
          <a:p>
            <a:pPr lvl="2"/>
            <a:r>
              <a:rPr lang="ro-RO" dirty="0"/>
              <a:t>Securitatea datelor</a:t>
            </a:r>
          </a:p>
        </p:txBody>
      </p:sp>
    </p:spTree>
    <p:extLst>
      <p:ext uri="{BB962C8B-B14F-4D97-AF65-F5344CB8AC3E}">
        <p14:creationId xmlns:p14="http://schemas.microsoft.com/office/powerpoint/2010/main" val="8871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Motivatie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o-RO" b="1" dirty="0"/>
                  <a:t>Performanța </a:t>
                </a:r>
                <a:r>
                  <a:rPr lang="ro-RO" dirty="0"/>
                  <a:t>sistemelor</a:t>
                </a:r>
                <a:r>
                  <a:rPr lang="ro-RO" b="1" dirty="0"/>
                  <a:t> secvențiale </a:t>
                </a:r>
                <a:r>
                  <a:rPr lang="ro-RO" dirty="0"/>
                  <a:t>este </a:t>
                </a:r>
                <a:r>
                  <a:rPr lang="ro-RO" b="1" dirty="0">
                    <a:solidFill>
                      <a:srgbClr val="FF0000"/>
                    </a:solidFill>
                  </a:rPr>
                  <a:t>limitată</a:t>
                </a:r>
              </a:p>
              <a:p>
                <a:pPr lvl="1"/>
                <a:r>
                  <a:rPr lang="ro-RO" dirty="0"/>
                  <a:t>Rezultatele calculelor </a:t>
                </a:r>
                <a:r>
                  <a:rPr lang="ro-RO" dirty="0" err="1"/>
                  <a:t>trebuiesc</a:t>
                </a:r>
                <a:r>
                  <a:rPr lang="ro-RO" dirty="0"/>
                  <a:t> transmise în memorie</a:t>
                </a:r>
              </a:p>
              <a:p>
                <a:pPr lvl="1"/>
                <a:r>
                  <a:rPr lang="ro-RO" b="1" dirty="0">
                    <a:solidFill>
                      <a:srgbClr val="FF0000"/>
                    </a:solidFill>
                  </a:rPr>
                  <a:t>Latența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ro-RO" b="1" dirty="0">
                    <a:solidFill>
                      <a:srgbClr val="FF0000"/>
                    </a:solidFill>
                  </a:rPr>
                  <a:t> 0</a:t>
                </a:r>
              </a:p>
              <a:p>
                <a:pPr lvl="2"/>
                <a:r>
                  <a:rPr lang="ro-RO" dirty="0"/>
                  <a:t>Oricât de multe operații pe secundă am face, nu putem transmite rezultatul mai repede decât </a:t>
                </a:r>
                <a:r>
                  <a:rPr lang="ro-RO" b="1" dirty="0"/>
                  <a:t>viteza luminii</a:t>
                </a:r>
              </a:p>
              <a:p>
                <a:r>
                  <a:rPr lang="ro-RO" dirty="0"/>
                  <a:t>Aplicațiile de azi au nevoie de performanță</a:t>
                </a:r>
              </a:p>
              <a:p>
                <a:pPr lvl="1"/>
                <a:r>
                  <a:rPr lang="ro-RO" dirty="0"/>
                  <a:t>Google: 40.000 căutări/min</a:t>
                </a:r>
              </a:p>
              <a:p>
                <a:pPr lvl="1"/>
                <a:r>
                  <a:rPr lang="ro-RO" dirty="0"/>
                  <a:t>Facebook: 1 miliard de utilizatori pe zi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2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de SISTEME </a:t>
            </a:r>
            <a:r>
              <a:rPr lang="en-US" dirty="0" err="1"/>
              <a:t>DistribuIte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Cluster</a:t>
            </a:r>
          </a:p>
          <a:p>
            <a:r>
              <a:rPr lang="ro-RO" dirty="0"/>
              <a:t>Grid</a:t>
            </a:r>
          </a:p>
          <a:p>
            <a:r>
              <a:rPr lang="ro-RO" dirty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1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49324"/>
            <a:ext cx="4241797" cy="3276764"/>
          </a:xfrm>
        </p:spPr>
        <p:txBody>
          <a:bodyPr>
            <a:normAutofit/>
          </a:bodyPr>
          <a:lstStyle/>
          <a:p>
            <a:r>
              <a:rPr lang="ro-RO" sz="1800" b="1" dirty="0"/>
              <a:t>Client</a:t>
            </a:r>
          </a:p>
          <a:p>
            <a:pPr lvl="1"/>
            <a:r>
              <a:rPr lang="ro-RO" sz="1800" dirty="0"/>
              <a:t>Client-server model</a:t>
            </a:r>
          </a:p>
          <a:p>
            <a:r>
              <a:rPr lang="ro-RO" sz="1800" b="1" dirty="0"/>
              <a:t>Server</a:t>
            </a:r>
          </a:p>
          <a:p>
            <a:pPr lvl="1"/>
            <a:r>
              <a:rPr lang="ro-RO" sz="1800" dirty="0"/>
              <a:t>Un nod Master (coordonator)</a:t>
            </a:r>
          </a:p>
          <a:p>
            <a:pPr lvl="1"/>
            <a:r>
              <a:rPr lang="ro-RO" sz="1800" dirty="0"/>
              <a:t>Multe noduri </a:t>
            </a:r>
            <a:r>
              <a:rPr lang="ro-RO" sz="1800" b="1" dirty="0"/>
              <a:t>interconectate </a:t>
            </a:r>
            <a:r>
              <a:rPr lang="ro-RO" sz="1800" dirty="0"/>
              <a:t>folosind o rețea de viteză mare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239000" y="3200400"/>
            <a:ext cx="1409700" cy="7239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100Mbps</a:t>
            </a:r>
          </a:p>
          <a:p>
            <a:pPr algn="ctr"/>
            <a:r>
              <a:rPr lang="en-US" altLang="en-US" dirty="0"/>
              <a:t>LAN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80300" y="17780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50000" y="25781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94700" y="25527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8013700" y="2120900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921500" y="2946400"/>
            <a:ext cx="49530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8407400" y="2908300"/>
            <a:ext cx="520700" cy="35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7670800" y="4343400"/>
            <a:ext cx="635000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Master</a:t>
            </a:r>
          </a:p>
          <a:p>
            <a:pPr algn="ctr"/>
            <a:r>
              <a:rPr lang="en-US" altLang="en-US"/>
              <a:t>node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381999" y="4343400"/>
            <a:ext cx="761125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Worker</a:t>
            </a:r>
          </a:p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10172700" y="4854189"/>
            <a:ext cx="279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0552113" y="4343400"/>
            <a:ext cx="700087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Worker</a:t>
            </a:r>
          </a:p>
          <a:p>
            <a:pPr algn="ctr"/>
            <a:r>
              <a:rPr lang="en-US" altLang="en-US" dirty="0"/>
              <a:t>N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9327397" y="4352870"/>
            <a:ext cx="700087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Worker</a:t>
            </a:r>
          </a:p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7937500" y="393700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7493000" y="5664200"/>
            <a:ext cx="3492500" cy="3429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&gt;100Gbps</a:t>
            </a: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7988300" y="534670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8699500" y="5346700"/>
            <a:ext cx="101600" cy="317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9334500" y="5334000"/>
            <a:ext cx="317500" cy="33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H="1">
            <a:off x="10134599" y="5334000"/>
            <a:ext cx="700087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350" y="2084832"/>
            <a:ext cx="5962650" cy="3172968"/>
          </a:xfrm>
        </p:spPr>
        <p:txBody>
          <a:bodyPr>
            <a:norm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Colectează </a:t>
            </a:r>
            <a:r>
              <a:rPr lang="ro-RO" b="1" dirty="0"/>
              <a:t>puterea de procesare </a:t>
            </a:r>
            <a:r>
              <a:rPr lang="ro-RO" dirty="0"/>
              <a:t>de la mai </a:t>
            </a:r>
            <a:r>
              <a:rPr lang="ro-RO" b="1" dirty="0">
                <a:solidFill>
                  <a:srgbClr val="FF0000"/>
                </a:solidFill>
              </a:rPr>
              <a:t>multe </a:t>
            </a:r>
            <a:r>
              <a:rPr lang="ro-RO" dirty="0"/>
              <a:t>clustere </a:t>
            </a:r>
          </a:p>
          <a:p>
            <a:r>
              <a:rPr lang="ro-RO" dirty="0"/>
              <a:t>Resursele locale sunt integrate cu resursele la distanță</a:t>
            </a:r>
          </a:p>
          <a:p>
            <a:r>
              <a:rPr lang="ro-RO" dirty="0"/>
              <a:t>Resursele comunică</a:t>
            </a:r>
          </a:p>
          <a:p>
            <a:pPr lvl="1"/>
            <a:endParaRPr lang="ro-RO" dirty="0"/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8001000" y="2514600"/>
            <a:ext cx="2743200" cy="256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High-speed</a:t>
            </a:r>
          </a:p>
          <a:p>
            <a:pPr algn="ctr"/>
            <a:r>
              <a:rPr lang="en-US" altLang="en-US" dirty="0"/>
              <a:t>Information highway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886700" y="2476500"/>
            <a:ext cx="1016000" cy="1028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Super-</a:t>
            </a:r>
          </a:p>
          <a:p>
            <a:pPr algn="ctr"/>
            <a:r>
              <a:rPr lang="en-US" altLang="en-US"/>
              <a:t>computer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198100" y="32258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Cluster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620000" y="4076700"/>
            <a:ext cx="1016000" cy="1028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Super-</a:t>
            </a:r>
          </a:p>
          <a:p>
            <a:pPr algn="ctr"/>
            <a:r>
              <a:rPr lang="en-US" altLang="en-US"/>
              <a:t>computer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9385300" y="43307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Cluster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080500" y="27559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Mini-</a:t>
            </a:r>
          </a:p>
          <a:p>
            <a:pPr algn="ctr"/>
            <a:r>
              <a:rPr lang="en-US" altLang="en-US"/>
              <a:t>computer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004300" y="17145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531100" y="56261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0045700" y="56007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9867900" y="5003800"/>
            <a:ext cx="558800" cy="596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9537700" y="2070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8242300" y="5003800"/>
            <a:ext cx="622300" cy="622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8433"/>
            <a:ext cx="6240271" cy="4873752"/>
          </a:xfrm>
        </p:spPr>
        <p:txBody>
          <a:bodyPr>
            <a:normAutofit/>
          </a:bodyPr>
          <a:lstStyle/>
          <a:p>
            <a:r>
              <a:rPr lang="ro-RO" sz="1800" b="1" dirty="0"/>
              <a:t>Sistem Distribuit </a:t>
            </a:r>
            <a:r>
              <a:rPr lang="ro-RO" sz="1800" dirty="0"/>
              <a:t>unde accesul la resurse e </a:t>
            </a:r>
            <a:r>
              <a:rPr lang="ro-RO" sz="1800" b="1" dirty="0">
                <a:solidFill>
                  <a:srgbClr val="FF0000"/>
                </a:solidFill>
              </a:rPr>
              <a:t>virtualizat</a:t>
            </a:r>
            <a:r>
              <a:rPr lang="ro-RO" sz="1800" dirty="0">
                <a:solidFill>
                  <a:srgbClr val="FF0000"/>
                </a:solidFill>
              </a:rPr>
              <a:t> </a:t>
            </a:r>
            <a:r>
              <a:rPr lang="ro-RO" sz="1800" dirty="0"/>
              <a:t>și la cerere, ascunzând topologia</a:t>
            </a:r>
          </a:p>
          <a:p>
            <a:r>
              <a:rPr lang="ro-RO" sz="1800" b="1" dirty="0" err="1"/>
              <a:t>Pay</a:t>
            </a:r>
            <a:r>
              <a:rPr lang="ro-RO" sz="1800" b="1" dirty="0"/>
              <a:t> per </a:t>
            </a:r>
            <a:r>
              <a:rPr lang="ro-RO" sz="1800" b="1" dirty="0" err="1"/>
              <a:t>use</a:t>
            </a:r>
            <a:r>
              <a:rPr lang="ro-RO" sz="1800" b="1" dirty="0"/>
              <a:t> </a:t>
            </a:r>
            <a:r>
              <a:rPr lang="ro-RO" sz="1800" dirty="0"/>
              <a:t>(per </a:t>
            </a:r>
            <a:r>
              <a:rPr lang="ro-RO" sz="1800" dirty="0" err="1"/>
              <a:t>second</a:t>
            </a:r>
            <a:r>
              <a:rPr lang="ro-RO" sz="1800" dirty="0"/>
              <a:t>, GB, </a:t>
            </a:r>
            <a:r>
              <a:rPr lang="ro-RO" sz="1800" dirty="0" err="1"/>
              <a:t>query</a:t>
            </a:r>
            <a:r>
              <a:rPr lang="ro-RO" sz="1800" dirty="0"/>
              <a:t>, etc.)</a:t>
            </a:r>
          </a:p>
          <a:p>
            <a:r>
              <a:rPr lang="ro-RO" sz="1800" b="1" dirty="0"/>
              <a:t>Nivele de acces</a:t>
            </a:r>
          </a:p>
          <a:p>
            <a:pPr lvl="1"/>
            <a:r>
              <a:rPr lang="ro-RO" dirty="0"/>
              <a:t>Infrastructură (</a:t>
            </a:r>
            <a:r>
              <a:rPr lang="ro-RO" dirty="0" err="1"/>
              <a:t>IaaS</a:t>
            </a:r>
            <a:r>
              <a:rPr lang="ro-RO" dirty="0"/>
              <a:t>), Platformă (</a:t>
            </a:r>
            <a:r>
              <a:rPr lang="ro-RO" dirty="0" err="1"/>
              <a:t>PaaS</a:t>
            </a:r>
            <a:r>
              <a:rPr lang="ro-RO" dirty="0"/>
              <a:t>), Software (</a:t>
            </a:r>
            <a:r>
              <a:rPr lang="ro-RO" dirty="0" err="1"/>
              <a:t>SaaS</a:t>
            </a:r>
            <a:r>
              <a:rPr lang="ro-RO" dirty="0"/>
              <a:t>)</a:t>
            </a:r>
          </a:p>
        </p:txBody>
      </p:sp>
      <p:pic>
        <p:nvPicPr>
          <p:cNvPr id="14340" name="Picture 4" descr="Network laten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2" y="3797300"/>
            <a:ext cx="6135511" cy="30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8001000" y="2514600"/>
            <a:ext cx="2743200" cy="256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Internet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70800" y="28448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VM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198100" y="33782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Container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620000" y="4089400"/>
            <a:ext cx="1016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VM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271000" y="4445000"/>
            <a:ext cx="10160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Database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8966200" y="2717800"/>
            <a:ext cx="1016000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Specific </a:t>
            </a:r>
          </a:p>
          <a:p>
            <a:pPr algn="ctr"/>
            <a:r>
              <a:rPr lang="en-US" altLang="en-US" dirty="0"/>
              <a:t>services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04300" y="17145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531100" y="56261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0045700" y="5600700"/>
            <a:ext cx="11303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Workstation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9867900" y="5003800"/>
            <a:ext cx="558800" cy="596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9537700" y="2070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8242300" y="5003800"/>
            <a:ext cx="622300" cy="622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sumar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981567" cy="4023360"/>
          </a:xfrm>
        </p:spPr>
        <p:txBody>
          <a:bodyPr>
            <a:normAutofit/>
          </a:bodyPr>
          <a:lstStyle/>
          <a:p>
            <a:r>
              <a:rPr lang="ro-RO" sz="1600" b="1" dirty="0"/>
              <a:t>Memorie partajată/locală</a:t>
            </a:r>
          </a:p>
          <a:p>
            <a:pPr lvl="1"/>
            <a:r>
              <a:rPr lang="ro-RO" sz="1600" dirty="0"/>
              <a:t>Resurse omogene</a:t>
            </a:r>
          </a:p>
          <a:p>
            <a:pPr lvl="1"/>
            <a:r>
              <a:rPr lang="ro-RO" sz="1600" dirty="0"/>
              <a:t>Acces în nanosecunde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" y="3657600"/>
            <a:ext cx="9324848" cy="285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B37D3-9540-6744-91F2-0F69D6DDDF0E}"/>
              </a:ext>
            </a:extLst>
          </p:cNvPr>
          <p:cNvSpPr txBox="1">
            <a:spLocks/>
          </p:cNvSpPr>
          <p:nvPr/>
        </p:nvSpPr>
        <p:spPr>
          <a:xfrm>
            <a:off x="4348634" y="2286000"/>
            <a:ext cx="38376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b="1" dirty="0" err="1"/>
              <a:t>Message</a:t>
            </a:r>
            <a:r>
              <a:rPr lang="ro-RO" sz="1600" b="1" dirty="0"/>
              <a:t> Passing </a:t>
            </a:r>
            <a:r>
              <a:rPr lang="ro-RO" sz="1600" b="1" dirty="0" err="1"/>
              <a:t>Interface</a:t>
            </a:r>
            <a:endParaRPr lang="ro-RO" sz="1600" b="1" dirty="0"/>
          </a:p>
          <a:p>
            <a:pPr lvl="1"/>
            <a:r>
              <a:rPr lang="ro-RO" sz="1600" dirty="0"/>
              <a:t>Resurse omogene/eterogene</a:t>
            </a:r>
          </a:p>
          <a:p>
            <a:pPr lvl="1"/>
            <a:r>
              <a:rPr lang="ro-RO" sz="1600" dirty="0"/>
              <a:t>Acces în microsecunde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DF864E-B93D-574F-A97A-088D9767AFC4}"/>
              </a:ext>
            </a:extLst>
          </p:cNvPr>
          <p:cNvSpPr txBox="1">
            <a:spLocks/>
          </p:cNvSpPr>
          <p:nvPr/>
        </p:nvSpPr>
        <p:spPr>
          <a:xfrm>
            <a:off x="8529247" y="2286000"/>
            <a:ext cx="263862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b="1" dirty="0"/>
              <a:t>Sistem distribuit</a:t>
            </a:r>
          </a:p>
          <a:p>
            <a:pPr lvl="1"/>
            <a:r>
              <a:rPr lang="ro-RO" sz="1600" dirty="0"/>
              <a:t>Resurse eterogene</a:t>
            </a:r>
          </a:p>
          <a:p>
            <a:pPr lvl="1"/>
            <a:r>
              <a:rPr lang="ro-RO" sz="1600" dirty="0"/>
              <a:t>Acces în milisecunde</a:t>
            </a:r>
          </a:p>
        </p:txBody>
      </p:sp>
    </p:spTree>
    <p:extLst>
      <p:ext uri="{BB962C8B-B14F-4D97-AF65-F5344CB8AC3E}">
        <p14:creationId xmlns:p14="http://schemas.microsoft.com/office/powerpoint/2010/main" val="195537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 Mari</a:t>
            </a:r>
            <a:br>
              <a:rPr lang="ro-RO" dirty="0"/>
            </a:br>
            <a:r>
              <a:rPr lang="ro-RO" dirty="0"/>
              <a:t>de Date</a:t>
            </a:r>
            <a:br>
              <a:rPr lang="ro-RO" dirty="0"/>
            </a:br>
            <a:r>
              <a:rPr lang="ro-RO" dirty="0"/>
              <a:t>Curs 2</a:t>
            </a:r>
          </a:p>
        </p:txBody>
      </p:sp>
    </p:spTree>
    <p:extLst>
      <p:ext uri="{BB962C8B-B14F-4D97-AF65-F5344CB8AC3E}">
        <p14:creationId xmlns:p14="http://schemas.microsoft.com/office/powerpoint/2010/main" val="3411152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Sistem distribuit de procesare a datelor</a:t>
            </a:r>
          </a:p>
        </p:txBody>
      </p:sp>
      <p:pic>
        <p:nvPicPr>
          <p:cNvPr id="3074" name="Picture 2" descr="Apache Spark - Wikipedia">
            <a:extLst>
              <a:ext uri="{FF2B5EF4-FFF2-40B4-BE49-F238E27FC236}">
                <a16:creationId xmlns:a16="http://schemas.microsoft.com/office/drawing/2014/main" id="{C1BBCBD0-118D-CC40-B878-7332D32E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64" y="3124200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1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Arhitectura</a:t>
            </a:r>
            <a:r>
              <a:rPr lang="en-GB" dirty="0"/>
              <a:t> </a:t>
            </a:r>
            <a:r>
              <a:rPr lang="en-GB" dirty="0" err="1"/>
              <a:t>GENERICă</a:t>
            </a:r>
            <a:r>
              <a:rPr lang="en-GB" dirty="0"/>
              <a:t> SPARK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Cluster Manager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1404190"/>
            <a:chOff x="2971800" y="4191000"/>
            <a:chExt cx="1798024" cy="14041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90"/>
            <a:ext cx="1798024" cy="1404190"/>
            <a:chOff x="2971800" y="4191000"/>
            <a:chExt cx="1798024" cy="14041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F7A435-EBC2-6245-A425-74E0B30C6A76}"/>
              </a:ext>
            </a:extLst>
          </p:cNvPr>
          <p:cNvGrpSpPr/>
          <p:nvPr/>
        </p:nvGrpSpPr>
        <p:grpSpPr>
          <a:xfrm>
            <a:off x="7368688" y="4756990"/>
            <a:ext cx="1798024" cy="1404190"/>
            <a:chOff x="2971800" y="4191000"/>
            <a:chExt cx="1798024" cy="14041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DF6FBC-1313-5B46-9F59-2FA7509DDC36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17A26E-6A6A-8B47-8BC9-40853877E26F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F3BCFB-39A8-2A4B-A050-8D8F1FAE777B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0A813-ADA9-1040-AF7B-0411A0F834E9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6DF537-ECC2-8342-A0F1-9C2A4AA74F6C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5661312" y="4367725"/>
            <a:ext cx="778530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RESPONSABILITăți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Driver </a:t>
            </a:r>
          </a:p>
          <a:p>
            <a:pPr lvl="1"/>
            <a:r>
              <a:rPr lang="ro-RO" dirty="0"/>
              <a:t>Creează contextul (sesiunea) </a:t>
            </a:r>
            <a:r>
              <a:rPr lang="ro-RO" dirty="0" err="1"/>
              <a:t>Spark</a:t>
            </a:r>
            <a:endParaRPr lang="ro-RO" dirty="0"/>
          </a:p>
          <a:p>
            <a:pPr lvl="1"/>
            <a:r>
              <a:rPr lang="ro-RO" dirty="0"/>
              <a:t>Negociază resurse pentru execuție</a:t>
            </a:r>
          </a:p>
          <a:p>
            <a:pPr lvl="1"/>
            <a:r>
              <a:rPr lang="ro-RO" dirty="0"/>
              <a:t>Planifică și monitorizează sarcinile de lucru (Task)</a:t>
            </a:r>
          </a:p>
          <a:p>
            <a:r>
              <a:rPr lang="ro-RO" dirty="0"/>
              <a:t>Cluster Manager</a:t>
            </a:r>
          </a:p>
          <a:p>
            <a:pPr lvl="1"/>
            <a:r>
              <a:rPr lang="ro-RO" dirty="0"/>
              <a:t>Monitorizează resursele </a:t>
            </a:r>
          </a:p>
          <a:p>
            <a:pPr lvl="1"/>
            <a:r>
              <a:rPr lang="ro-RO" dirty="0"/>
              <a:t>Anunță nodurile de lucru disponibile despre un nou context </a:t>
            </a:r>
            <a:r>
              <a:rPr lang="ro-RO" dirty="0" err="1"/>
              <a:t>Spark</a:t>
            </a:r>
            <a:endParaRPr lang="ro-RO" dirty="0"/>
          </a:p>
          <a:p>
            <a:r>
              <a:rPr lang="ro-RO" dirty="0" err="1"/>
              <a:t>Worker</a:t>
            </a:r>
            <a:endParaRPr lang="ro-RO" dirty="0"/>
          </a:p>
          <a:p>
            <a:pPr lvl="1"/>
            <a:r>
              <a:rPr lang="ro-RO" dirty="0"/>
              <a:t>Nodurile disponibile se înregistrează la contextul </a:t>
            </a:r>
            <a:r>
              <a:rPr lang="ro-RO" dirty="0" err="1"/>
              <a:t>Spark</a:t>
            </a:r>
            <a:endParaRPr lang="ro-RO" dirty="0"/>
          </a:p>
          <a:p>
            <a:pPr lvl="1"/>
            <a:r>
              <a:rPr lang="ro-RO" dirty="0"/>
              <a:t>Execută sarcinile de lucru primite de la Driver</a:t>
            </a:r>
          </a:p>
        </p:txBody>
      </p:sp>
    </p:spTree>
    <p:extLst>
      <p:ext uri="{BB962C8B-B14F-4D97-AF65-F5344CB8AC3E}">
        <p14:creationId xmlns:p14="http://schemas.microsoft.com/office/powerpoint/2010/main" val="71557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Diagrama</a:t>
            </a:r>
            <a:r>
              <a:rPr lang="en-GB" dirty="0"/>
              <a:t> de </a:t>
            </a:r>
            <a:r>
              <a:rPr lang="en-GB" dirty="0" err="1"/>
              <a:t>secvență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77761-E8DE-744A-9DDE-8FAEEB36B5C0}"/>
              </a:ext>
            </a:extLst>
          </p:cNvPr>
          <p:cNvSpPr/>
          <p:nvPr/>
        </p:nvSpPr>
        <p:spPr>
          <a:xfrm>
            <a:off x="573702" y="2084832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6324600" y="2084832"/>
            <a:ext cx="2514600" cy="83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Cluster 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7E439-D557-DF40-A7C5-5C4C620C8EAC}"/>
              </a:ext>
            </a:extLst>
          </p:cNvPr>
          <p:cNvSpPr/>
          <p:nvPr/>
        </p:nvSpPr>
        <p:spPr>
          <a:xfrm>
            <a:off x="9075943" y="2102417"/>
            <a:ext cx="113485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WORKER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59490" y="4745442"/>
            <a:ext cx="3644823" cy="2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33130" y="4750855"/>
            <a:ext cx="3627238" cy="676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8592" y="4745442"/>
            <a:ext cx="3644821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B7A1CF-77A4-C445-82F5-91EFA38F3557}"/>
              </a:ext>
            </a:extLst>
          </p:cNvPr>
          <p:cNvSpPr/>
          <p:nvPr/>
        </p:nvSpPr>
        <p:spPr>
          <a:xfrm>
            <a:off x="3574641" y="3059430"/>
            <a:ext cx="20574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SparkContext</a:t>
            </a:r>
            <a:endParaRPr lang="en-GB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576BC87-F5CB-5D43-A1E7-3F95F44AA1F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043009" y="5000762"/>
            <a:ext cx="3127425" cy="6760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753A83BB-978A-1A4F-824E-C8C03C13B60C}"/>
              </a:ext>
            </a:extLst>
          </p:cNvPr>
          <p:cNvSpPr/>
          <p:nvPr/>
        </p:nvSpPr>
        <p:spPr>
          <a:xfrm>
            <a:off x="564306" y="3634104"/>
            <a:ext cx="2514597" cy="381000"/>
          </a:xfrm>
          <a:prstGeom prst="snip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df = </a:t>
            </a:r>
            <a:r>
              <a:rPr lang="en-GB" sz="1600" dirty="0" err="1">
                <a:solidFill>
                  <a:schemeClr val="tx1"/>
                </a:solidFill>
              </a:rPr>
              <a:t>spark.read.csv</a:t>
            </a:r>
            <a:r>
              <a:rPr lang="en-GB" sz="1600" dirty="0">
                <a:solidFill>
                  <a:schemeClr val="tx1"/>
                </a:solidFill>
              </a:rPr>
              <a:t>(“…”)</a:t>
            </a:r>
          </a:p>
        </p:txBody>
      </p:sp>
      <p:sp>
        <p:nvSpPr>
          <p:cNvPr id="42" name="Snip and Round Single Corner of Rectangle 41">
            <a:extLst>
              <a:ext uri="{FF2B5EF4-FFF2-40B4-BE49-F238E27FC236}">
                <a16:creationId xmlns:a16="http://schemas.microsoft.com/office/drawing/2014/main" id="{9200F50F-ED46-FE48-94EB-65A60AD62812}"/>
              </a:ext>
            </a:extLst>
          </p:cNvPr>
          <p:cNvSpPr/>
          <p:nvPr/>
        </p:nvSpPr>
        <p:spPr>
          <a:xfrm>
            <a:off x="580054" y="4189779"/>
            <a:ext cx="2514597" cy="381000"/>
          </a:xfrm>
          <a:prstGeom prst="snip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df.count</a:t>
            </a:r>
            <a:r>
              <a:rPr lang="en-GB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" name="Snip and Round Single Corner of Rectangle 42">
            <a:extLst>
              <a:ext uri="{FF2B5EF4-FFF2-40B4-BE49-F238E27FC236}">
                <a16:creationId xmlns:a16="http://schemas.microsoft.com/office/drawing/2014/main" id="{1B818EB9-1DE0-374C-8485-F92F8E0C373F}"/>
              </a:ext>
            </a:extLst>
          </p:cNvPr>
          <p:cNvSpPr/>
          <p:nvPr/>
        </p:nvSpPr>
        <p:spPr>
          <a:xfrm>
            <a:off x="550018" y="3059430"/>
            <a:ext cx="2514597" cy="381000"/>
          </a:xfrm>
          <a:prstGeom prst="snip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spark = </a:t>
            </a:r>
            <a:r>
              <a:rPr lang="en-GB" sz="1600" dirty="0" err="1">
                <a:solidFill>
                  <a:schemeClr val="tx1"/>
                </a:solidFill>
              </a:rPr>
              <a:t>SparkSession</a:t>
            </a:r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F945FB-D17F-D948-AC9A-7EAC16395BCA}"/>
              </a:ext>
            </a:extLst>
          </p:cNvPr>
          <p:cNvCxnSpPr>
            <a:stCxn id="43" idx="0"/>
            <a:endCxn id="5" idx="1"/>
          </p:cNvCxnSpPr>
          <p:nvPr/>
        </p:nvCxnSpPr>
        <p:spPr>
          <a:xfrm>
            <a:off x="3064615" y="3249930"/>
            <a:ext cx="51002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nip and Round Single Corner of Rectangle 46">
            <a:extLst>
              <a:ext uri="{FF2B5EF4-FFF2-40B4-BE49-F238E27FC236}">
                <a16:creationId xmlns:a16="http://schemas.microsoft.com/office/drawing/2014/main" id="{120343C5-7767-5E46-A45F-5E6D6976AAB3}"/>
              </a:ext>
            </a:extLst>
          </p:cNvPr>
          <p:cNvSpPr/>
          <p:nvPr/>
        </p:nvSpPr>
        <p:spPr>
          <a:xfrm>
            <a:off x="1280942" y="4744135"/>
            <a:ext cx="1113641" cy="381000"/>
          </a:xfrm>
          <a:prstGeom prst="snip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Tasks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2D0ECB-B2B6-BA4F-A63C-F9F029DDDAD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094651" y="4380278"/>
            <a:ext cx="1434699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BAB27A-E7EA-8A4B-965E-5B11E6C8EEAE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394583" y="4934635"/>
            <a:ext cx="221551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AFF865-DE5C-5D43-A20D-7A85A4058B20}"/>
              </a:ext>
            </a:extLst>
          </p:cNvPr>
          <p:cNvCxnSpPr>
            <a:cxnSpLocks/>
          </p:cNvCxnSpPr>
          <p:nvPr/>
        </p:nvCxnSpPr>
        <p:spPr>
          <a:xfrm>
            <a:off x="1837352" y="5334000"/>
            <a:ext cx="574454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3283D41-237A-DF4C-87E0-373A2E037BBD}"/>
              </a:ext>
            </a:extLst>
          </p:cNvPr>
          <p:cNvSpPr/>
          <p:nvPr/>
        </p:nvSpPr>
        <p:spPr>
          <a:xfrm>
            <a:off x="10483447" y="2084831"/>
            <a:ext cx="113485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WORKER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AD72204-42B5-D740-9305-E8D659B7BBC0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9240634" y="4733269"/>
            <a:ext cx="3627238" cy="676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BAA2E3-7F8F-7E4B-B408-F6D06A97874E}"/>
              </a:ext>
            </a:extLst>
          </p:cNvPr>
          <p:cNvSpPr txBox="1"/>
          <p:nvPr/>
        </p:nvSpPr>
        <p:spPr>
          <a:xfrm>
            <a:off x="4972963" y="4934635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Resource negotiation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AFD410-84C3-DA46-8707-CB6C0285EC5B}"/>
              </a:ext>
            </a:extLst>
          </p:cNvPr>
          <p:cNvCxnSpPr>
            <a:cxnSpLocks/>
          </p:cNvCxnSpPr>
          <p:nvPr/>
        </p:nvCxnSpPr>
        <p:spPr>
          <a:xfrm>
            <a:off x="7581900" y="5486400"/>
            <a:ext cx="206146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1DA440-94E1-B74B-AF59-EB4C92B5480D}"/>
              </a:ext>
            </a:extLst>
          </p:cNvPr>
          <p:cNvCxnSpPr>
            <a:cxnSpLocks/>
          </p:cNvCxnSpPr>
          <p:nvPr/>
        </p:nvCxnSpPr>
        <p:spPr>
          <a:xfrm>
            <a:off x="7581900" y="5638800"/>
            <a:ext cx="346897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25FCCA-8B42-0743-8A8D-8F2A1A11A174}"/>
              </a:ext>
            </a:extLst>
          </p:cNvPr>
          <p:cNvCxnSpPr>
            <a:cxnSpLocks/>
          </p:cNvCxnSpPr>
          <p:nvPr/>
        </p:nvCxnSpPr>
        <p:spPr>
          <a:xfrm flipH="1" flipV="1">
            <a:off x="1837352" y="5772835"/>
            <a:ext cx="7812778" cy="1836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5A7F36-908D-4B4E-BD56-782708D32DCE}"/>
              </a:ext>
            </a:extLst>
          </p:cNvPr>
          <p:cNvSpPr txBox="1"/>
          <p:nvPr/>
        </p:nvSpPr>
        <p:spPr>
          <a:xfrm>
            <a:off x="7853633" y="500414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Instruct workers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4B855D-1DE9-4B42-BAD7-86F04E51F9D5}"/>
              </a:ext>
            </a:extLst>
          </p:cNvPr>
          <p:cNvSpPr txBox="1"/>
          <p:nvPr/>
        </p:nvSpPr>
        <p:spPr>
          <a:xfrm>
            <a:off x="5074557" y="5412685"/>
            <a:ext cx="19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 with driver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601044-823C-A34D-851B-8DBCA1ADA99B}"/>
              </a:ext>
            </a:extLst>
          </p:cNvPr>
          <p:cNvCxnSpPr>
            <a:cxnSpLocks/>
          </p:cNvCxnSpPr>
          <p:nvPr/>
        </p:nvCxnSpPr>
        <p:spPr>
          <a:xfrm flipH="1" flipV="1">
            <a:off x="1837352" y="5908674"/>
            <a:ext cx="9220282" cy="73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014342-2752-D745-BF27-440A21E9EB2B}"/>
              </a:ext>
            </a:extLst>
          </p:cNvPr>
          <p:cNvCxnSpPr>
            <a:cxnSpLocks/>
          </p:cNvCxnSpPr>
          <p:nvPr/>
        </p:nvCxnSpPr>
        <p:spPr>
          <a:xfrm flipV="1">
            <a:off x="1849825" y="6325887"/>
            <a:ext cx="7842814" cy="4018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6DAB3E-8D0A-DB46-AB82-E7399967049C}"/>
              </a:ext>
            </a:extLst>
          </p:cNvPr>
          <p:cNvCxnSpPr>
            <a:cxnSpLocks/>
          </p:cNvCxnSpPr>
          <p:nvPr/>
        </p:nvCxnSpPr>
        <p:spPr>
          <a:xfrm flipV="1">
            <a:off x="1849825" y="6477407"/>
            <a:ext cx="9250318" cy="2731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6F8C954-775F-E14B-893D-336CB27D8956}"/>
              </a:ext>
            </a:extLst>
          </p:cNvPr>
          <p:cNvSpPr txBox="1"/>
          <p:nvPr/>
        </p:nvSpPr>
        <p:spPr>
          <a:xfrm>
            <a:off x="4950626" y="6021119"/>
            <a:ext cx="254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 and monitor tasks</a:t>
            </a:r>
          </a:p>
        </p:txBody>
      </p:sp>
    </p:spTree>
    <p:extLst>
      <p:ext uri="{BB962C8B-B14F-4D97-AF65-F5344CB8AC3E}">
        <p14:creationId xmlns:p14="http://schemas.microsoft.com/office/powerpoint/2010/main" val="15819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Architecturi paralele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 Mari</a:t>
            </a:r>
            <a:br>
              <a:rPr lang="ro-RO" dirty="0"/>
            </a:br>
            <a:r>
              <a:rPr lang="ro-RO" dirty="0"/>
              <a:t>de Date</a:t>
            </a:r>
            <a:br>
              <a:rPr lang="ro-RO" dirty="0"/>
            </a:br>
            <a:r>
              <a:rPr lang="ro-RO" dirty="0"/>
              <a:t>Curs 2</a:t>
            </a:r>
          </a:p>
        </p:txBody>
      </p:sp>
    </p:spTree>
    <p:extLst>
      <p:ext uri="{BB962C8B-B14F-4D97-AF65-F5344CB8AC3E}">
        <p14:creationId xmlns:p14="http://schemas.microsoft.com/office/powerpoint/2010/main" val="405114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Managers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Cluster Manager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1404190"/>
            <a:chOff x="2971800" y="4191000"/>
            <a:chExt cx="1798024" cy="14041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90"/>
            <a:ext cx="1798024" cy="1404190"/>
            <a:chOff x="2971800" y="4191000"/>
            <a:chExt cx="1798024" cy="14041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F7A435-EBC2-6245-A425-74E0B30C6A76}"/>
              </a:ext>
            </a:extLst>
          </p:cNvPr>
          <p:cNvGrpSpPr/>
          <p:nvPr/>
        </p:nvGrpSpPr>
        <p:grpSpPr>
          <a:xfrm>
            <a:off x="7368688" y="4756990"/>
            <a:ext cx="1798024" cy="1404190"/>
            <a:chOff x="2971800" y="4191000"/>
            <a:chExt cx="1798024" cy="14041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DF6FBC-1313-5B46-9F59-2FA7509DDC36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17A26E-6A6A-8B47-8BC9-40853877E26F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F3BCFB-39A8-2A4B-A050-8D8F1FAE777B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0A813-ADA9-1040-AF7B-0411A0F834E9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6DF537-ECC2-8342-A0F1-9C2A4AA74F6C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5661312" y="4367725"/>
            <a:ext cx="778530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A689C407-DCE3-9E44-A40C-887518F3B410}"/>
              </a:ext>
            </a:extLst>
          </p:cNvPr>
          <p:cNvSpPr/>
          <p:nvPr/>
        </p:nvSpPr>
        <p:spPr>
          <a:xfrm rot="10800000">
            <a:off x="7536477" y="876301"/>
            <a:ext cx="4024588" cy="2683059"/>
          </a:xfrm>
          <a:prstGeom prst="teardrop">
            <a:avLst>
              <a:gd name="adj" fmla="val 109321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w to Run an Application on Spark Standalone Cluster | by Chuan Xu | Medium">
            <a:extLst>
              <a:ext uri="{FF2B5EF4-FFF2-40B4-BE49-F238E27FC236}">
                <a16:creationId xmlns:a16="http://schemas.microsoft.com/office/drawing/2014/main" id="{1E699C03-226C-F940-B32B-FE70470B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6" y="1288409"/>
            <a:ext cx="16002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Tale of Apache Hadoop YARN! - Analytics Vidhya">
            <a:extLst>
              <a:ext uri="{FF2B5EF4-FFF2-40B4-BE49-F238E27FC236}">
                <a16:creationId xmlns:a16="http://schemas.microsoft.com/office/drawing/2014/main" id="{5C5E87B8-12C8-7A47-BB11-3F7A0A220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8229" r="14000" b="28582"/>
          <a:stretch/>
        </p:blipFill>
        <p:spPr bwMode="auto">
          <a:xfrm>
            <a:off x="7987327" y="2324474"/>
            <a:ext cx="1600200" cy="5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Kubernetes?. What is Kubernetes? | by Jaydeep Patil | Medium">
            <a:extLst>
              <a:ext uri="{FF2B5EF4-FFF2-40B4-BE49-F238E27FC236}">
                <a16:creationId xmlns:a16="http://schemas.microsoft.com/office/drawing/2014/main" id="{25DBDAC5-3608-3043-91A8-44B15893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89" y="1484375"/>
            <a:ext cx="1594338" cy="7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5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Standalone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Spark Master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1404190"/>
            <a:chOff x="2971800" y="4191000"/>
            <a:chExt cx="1798024" cy="14041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90"/>
            <a:ext cx="1798024" cy="1404190"/>
            <a:chOff x="2971800" y="4191000"/>
            <a:chExt cx="1798024" cy="14041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F7A435-EBC2-6245-A425-74E0B30C6A76}"/>
              </a:ext>
            </a:extLst>
          </p:cNvPr>
          <p:cNvGrpSpPr/>
          <p:nvPr/>
        </p:nvGrpSpPr>
        <p:grpSpPr>
          <a:xfrm>
            <a:off x="7368688" y="4756990"/>
            <a:ext cx="1798024" cy="1404190"/>
            <a:chOff x="2971800" y="4191000"/>
            <a:chExt cx="1798024" cy="14041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DF6FBC-1313-5B46-9F59-2FA7509DDC36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1404190"/>
              <a:chOff x="4838699" y="1928447"/>
              <a:chExt cx="1798024" cy="14041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17A26E-6A6A-8B47-8BC9-40853877E26F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1404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F3BCFB-39A8-2A4B-A050-8D8F1FAE777B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Executor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0A813-ADA9-1040-AF7B-0411A0F834E9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6DF537-ECC2-8342-A0F1-9C2A4AA74F6C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5661312" y="4367725"/>
            <a:ext cx="778530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ow to Run an Application on Spark Standalone Cluster | by Chuan Xu | Medium">
            <a:extLst>
              <a:ext uri="{FF2B5EF4-FFF2-40B4-BE49-F238E27FC236}">
                <a16:creationId xmlns:a16="http://schemas.microsoft.com/office/drawing/2014/main" id="{0366F6C9-14B2-D245-AF37-EF1D6066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5" y="1288409"/>
            <a:ext cx="3399093" cy="19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0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Manager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Kubernetes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2024810"/>
            <a:chOff x="2971800" y="4191000"/>
            <a:chExt cx="1798024" cy="20248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2024810"/>
              <a:chOff x="4838699" y="1928447"/>
              <a:chExt cx="1798024" cy="2024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2024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89"/>
            <a:ext cx="1798024" cy="2024809"/>
            <a:chOff x="2971800" y="4190999"/>
            <a:chExt cx="1798024" cy="20248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0999"/>
              <a:ext cx="1798024" cy="2024809"/>
              <a:chOff x="4838699" y="1928446"/>
              <a:chExt cx="1798024" cy="202480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6"/>
                <a:ext cx="1798024" cy="2024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7A26E-6A6A-8B47-8BC9-40853877E26F}"/>
              </a:ext>
            </a:extLst>
          </p:cNvPr>
          <p:cNvSpPr/>
          <p:nvPr/>
        </p:nvSpPr>
        <p:spPr>
          <a:xfrm>
            <a:off x="7368688" y="4756990"/>
            <a:ext cx="1798024" cy="202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WORKER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5661313" y="4367724"/>
            <a:ext cx="778529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What is Kubernetes?. What is Kubernetes? | by Jaydeep Patil | Medium">
            <a:extLst>
              <a:ext uri="{FF2B5EF4-FFF2-40B4-BE49-F238E27FC236}">
                <a16:creationId xmlns:a16="http://schemas.microsoft.com/office/drawing/2014/main" id="{3B8000D7-98DF-6D40-9B56-CDE4F7BC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95" y="1484375"/>
            <a:ext cx="299923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A0A8B02-88F3-0A40-91F4-780BDA48C15D}"/>
              </a:ext>
            </a:extLst>
          </p:cNvPr>
          <p:cNvSpPr/>
          <p:nvPr/>
        </p:nvSpPr>
        <p:spPr>
          <a:xfrm>
            <a:off x="3025288" y="627712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57B4EE-48D9-924C-A52E-FCB49B5CFAB0}"/>
              </a:ext>
            </a:extLst>
          </p:cNvPr>
          <p:cNvSpPr/>
          <p:nvPr/>
        </p:nvSpPr>
        <p:spPr>
          <a:xfrm>
            <a:off x="5256827" y="627712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6BE5F-8BCC-7E48-A935-576FBDAE13F7}"/>
              </a:ext>
            </a:extLst>
          </p:cNvPr>
          <p:cNvSpPr/>
          <p:nvPr/>
        </p:nvSpPr>
        <p:spPr>
          <a:xfrm>
            <a:off x="7467600" y="627712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6FF86-900D-EB44-A4CF-D76267514EB1}"/>
              </a:ext>
            </a:extLst>
          </p:cNvPr>
          <p:cNvSpPr/>
          <p:nvPr/>
        </p:nvSpPr>
        <p:spPr>
          <a:xfrm>
            <a:off x="7467600" y="5772442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C9B112-6E30-7C45-BCE0-7CE840167CF1}"/>
              </a:ext>
            </a:extLst>
          </p:cNvPr>
          <p:cNvSpPr/>
          <p:nvPr/>
        </p:nvSpPr>
        <p:spPr>
          <a:xfrm>
            <a:off x="7467600" y="5197894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6</a:t>
            </a:r>
          </a:p>
        </p:txBody>
      </p:sp>
    </p:spTree>
    <p:extLst>
      <p:ext uri="{BB962C8B-B14F-4D97-AF65-F5344CB8AC3E}">
        <p14:creationId xmlns:p14="http://schemas.microsoft.com/office/powerpoint/2010/main" val="27551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YARN Manager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6" y="1497887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87415" y="2776054"/>
            <a:ext cx="2514600" cy="13270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YARN Master Node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84E764-59CE-A347-9619-BE34BC385073}"/>
              </a:ext>
            </a:extLst>
          </p:cNvPr>
          <p:cNvGrpSpPr/>
          <p:nvPr/>
        </p:nvGrpSpPr>
        <p:grpSpPr>
          <a:xfrm>
            <a:off x="2926376" y="4756990"/>
            <a:ext cx="1798024" cy="2024810"/>
            <a:chOff x="4838699" y="1928447"/>
            <a:chExt cx="1798024" cy="2024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57E439-D557-DF40-A7C5-5C4C620C8EAC}"/>
                </a:ext>
              </a:extLst>
            </p:cNvPr>
            <p:cNvSpPr/>
            <p:nvPr/>
          </p:nvSpPr>
          <p:spPr>
            <a:xfrm>
              <a:off x="4838699" y="1928447"/>
              <a:ext cx="1798024" cy="2024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643106-2300-0F4B-8795-7C16F12BFD31}"/>
                </a:ext>
              </a:extLst>
            </p:cNvPr>
            <p:cNvSpPr/>
            <p:nvPr/>
          </p:nvSpPr>
          <p:spPr>
            <a:xfrm>
              <a:off x="4937611" y="2368414"/>
              <a:ext cx="1600200" cy="5942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Spark</a:t>
              </a:r>
              <a:br>
                <a:rPr lang="en-GB" dirty="0"/>
              </a:br>
              <a:r>
                <a:rPr lang="en-GB" dirty="0"/>
                <a:t>Executor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ECE1FC-5832-104B-B79E-5B6158C9F6C1}"/>
              </a:ext>
            </a:extLst>
          </p:cNvPr>
          <p:cNvGrpSpPr/>
          <p:nvPr/>
        </p:nvGrpSpPr>
        <p:grpSpPr>
          <a:xfrm>
            <a:off x="5151564" y="4756989"/>
            <a:ext cx="1798024" cy="2024809"/>
            <a:chOff x="4838699" y="1928446"/>
            <a:chExt cx="1798024" cy="202480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0180C5-3D00-C74E-9F23-02F898E942A5}"/>
                </a:ext>
              </a:extLst>
            </p:cNvPr>
            <p:cNvSpPr/>
            <p:nvPr/>
          </p:nvSpPr>
          <p:spPr>
            <a:xfrm>
              <a:off x="4838699" y="1928446"/>
              <a:ext cx="1798024" cy="2024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C41B-8300-3C40-B848-83164794E088}"/>
                </a:ext>
              </a:extLst>
            </p:cNvPr>
            <p:cNvSpPr/>
            <p:nvPr/>
          </p:nvSpPr>
          <p:spPr>
            <a:xfrm>
              <a:off x="4937611" y="2368414"/>
              <a:ext cx="1600200" cy="5942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Spark</a:t>
              </a:r>
              <a:br>
                <a:rPr lang="en-GB" dirty="0"/>
              </a:br>
              <a:r>
                <a:rPr lang="en-GB" dirty="0"/>
                <a:t>Executor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DF6FBC-1313-5B46-9F59-2FA7509DDC36}"/>
              </a:ext>
            </a:extLst>
          </p:cNvPr>
          <p:cNvGrpSpPr/>
          <p:nvPr/>
        </p:nvGrpSpPr>
        <p:grpSpPr>
          <a:xfrm>
            <a:off x="7368688" y="4756990"/>
            <a:ext cx="1798024" cy="2024808"/>
            <a:chOff x="4838699" y="1928447"/>
            <a:chExt cx="1798024" cy="20248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17A26E-6A6A-8B47-8BC9-40853877E26F}"/>
                </a:ext>
              </a:extLst>
            </p:cNvPr>
            <p:cNvSpPr/>
            <p:nvPr/>
          </p:nvSpPr>
          <p:spPr>
            <a:xfrm>
              <a:off x="4838699" y="1928447"/>
              <a:ext cx="1798024" cy="2024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WORKER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F3BCFB-39A8-2A4B-A050-8D8F1FAE777B}"/>
                </a:ext>
              </a:extLst>
            </p:cNvPr>
            <p:cNvSpPr/>
            <p:nvPr/>
          </p:nvSpPr>
          <p:spPr>
            <a:xfrm>
              <a:off x="4937611" y="2368414"/>
              <a:ext cx="1600200" cy="5942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Spark</a:t>
              </a:r>
              <a:br>
                <a:rPr lang="en-GB" dirty="0"/>
              </a:br>
              <a:r>
                <a:rPr lang="en-GB" dirty="0"/>
                <a:t>Executor</a:t>
              </a: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16200000" flipH="1">
            <a:off x="5720689" y="4427102"/>
            <a:ext cx="653912" cy="586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829251" y="3318540"/>
            <a:ext cx="653913" cy="2222985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608096" y="3320370"/>
            <a:ext cx="653913" cy="2219327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27663" y="2553140"/>
            <a:ext cx="439967" cy="586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id="{0366F6C9-14B2-D245-AF37-EF1D6066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8535" y="1664401"/>
            <a:ext cx="3399093" cy="1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7AB633F-D81D-4B42-B635-4398A52D8516}"/>
              </a:ext>
            </a:extLst>
          </p:cNvPr>
          <p:cNvSpPr/>
          <p:nvPr/>
        </p:nvSpPr>
        <p:spPr>
          <a:xfrm>
            <a:off x="3025288" y="6251976"/>
            <a:ext cx="1241912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EB7D69-AC59-204C-BD50-615F64AC3F62}"/>
              </a:ext>
            </a:extLst>
          </p:cNvPr>
          <p:cNvSpPr/>
          <p:nvPr/>
        </p:nvSpPr>
        <p:spPr>
          <a:xfrm>
            <a:off x="5238753" y="6251976"/>
            <a:ext cx="1241912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EBCA24-EB2B-8240-8256-3392677D7F3C}"/>
              </a:ext>
            </a:extLst>
          </p:cNvPr>
          <p:cNvSpPr/>
          <p:nvPr/>
        </p:nvSpPr>
        <p:spPr>
          <a:xfrm>
            <a:off x="7467600" y="6250832"/>
            <a:ext cx="1241912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AFFC9C-8298-0944-9E44-76B95373CCA0}"/>
              </a:ext>
            </a:extLst>
          </p:cNvPr>
          <p:cNvSpPr/>
          <p:nvPr/>
        </p:nvSpPr>
        <p:spPr>
          <a:xfrm>
            <a:off x="4876800" y="3442540"/>
            <a:ext cx="1147494" cy="646235"/>
          </a:xfrm>
          <a:prstGeom prst="rect">
            <a:avLst/>
          </a:prstGeom>
          <a:solidFill>
            <a:srgbClr val="C00000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Resource</a:t>
            </a:r>
            <a:br>
              <a:rPr lang="en-GB" dirty="0"/>
            </a:br>
            <a:r>
              <a:rPr lang="en-GB" dirty="0"/>
              <a:t>Manager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F12CAC-719B-E645-B960-7105EEFCB11C}"/>
              </a:ext>
            </a:extLst>
          </p:cNvPr>
          <p:cNvSpPr/>
          <p:nvPr/>
        </p:nvSpPr>
        <p:spPr>
          <a:xfrm>
            <a:off x="6075580" y="3442540"/>
            <a:ext cx="1147494" cy="646235"/>
          </a:xfrm>
          <a:prstGeom prst="rect">
            <a:avLst/>
          </a:prstGeom>
          <a:solidFill>
            <a:srgbClr val="C00000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Name</a:t>
            </a:r>
            <a:br>
              <a:rPr lang="en-GB" dirty="0"/>
            </a:br>
            <a:r>
              <a:rPr lang="en-GB" dirty="0"/>
              <a:t>Node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77ECE8-AFBA-C74A-A7F3-0AC5CE11730A}"/>
              </a:ext>
            </a:extLst>
          </p:cNvPr>
          <p:cNvSpPr/>
          <p:nvPr/>
        </p:nvSpPr>
        <p:spPr>
          <a:xfrm>
            <a:off x="3025288" y="5839118"/>
            <a:ext cx="1600200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Node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880A1E-E46B-174A-A911-0BC4131B85E6}"/>
              </a:ext>
            </a:extLst>
          </p:cNvPr>
          <p:cNvSpPr/>
          <p:nvPr/>
        </p:nvSpPr>
        <p:spPr>
          <a:xfrm>
            <a:off x="5238753" y="5839118"/>
            <a:ext cx="1600200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Node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0B9F63-D2F6-464D-8E5C-6D6A2C3A41A4}"/>
              </a:ext>
            </a:extLst>
          </p:cNvPr>
          <p:cNvSpPr/>
          <p:nvPr/>
        </p:nvSpPr>
        <p:spPr>
          <a:xfrm>
            <a:off x="7467600" y="5839118"/>
            <a:ext cx="1600200" cy="3649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Node Manager</a:t>
            </a:r>
          </a:p>
        </p:txBody>
      </p:sp>
      <p:pic>
        <p:nvPicPr>
          <p:cNvPr id="6146" name="Picture 2" descr="Hadoop Distributed File System (HDFS) - Architecture, Working and Benefits">
            <a:extLst>
              <a:ext uri="{FF2B5EF4-FFF2-40B4-BE49-F238E27FC236}">
                <a16:creationId xmlns:a16="http://schemas.microsoft.com/office/drawing/2014/main" id="{43A5ED38-A0C3-2A42-8358-43714692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53" y="5277340"/>
            <a:ext cx="2458293" cy="1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77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Manager + HDFS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9FFF3-05C0-3146-ADE2-1978ECB8A2C5}"/>
              </a:ext>
            </a:extLst>
          </p:cNvPr>
          <p:cNvGrpSpPr/>
          <p:nvPr/>
        </p:nvGrpSpPr>
        <p:grpSpPr>
          <a:xfrm>
            <a:off x="4793277" y="1882960"/>
            <a:ext cx="2514600" cy="838200"/>
            <a:chOff x="4838699" y="1928447"/>
            <a:chExt cx="25146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777761-E8DE-744A-9DDE-8FAEEB36B5C0}"/>
                </a:ext>
              </a:extLst>
            </p:cNvPr>
            <p:cNvSpPr/>
            <p:nvPr/>
          </p:nvSpPr>
          <p:spPr>
            <a:xfrm>
              <a:off x="4838699" y="1928447"/>
              <a:ext cx="2514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DRIVER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B7A1CF-77A4-C445-82F5-91EFA38F3557}"/>
                </a:ext>
              </a:extLst>
            </p:cNvPr>
            <p:cNvSpPr/>
            <p:nvPr/>
          </p:nvSpPr>
          <p:spPr>
            <a:xfrm>
              <a:off x="5067299" y="2292917"/>
              <a:ext cx="2057400" cy="381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/>
                <a:t>SparkContext</a:t>
              </a:r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D97E88-3AF2-CF4C-BB8D-D025266B2676}"/>
              </a:ext>
            </a:extLst>
          </p:cNvPr>
          <p:cNvSpPr/>
          <p:nvPr/>
        </p:nvSpPr>
        <p:spPr>
          <a:xfrm>
            <a:off x="4793277" y="3140260"/>
            <a:ext cx="2514600" cy="838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/>
              <a:t>Kubernetes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57474-2A8E-C94D-ABAF-565A3C6CB63F}"/>
              </a:ext>
            </a:extLst>
          </p:cNvPr>
          <p:cNvGrpSpPr/>
          <p:nvPr/>
        </p:nvGrpSpPr>
        <p:grpSpPr>
          <a:xfrm>
            <a:off x="2926376" y="4756990"/>
            <a:ext cx="1798024" cy="2024810"/>
            <a:chOff x="2971800" y="4191000"/>
            <a:chExt cx="1798024" cy="20248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84E764-59CE-A347-9619-BE34BC385073}"/>
                </a:ext>
              </a:extLst>
            </p:cNvPr>
            <p:cNvGrpSpPr/>
            <p:nvPr/>
          </p:nvGrpSpPr>
          <p:grpSpPr>
            <a:xfrm>
              <a:off x="2971800" y="4191000"/>
              <a:ext cx="1798024" cy="2024810"/>
              <a:chOff x="4838699" y="1928447"/>
              <a:chExt cx="1798024" cy="2024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57E439-D557-DF40-A7C5-5C4C620C8EAC}"/>
                  </a:ext>
                </a:extLst>
              </p:cNvPr>
              <p:cNvSpPr/>
              <p:nvPr/>
            </p:nvSpPr>
            <p:spPr>
              <a:xfrm>
                <a:off x="4838699" y="1928447"/>
                <a:ext cx="1798024" cy="2024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643106-2300-0F4B-8795-7C16F12BFD31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F7340-70F3-9340-809A-9209723F3B7B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E2F18F-ADDD-B346-8FBC-CEA409BB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961892-F8D0-F141-BA0F-1857D9DA33CC}"/>
              </a:ext>
            </a:extLst>
          </p:cNvPr>
          <p:cNvGrpSpPr/>
          <p:nvPr/>
        </p:nvGrpSpPr>
        <p:grpSpPr>
          <a:xfrm>
            <a:off x="5151564" y="4756989"/>
            <a:ext cx="1798024" cy="2024809"/>
            <a:chOff x="2971800" y="4190999"/>
            <a:chExt cx="1798024" cy="20248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ECE1FC-5832-104B-B79E-5B6158C9F6C1}"/>
                </a:ext>
              </a:extLst>
            </p:cNvPr>
            <p:cNvGrpSpPr/>
            <p:nvPr/>
          </p:nvGrpSpPr>
          <p:grpSpPr>
            <a:xfrm>
              <a:off x="2971800" y="4190999"/>
              <a:ext cx="1798024" cy="2024809"/>
              <a:chOff x="4838699" y="1928446"/>
              <a:chExt cx="1798024" cy="202480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0180C5-3D00-C74E-9F23-02F898E942A5}"/>
                  </a:ext>
                </a:extLst>
              </p:cNvPr>
              <p:cNvSpPr/>
              <p:nvPr/>
            </p:nvSpPr>
            <p:spPr>
              <a:xfrm>
                <a:off x="4838699" y="1928446"/>
                <a:ext cx="1798024" cy="2024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WORKER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83C41B-8300-3C40-B848-83164794E088}"/>
                  </a:ext>
                </a:extLst>
              </p:cNvPr>
              <p:cNvSpPr/>
              <p:nvPr/>
            </p:nvSpPr>
            <p:spPr>
              <a:xfrm>
                <a:off x="4937611" y="2368414"/>
                <a:ext cx="1600200" cy="93093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/>
                  <a:t>Spark</a:t>
                </a:r>
                <a:br>
                  <a:rPr lang="en-GB" dirty="0"/>
                </a:br>
                <a:r>
                  <a:rPr lang="en-GB" dirty="0"/>
                  <a:t>Container</a:t>
                </a:r>
                <a:br>
                  <a:rPr lang="en-GB" dirty="0"/>
                </a:br>
                <a:r>
                  <a:rPr lang="en-GB" dirty="0"/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05A36-DA51-904A-8FA6-7B6BA116FA45}"/>
                </a:ext>
              </a:extLst>
            </p:cNvPr>
            <p:cNvSpPr/>
            <p:nvPr/>
          </p:nvSpPr>
          <p:spPr>
            <a:xfrm>
              <a:off x="3070712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73AE2B-C544-D747-B8A6-16EF87B001C7}"/>
                </a:ext>
              </a:extLst>
            </p:cNvPr>
            <p:cNvSpPr/>
            <p:nvPr/>
          </p:nvSpPr>
          <p:spPr>
            <a:xfrm>
              <a:off x="4039976" y="5196957"/>
              <a:ext cx="630936" cy="3649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Task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7A26E-6A6A-8B47-8BC9-40853877E26F}"/>
              </a:ext>
            </a:extLst>
          </p:cNvPr>
          <p:cNvSpPr/>
          <p:nvPr/>
        </p:nvSpPr>
        <p:spPr>
          <a:xfrm>
            <a:off x="7368688" y="4756990"/>
            <a:ext cx="1798024" cy="202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WORKER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EF52040-4E87-0C4C-9571-1821FD9A3D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5661313" y="4367724"/>
            <a:ext cx="778529" cy="1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E06FE1F-3AF5-3F4A-B9E0-F14DFFD38D1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6769873" y="3259163"/>
            <a:ext cx="778530" cy="2217123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11DE73-D50F-F149-A555-A7C9A912D4A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5400000">
            <a:off x="4548718" y="3255131"/>
            <a:ext cx="778530" cy="2225189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5D39-179F-FA4D-9327-8ADC4B4CF18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5841027" y="2930710"/>
            <a:ext cx="419100" cy="127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What is Kubernetes?. What is Kubernetes? | by Jaydeep Patil | Medium">
            <a:extLst>
              <a:ext uri="{FF2B5EF4-FFF2-40B4-BE49-F238E27FC236}">
                <a16:creationId xmlns:a16="http://schemas.microsoft.com/office/drawing/2014/main" id="{3B8000D7-98DF-6D40-9B56-CDE4F7BC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95" y="1484375"/>
            <a:ext cx="299923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A0A8B02-88F3-0A40-91F4-780BDA48C15D}"/>
              </a:ext>
            </a:extLst>
          </p:cNvPr>
          <p:cNvSpPr/>
          <p:nvPr/>
        </p:nvSpPr>
        <p:spPr>
          <a:xfrm>
            <a:off x="3025288" y="6277120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57B4EE-48D9-924C-A52E-FCB49B5CFAB0}"/>
              </a:ext>
            </a:extLst>
          </p:cNvPr>
          <p:cNvSpPr/>
          <p:nvPr/>
        </p:nvSpPr>
        <p:spPr>
          <a:xfrm>
            <a:off x="5256827" y="6277120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Data Node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6BE5F-8BCC-7E48-A935-576FBDAE13F7}"/>
              </a:ext>
            </a:extLst>
          </p:cNvPr>
          <p:cNvSpPr/>
          <p:nvPr/>
        </p:nvSpPr>
        <p:spPr>
          <a:xfrm>
            <a:off x="7467600" y="627712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6FF86-900D-EB44-A4CF-D76267514EB1}"/>
              </a:ext>
            </a:extLst>
          </p:cNvPr>
          <p:cNvSpPr/>
          <p:nvPr/>
        </p:nvSpPr>
        <p:spPr>
          <a:xfrm>
            <a:off x="7467600" y="5772442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Container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C9B112-6E30-7C45-BCE0-7CE840167CF1}"/>
              </a:ext>
            </a:extLst>
          </p:cNvPr>
          <p:cNvSpPr/>
          <p:nvPr/>
        </p:nvSpPr>
        <p:spPr>
          <a:xfrm>
            <a:off x="7467600" y="5197894"/>
            <a:ext cx="16002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Name Node</a:t>
            </a:r>
          </a:p>
        </p:txBody>
      </p:sp>
      <p:pic>
        <p:nvPicPr>
          <p:cNvPr id="32" name="Picture 2" descr="Hadoop Distributed File System (HDFS) - Architecture, Working and Benefits">
            <a:extLst>
              <a:ext uri="{FF2B5EF4-FFF2-40B4-BE49-F238E27FC236}">
                <a16:creationId xmlns:a16="http://schemas.microsoft.com/office/drawing/2014/main" id="{B4A9467B-3B29-C745-973B-E193F444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53" y="5277340"/>
            <a:ext cx="2458293" cy="1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44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A8B11-9D04-CE40-AC99-D8625507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2400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5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https://www.comsol.com/blogs/havent-cpu-clock-speeds-increased-last-years/</a:t>
            </a:r>
            <a:r>
              <a:rPr lang="ro-RO" dirty="0"/>
              <a:t>  </a:t>
            </a:r>
          </a:p>
          <a:p>
            <a:r>
              <a:rPr lang="ro-RO" dirty="0">
                <a:hlinkClick r:id="rId3"/>
              </a:rPr>
              <a:t>http://www.csie.nuk.edu.tw/~wuch/course/eef011/4p/eef011-6.pdf</a:t>
            </a:r>
            <a:r>
              <a:rPr lang="ro-RO" dirty="0"/>
              <a:t> </a:t>
            </a:r>
          </a:p>
          <a:p>
            <a:r>
              <a:rPr lang="ro-RO" dirty="0">
                <a:hlinkClick r:id="rId4"/>
              </a:rPr>
              <a:t>https://spark.apache.org/</a:t>
            </a:r>
            <a:endParaRPr lang="ro-RO" dirty="0"/>
          </a:p>
          <a:p>
            <a:r>
              <a:rPr lang="ro-RO" dirty="0">
                <a:hlinkClick r:id="rId5"/>
              </a:rPr>
              <a:t>https://hadoop.apache.org/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Tranzistori vs. Viteză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800" b="1" dirty="0">
                <a:solidFill>
                  <a:srgbClr val="FF0000"/>
                </a:solidFill>
              </a:rPr>
              <a:t>Legea lui Moore</a:t>
            </a:r>
          </a:p>
          <a:p>
            <a:pPr lvl="1"/>
            <a:r>
              <a:rPr lang="ro-RO" sz="1800" dirty="0"/>
              <a:t>Ideal: Nr. tranzistori se dublează anual (2x)</a:t>
            </a:r>
          </a:p>
          <a:p>
            <a:pPr lvl="1"/>
            <a:r>
              <a:rPr lang="ro-RO" sz="1800" dirty="0"/>
              <a:t>In realitate: 5x la fiecare 5 ani (1,35x)</a:t>
            </a:r>
          </a:p>
          <a:p>
            <a:endParaRPr lang="ro-RO" sz="1800" dirty="0"/>
          </a:p>
        </p:txBody>
      </p:sp>
      <p:pic>
        <p:nvPicPr>
          <p:cNvPr id="3078" name="Picture 6" descr="Image result for moore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48" y="2506924"/>
            <a:ext cx="5486400" cy="40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ore la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748659"/>
            <a:ext cx="3371923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Transistors vs.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i="1" dirty="0">
                <a:solidFill>
                  <a:srgbClr val="00B050"/>
                </a:solidFill>
              </a:rPr>
              <a:t>De ce nu putem creste viteza la infinit? </a:t>
            </a:r>
          </a:p>
          <a:p>
            <a:pPr lvl="1"/>
            <a:r>
              <a:rPr lang="ro-RO" b="1" dirty="0"/>
              <a:t>Dimensiunea </a:t>
            </a:r>
            <a:r>
              <a:rPr lang="ro-RO" dirty="0"/>
              <a:t>unui chip = </a:t>
            </a:r>
            <a:r>
              <a:rPr lang="ro-RO" b="1" dirty="0"/>
              <a:t>constantă </a:t>
            </a:r>
            <a:r>
              <a:rPr lang="ro-RO" dirty="0"/>
              <a:t>dar, </a:t>
            </a:r>
            <a:r>
              <a:rPr lang="ro-RO" b="1" dirty="0"/>
              <a:t>densitatea creste</a:t>
            </a:r>
            <a:endParaRPr lang="ro-RO" dirty="0"/>
          </a:p>
          <a:p>
            <a:pPr lvl="1"/>
            <a:r>
              <a:rPr lang="ro-RO" dirty="0"/>
              <a:t>2021: AMD (7nm), Apple (5nm)</a:t>
            </a:r>
          </a:p>
          <a:p>
            <a:pPr lvl="1"/>
            <a:r>
              <a:rPr lang="ro-RO" dirty="0"/>
              <a:t>Tranzistorii sunt așa mici că au scurgeri de curent (tunel cuantic) </a:t>
            </a:r>
          </a:p>
          <a:p>
            <a:pPr lvl="1"/>
            <a:r>
              <a:rPr lang="ro-RO" dirty="0"/>
              <a:t>Cu cât închidem/deschidem un tranzistor mai repede </a:t>
            </a:r>
            <a:r>
              <a:rPr lang="ro-RO" dirty="0">
                <a:sym typeface="Wingdings" pitchFamily="2" charset="2"/>
              </a:rPr>
              <a:t> mai multă căldură</a:t>
            </a:r>
            <a:endParaRPr lang="ro-RO" dirty="0"/>
          </a:p>
          <a:p>
            <a:pPr lvl="2"/>
            <a:r>
              <a:rPr lang="ro-RO" dirty="0">
                <a:sym typeface="Wingdings" panose="05000000000000000000" pitchFamily="2" charset="2"/>
              </a:rPr>
              <a:t>Pentru 8,5-9 GHz avem nevoie de azot lichid pentru răcire</a:t>
            </a:r>
            <a:endParaRPr lang="ro-RO" dirty="0"/>
          </a:p>
          <a:p>
            <a:pPr lvl="3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76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Procesare </a:t>
            </a:r>
            <a:r>
              <a:rPr lang="ro-RO" dirty="0" err="1"/>
              <a:t>secventiala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6 </a:t>
            </a:r>
            <a:r>
              <a:rPr lang="en-US" dirty="0"/>
              <a:t>ore </a:t>
            </a:r>
            <a:r>
              <a:rPr lang="en-US" dirty="0" err="1"/>
              <a:t>pentru</a:t>
            </a:r>
            <a:r>
              <a:rPr lang="en-US" dirty="0"/>
              <a:t> 4 </a:t>
            </a:r>
            <a:r>
              <a:rPr lang="en-US" dirty="0" err="1"/>
              <a:t>rânduri</a:t>
            </a:r>
            <a:r>
              <a:rPr lang="en-US" dirty="0"/>
              <a:t> de </a:t>
            </a:r>
            <a:r>
              <a:rPr lang="en-US" dirty="0" err="1"/>
              <a:t>rufe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89" y="2947148"/>
            <a:ext cx="6584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3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Procesare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b="1" dirty="0" err="1">
                <a:solidFill>
                  <a:srgbClr val="FF0000"/>
                </a:solidFill>
              </a:rPr>
              <a:t>Pipeline</a:t>
            </a:r>
            <a:r>
              <a:rPr lang="ro-RO" sz="2000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= </a:t>
            </a:r>
            <a:r>
              <a:rPr lang="ro-RO" sz="2000" i="1" dirty="0"/>
              <a:t>începem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FF0000"/>
                </a:solidFill>
              </a:rPr>
              <a:t>IMMEDIAT</a:t>
            </a:r>
          </a:p>
          <a:p>
            <a:pPr lvl="1"/>
            <a:r>
              <a:rPr lang="ro-RO" sz="2000" b="1" dirty="0"/>
              <a:t>Debit mare (</a:t>
            </a:r>
            <a:r>
              <a:rPr lang="ro-RO" sz="2000" b="1" dirty="0" err="1"/>
              <a:t>throughput</a:t>
            </a:r>
            <a:r>
              <a:rPr lang="ro-RO" sz="2000" b="1" dirty="0"/>
              <a:t>)</a:t>
            </a:r>
            <a:endParaRPr lang="ro-RO" sz="2000" dirty="0"/>
          </a:p>
          <a:p>
            <a:pPr lvl="1"/>
            <a:r>
              <a:rPr lang="ro-RO" sz="2000" dirty="0"/>
              <a:t>Sarcini executate în </a:t>
            </a:r>
            <a:r>
              <a:rPr lang="ro-RO" sz="2000" b="1" dirty="0" err="1">
                <a:solidFill>
                  <a:srgbClr val="FF0000"/>
                </a:solidFill>
              </a:rPr>
              <a:t>parallel</a:t>
            </a:r>
            <a:endParaRPr lang="ro-RO" sz="2000" b="1" dirty="0">
              <a:solidFill>
                <a:srgbClr val="FF0000"/>
              </a:solidFill>
            </a:endParaRPr>
          </a:p>
          <a:p>
            <a:r>
              <a:rPr lang="ro-RO" sz="2000" dirty="0"/>
              <a:t>Reduce timpul la 3.5 ore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78684"/>
            <a:ext cx="66992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Pipeline</a:t>
            </a:r>
            <a:r>
              <a:rPr lang="ro-RO" dirty="0"/>
              <a:t> în CPU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541907"/>
            <a:ext cx="3219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1"/>
            <a:ext cx="6019800" cy="36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pic>
        <p:nvPicPr>
          <p:cNvPr id="1026" name="Picture 2" descr="Figure 1 from The impact of hyper-threading on processor resource  utilization in production applications | Semantic Scholar">
            <a:extLst>
              <a:ext uri="{FF2B5EF4-FFF2-40B4-BE49-F238E27FC236}">
                <a16:creationId xmlns:a16="http://schemas.microsoft.com/office/drawing/2014/main" id="{3AC10CCE-EEF9-DA4A-97B1-BD77D631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32939"/>
            <a:ext cx="6718300" cy="462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3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{B5DB7F83-7F2E-C543-9FCE-B583DF518EE7}tf10001061</Template>
  <TotalTime>33785</TotalTime>
  <Words>1088</Words>
  <Application>Microsoft Macintosh PowerPoint</Application>
  <PresentationFormat>Widescreen</PresentationFormat>
  <Paragraphs>285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Prelucrarea volumelor mari de date  CURS 2: Arhitecturi și sisteme pentru BIG DATA</vt:lpstr>
      <vt:lpstr>Motivatie</vt:lpstr>
      <vt:lpstr>Architecturi paralele</vt:lpstr>
      <vt:lpstr>Tranzistori vs. Viteză</vt:lpstr>
      <vt:lpstr>Transistors vs. speed</vt:lpstr>
      <vt:lpstr>Procesare secventiala</vt:lpstr>
      <vt:lpstr>Procesare pipeline</vt:lpstr>
      <vt:lpstr>Pipeline în CPU</vt:lpstr>
      <vt:lpstr>Multi-Threading</vt:lpstr>
      <vt:lpstr>Soluția Multi-core și MUlTI-CPU</vt:lpstr>
      <vt:lpstr>MULTI-CPU CU MEMORIE PARTAJATĂ </vt:lpstr>
      <vt:lpstr>MULTI-CPU CU MEMORIE PROPRIE </vt:lpstr>
      <vt:lpstr>Message passing INTERFACE</vt:lpstr>
      <vt:lpstr>MASSIVE parallel architectures</vt:lpstr>
      <vt:lpstr>ExEMPLE</vt:lpstr>
      <vt:lpstr>Distributed Systems</vt:lpstr>
      <vt:lpstr>Distributed systems</vt:lpstr>
      <vt:lpstr>Paralel vs. distribuit</vt:lpstr>
      <vt:lpstr>Paralel vs. distribuit</vt:lpstr>
      <vt:lpstr>modele de SISTEME DistribuIte</vt:lpstr>
      <vt:lpstr>Cluster</vt:lpstr>
      <vt:lpstr>Grid</vt:lpstr>
      <vt:lpstr>cloud</vt:lpstr>
      <vt:lpstr>sumar</vt:lpstr>
      <vt:lpstr>APACHE SPARK</vt:lpstr>
      <vt:lpstr>APACHE SPARK</vt:lpstr>
      <vt:lpstr>Arhitectura GENERICă SPARK</vt:lpstr>
      <vt:lpstr>RESPONSABILITăți</vt:lpstr>
      <vt:lpstr>Diagrama de secvență</vt:lpstr>
      <vt:lpstr>Cluster Managers</vt:lpstr>
      <vt:lpstr>Spark Standalone</vt:lpstr>
      <vt:lpstr>Kubernetes Manager</vt:lpstr>
      <vt:lpstr>YARN Manager</vt:lpstr>
      <vt:lpstr>Kubernetes Manager + HDFS</vt:lpstr>
      <vt:lpstr>FEEDBACK</vt:lpstr>
      <vt:lpstr>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Frincu</dc:creator>
  <cp:lastModifiedBy>Spataru Florin</cp:lastModifiedBy>
  <cp:revision>143</cp:revision>
  <dcterms:created xsi:type="dcterms:W3CDTF">2018-02-05T08:34:04Z</dcterms:created>
  <dcterms:modified xsi:type="dcterms:W3CDTF">2024-03-18T17:33:08Z</dcterms:modified>
</cp:coreProperties>
</file>