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87" r:id="rId3"/>
    <p:sldId id="354" r:id="rId4"/>
    <p:sldId id="355" r:id="rId5"/>
    <p:sldId id="352" r:id="rId6"/>
    <p:sldId id="300" r:id="rId7"/>
    <p:sldId id="317" r:id="rId8"/>
    <p:sldId id="319" r:id="rId9"/>
    <p:sldId id="320" r:id="rId10"/>
    <p:sldId id="322" r:id="rId11"/>
    <p:sldId id="323" r:id="rId12"/>
    <p:sldId id="324" r:id="rId13"/>
    <p:sldId id="326" r:id="rId14"/>
    <p:sldId id="325" r:id="rId15"/>
    <p:sldId id="327" r:id="rId16"/>
    <p:sldId id="330" r:id="rId17"/>
    <p:sldId id="331" r:id="rId18"/>
    <p:sldId id="332" r:id="rId19"/>
    <p:sldId id="329" r:id="rId20"/>
    <p:sldId id="333" r:id="rId21"/>
    <p:sldId id="353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7" r:id="rId32"/>
    <p:sldId id="344" r:id="rId33"/>
    <p:sldId id="345" r:id="rId34"/>
    <p:sldId id="348" r:id="rId35"/>
    <p:sldId id="349" r:id="rId36"/>
    <p:sldId id="350" r:id="rId37"/>
    <p:sldId id="351" r:id="rId38"/>
    <p:sldId id="346" r:id="rId39"/>
    <p:sldId id="298" r:id="rId40"/>
    <p:sldId id="27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2381"/>
  </p:normalViewPr>
  <p:slideViewPr>
    <p:cSldViewPr>
      <p:cViewPr varScale="1">
        <p:scale>
          <a:sx n="118" d="100"/>
          <a:sy n="118" d="100"/>
        </p:scale>
        <p:origin x="1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E93C5-EC20-47EC-95A3-CA96CA37F9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A79D1-3F7A-40A1-9A4B-CF32D1E880A1}">
      <dgm:prSet/>
      <dgm:spPr/>
      <dgm:t>
        <a:bodyPr/>
        <a:lstStyle/>
        <a:p>
          <a:r>
            <a:rPr lang="ro-RO" dirty="0"/>
            <a:t>Citirea datelor </a:t>
          </a:r>
          <a:endParaRPr lang="en-US" dirty="0"/>
        </a:p>
      </dgm:t>
    </dgm:pt>
    <dgm:pt modelId="{DFCD064D-8A32-47DA-89D7-89ED119E3574}" type="parTrans" cxnId="{7E734C62-FB23-46AC-B177-2E518875ED19}">
      <dgm:prSet/>
      <dgm:spPr/>
      <dgm:t>
        <a:bodyPr/>
        <a:lstStyle/>
        <a:p>
          <a:endParaRPr lang="en-US"/>
        </a:p>
      </dgm:t>
    </dgm:pt>
    <dgm:pt modelId="{D2D9A5F9-45F3-4F2B-9306-08E5FD1DF77D}" type="sibTrans" cxnId="{7E734C62-FB23-46AC-B177-2E518875ED19}">
      <dgm:prSet/>
      <dgm:spPr/>
      <dgm:t>
        <a:bodyPr/>
        <a:lstStyle/>
        <a:p>
          <a:endParaRPr lang="en-US"/>
        </a:p>
      </dgm:t>
    </dgm:pt>
    <dgm:pt modelId="{A1461CEB-672B-4859-8FE8-6743D75327C6}">
      <dgm:prSet/>
      <dgm:spPr/>
      <dgm:t>
        <a:bodyPr/>
        <a:lstStyle/>
        <a:p>
          <a:r>
            <a:rPr lang="ro-RO"/>
            <a:t>text (text, CSV, JSON, LibSVM)</a:t>
          </a:r>
          <a:endParaRPr lang="en-US"/>
        </a:p>
      </dgm:t>
    </dgm:pt>
    <dgm:pt modelId="{21D7DE37-1E0E-476C-AB18-A0D31426B92D}" type="parTrans" cxnId="{7A87C016-03CB-4C62-9075-1587CF961881}">
      <dgm:prSet/>
      <dgm:spPr/>
      <dgm:t>
        <a:bodyPr/>
        <a:lstStyle/>
        <a:p>
          <a:endParaRPr lang="en-US"/>
        </a:p>
      </dgm:t>
    </dgm:pt>
    <dgm:pt modelId="{C85AA641-9C35-4A0D-BBBF-B44E96BB1DDD}" type="sibTrans" cxnId="{7A87C016-03CB-4C62-9075-1587CF961881}">
      <dgm:prSet/>
      <dgm:spPr/>
      <dgm:t>
        <a:bodyPr/>
        <a:lstStyle/>
        <a:p>
          <a:endParaRPr lang="en-US"/>
        </a:p>
      </dgm:t>
    </dgm:pt>
    <dgm:pt modelId="{D4E9B639-24F1-4439-8478-13EE12CBD0CF}">
      <dgm:prSet/>
      <dgm:spPr/>
      <dgm:t>
        <a:bodyPr/>
        <a:lstStyle/>
        <a:p>
          <a:r>
            <a:rPr lang="ro-RO"/>
            <a:t>binar (Parquet, Orc)</a:t>
          </a:r>
          <a:endParaRPr lang="en-US"/>
        </a:p>
      </dgm:t>
    </dgm:pt>
    <dgm:pt modelId="{2CFA2540-C288-4854-9BE9-6720C2946224}" type="parTrans" cxnId="{A8E782DD-BA41-4D1C-AF02-84436AA2984E}">
      <dgm:prSet/>
      <dgm:spPr/>
      <dgm:t>
        <a:bodyPr/>
        <a:lstStyle/>
        <a:p>
          <a:endParaRPr lang="en-US"/>
        </a:p>
      </dgm:t>
    </dgm:pt>
    <dgm:pt modelId="{EEBAFB48-F6BF-448F-BA5D-A17F12FBDFCC}" type="sibTrans" cxnId="{A8E782DD-BA41-4D1C-AF02-84436AA2984E}">
      <dgm:prSet/>
      <dgm:spPr/>
      <dgm:t>
        <a:bodyPr/>
        <a:lstStyle/>
        <a:p>
          <a:endParaRPr lang="en-US"/>
        </a:p>
      </dgm:t>
    </dgm:pt>
    <dgm:pt modelId="{546D0DDF-D282-4117-A474-0F1C2DF9428B}">
      <dgm:prSet/>
      <dgm:spPr/>
      <dgm:t>
        <a:bodyPr/>
        <a:lstStyle/>
        <a:p>
          <a:r>
            <a:rPr lang="ro-RO" dirty="0"/>
            <a:t>Scrierea datelor</a:t>
          </a:r>
          <a:endParaRPr lang="en-US" dirty="0"/>
        </a:p>
      </dgm:t>
    </dgm:pt>
    <dgm:pt modelId="{AE556AB9-BAD9-43B9-8941-BCE51CA768DE}" type="parTrans" cxnId="{6B963309-1F60-45CE-98E4-BCA24FEB35A3}">
      <dgm:prSet/>
      <dgm:spPr/>
      <dgm:t>
        <a:bodyPr/>
        <a:lstStyle/>
        <a:p>
          <a:endParaRPr lang="en-US"/>
        </a:p>
      </dgm:t>
    </dgm:pt>
    <dgm:pt modelId="{8D19377D-4005-435A-8142-A39C8C48C0BD}" type="sibTrans" cxnId="{6B963309-1F60-45CE-98E4-BCA24FEB35A3}">
      <dgm:prSet/>
      <dgm:spPr/>
      <dgm:t>
        <a:bodyPr/>
        <a:lstStyle/>
        <a:p>
          <a:endParaRPr lang="en-US"/>
        </a:p>
      </dgm:t>
    </dgm:pt>
    <dgm:pt modelId="{478CBE99-637D-437D-A29E-8E2DFC1B7797}">
      <dgm:prSet/>
      <dgm:spPr/>
      <dgm:t>
        <a:bodyPr/>
        <a:lstStyle/>
        <a:p>
          <a:r>
            <a:rPr lang="ro-RO"/>
            <a:t>text</a:t>
          </a:r>
          <a:endParaRPr lang="en-US"/>
        </a:p>
      </dgm:t>
    </dgm:pt>
    <dgm:pt modelId="{DDB2C921-0413-4055-AF03-AC8BE32A66BB}" type="parTrans" cxnId="{5E3B1861-BF23-4C9E-B7AF-D1FB64C3649A}">
      <dgm:prSet/>
      <dgm:spPr/>
      <dgm:t>
        <a:bodyPr/>
        <a:lstStyle/>
        <a:p>
          <a:endParaRPr lang="en-US"/>
        </a:p>
      </dgm:t>
    </dgm:pt>
    <dgm:pt modelId="{A40C6267-171B-4B74-833D-80ACE739D6D2}" type="sibTrans" cxnId="{5E3B1861-BF23-4C9E-B7AF-D1FB64C3649A}">
      <dgm:prSet/>
      <dgm:spPr/>
      <dgm:t>
        <a:bodyPr/>
        <a:lstStyle/>
        <a:p>
          <a:endParaRPr lang="en-US"/>
        </a:p>
      </dgm:t>
    </dgm:pt>
    <dgm:pt modelId="{77BACB51-CADF-4CE5-A0F6-C5A4B7842D88}">
      <dgm:prSet/>
      <dgm:spPr/>
      <dgm:t>
        <a:bodyPr/>
        <a:lstStyle/>
        <a:p>
          <a:r>
            <a:rPr lang="ro-RO"/>
            <a:t>binar </a:t>
          </a:r>
          <a:endParaRPr lang="en-US"/>
        </a:p>
      </dgm:t>
    </dgm:pt>
    <dgm:pt modelId="{F48F7617-2554-4118-B282-CA18715DCBB6}" type="parTrans" cxnId="{F968606A-7C12-4644-BD7C-D40C52549E78}">
      <dgm:prSet/>
      <dgm:spPr/>
      <dgm:t>
        <a:bodyPr/>
        <a:lstStyle/>
        <a:p>
          <a:endParaRPr lang="en-US"/>
        </a:p>
      </dgm:t>
    </dgm:pt>
    <dgm:pt modelId="{1811E488-E545-474C-9684-0C80DBFB12FA}" type="sibTrans" cxnId="{F968606A-7C12-4644-BD7C-D40C52549E78}">
      <dgm:prSet/>
      <dgm:spPr/>
      <dgm:t>
        <a:bodyPr/>
        <a:lstStyle/>
        <a:p>
          <a:endParaRPr lang="en-US"/>
        </a:p>
      </dgm:t>
    </dgm:pt>
    <dgm:pt modelId="{13663250-D252-4485-A84E-EB48E34C0768}">
      <dgm:prSet/>
      <dgm:spPr/>
      <dgm:t>
        <a:bodyPr/>
        <a:lstStyle/>
        <a:p>
          <a:r>
            <a:rPr lang="ro-RO"/>
            <a:t>partiții</a:t>
          </a:r>
          <a:endParaRPr lang="en-US"/>
        </a:p>
      </dgm:t>
    </dgm:pt>
    <dgm:pt modelId="{6876CCFD-93FD-4AA1-AF93-14219ACA7228}" type="parTrans" cxnId="{6FCBA85D-5958-40D5-9A40-3B4FE9BA7CDD}">
      <dgm:prSet/>
      <dgm:spPr/>
      <dgm:t>
        <a:bodyPr/>
        <a:lstStyle/>
        <a:p>
          <a:endParaRPr lang="en-US"/>
        </a:p>
      </dgm:t>
    </dgm:pt>
    <dgm:pt modelId="{3217D5F2-1913-46C5-87A1-AC51789EFDF3}" type="sibTrans" cxnId="{6FCBA85D-5958-40D5-9A40-3B4FE9BA7CDD}">
      <dgm:prSet/>
      <dgm:spPr/>
      <dgm:t>
        <a:bodyPr/>
        <a:lstStyle/>
        <a:p>
          <a:endParaRPr lang="en-US"/>
        </a:p>
      </dgm:t>
    </dgm:pt>
    <dgm:pt modelId="{71DF3C3A-36B4-1A4E-B9AC-025B023070C4}" type="pres">
      <dgm:prSet presAssocID="{9F0E93C5-EC20-47EC-95A3-CA96CA37F9C9}" presName="linear" presStyleCnt="0">
        <dgm:presLayoutVars>
          <dgm:dir/>
          <dgm:animLvl val="lvl"/>
          <dgm:resizeHandles val="exact"/>
        </dgm:presLayoutVars>
      </dgm:prSet>
      <dgm:spPr/>
    </dgm:pt>
    <dgm:pt modelId="{96F46940-EB55-1847-AE56-FE9E86CC8AB5}" type="pres">
      <dgm:prSet presAssocID="{027A79D1-3F7A-40A1-9A4B-CF32D1E880A1}" presName="parentLin" presStyleCnt="0"/>
      <dgm:spPr/>
    </dgm:pt>
    <dgm:pt modelId="{58260E0A-8C09-8A4A-8F30-74521C5B3E75}" type="pres">
      <dgm:prSet presAssocID="{027A79D1-3F7A-40A1-9A4B-CF32D1E880A1}" presName="parentLeftMargin" presStyleLbl="node1" presStyleIdx="0" presStyleCnt="2"/>
      <dgm:spPr/>
    </dgm:pt>
    <dgm:pt modelId="{1F8D0804-8994-E349-B9C0-E25BB000D037}" type="pres">
      <dgm:prSet presAssocID="{027A79D1-3F7A-40A1-9A4B-CF32D1E880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B329E1-26A9-8D4D-9A5A-E7192A793DD6}" type="pres">
      <dgm:prSet presAssocID="{027A79D1-3F7A-40A1-9A4B-CF32D1E880A1}" presName="negativeSpace" presStyleCnt="0"/>
      <dgm:spPr/>
    </dgm:pt>
    <dgm:pt modelId="{BEA23A5E-4C3A-704A-8BE1-510CA7B85340}" type="pres">
      <dgm:prSet presAssocID="{027A79D1-3F7A-40A1-9A4B-CF32D1E880A1}" presName="childText" presStyleLbl="conFgAcc1" presStyleIdx="0" presStyleCnt="2">
        <dgm:presLayoutVars>
          <dgm:bulletEnabled val="1"/>
        </dgm:presLayoutVars>
      </dgm:prSet>
      <dgm:spPr/>
    </dgm:pt>
    <dgm:pt modelId="{4FF599DD-259B-614F-B140-667D561D821F}" type="pres">
      <dgm:prSet presAssocID="{D2D9A5F9-45F3-4F2B-9306-08E5FD1DF77D}" presName="spaceBetweenRectangles" presStyleCnt="0"/>
      <dgm:spPr/>
    </dgm:pt>
    <dgm:pt modelId="{D72596D0-A3C3-2448-81E5-A8EB5DDB2DF0}" type="pres">
      <dgm:prSet presAssocID="{546D0DDF-D282-4117-A474-0F1C2DF9428B}" presName="parentLin" presStyleCnt="0"/>
      <dgm:spPr/>
    </dgm:pt>
    <dgm:pt modelId="{D0C3587A-468C-584B-9134-78D642B33693}" type="pres">
      <dgm:prSet presAssocID="{546D0DDF-D282-4117-A474-0F1C2DF9428B}" presName="parentLeftMargin" presStyleLbl="node1" presStyleIdx="0" presStyleCnt="2"/>
      <dgm:spPr/>
    </dgm:pt>
    <dgm:pt modelId="{7503B0C5-A7C1-3744-861A-DEB5AA2B5504}" type="pres">
      <dgm:prSet presAssocID="{546D0DDF-D282-4117-A474-0F1C2DF942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34AECB-3A1C-0849-86C2-22BC09270FB8}" type="pres">
      <dgm:prSet presAssocID="{546D0DDF-D282-4117-A474-0F1C2DF9428B}" presName="negativeSpace" presStyleCnt="0"/>
      <dgm:spPr/>
    </dgm:pt>
    <dgm:pt modelId="{AA3C29D9-D639-CF43-BDEE-79CAAB04D008}" type="pres">
      <dgm:prSet presAssocID="{546D0DDF-D282-4117-A474-0F1C2DF942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963309-1F60-45CE-98E4-BCA24FEB35A3}" srcId="{9F0E93C5-EC20-47EC-95A3-CA96CA37F9C9}" destId="{546D0DDF-D282-4117-A474-0F1C2DF9428B}" srcOrd="1" destOrd="0" parTransId="{AE556AB9-BAD9-43B9-8941-BCE51CA768DE}" sibTransId="{8D19377D-4005-435A-8142-A39C8C48C0BD}"/>
    <dgm:cxn modelId="{82C62B0B-BA80-C247-B104-2E1A522A2436}" type="presOf" srcId="{77BACB51-CADF-4CE5-A0F6-C5A4B7842D88}" destId="{AA3C29D9-D639-CF43-BDEE-79CAAB04D008}" srcOrd="0" destOrd="1" presId="urn:microsoft.com/office/officeart/2005/8/layout/list1"/>
    <dgm:cxn modelId="{30398C0B-B9C8-894F-88D7-E53D40686B25}" type="presOf" srcId="{546D0DDF-D282-4117-A474-0F1C2DF9428B}" destId="{D0C3587A-468C-584B-9134-78D642B33693}" srcOrd="0" destOrd="0" presId="urn:microsoft.com/office/officeart/2005/8/layout/list1"/>
    <dgm:cxn modelId="{7A87C016-03CB-4C62-9075-1587CF961881}" srcId="{027A79D1-3F7A-40A1-9A4B-CF32D1E880A1}" destId="{A1461CEB-672B-4859-8FE8-6743D75327C6}" srcOrd="0" destOrd="0" parTransId="{21D7DE37-1E0E-476C-AB18-A0D31426B92D}" sibTransId="{C85AA641-9C35-4A0D-BBBF-B44E96BB1DDD}"/>
    <dgm:cxn modelId="{F2750419-467A-2049-939D-E9BFC11ED03E}" type="presOf" srcId="{9F0E93C5-EC20-47EC-95A3-CA96CA37F9C9}" destId="{71DF3C3A-36B4-1A4E-B9AC-025B023070C4}" srcOrd="0" destOrd="0" presId="urn:microsoft.com/office/officeart/2005/8/layout/list1"/>
    <dgm:cxn modelId="{1164361A-4DA8-1E4C-9874-CB415D3B8060}" type="presOf" srcId="{D4E9B639-24F1-4439-8478-13EE12CBD0CF}" destId="{BEA23A5E-4C3A-704A-8BE1-510CA7B85340}" srcOrd="0" destOrd="1" presId="urn:microsoft.com/office/officeart/2005/8/layout/list1"/>
    <dgm:cxn modelId="{36480F3B-838D-084C-8307-1C8D0C3C8EBE}" type="presOf" srcId="{027A79D1-3F7A-40A1-9A4B-CF32D1E880A1}" destId="{58260E0A-8C09-8A4A-8F30-74521C5B3E75}" srcOrd="0" destOrd="0" presId="urn:microsoft.com/office/officeart/2005/8/layout/list1"/>
    <dgm:cxn modelId="{CEDA5C49-BDB7-2D4B-994D-70EF190B8257}" type="presOf" srcId="{546D0DDF-D282-4117-A474-0F1C2DF9428B}" destId="{7503B0C5-A7C1-3744-861A-DEB5AA2B5504}" srcOrd="1" destOrd="0" presId="urn:microsoft.com/office/officeart/2005/8/layout/list1"/>
    <dgm:cxn modelId="{6FCBA85D-5958-40D5-9A40-3B4FE9BA7CDD}" srcId="{546D0DDF-D282-4117-A474-0F1C2DF9428B}" destId="{13663250-D252-4485-A84E-EB48E34C0768}" srcOrd="2" destOrd="0" parTransId="{6876CCFD-93FD-4AA1-AF93-14219ACA7228}" sibTransId="{3217D5F2-1913-46C5-87A1-AC51789EFDF3}"/>
    <dgm:cxn modelId="{5E3B1861-BF23-4C9E-B7AF-D1FB64C3649A}" srcId="{546D0DDF-D282-4117-A474-0F1C2DF9428B}" destId="{478CBE99-637D-437D-A29E-8E2DFC1B7797}" srcOrd="0" destOrd="0" parTransId="{DDB2C921-0413-4055-AF03-AC8BE32A66BB}" sibTransId="{A40C6267-171B-4B74-833D-80ACE739D6D2}"/>
    <dgm:cxn modelId="{7E734C62-FB23-46AC-B177-2E518875ED19}" srcId="{9F0E93C5-EC20-47EC-95A3-CA96CA37F9C9}" destId="{027A79D1-3F7A-40A1-9A4B-CF32D1E880A1}" srcOrd="0" destOrd="0" parTransId="{DFCD064D-8A32-47DA-89D7-89ED119E3574}" sibTransId="{D2D9A5F9-45F3-4F2B-9306-08E5FD1DF77D}"/>
    <dgm:cxn modelId="{F968606A-7C12-4644-BD7C-D40C52549E78}" srcId="{546D0DDF-D282-4117-A474-0F1C2DF9428B}" destId="{77BACB51-CADF-4CE5-A0F6-C5A4B7842D88}" srcOrd="1" destOrd="0" parTransId="{F48F7617-2554-4118-B282-CA18715DCBB6}" sibTransId="{1811E488-E545-474C-9684-0C80DBFB12FA}"/>
    <dgm:cxn modelId="{ABE2C48D-515D-F14D-859B-F1704B6A252B}" type="presOf" srcId="{A1461CEB-672B-4859-8FE8-6743D75327C6}" destId="{BEA23A5E-4C3A-704A-8BE1-510CA7B85340}" srcOrd="0" destOrd="0" presId="urn:microsoft.com/office/officeart/2005/8/layout/list1"/>
    <dgm:cxn modelId="{A73D05B4-DA8B-1943-8F30-2522BFAF87F3}" type="presOf" srcId="{027A79D1-3F7A-40A1-9A4B-CF32D1E880A1}" destId="{1F8D0804-8994-E349-B9C0-E25BB000D037}" srcOrd="1" destOrd="0" presId="urn:microsoft.com/office/officeart/2005/8/layout/list1"/>
    <dgm:cxn modelId="{A8E782DD-BA41-4D1C-AF02-84436AA2984E}" srcId="{027A79D1-3F7A-40A1-9A4B-CF32D1E880A1}" destId="{D4E9B639-24F1-4439-8478-13EE12CBD0CF}" srcOrd="1" destOrd="0" parTransId="{2CFA2540-C288-4854-9BE9-6720C2946224}" sibTransId="{EEBAFB48-F6BF-448F-BA5D-A17F12FBDFCC}"/>
    <dgm:cxn modelId="{EB8C9FF0-EA9C-B54E-B055-589F358EC921}" type="presOf" srcId="{478CBE99-637D-437D-A29E-8E2DFC1B7797}" destId="{AA3C29D9-D639-CF43-BDEE-79CAAB04D008}" srcOrd="0" destOrd="0" presId="urn:microsoft.com/office/officeart/2005/8/layout/list1"/>
    <dgm:cxn modelId="{5916C7F1-5670-9548-9293-6AFF40C5A19C}" type="presOf" srcId="{13663250-D252-4485-A84E-EB48E34C0768}" destId="{AA3C29D9-D639-CF43-BDEE-79CAAB04D008}" srcOrd="0" destOrd="2" presId="urn:microsoft.com/office/officeart/2005/8/layout/list1"/>
    <dgm:cxn modelId="{58B32216-CD2A-B445-B221-65F51E1F37B5}" type="presParOf" srcId="{71DF3C3A-36B4-1A4E-B9AC-025B023070C4}" destId="{96F46940-EB55-1847-AE56-FE9E86CC8AB5}" srcOrd="0" destOrd="0" presId="urn:microsoft.com/office/officeart/2005/8/layout/list1"/>
    <dgm:cxn modelId="{BD6E2A41-5490-6646-A925-B5424A773426}" type="presParOf" srcId="{96F46940-EB55-1847-AE56-FE9E86CC8AB5}" destId="{58260E0A-8C09-8A4A-8F30-74521C5B3E75}" srcOrd="0" destOrd="0" presId="urn:microsoft.com/office/officeart/2005/8/layout/list1"/>
    <dgm:cxn modelId="{4F8CE7E3-9336-634C-A462-4E6392FD206B}" type="presParOf" srcId="{96F46940-EB55-1847-AE56-FE9E86CC8AB5}" destId="{1F8D0804-8994-E349-B9C0-E25BB000D037}" srcOrd="1" destOrd="0" presId="urn:microsoft.com/office/officeart/2005/8/layout/list1"/>
    <dgm:cxn modelId="{77849BE7-98A8-3842-A8C8-668766440477}" type="presParOf" srcId="{71DF3C3A-36B4-1A4E-B9AC-025B023070C4}" destId="{E6B329E1-26A9-8D4D-9A5A-E7192A793DD6}" srcOrd="1" destOrd="0" presId="urn:microsoft.com/office/officeart/2005/8/layout/list1"/>
    <dgm:cxn modelId="{FF6E6481-3DA3-5549-940E-A68D1CCCA64B}" type="presParOf" srcId="{71DF3C3A-36B4-1A4E-B9AC-025B023070C4}" destId="{BEA23A5E-4C3A-704A-8BE1-510CA7B85340}" srcOrd="2" destOrd="0" presId="urn:microsoft.com/office/officeart/2005/8/layout/list1"/>
    <dgm:cxn modelId="{BC2DE0E1-42BF-3F4F-A2D6-16C148A67DAE}" type="presParOf" srcId="{71DF3C3A-36B4-1A4E-B9AC-025B023070C4}" destId="{4FF599DD-259B-614F-B140-667D561D821F}" srcOrd="3" destOrd="0" presId="urn:microsoft.com/office/officeart/2005/8/layout/list1"/>
    <dgm:cxn modelId="{9FFB8093-F1EA-D545-A81B-4BBF2C552AEB}" type="presParOf" srcId="{71DF3C3A-36B4-1A4E-B9AC-025B023070C4}" destId="{D72596D0-A3C3-2448-81E5-A8EB5DDB2DF0}" srcOrd="4" destOrd="0" presId="urn:microsoft.com/office/officeart/2005/8/layout/list1"/>
    <dgm:cxn modelId="{D8C7590B-D415-9F4A-B432-9EA36B98DE1B}" type="presParOf" srcId="{D72596D0-A3C3-2448-81E5-A8EB5DDB2DF0}" destId="{D0C3587A-468C-584B-9134-78D642B33693}" srcOrd="0" destOrd="0" presId="urn:microsoft.com/office/officeart/2005/8/layout/list1"/>
    <dgm:cxn modelId="{DBD915E7-4A46-0B49-8EF9-9F0C27CC7E28}" type="presParOf" srcId="{D72596D0-A3C3-2448-81E5-A8EB5DDB2DF0}" destId="{7503B0C5-A7C1-3744-861A-DEB5AA2B5504}" srcOrd="1" destOrd="0" presId="urn:microsoft.com/office/officeart/2005/8/layout/list1"/>
    <dgm:cxn modelId="{3A03E380-9A7A-6447-9CBB-3C527F2D94F1}" type="presParOf" srcId="{71DF3C3A-36B4-1A4E-B9AC-025B023070C4}" destId="{6F34AECB-3A1C-0849-86C2-22BC09270FB8}" srcOrd="5" destOrd="0" presId="urn:microsoft.com/office/officeart/2005/8/layout/list1"/>
    <dgm:cxn modelId="{4471ADA1-8053-F24B-82FE-B3E788FB446D}" type="presParOf" srcId="{71DF3C3A-36B4-1A4E-B9AC-025B023070C4}" destId="{AA3C29D9-D639-CF43-BDEE-79CAAB04D0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3A5E-4C3A-704A-8BE1-510CA7B85340}">
      <dsp:nvSpPr>
        <dsp:cNvPr id="0" name=""/>
        <dsp:cNvSpPr/>
      </dsp:nvSpPr>
      <dsp:spPr>
        <a:xfrm>
          <a:off x="0" y="415979"/>
          <a:ext cx="9720072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499872" rIns="75438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text (text, CSV, JSON, LibSVM)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binar (Parquet, Orc)</a:t>
          </a:r>
          <a:endParaRPr lang="en-US" sz="2400" kern="1200"/>
        </a:p>
      </dsp:txBody>
      <dsp:txXfrm>
        <a:off x="0" y="415979"/>
        <a:ext cx="9720072" cy="1323000"/>
      </dsp:txXfrm>
    </dsp:sp>
    <dsp:sp modelId="{1F8D0804-8994-E349-B9C0-E25BB000D037}">
      <dsp:nvSpPr>
        <dsp:cNvPr id="0" name=""/>
        <dsp:cNvSpPr/>
      </dsp:nvSpPr>
      <dsp:spPr>
        <a:xfrm>
          <a:off x="486003" y="61739"/>
          <a:ext cx="680405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Citirea datelor </a:t>
          </a:r>
          <a:endParaRPr lang="en-US" sz="2400" kern="1200" dirty="0"/>
        </a:p>
      </dsp:txBody>
      <dsp:txXfrm>
        <a:off x="520588" y="96324"/>
        <a:ext cx="6734881" cy="639310"/>
      </dsp:txXfrm>
    </dsp:sp>
    <dsp:sp modelId="{AA3C29D9-D639-CF43-BDEE-79CAAB04D008}">
      <dsp:nvSpPr>
        <dsp:cNvPr id="0" name=""/>
        <dsp:cNvSpPr/>
      </dsp:nvSpPr>
      <dsp:spPr>
        <a:xfrm>
          <a:off x="0" y="2222820"/>
          <a:ext cx="9720072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499872" rIns="75438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text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binar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partiții</a:t>
          </a:r>
          <a:endParaRPr lang="en-US" sz="2400" kern="1200"/>
        </a:p>
      </dsp:txBody>
      <dsp:txXfrm>
        <a:off x="0" y="2222820"/>
        <a:ext cx="9720072" cy="1738800"/>
      </dsp:txXfrm>
    </dsp:sp>
    <dsp:sp modelId="{7503B0C5-A7C1-3744-861A-DEB5AA2B5504}">
      <dsp:nvSpPr>
        <dsp:cNvPr id="0" name=""/>
        <dsp:cNvSpPr/>
      </dsp:nvSpPr>
      <dsp:spPr>
        <a:xfrm>
          <a:off x="486003" y="1868580"/>
          <a:ext cx="680405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Scrierea datelor</a:t>
          </a:r>
          <a:endParaRPr lang="en-US" sz="2400" kern="1200" dirty="0"/>
        </a:p>
      </dsp:txBody>
      <dsp:txXfrm>
        <a:off x="520588" y="1903165"/>
        <a:ext cx="673488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6-C949-454A-B445-D427CB3D78B9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24898-0386-4D17-BC32-17E50AA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5EB3CF-CBF4-426B-AFCE-AD8216A88E0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rquet.apache.org/" TargetMode="External"/><Relationship Id="rId2" Type="http://schemas.openxmlformats.org/officeDocument/2006/relationships/hyperlink" Target="https://spark.apache.org/docs/latest/sql-data-sources-load-save-func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ro-RO" sz="3700" dirty="0">
                <a:solidFill>
                  <a:srgbClr val="FFFFFF"/>
                </a:solidFill>
              </a:rPr>
              <a:t>Prelucrarea volumelor</a:t>
            </a: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dirty="0">
                <a:solidFill>
                  <a:srgbClr val="FFFFFF"/>
                </a:solidFill>
              </a:rPr>
              <a:t>mari de date </a:t>
            </a:r>
            <a:br>
              <a:rPr lang="ro-RO" sz="3700" dirty="0">
                <a:solidFill>
                  <a:srgbClr val="FFFFFF"/>
                </a:solidFill>
              </a:rPr>
            </a:b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b="0" dirty="0">
                <a:solidFill>
                  <a:srgbClr val="FFFFFF"/>
                </a:solidFill>
              </a:rPr>
              <a:t>CURS 3</a:t>
            </a:r>
            <a:endParaRPr lang="ro-RO" sz="3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ro-RO" sz="1600" dirty="0">
                <a:solidFill>
                  <a:srgbClr val="FFFFFF"/>
                </a:solidFill>
              </a:rPr>
              <a:t>Lect. Dr. Adrian Spătaru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stock_data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indexData.csv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inferSchema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BFCA5-86C9-DC44-B94A-350B9B59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4" y="3348446"/>
            <a:ext cx="1031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2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people.json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name":"John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"age":35, "height":1.75}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name":"George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"age":32, "height":1.85}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name":"Mary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"age":27, "height":1.65}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D24E1-F59D-4346-B12F-5E37C77B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476864"/>
            <a:ext cx="3048000" cy="20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Formatul LIBSVM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Simplu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Fiecare 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de forma: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f_index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&gt;:&lt;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 &lt;f_index2&gt;:&lt;value2&gt; &lt;f_index3&gt;:&lt;value3&gt; ...</a:t>
            </a:r>
          </a:p>
          <a:p>
            <a:pPr lvl="2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 - valoarea de clasificare</a:t>
            </a:r>
          </a:p>
          <a:p>
            <a:pPr lvl="2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f_index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 - indicele din mulțimea de variabile</a:t>
            </a:r>
          </a:p>
          <a:p>
            <a:pPr lvl="2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&gt; - valoarea pentru variabilă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Util pentru date rare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Multe 0-uri printre valori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Salvează doar datele diferite de 0</a:t>
            </a:r>
          </a:p>
        </p:txBody>
      </p:sp>
    </p:spTree>
    <p:extLst>
      <p:ext uri="{BB962C8B-B14F-4D97-AF65-F5344CB8AC3E}">
        <p14:creationId xmlns:p14="http://schemas.microsoft.com/office/powerpoint/2010/main" val="191531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Formatul LIBSVM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0 128:51 129:159 130:253 131:159 132:50 155:48 156:238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1 159:124 160:253 161:255 162:63 186:96 187:244 188:251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1 125:145 126:255 127:211 128:31 152:32 153:237 154:253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1 153:5 154:63 155:197 181:20 182:254 183:230 184:24 209:20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1 152:1 153:168 154:242 155:28 180:10 181:228 182:254 183:100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0 130:64 131:160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3B10A-6FF0-C64E-84A8-9A56BE841236}"/>
              </a:ext>
            </a:extLst>
          </p:cNvPr>
          <p:cNvSpPr txBox="1"/>
          <p:nvPr/>
        </p:nvSpPr>
        <p:spPr>
          <a:xfrm>
            <a:off x="304800" y="5936639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23055-892E-1A4D-A8BE-318541A52F4F}"/>
              </a:ext>
            </a:extLst>
          </p:cNvPr>
          <p:cNvCxnSpPr>
            <a:stCxn id="4" idx="0"/>
          </p:cNvCxnSpPr>
          <p:nvPr/>
        </p:nvCxnSpPr>
        <p:spPr>
          <a:xfrm flipV="1">
            <a:off x="815517" y="5029200"/>
            <a:ext cx="403683" cy="907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4C0431-FD3D-4848-B205-07CB1902F792}"/>
              </a:ext>
            </a:extLst>
          </p:cNvPr>
          <p:cNvSpPr txBox="1"/>
          <p:nvPr/>
        </p:nvSpPr>
        <p:spPr>
          <a:xfrm>
            <a:off x="2438400" y="5936639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9F72D2-E6E9-E64D-990A-93F8DD2D68A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95600" y="5029200"/>
            <a:ext cx="234656" cy="907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79E6F1-1DE7-FE4A-A389-CF5281DE8F21}"/>
              </a:ext>
            </a:extLst>
          </p:cNvPr>
          <p:cNvSpPr txBox="1"/>
          <p:nvPr/>
        </p:nvSpPr>
        <p:spPr>
          <a:xfrm>
            <a:off x="4188906" y="5486400"/>
            <a:ext cx="1056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7B9F1-E1B6-6E40-9A79-A69BACDA498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7456" y="5029200"/>
            <a:ext cx="1129704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21FB03-D03B-8643-8F3B-9CFE81A9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2" y="3140608"/>
            <a:ext cx="11756915" cy="2314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Formatul LIBSVM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015472" cy="4023360"/>
          </a:xfrm>
        </p:spPr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libsvm_data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example.libsvm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libsvm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529C-89DF-504E-AD29-71545E3D614C}"/>
              </a:ext>
            </a:extLst>
          </p:cNvPr>
          <p:cNvSpPr txBox="1"/>
          <p:nvPr/>
        </p:nvSpPr>
        <p:spPr>
          <a:xfrm>
            <a:off x="146537" y="6135420"/>
            <a:ext cx="3394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Cel mai mare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B944D-8219-7B41-9CF5-C8802930EF4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00200" y="5173972"/>
            <a:ext cx="243565" cy="961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37B0A1-3909-714B-AB88-9751D8C65662}"/>
              </a:ext>
            </a:extLst>
          </p:cNvPr>
          <p:cNvSpPr txBox="1"/>
          <p:nvPr/>
        </p:nvSpPr>
        <p:spPr>
          <a:xfrm>
            <a:off x="4347578" y="6109813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coloane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1B8D5-E93B-FB49-9C7B-A63D551B096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599383" y="5166642"/>
            <a:ext cx="475317" cy="94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7A1261-AF84-6149-94D2-784ACDCF212D}"/>
              </a:ext>
            </a:extLst>
          </p:cNvPr>
          <p:cNvSpPr txBox="1"/>
          <p:nvPr/>
        </p:nvSpPr>
        <p:spPr>
          <a:xfrm>
            <a:off x="7642382" y="6109813"/>
            <a:ext cx="1102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valori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2AEAD6-7EBD-A349-823A-AE14D819951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077200" y="5173972"/>
            <a:ext cx="116679" cy="935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9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BAZE DE DATE (PRIN 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effectLst/>
              </a:rPr>
              <a:t>jdbcDF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spark.read.</a:t>
            </a:r>
            <a:r>
              <a:rPr lang="en-GB" dirty="0" err="1">
                <a:solidFill>
                  <a:srgbClr val="007020"/>
                </a:solidFill>
                <a:effectLst/>
              </a:rPr>
              <a:t>format</a:t>
            </a:r>
            <a:r>
              <a:rPr lang="en-GB" dirty="0">
                <a:effectLst/>
              </a:rPr>
              <a:t>(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 err="1">
                <a:solidFill>
                  <a:srgbClr val="4070A0"/>
                </a:solidFill>
                <a:effectLst/>
              </a:rPr>
              <a:t>jdbc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	.option(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 err="1">
                <a:solidFill>
                  <a:srgbClr val="4070A0"/>
                </a:solidFill>
                <a:effectLst/>
              </a:rPr>
              <a:t>url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 err="1">
                <a:solidFill>
                  <a:srgbClr val="4070A0"/>
                </a:solidFill>
                <a:effectLst/>
              </a:rPr>
              <a:t>jdbc:postgresql:dbserver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.option(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 err="1">
                <a:solidFill>
                  <a:srgbClr val="4070A0"/>
                </a:solidFill>
                <a:effectLst/>
              </a:rPr>
              <a:t>dbtable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 err="1">
                <a:solidFill>
                  <a:srgbClr val="4070A0"/>
                </a:solidFill>
                <a:effectLst/>
              </a:rPr>
              <a:t>schema.tablename</a:t>
            </a:r>
            <a:r>
              <a:rPr lang="en-GB" dirty="0">
                <a:solidFill>
                  <a:srgbClr val="4070A0"/>
                </a:solidFill>
                <a:effectLst/>
              </a:rPr>
              <a:t>"</a:t>
            </a:r>
            <a:r>
              <a:rPr lang="en-GB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.option(</a:t>
            </a:r>
            <a:r>
              <a:rPr lang="en-GB" dirty="0">
                <a:solidFill>
                  <a:srgbClr val="4070A0"/>
                </a:solidFill>
                <a:effectLst/>
              </a:rPr>
              <a:t>"user"</a:t>
            </a:r>
            <a:r>
              <a:rPr lang="en-GB" dirty="0"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070A0"/>
                </a:solidFill>
                <a:effectLst/>
              </a:rPr>
              <a:t>"username"</a:t>
            </a:r>
            <a:r>
              <a:rPr lang="en-GB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.option(</a:t>
            </a:r>
            <a:r>
              <a:rPr lang="en-GB" dirty="0">
                <a:solidFill>
                  <a:srgbClr val="4070A0"/>
                </a:solidFill>
                <a:effectLst/>
              </a:rPr>
              <a:t>"password"</a:t>
            </a:r>
            <a:r>
              <a:rPr lang="en-GB" dirty="0"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070A0"/>
                </a:solidFill>
                <a:effectLst/>
              </a:rPr>
              <a:t>"password"</a:t>
            </a:r>
            <a:r>
              <a:rPr lang="en-GB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</a:t>
            </a:r>
            <a:r>
              <a:rPr lang="en-GB" dirty="0">
                <a:solidFill>
                  <a:srgbClr val="FF0000"/>
                </a:solidFill>
                <a:effectLst/>
              </a:rPr>
              <a:t>load()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614671" cy="1499616"/>
          </a:xfrm>
        </p:spPr>
        <p:txBody>
          <a:bodyPr>
            <a:normAutofit/>
          </a:bodyPr>
          <a:lstStyle/>
          <a:p>
            <a:r>
              <a:rPr lang="en-GB" dirty="0"/>
              <a:t>Apache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415272" cy="3931920"/>
          </a:xfrm>
        </p:spPr>
        <p:txBody>
          <a:bodyPr>
            <a:normAutofit/>
          </a:bodyPr>
          <a:lstStyle/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Apache Parquet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Format orientat pe coloane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Stocare si citire eficientă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Compresie eficientă a datelor</a:t>
            </a:r>
          </a:p>
          <a:p>
            <a:pPr lvl="1"/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 descr="What Is Apache Parquet? | Dremio">
            <a:extLst>
              <a:ext uri="{FF2B5EF4-FFF2-40B4-BE49-F238E27FC236}">
                <a16:creationId xmlns:a16="http://schemas.microsoft.com/office/drawing/2014/main" id="{9F4286C3-3F63-7743-94FC-7F97DA7F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52" y="3544609"/>
            <a:ext cx="8235224" cy="3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5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Apache PARQUET DATA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File Format | Apache Parquet">
            <a:extLst>
              <a:ext uri="{FF2B5EF4-FFF2-40B4-BE49-F238E27FC236}">
                <a16:creationId xmlns:a16="http://schemas.microsoft.com/office/drawing/2014/main" id="{B0C8D512-292B-F348-9413-EC38051C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686780"/>
            <a:ext cx="6896936" cy="54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36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parquetFile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spark.read.</a:t>
            </a:r>
            <a:r>
              <a:rPr lang="en-GB" dirty="0" err="1">
                <a:solidFill>
                  <a:srgbClr val="0070C0"/>
                </a:solidFill>
                <a:effectLst/>
              </a:rPr>
              <a:t>parquet</a:t>
            </a:r>
            <a:r>
              <a:rPr lang="en-GB" dirty="0">
                <a:effectLst/>
              </a:rPr>
              <a:t>("</a:t>
            </a:r>
            <a:r>
              <a:rPr lang="en-GB" dirty="0" err="1">
                <a:effectLst/>
              </a:rPr>
              <a:t>people.parquet</a:t>
            </a:r>
            <a:r>
              <a:rPr lang="en-GB" dirty="0">
                <a:effectLst/>
              </a:rPr>
              <a:t>")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5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GB" dirty="0"/>
              <a:t>Apache 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76672" cy="3931920"/>
          </a:xfrm>
        </p:spPr>
        <p:txBody>
          <a:bodyPr>
            <a:normAutofit/>
          </a:bodyPr>
          <a:lstStyle/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Apache Orc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Platforma de stocare de înaltă performanță pentru date cu coloane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Compresie de date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Indecși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Suport pentru date complexe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Folosit de: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Facebook (300 PB de date)</a:t>
            </a:r>
          </a:p>
          <a:p>
            <a:pPr lvl="1"/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LinkedIn</a:t>
            </a:r>
          </a:p>
          <a:p>
            <a:pPr lvl="1"/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ORC Specification v1">
            <a:extLst>
              <a:ext uri="{FF2B5EF4-FFF2-40B4-BE49-F238E27FC236}">
                <a16:creationId xmlns:a16="http://schemas.microsoft.com/office/drawing/2014/main" id="{4B7CB8E5-0000-2B42-8841-80663C9A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62419"/>
            <a:ext cx="5455921" cy="533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5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Cursul trecut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981567" cy="4023360"/>
          </a:xfrm>
        </p:spPr>
        <p:txBody>
          <a:bodyPr>
            <a:normAutofit/>
          </a:bodyPr>
          <a:lstStyle/>
          <a:p>
            <a:r>
              <a:rPr lang="ro-RO" sz="1600" b="1" dirty="0"/>
              <a:t>Memorie partajată/locală</a:t>
            </a:r>
          </a:p>
          <a:p>
            <a:pPr lvl="1"/>
            <a:r>
              <a:rPr lang="ro-RO" sz="1600" dirty="0"/>
              <a:t>Resurse omogene</a:t>
            </a:r>
          </a:p>
          <a:p>
            <a:pPr lvl="1"/>
            <a:r>
              <a:rPr lang="ro-RO" sz="1600" dirty="0"/>
              <a:t>Acces în nanosecunde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" y="3657600"/>
            <a:ext cx="9324848" cy="285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B37D3-9540-6744-91F2-0F69D6DDDF0E}"/>
              </a:ext>
            </a:extLst>
          </p:cNvPr>
          <p:cNvSpPr txBox="1">
            <a:spLocks/>
          </p:cNvSpPr>
          <p:nvPr/>
        </p:nvSpPr>
        <p:spPr>
          <a:xfrm>
            <a:off x="4348634" y="2286000"/>
            <a:ext cx="38376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b="1" dirty="0" err="1"/>
              <a:t>Message</a:t>
            </a:r>
            <a:r>
              <a:rPr lang="ro-RO" sz="1600" b="1" dirty="0"/>
              <a:t> Passing </a:t>
            </a:r>
            <a:r>
              <a:rPr lang="ro-RO" sz="1600" b="1" dirty="0" err="1"/>
              <a:t>Interface</a:t>
            </a:r>
            <a:endParaRPr lang="ro-RO" sz="1600" b="1" dirty="0"/>
          </a:p>
          <a:p>
            <a:pPr lvl="1"/>
            <a:r>
              <a:rPr lang="ro-RO" sz="1600" dirty="0"/>
              <a:t>Resurse omogene/eterogene</a:t>
            </a:r>
          </a:p>
          <a:p>
            <a:pPr lvl="1"/>
            <a:r>
              <a:rPr lang="ro-RO" sz="1600" dirty="0"/>
              <a:t>Acces în microsecunde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DF864E-B93D-574F-A97A-088D9767AFC4}"/>
              </a:ext>
            </a:extLst>
          </p:cNvPr>
          <p:cNvSpPr txBox="1">
            <a:spLocks/>
          </p:cNvSpPr>
          <p:nvPr/>
        </p:nvSpPr>
        <p:spPr>
          <a:xfrm>
            <a:off x="8529247" y="2286000"/>
            <a:ext cx="263862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b="1" dirty="0"/>
              <a:t>Sistem distribuit</a:t>
            </a:r>
          </a:p>
          <a:p>
            <a:pPr lvl="1"/>
            <a:r>
              <a:rPr lang="ro-RO" sz="1600" dirty="0"/>
              <a:t>Resurse eterogene</a:t>
            </a:r>
          </a:p>
          <a:p>
            <a:pPr lvl="1"/>
            <a:r>
              <a:rPr lang="ro-RO" sz="1600" dirty="0"/>
              <a:t>Acces în milisecunde</a:t>
            </a:r>
          </a:p>
        </p:txBody>
      </p:sp>
    </p:spTree>
    <p:extLst>
      <p:ext uri="{BB962C8B-B14F-4D97-AF65-F5344CB8AC3E}">
        <p14:creationId xmlns:p14="http://schemas.microsoft.com/office/powerpoint/2010/main" val="195537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9800"/>
            <a:ext cx="9720073" cy="4023360"/>
          </a:xfrm>
        </p:spPr>
        <p:txBody>
          <a:bodyPr/>
          <a:lstStyle/>
          <a:p>
            <a:r>
              <a:rPr lang="en-GB" dirty="0" err="1">
                <a:effectLst/>
              </a:rPr>
              <a:t>orcFile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spark.read.</a:t>
            </a:r>
            <a:r>
              <a:rPr lang="en-GB" dirty="0" err="1">
                <a:solidFill>
                  <a:srgbClr val="0070C0"/>
                </a:solidFill>
                <a:effectLst/>
              </a:rPr>
              <a:t>orc</a:t>
            </a:r>
            <a:r>
              <a:rPr lang="en-GB" dirty="0">
                <a:effectLst/>
              </a:rPr>
              <a:t>("</a:t>
            </a:r>
            <a:r>
              <a:rPr lang="en-GB" dirty="0" err="1">
                <a:effectLst/>
              </a:rPr>
              <a:t>people.orc</a:t>
            </a:r>
            <a:r>
              <a:rPr lang="en-GB" dirty="0">
                <a:effectLst/>
              </a:rPr>
              <a:t>")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9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BINARE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9800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effectLst/>
              </a:rPr>
              <a:t>spark.read.format</a:t>
            </a:r>
            <a:r>
              <a:rPr lang="en-GB" dirty="0">
                <a:effectLst/>
              </a:rPr>
              <a:t>("</a:t>
            </a:r>
            <a:r>
              <a:rPr lang="en-GB" dirty="0" err="1">
                <a:effectLst/>
              </a:rPr>
              <a:t>binaryFile</a:t>
            </a:r>
            <a:r>
              <a:rPr lang="en-GB" dirty="0">
                <a:effectLst/>
              </a:rPr>
              <a:t>")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.option("</a:t>
            </a:r>
            <a:r>
              <a:rPr lang="en-GB" dirty="0" err="1">
                <a:effectLst/>
              </a:rPr>
              <a:t>pathGlobFilter</a:t>
            </a:r>
            <a:r>
              <a:rPr lang="en-GB" dirty="0">
                <a:effectLst/>
              </a:rPr>
              <a:t>", "*.</a:t>
            </a:r>
            <a:r>
              <a:rPr lang="en-GB" dirty="0" err="1">
                <a:effectLst/>
              </a:rPr>
              <a:t>png</a:t>
            </a:r>
            <a:r>
              <a:rPr lang="en-GB" dirty="0">
                <a:effectLst/>
              </a:rPr>
              <a:t>")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effectLst/>
              </a:rPr>
              <a:t>.load("/path/to/data")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effectLst/>
              </a:rPr>
              <a:t>Data Frame:</a:t>
            </a:r>
          </a:p>
          <a:p>
            <a:r>
              <a:rPr lang="en-GB" dirty="0">
                <a:effectLst/>
              </a:rPr>
              <a:t>path: </a:t>
            </a:r>
            <a:r>
              <a:rPr lang="en-GB" dirty="0" err="1">
                <a:effectLst/>
              </a:rPr>
              <a:t>StringType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modificationTime</a:t>
            </a:r>
            <a:r>
              <a:rPr lang="en-GB" dirty="0">
                <a:effectLst/>
              </a:rPr>
              <a:t>: </a:t>
            </a:r>
            <a:r>
              <a:rPr lang="en-GB" dirty="0" err="1">
                <a:effectLst/>
              </a:rPr>
              <a:t>TimestampType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length: </a:t>
            </a:r>
            <a:r>
              <a:rPr lang="en-GB" dirty="0" err="1">
                <a:effectLst/>
              </a:rPr>
              <a:t>LongType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content: </a:t>
            </a:r>
            <a:r>
              <a:rPr lang="en-GB" dirty="0" err="1">
                <a:effectLst/>
              </a:rPr>
              <a:t>BinaryType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214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SCRIEREA DATELOR În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</a:t>
            </a:r>
            <a:br>
              <a:rPr lang="ro-RO" dirty="0"/>
            </a:br>
            <a:r>
              <a:rPr lang="ro-RO" dirty="0"/>
              <a:t>Mari de Date</a:t>
            </a:r>
            <a:br>
              <a:rPr lang="ro-RO" dirty="0"/>
            </a:br>
            <a:r>
              <a:rPr lang="ro-RO" dirty="0"/>
              <a:t>Curs 3</a:t>
            </a:r>
          </a:p>
        </p:txBody>
      </p:sp>
    </p:spTree>
    <p:extLst>
      <p:ext uri="{BB962C8B-B14F-4D97-AF65-F5344CB8AC3E}">
        <p14:creationId xmlns:p14="http://schemas.microsoft.com/office/powerpoint/2010/main" val="248611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sz="4000" dirty="0"/>
              <a:t>CALCULAREA FRECVENTEI CUVINTELOR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956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(df['value'], " ")).show()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D4A5-9CB1-314A-9D75-7F01E437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368300"/>
            <a:ext cx="28448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sz="4000" dirty="0"/>
              <a:t>CALCULAREA FRECVENTEI CUVINTELOR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8001000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(df['value'], " ")).alias('word'))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8BFC7-6FA9-1649-BFC3-9FFBD360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46" y="311150"/>
            <a:ext cx="29337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sz="4000" dirty="0"/>
              <a:t>CALCULAREA FRECVENTEI CUVINTELOR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F.explode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F.split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(df['value'], " "))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.alias('word’))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words.groupBy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('word').count()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count.orderBy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(count['count'].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()).show()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948DA-ED51-9F4F-BD69-C102BE22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374650"/>
            <a:ext cx="29464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9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SCRIEREA ÎN FORMAT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(explode(split(df['value'], " "))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.alias('word’))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words.groupBy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('word').count()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count.orderBy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(count['count'].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()).show()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count.write.save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word_count.txt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format="text")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A9BA6-915F-E544-AD40-05F56BBE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374650"/>
            <a:ext cx="2946400" cy="610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FB653-8A25-1F4B-BAD3-5BEDE26B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410200"/>
            <a:ext cx="12192000" cy="512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A74B1-9780-934C-80BC-CD38E8A48BF2}"/>
              </a:ext>
            </a:extLst>
          </p:cNvPr>
          <p:cNvSpPr txBox="1"/>
          <p:nvPr/>
        </p:nvSpPr>
        <p:spPr>
          <a:xfrm>
            <a:off x="706808" y="6060714"/>
            <a:ext cx="837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>
                <a:solidFill>
                  <a:srgbClr val="FF0000"/>
                </a:solidFill>
              </a:rPr>
              <a:t>DataFrame trebuie să aibă exact o coloană de tip </a:t>
            </a:r>
            <a:r>
              <a:rPr lang="ro-RO" sz="2800" dirty="0" err="1">
                <a:solidFill>
                  <a:srgbClr val="FF0000"/>
                </a:solidFill>
              </a:rPr>
              <a:t>string</a:t>
            </a:r>
            <a:r>
              <a:rPr lang="ro-RO" sz="28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33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80C69F-195D-B343-8053-1CD20AE8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15" y="388620"/>
            <a:ext cx="4889500" cy="582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CONCATENAREA COLOANELOR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(explode(split(df['value'], " "))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.alias('word’))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words.groupBy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('word').count()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concat_ws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(‘ ‘,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count.columns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count.write.save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word_count.txt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", format="text")</a:t>
            </a:r>
          </a:p>
        </p:txBody>
      </p:sp>
    </p:spTree>
    <p:extLst>
      <p:ext uri="{BB962C8B-B14F-4D97-AF65-F5344CB8AC3E}">
        <p14:creationId xmlns:p14="http://schemas.microsoft.com/office/powerpoint/2010/main" val="30455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SCRIERE ÎN FORMATUL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(explode(split(df['value'], " ")).alias('word’))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words.groupBy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('word').count()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count.write.csv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word_count.csv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5795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SPARK SCRIE UN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r>
              <a:rPr lang="ro-RO" sz="2400" dirty="0">
                <a:latin typeface="Consolas" panose="020B0609020204030204" pitchFamily="49" charset="0"/>
                <a:cs typeface="Consolas" panose="020B0609020204030204" pitchFamily="49" charset="0"/>
              </a:rPr>
              <a:t>Datele sunt distribuite</a:t>
            </a:r>
          </a:p>
          <a:p>
            <a:r>
              <a:rPr lang="ro-RO" sz="2400" dirty="0">
                <a:latin typeface="Consolas" panose="020B0609020204030204" pitchFamily="49" charset="0"/>
                <a:cs typeface="Consolas" panose="020B0609020204030204" pitchFamily="49" charset="0"/>
              </a:rPr>
              <a:t>Fiecare proces </a:t>
            </a:r>
            <a:r>
              <a:rPr lang="ro-RO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ro-RO" sz="2400" dirty="0">
                <a:latin typeface="Consolas" panose="020B0609020204030204" pitchFamily="49" charset="0"/>
                <a:cs typeface="Consolas" panose="020B0609020204030204" pitchFamily="49" charset="0"/>
              </a:rPr>
              <a:t> scrie propria parte</a:t>
            </a:r>
          </a:p>
          <a:p>
            <a:r>
              <a:rPr lang="ro-RO" sz="2400" dirty="0">
                <a:latin typeface="Consolas" panose="020B0609020204030204" pitchFamily="49" charset="0"/>
                <a:cs typeface="Consolas" panose="020B0609020204030204" pitchFamily="49" charset="0"/>
              </a:rPr>
              <a:t>Avem un </a:t>
            </a:r>
            <a:r>
              <a:rPr lang="ro-RO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ro-RO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endParaRPr lang="ro-R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Avem un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fisier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in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56812-B9DA-374F-8F71-DF686178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6142228" cy="2517932"/>
          </a:xfrm>
          <a:prstGeom prst="rect">
            <a:avLst/>
          </a:prstGeom>
        </p:spPr>
      </p:pic>
      <p:pic>
        <p:nvPicPr>
          <p:cNvPr id="5" name="Picture 2" descr="Datasets, DataFrames, and Spark SQL for Processing of Tabular Data | HPE  Developer Portal">
            <a:extLst>
              <a:ext uri="{FF2B5EF4-FFF2-40B4-BE49-F238E27FC236}">
                <a16:creationId xmlns:a16="http://schemas.microsoft.com/office/drawing/2014/main" id="{25D7CFAF-F866-7B4C-A37B-07B5B5CA2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5" b="1900"/>
          <a:stretch/>
        </p:blipFill>
        <p:spPr bwMode="auto">
          <a:xfrm>
            <a:off x="8915400" y="512131"/>
            <a:ext cx="3184949" cy="595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27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Managers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Cluster Manager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1404190"/>
            <a:chOff x="2971800" y="4191000"/>
            <a:chExt cx="1798024" cy="14041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90"/>
            <a:ext cx="1798024" cy="1404190"/>
            <a:chOff x="2971800" y="4191000"/>
            <a:chExt cx="1798024" cy="14041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F7A435-EBC2-6245-A425-74E0B30C6A76}"/>
              </a:ext>
            </a:extLst>
          </p:cNvPr>
          <p:cNvGrpSpPr/>
          <p:nvPr/>
        </p:nvGrpSpPr>
        <p:grpSpPr>
          <a:xfrm>
            <a:off x="7368688" y="4756990"/>
            <a:ext cx="1798024" cy="1404190"/>
            <a:chOff x="2971800" y="4191000"/>
            <a:chExt cx="1798024" cy="14041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DF6FBC-1313-5B46-9F59-2FA7509DDC36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17A26E-6A6A-8B47-8BC9-40853877E26F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F3BCFB-39A8-2A4B-A050-8D8F1FAE777B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0A813-ADA9-1040-AF7B-0411A0F834E9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6DF537-ECC2-8342-A0F1-9C2A4AA74F6C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5661312" y="4367725"/>
            <a:ext cx="778530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A689C407-DCE3-9E44-A40C-887518F3B410}"/>
              </a:ext>
            </a:extLst>
          </p:cNvPr>
          <p:cNvSpPr/>
          <p:nvPr/>
        </p:nvSpPr>
        <p:spPr>
          <a:xfrm rot="10800000">
            <a:off x="7536477" y="876301"/>
            <a:ext cx="4024588" cy="2683059"/>
          </a:xfrm>
          <a:prstGeom prst="teardrop">
            <a:avLst>
              <a:gd name="adj" fmla="val 109321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w to Run an Application on Spark Standalone Cluster | by Chuan Xu | Medium">
            <a:extLst>
              <a:ext uri="{FF2B5EF4-FFF2-40B4-BE49-F238E27FC236}">
                <a16:creationId xmlns:a16="http://schemas.microsoft.com/office/drawing/2014/main" id="{1E699C03-226C-F940-B32B-FE70470B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6" y="1288409"/>
            <a:ext cx="16002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Tale of Apache Hadoop YARN! - Analytics Vidhya">
            <a:extLst>
              <a:ext uri="{FF2B5EF4-FFF2-40B4-BE49-F238E27FC236}">
                <a16:creationId xmlns:a16="http://schemas.microsoft.com/office/drawing/2014/main" id="{5C5E87B8-12C8-7A47-BB11-3F7A0A220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8229" r="14000" b="28582"/>
          <a:stretch/>
        </p:blipFill>
        <p:spPr bwMode="auto">
          <a:xfrm>
            <a:off x="7987327" y="2324474"/>
            <a:ext cx="1600200" cy="5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Kubernetes?. What is Kubernetes? | by Jaydeep Patil | Medium">
            <a:extLst>
              <a:ext uri="{FF2B5EF4-FFF2-40B4-BE49-F238E27FC236}">
                <a16:creationId xmlns:a16="http://schemas.microsoft.com/office/drawing/2014/main" id="{25DBDAC5-3608-3043-91A8-44B15893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89" y="1484375"/>
            <a:ext cx="1594338" cy="7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57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Part-0000.csv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10327-CD8C-0541-B320-B3FEB0B7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09800"/>
            <a:ext cx="5511957" cy="35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CITIREA UNUI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spark.read.csv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word_count.csv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9DAAB-0FCF-7F4A-A46A-D006C7D3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72" y="3124200"/>
            <a:ext cx="6142228" cy="25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7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SCRIERE ÎN FORMATUL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spark.read.text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sspeare.txt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words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(explode(split(df['value'], " ")).alias('word’))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words.groupBy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('word').count()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count.write.parquet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word_count.parquet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8528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Part-0000.PARQUET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D6D26-61B5-7B45-A551-469372D0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45" y="2209800"/>
            <a:ext cx="736170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PARTITIONAREA UNUI TABEL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count.write.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partitionBy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('count’)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.format("parquet")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.save("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word_by_count.parquet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3E444-7B17-9B42-BCF1-E4EA6E59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733800"/>
            <a:ext cx="7988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81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CITIREA TUTUROR PARTITIILOR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spark.read.parquet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word_by_count.parquet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1BECC-673B-DE44-B034-5FC54C11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55600"/>
            <a:ext cx="2971800" cy="614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8F0CC-FC7E-3C44-9B8A-C6604091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69920"/>
            <a:ext cx="7988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9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CITIREA UNEI PARTITII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38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spark.read.parquet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word_by_count.parquet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count=1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9B2D1-66D3-B245-8F46-564F1FFB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93700"/>
            <a:ext cx="28956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26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PARTITII MULTIPLE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A7E72-E0DE-E642-A1E4-5322D0F0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752600"/>
            <a:ext cx="9842500" cy="492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002BE-9D35-2248-AA98-522F4D53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1955800"/>
            <a:ext cx="3746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6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633472" cy="4023360"/>
          </a:xfrm>
        </p:spPr>
        <p:txBody>
          <a:bodyPr>
            <a:normAutofit/>
          </a:bodyPr>
          <a:lstStyle/>
          <a:p>
            <a:r>
              <a:rPr lang="ro-RO" sz="3200" dirty="0"/>
              <a:t>Format:</a:t>
            </a:r>
          </a:p>
          <a:p>
            <a:pPr lvl="1"/>
            <a:r>
              <a:rPr lang="ro-RO" sz="2800" dirty="0"/>
              <a:t>Text</a:t>
            </a:r>
          </a:p>
          <a:p>
            <a:pPr lvl="1"/>
            <a:r>
              <a:rPr lang="ro-RO" sz="2800" dirty="0"/>
              <a:t>CSV</a:t>
            </a:r>
          </a:p>
          <a:p>
            <a:pPr lvl="1"/>
            <a:r>
              <a:rPr lang="ro-RO" sz="2800" dirty="0"/>
              <a:t>JSON</a:t>
            </a:r>
          </a:p>
          <a:p>
            <a:pPr lvl="1"/>
            <a:r>
              <a:rPr lang="ro-RO" sz="2800" dirty="0"/>
              <a:t>LibSVM</a:t>
            </a:r>
          </a:p>
          <a:p>
            <a:pPr lvl="1"/>
            <a:r>
              <a:rPr lang="ro-RO" sz="2800" dirty="0"/>
              <a:t>JDBC</a:t>
            </a:r>
          </a:p>
          <a:p>
            <a:pPr lvl="1"/>
            <a:r>
              <a:rPr lang="ro-RO" sz="2800" dirty="0"/>
              <a:t>Orc</a:t>
            </a:r>
          </a:p>
          <a:p>
            <a:pPr lvl="1"/>
            <a:r>
              <a:rPr lang="ro-RO" sz="2800" dirty="0"/>
              <a:t>Parquet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89C34-986C-C747-82B8-38CFDDC42EF4}"/>
              </a:ext>
            </a:extLst>
          </p:cNvPr>
          <p:cNvSpPr txBox="1">
            <a:spLocks/>
          </p:cNvSpPr>
          <p:nvPr/>
        </p:nvSpPr>
        <p:spPr>
          <a:xfrm>
            <a:off x="4343400" y="2286000"/>
            <a:ext cx="70866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dirty="0"/>
              <a:t>Citire:</a:t>
            </a:r>
          </a:p>
          <a:p>
            <a:pPr lvl="1"/>
            <a:r>
              <a:rPr lang="ro-RO" sz="2800" dirty="0"/>
              <a:t>Un fișier</a:t>
            </a:r>
          </a:p>
          <a:p>
            <a:pPr lvl="1"/>
            <a:r>
              <a:rPr lang="ro-RO" sz="2800" dirty="0"/>
              <a:t>Un folder cu mai multe fișiere</a:t>
            </a:r>
          </a:p>
          <a:p>
            <a:pPr lvl="1"/>
            <a:r>
              <a:rPr lang="ro-RO" sz="2800" dirty="0"/>
              <a:t>Un folder cu mai multe partiții</a:t>
            </a:r>
          </a:p>
          <a:p>
            <a:r>
              <a:rPr lang="ro-RO" sz="3200" dirty="0"/>
              <a:t>Scriere:</a:t>
            </a:r>
          </a:p>
          <a:p>
            <a:pPr lvl="1"/>
            <a:r>
              <a:rPr lang="ro-RO" sz="2800" dirty="0"/>
              <a:t>Text – 1 coloană</a:t>
            </a:r>
          </a:p>
          <a:p>
            <a:pPr lvl="1"/>
            <a:r>
              <a:rPr lang="ro-RO" sz="2800" dirty="0"/>
              <a:t>Celelalte formate: mai multe coloane</a:t>
            </a:r>
          </a:p>
          <a:p>
            <a:pPr lvl="1"/>
            <a:r>
              <a:rPr lang="ro-RO" sz="2800" dirty="0"/>
              <a:t>Parquet – date binare + compresie + partiții</a:t>
            </a:r>
          </a:p>
          <a:p>
            <a:pPr lvl="1"/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532216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D457BFF-781D-CD4D-B987-B312E874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Manager + HDFS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Kubernetes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2024810"/>
            <a:chOff x="2971800" y="4191000"/>
            <a:chExt cx="1798024" cy="20248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2024810"/>
              <a:chOff x="4838699" y="1928447"/>
              <a:chExt cx="1798024" cy="2024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2024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89"/>
            <a:ext cx="1798024" cy="2024809"/>
            <a:chOff x="2971800" y="4190999"/>
            <a:chExt cx="1798024" cy="20248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0999"/>
              <a:ext cx="1798024" cy="2024809"/>
              <a:chOff x="4838699" y="1928446"/>
              <a:chExt cx="1798024" cy="202480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6"/>
                <a:ext cx="1798024" cy="2024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7A26E-6A6A-8B47-8BC9-40853877E26F}"/>
              </a:ext>
            </a:extLst>
          </p:cNvPr>
          <p:cNvSpPr/>
          <p:nvPr/>
        </p:nvSpPr>
        <p:spPr>
          <a:xfrm>
            <a:off x="7368688" y="4756990"/>
            <a:ext cx="1798024" cy="202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WORKER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5661313" y="4367724"/>
            <a:ext cx="778529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What is Kubernetes?. What is Kubernetes? | by Jaydeep Patil | Medium">
            <a:extLst>
              <a:ext uri="{FF2B5EF4-FFF2-40B4-BE49-F238E27FC236}">
                <a16:creationId xmlns:a16="http://schemas.microsoft.com/office/drawing/2014/main" id="{3B8000D7-98DF-6D40-9B56-CDE4F7BC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95" y="1484375"/>
            <a:ext cx="299923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A0A8B02-88F3-0A40-91F4-780BDA48C15D}"/>
              </a:ext>
            </a:extLst>
          </p:cNvPr>
          <p:cNvSpPr/>
          <p:nvPr/>
        </p:nvSpPr>
        <p:spPr>
          <a:xfrm>
            <a:off x="3025288" y="6277120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57B4EE-48D9-924C-A52E-FCB49B5CFAB0}"/>
              </a:ext>
            </a:extLst>
          </p:cNvPr>
          <p:cNvSpPr/>
          <p:nvPr/>
        </p:nvSpPr>
        <p:spPr>
          <a:xfrm>
            <a:off x="5256827" y="6277120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6BE5F-8BCC-7E48-A935-576FBDAE13F7}"/>
              </a:ext>
            </a:extLst>
          </p:cNvPr>
          <p:cNvSpPr/>
          <p:nvPr/>
        </p:nvSpPr>
        <p:spPr>
          <a:xfrm>
            <a:off x="7467600" y="627712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6FF86-900D-EB44-A4CF-D76267514EB1}"/>
              </a:ext>
            </a:extLst>
          </p:cNvPr>
          <p:cNvSpPr/>
          <p:nvPr/>
        </p:nvSpPr>
        <p:spPr>
          <a:xfrm>
            <a:off x="7467600" y="5772442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C9B112-6E30-7C45-BCE0-7CE840167CF1}"/>
              </a:ext>
            </a:extLst>
          </p:cNvPr>
          <p:cNvSpPr/>
          <p:nvPr/>
        </p:nvSpPr>
        <p:spPr>
          <a:xfrm>
            <a:off x="7467600" y="5197894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Name Node</a:t>
            </a:r>
          </a:p>
        </p:txBody>
      </p:sp>
      <p:pic>
        <p:nvPicPr>
          <p:cNvPr id="32" name="Picture 2" descr="Hadoop Distributed File System (HDFS) - Architecture, Working and Benefits">
            <a:extLst>
              <a:ext uri="{FF2B5EF4-FFF2-40B4-BE49-F238E27FC236}">
                <a16:creationId xmlns:a16="http://schemas.microsoft.com/office/drawing/2014/main" id="{B4A9467B-3B29-C745-973B-E193F444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53" y="5277340"/>
            <a:ext cx="2458293" cy="1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44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hlinkClick r:id="rId2"/>
              </a:rPr>
              <a:t>https://spark.apache.org/docs/latest/sql-data-sources-load-save-functions.html</a:t>
            </a:r>
            <a:r>
              <a:rPr lang="ro-RO" dirty="0"/>
              <a:t> </a:t>
            </a:r>
          </a:p>
          <a:p>
            <a:r>
              <a:rPr lang="ro-RO" dirty="0">
                <a:hlinkClick r:id="rId3"/>
              </a:rPr>
              <a:t>https://parquet.apache.org/</a:t>
            </a:r>
            <a:r>
              <a:rPr lang="ro-RO" dirty="0"/>
              <a:t> </a:t>
            </a:r>
          </a:p>
          <a:p>
            <a:r>
              <a:rPr lang="ro-RO" dirty="0">
                <a:hlinkClick r:id="rId4"/>
              </a:rPr>
              <a:t>https://orc.apache.org/</a:t>
            </a:r>
            <a:r>
              <a:rPr lang="ro-RO" dirty="0"/>
              <a:t> 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CA6E-3EEE-564F-A22F-1CDC490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F5B1A-7A82-FDBB-8CBE-B4F742425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0439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85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DATELOR În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</a:t>
            </a:r>
            <a:br>
              <a:rPr lang="ro-RO" dirty="0"/>
            </a:br>
            <a:r>
              <a:rPr lang="ro-RO" dirty="0"/>
              <a:t>Mari de Date</a:t>
            </a:r>
            <a:br>
              <a:rPr lang="ro-RO" dirty="0"/>
            </a:br>
            <a:r>
              <a:rPr lang="ro-RO" dirty="0"/>
              <a:t>Curs 3</a:t>
            </a:r>
          </a:p>
        </p:txBody>
      </p:sp>
    </p:spTree>
    <p:extLst>
      <p:ext uri="{BB962C8B-B14F-4D97-AF65-F5344CB8AC3E}">
        <p14:creationId xmlns:p14="http://schemas.microsoft.com/office/powerpoint/2010/main" val="405114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Functii</a:t>
            </a:r>
            <a:r>
              <a:rPr lang="ro-RO" dirty="0"/>
              <a:t> generice de citire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Format:</a:t>
            </a:r>
          </a:p>
          <a:p>
            <a:pPr lvl="1"/>
            <a:r>
              <a:rPr lang="en-GB" sz="2800" dirty="0"/>
              <a:t>Text</a:t>
            </a:r>
          </a:p>
          <a:p>
            <a:pPr lvl="1"/>
            <a:r>
              <a:rPr lang="en-GB" sz="2800" dirty="0"/>
              <a:t>CSV</a:t>
            </a:r>
          </a:p>
          <a:p>
            <a:pPr lvl="1"/>
            <a:r>
              <a:rPr lang="en-GB" sz="2800" dirty="0"/>
              <a:t>JSON</a:t>
            </a:r>
          </a:p>
          <a:p>
            <a:pPr lvl="1"/>
            <a:r>
              <a:rPr lang="en-GB" sz="2800" dirty="0" err="1"/>
              <a:t>LibSVM</a:t>
            </a:r>
            <a:endParaRPr lang="en-GB" sz="2800" dirty="0"/>
          </a:p>
          <a:p>
            <a:pPr lvl="1"/>
            <a:r>
              <a:rPr lang="en-GB" sz="2800" dirty="0"/>
              <a:t>JDBC</a:t>
            </a:r>
          </a:p>
          <a:p>
            <a:pPr lvl="1"/>
            <a:r>
              <a:rPr lang="en-GB" sz="2800" dirty="0"/>
              <a:t>Orc</a:t>
            </a:r>
          </a:p>
          <a:p>
            <a:pPr lvl="1"/>
            <a:r>
              <a:rPr lang="en-GB" sz="2800" dirty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243187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GB" sz="4000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GB" sz="1600">
                <a:latin typeface="Consolas" panose="020B0609020204030204" pitchFamily="49" charset="0"/>
                <a:cs typeface="Consolas" panose="020B0609020204030204" pitchFamily="49" charset="0"/>
              </a:rPr>
              <a:t>df = spark.read.text("./sspeare.txt")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E7DD9-DC1C-1740-9245-B028A603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794724"/>
            <a:ext cx="6909577" cy="52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0608-38E0-D14F-9896-5B381B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0305-80C4-CF46-A923-82B56B3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spark.read.csv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stock_data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indexData.csv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1910B-3D97-F24C-8D52-08C4F287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14" y="2971800"/>
            <a:ext cx="9258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8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{B5DB7F83-7F2E-C543-9FCE-B583DF518EE7}tf10001061</Template>
  <TotalTime>36727</TotalTime>
  <Words>1237</Words>
  <Application>Microsoft Macintosh PowerPoint</Application>
  <PresentationFormat>Widescreen</PresentationFormat>
  <Paragraphs>233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Consolas</vt:lpstr>
      <vt:lpstr>Tw Cen MT</vt:lpstr>
      <vt:lpstr>Tw Cen MT Condensed</vt:lpstr>
      <vt:lpstr>Wingdings 3</vt:lpstr>
      <vt:lpstr>Integral</vt:lpstr>
      <vt:lpstr>Prelucrarea volumelor mari de date   CURS 3</vt:lpstr>
      <vt:lpstr>Cursul trecut</vt:lpstr>
      <vt:lpstr>Cluster Managers</vt:lpstr>
      <vt:lpstr>Kubernetes Manager + HDFS</vt:lpstr>
      <vt:lpstr>AGENDA</vt:lpstr>
      <vt:lpstr>CITIREA DATELOR În SPARK</vt:lpstr>
      <vt:lpstr>Functii generice de citire</vt:lpstr>
      <vt:lpstr>Text</vt:lpstr>
      <vt:lpstr>CSV</vt:lpstr>
      <vt:lpstr>CSV</vt:lpstr>
      <vt:lpstr>JSON</vt:lpstr>
      <vt:lpstr>Formatul LIBSVM</vt:lpstr>
      <vt:lpstr>Formatul LIBSVM</vt:lpstr>
      <vt:lpstr>Formatul LIBSVM</vt:lpstr>
      <vt:lpstr>BAZE DE DATE (PRIN JDBC)</vt:lpstr>
      <vt:lpstr>Apache PARQUET</vt:lpstr>
      <vt:lpstr>Apache PARQUET DATA</vt:lpstr>
      <vt:lpstr>PARQUET</vt:lpstr>
      <vt:lpstr>Apache ORC</vt:lpstr>
      <vt:lpstr>ORC</vt:lpstr>
      <vt:lpstr>DATE BINARE</vt:lpstr>
      <vt:lpstr>SCRIEREA DATELOR În SPARK</vt:lpstr>
      <vt:lpstr>CALCULAREA FRECVENTEI CUVINTELOR</vt:lpstr>
      <vt:lpstr>CALCULAREA FRECVENTEI CUVINTELOR</vt:lpstr>
      <vt:lpstr>CALCULAREA FRECVENTEI CUVINTELOR</vt:lpstr>
      <vt:lpstr>SCRIEREA ÎN FORMAT TEXT</vt:lpstr>
      <vt:lpstr>CONCATENAREA COLOANELOR</vt:lpstr>
      <vt:lpstr>SCRIERE ÎN FORMATUL CSV</vt:lpstr>
      <vt:lpstr>SPARK SCRIE UN FOLDER</vt:lpstr>
      <vt:lpstr>Part-0000.csv</vt:lpstr>
      <vt:lpstr>CITIREA UNUI FOLDER</vt:lpstr>
      <vt:lpstr>SCRIERE ÎN FORMATUL PARQUET</vt:lpstr>
      <vt:lpstr>Part-0000.PARQUET</vt:lpstr>
      <vt:lpstr>PARTITIONAREA UNUI TABEL PARQUET</vt:lpstr>
      <vt:lpstr>CITIREA TUTUROR PARTITIILOR</vt:lpstr>
      <vt:lpstr>CITIREA UNEI PARTITII</vt:lpstr>
      <vt:lpstr>PARTITII MULTIPLE</vt:lpstr>
      <vt:lpstr>SUMAR</vt:lpstr>
      <vt:lpstr>FEEDBACK</vt:lpstr>
      <vt:lpstr>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Frincu</dc:creator>
  <cp:lastModifiedBy>Spataru Florin</cp:lastModifiedBy>
  <cp:revision>148</cp:revision>
  <dcterms:created xsi:type="dcterms:W3CDTF">2018-02-05T08:34:04Z</dcterms:created>
  <dcterms:modified xsi:type="dcterms:W3CDTF">2024-04-01T16:46:11Z</dcterms:modified>
</cp:coreProperties>
</file>