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346" r:id="rId3"/>
    <p:sldId id="352" r:id="rId4"/>
    <p:sldId id="382" r:id="rId5"/>
    <p:sldId id="355" r:id="rId6"/>
    <p:sldId id="384" r:id="rId7"/>
    <p:sldId id="383" r:id="rId8"/>
    <p:sldId id="385" r:id="rId9"/>
    <p:sldId id="300" r:id="rId10"/>
    <p:sldId id="317" r:id="rId11"/>
    <p:sldId id="354" r:id="rId12"/>
    <p:sldId id="356" r:id="rId13"/>
    <p:sldId id="357" r:id="rId14"/>
    <p:sldId id="360" r:id="rId15"/>
    <p:sldId id="358" r:id="rId16"/>
    <p:sldId id="361" r:id="rId17"/>
    <p:sldId id="359" r:id="rId18"/>
    <p:sldId id="370" r:id="rId19"/>
    <p:sldId id="371" r:id="rId20"/>
    <p:sldId id="366" r:id="rId21"/>
    <p:sldId id="367" r:id="rId22"/>
    <p:sldId id="335" r:id="rId23"/>
    <p:sldId id="336" r:id="rId24"/>
    <p:sldId id="364" r:id="rId25"/>
    <p:sldId id="363" r:id="rId26"/>
    <p:sldId id="365" r:id="rId27"/>
    <p:sldId id="373" r:id="rId28"/>
    <p:sldId id="376" r:id="rId29"/>
    <p:sldId id="377" r:id="rId30"/>
    <p:sldId id="378" r:id="rId31"/>
    <p:sldId id="379" r:id="rId32"/>
    <p:sldId id="380" r:id="rId33"/>
    <p:sldId id="381" r:id="rId34"/>
    <p:sldId id="298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2381"/>
  </p:normalViewPr>
  <p:slideViewPr>
    <p:cSldViewPr>
      <p:cViewPr varScale="1">
        <p:scale>
          <a:sx n="118" d="100"/>
          <a:sy n="118" d="100"/>
        </p:scale>
        <p:origin x="1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E93C5-EC20-47EC-95A3-CA96CA37F9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A79D1-3F7A-40A1-9A4B-CF32D1E880A1}">
      <dgm:prSet/>
      <dgm:spPr/>
      <dgm:t>
        <a:bodyPr/>
        <a:lstStyle/>
        <a:p>
          <a:r>
            <a:rPr lang="ro-RO" dirty="0" err="1"/>
            <a:t>Spark</a:t>
          </a:r>
          <a:r>
            <a:rPr lang="ro-RO" dirty="0"/>
            <a:t> </a:t>
          </a:r>
          <a:r>
            <a:rPr lang="ro-RO" dirty="0" err="1"/>
            <a:t>MLLib</a:t>
          </a:r>
          <a:endParaRPr lang="en-US" dirty="0"/>
        </a:p>
      </dgm:t>
    </dgm:pt>
    <dgm:pt modelId="{DFCD064D-8A32-47DA-89D7-89ED119E3574}" type="parTrans" cxnId="{7E734C62-FB23-46AC-B177-2E518875ED19}">
      <dgm:prSet/>
      <dgm:spPr/>
      <dgm:t>
        <a:bodyPr/>
        <a:lstStyle/>
        <a:p>
          <a:endParaRPr lang="en-US"/>
        </a:p>
      </dgm:t>
    </dgm:pt>
    <dgm:pt modelId="{D2D9A5F9-45F3-4F2B-9306-08E5FD1DF77D}" type="sibTrans" cxnId="{7E734C62-FB23-46AC-B177-2E518875ED19}">
      <dgm:prSet/>
      <dgm:spPr/>
      <dgm:t>
        <a:bodyPr/>
        <a:lstStyle/>
        <a:p>
          <a:endParaRPr lang="en-US"/>
        </a:p>
      </dgm:t>
    </dgm:pt>
    <dgm:pt modelId="{A1461CEB-672B-4859-8FE8-6743D75327C6}">
      <dgm:prSet/>
      <dgm:spPr/>
      <dgm:t>
        <a:bodyPr/>
        <a:lstStyle/>
        <a:p>
          <a:r>
            <a:rPr lang="ro-RO" noProof="0" dirty="0"/>
            <a:t>Preprocesarea setului de date</a:t>
          </a:r>
        </a:p>
      </dgm:t>
    </dgm:pt>
    <dgm:pt modelId="{21D7DE37-1E0E-476C-AB18-A0D31426B92D}" type="parTrans" cxnId="{7A87C016-03CB-4C62-9075-1587CF961881}">
      <dgm:prSet/>
      <dgm:spPr/>
      <dgm:t>
        <a:bodyPr/>
        <a:lstStyle/>
        <a:p>
          <a:endParaRPr lang="en-US"/>
        </a:p>
      </dgm:t>
    </dgm:pt>
    <dgm:pt modelId="{C85AA641-9C35-4A0D-BBBF-B44E96BB1DDD}" type="sibTrans" cxnId="{7A87C016-03CB-4C62-9075-1587CF961881}">
      <dgm:prSet/>
      <dgm:spPr/>
      <dgm:t>
        <a:bodyPr/>
        <a:lstStyle/>
        <a:p>
          <a:endParaRPr lang="en-US"/>
        </a:p>
      </dgm:t>
    </dgm:pt>
    <dgm:pt modelId="{546D0DDF-D282-4117-A474-0F1C2DF9428B}">
      <dgm:prSet/>
      <dgm:spPr/>
      <dgm:t>
        <a:bodyPr/>
        <a:lstStyle/>
        <a:p>
          <a:r>
            <a:rPr lang="ro-RO" dirty="0"/>
            <a:t>Învățare supervizată: Regresii</a:t>
          </a:r>
          <a:endParaRPr lang="en-US" dirty="0"/>
        </a:p>
      </dgm:t>
    </dgm:pt>
    <dgm:pt modelId="{AE556AB9-BAD9-43B9-8941-BCE51CA768DE}" type="parTrans" cxnId="{6B963309-1F60-45CE-98E4-BCA24FEB35A3}">
      <dgm:prSet/>
      <dgm:spPr/>
      <dgm:t>
        <a:bodyPr/>
        <a:lstStyle/>
        <a:p>
          <a:endParaRPr lang="en-US"/>
        </a:p>
      </dgm:t>
    </dgm:pt>
    <dgm:pt modelId="{8D19377D-4005-435A-8142-A39C8C48C0BD}" type="sibTrans" cxnId="{6B963309-1F60-45CE-98E4-BCA24FEB35A3}">
      <dgm:prSet/>
      <dgm:spPr/>
      <dgm:t>
        <a:bodyPr/>
        <a:lstStyle/>
        <a:p>
          <a:endParaRPr lang="en-US"/>
        </a:p>
      </dgm:t>
    </dgm:pt>
    <dgm:pt modelId="{478CBE99-637D-437D-A29E-8E2DFC1B7797}">
      <dgm:prSet/>
      <dgm:spPr/>
      <dgm:t>
        <a:bodyPr/>
        <a:lstStyle/>
        <a:p>
          <a:r>
            <a:rPr lang="ro-RO" noProof="0" dirty="0"/>
            <a:t>Regresie </a:t>
          </a:r>
          <a:r>
            <a:rPr lang="ro-RO" b="1" noProof="0" dirty="0"/>
            <a:t>Liniară</a:t>
          </a:r>
        </a:p>
      </dgm:t>
    </dgm:pt>
    <dgm:pt modelId="{DDB2C921-0413-4055-AF03-AC8BE32A66BB}" type="parTrans" cxnId="{5E3B1861-BF23-4C9E-B7AF-D1FB64C3649A}">
      <dgm:prSet/>
      <dgm:spPr/>
      <dgm:t>
        <a:bodyPr/>
        <a:lstStyle/>
        <a:p>
          <a:endParaRPr lang="en-US"/>
        </a:p>
      </dgm:t>
    </dgm:pt>
    <dgm:pt modelId="{A40C6267-171B-4B74-833D-80ACE739D6D2}" type="sibTrans" cxnId="{5E3B1861-BF23-4C9E-B7AF-D1FB64C3649A}">
      <dgm:prSet/>
      <dgm:spPr/>
      <dgm:t>
        <a:bodyPr/>
        <a:lstStyle/>
        <a:p>
          <a:endParaRPr lang="en-US"/>
        </a:p>
      </dgm:t>
    </dgm:pt>
    <dgm:pt modelId="{13151C79-28DC-A047-AB94-A96A04A6FEF3}">
      <dgm:prSet/>
      <dgm:spPr/>
      <dgm:t>
        <a:bodyPr/>
        <a:lstStyle/>
        <a:p>
          <a:r>
            <a:rPr lang="ro-RO" noProof="0" dirty="0"/>
            <a:t>Transformarea caracteristicilor (</a:t>
          </a:r>
          <a:r>
            <a:rPr lang="ro-RO" noProof="0" dirty="0" err="1"/>
            <a:t>features</a:t>
          </a:r>
          <a:r>
            <a:rPr lang="ro-RO" noProof="0" dirty="0"/>
            <a:t>)</a:t>
          </a:r>
        </a:p>
      </dgm:t>
    </dgm:pt>
    <dgm:pt modelId="{E8B2B39D-71A0-8345-8117-8127C13CFC5D}" type="parTrans" cxnId="{AAB4DC7F-4F43-8A49-927E-26C3AC927522}">
      <dgm:prSet/>
      <dgm:spPr/>
      <dgm:t>
        <a:bodyPr/>
        <a:lstStyle/>
        <a:p>
          <a:endParaRPr lang="en-GB"/>
        </a:p>
      </dgm:t>
    </dgm:pt>
    <dgm:pt modelId="{66F6CC7A-0A99-5745-B8B6-522462C66101}" type="sibTrans" cxnId="{AAB4DC7F-4F43-8A49-927E-26C3AC927522}">
      <dgm:prSet/>
      <dgm:spPr/>
      <dgm:t>
        <a:bodyPr/>
        <a:lstStyle/>
        <a:p>
          <a:endParaRPr lang="en-GB"/>
        </a:p>
      </dgm:t>
    </dgm:pt>
    <dgm:pt modelId="{67409B19-DFAA-6D4C-AA7A-4AAD358596C5}">
      <dgm:prSet/>
      <dgm:spPr/>
      <dgm:t>
        <a:bodyPr/>
        <a:lstStyle/>
        <a:p>
          <a:r>
            <a:rPr lang="ro-RO" b="0" noProof="0" dirty="0"/>
            <a:t>Regresie</a:t>
          </a:r>
          <a:r>
            <a:rPr lang="ro-RO" b="1" noProof="0" dirty="0"/>
            <a:t> Liniară Generalizată </a:t>
          </a:r>
        </a:p>
      </dgm:t>
    </dgm:pt>
    <dgm:pt modelId="{508505A4-C57E-7441-9905-D819744944F3}" type="parTrans" cxnId="{40246674-472E-C448-B9EE-602C8F3B86D8}">
      <dgm:prSet/>
      <dgm:spPr/>
      <dgm:t>
        <a:bodyPr/>
        <a:lstStyle/>
        <a:p>
          <a:endParaRPr lang="en-GB"/>
        </a:p>
      </dgm:t>
    </dgm:pt>
    <dgm:pt modelId="{46E13430-DFE7-D34F-A90C-1E384819BA82}" type="sibTrans" cxnId="{40246674-472E-C448-B9EE-602C8F3B86D8}">
      <dgm:prSet/>
      <dgm:spPr/>
      <dgm:t>
        <a:bodyPr/>
        <a:lstStyle/>
        <a:p>
          <a:endParaRPr lang="en-GB"/>
        </a:p>
      </dgm:t>
    </dgm:pt>
    <dgm:pt modelId="{DF2E6F2D-47FE-E540-A3CF-2D29E7E1F2E8}">
      <dgm:prSet/>
      <dgm:spPr/>
      <dgm:t>
        <a:bodyPr/>
        <a:lstStyle/>
        <a:p>
          <a:r>
            <a:rPr lang="ro-RO" b="0" noProof="0" dirty="0"/>
            <a:t>Regresie</a:t>
          </a:r>
          <a:r>
            <a:rPr lang="ro-RO" b="1" noProof="0" dirty="0"/>
            <a:t> </a:t>
          </a:r>
          <a:r>
            <a:rPr lang="ro-RO" b="1" noProof="0" dirty="0" err="1"/>
            <a:t>Isotonică</a:t>
          </a:r>
          <a:r>
            <a:rPr lang="ro-RO" b="1" noProof="0" dirty="0"/>
            <a:t> </a:t>
          </a:r>
        </a:p>
      </dgm:t>
    </dgm:pt>
    <dgm:pt modelId="{4FD60B01-55E5-4040-8588-520C5F2CBB6C}" type="parTrans" cxnId="{9A6FA85C-565A-4740-83F3-CE796C2E6279}">
      <dgm:prSet/>
      <dgm:spPr/>
      <dgm:t>
        <a:bodyPr/>
        <a:lstStyle/>
        <a:p>
          <a:endParaRPr lang="en-GB"/>
        </a:p>
      </dgm:t>
    </dgm:pt>
    <dgm:pt modelId="{A62217AC-C091-8D4F-90A8-3CD5021482A5}" type="sibTrans" cxnId="{9A6FA85C-565A-4740-83F3-CE796C2E6279}">
      <dgm:prSet/>
      <dgm:spPr/>
      <dgm:t>
        <a:bodyPr/>
        <a:lstStyle/>
        <a:p>
          <a:endParaRPr lang="en-GB"/>
        </a:p>
      </dgm:t>
    </dgm:pt>
    <dgm:pt modelId="{71DF3C3A-36B4-1A4E-B9AC-025B023070C4}" type="pres">
      <dgm:prSet presAssocID="{9F0E93C5-EC20-47EC-95A3-CA96CA37F9C9}" presName="linear" presStyleCnt="0">
        <dgm:presLayoutVars>
          <dgm:dir/>
          <dgm:animLvl val="lvl"/>
          <dgm:resizeHandles val="exact"/>
        </dgm:presLayoutVars>
      </dgm:prSet>
      <dgm:spPr/>
    </dgm:pt>
    <dgm:pt modelId="{96F46940-EB55-1847-AE56-FE9E86CC8AB5}" type="pres">
      <dgm:prSet presAssocID="{027A79D1-3F7A-40A1-9A4B-CF32D1E880A1}" presName="parentLin" presStyleCnt="0"/>
      <dgm:spPr/>
    </dgm:pt>
    <dgm:pt modelId="{58260E0A-8C09-8A4A-8F30-74521C5B3E75}" type="pres">
      <dgm:prSet presAssocID="{027A79D1-3F7A-40A1-9A4B-CF32D1E880A1}" presName="parentLeftMargin" presStyleLbl="node1" presStyleIdx="0" presStyleCnt="2"/>
      <dgm:spPr/>
    </dgm:pt>
    <dgm:pt modelId="{1F8D0804-8994-E349-B9C0-E25BB000D037}" type="pres">
      <dgm:prSet presAssocID="{027A79D1-3F7A-40A1-9A4B-CF32D1E880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B329E1-26A9-8D4D-9A5A-E7192A793DD6}" type="pres">
      <dgm:prSet presAssocID="{027A79D1-3F7A-40A1-9A4B-CF32D1E880A1}" presName="negativeSpace" presStyleCnt="0"/>
      <dgm:spPr/>
    </dgm:pt>
    <dgm:pt modelId="{BEA23A5E-4C3A-704A-8BE1-510CA7B85340}" type="pres">
      <dgm:prSet presAssocID="{027A79D1-3F7A-40A1-9A4B-CF32D1E880A1}" presName="childText" presStyleLbl="conFgAcc1" presStyleIdx="0" presStyleCnt="2">
        <dgm:presLayoutVars>
          <dgm:bulletEnabled val="1"/>
        </dgm:presLayoutVars>
      </dgm:prSet>
      <dgm:spPr/>
    </dgm:pt>
    <dgm:pt modelId="{4FF599DD-259B-614F-B140-667D561D821F}" type="pres">
      <dgm:prSet presAssocID="{D2D9A5F9-45F3-4F2B-9306-08E5FD1DF77D}" presName="spaceBetweenRectangles" presStyleCnt="0"/>
      <dgm:spPr/>
    </dgm:pt>
    <dgm:pt modelId="{D72596D0-A3C3-2448-81E5-A8EB5DDB2DF0}" type="pres">
      <dgm:prSet presAssocID="{546D0DDF-D282-4117-A474-0F1C2DF9428B}" presName="parentLin" presStyleCnt="0"/>
      <dgm:spPr/>
    </dgm:pt>
    <dgm:pt modelId="{D0C3587A-468C-584B-9134-78D642B33693}" type="pres">
      <dgm:prSet presAssocID="{546D0DDF-D282-4117-A474-0F1C2DF9428B}" presName="parentLeftMargin" presStyleLbl="node1" presStyleIdx="0" presStyleCnt="2"/>
      <dgm:spPr/>
    </dgm:pt>
    <dgm:pt modelId="{7503B0C5-A7C1-3744-861A-DEB5AA2B5504}" type="pres">
      <dgm:prSet presAssocID="{546D0DDF-D282-4117-A474-0F1C2DF942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34AECB-3A1C-0849-86C2-22BC09270FB8}" type="pres">
      <dgm:prSet presAssocID="{546D0DDF-D282-4117-A474-0F1C2DF9428B}" presName="negativeSpace" presStyleCnt="0"/>
      <dgm:spPr/>
    </dgm:pt>
    <dgm:pt modelId="{AA3C29D9-D639-CF43-BDEE-79CAAB04D008}" type="pres">
      <dgm:prSet presAssocID="{546D0DDF-D282-4117-A474-0F1C2DF942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963309-1F60-45CE-98E4-BCA24FEB35A3}" srcId="{9F0E93C5-EC20-47EC-95A3-CA96CA37F9C9}" destId="{546D0DDF-D282-4117-A474-0F1C2DF9428B}" srcOrd="1" destOrd="0" parTransId="{AE556AB9-BAD9-43B9-8941-BCE51CA768DE}" sibTransId="{8D19377D-4005-435A-8142-A39C8C48C0BD}"/>
    <dgm:cxn modelId="{30398C0B-B9C8-894F-88D7-E53D40686B25}" type="presOf" srcId="{546D0DDF-D282-4117-A474-0F1C2DF9428B}" destId="{D0C3587A-468C-584B-9134-78D642B33693}" srcOrd="0" destOrd="0" presId="urn:microsoft.com/office/officeart/2005/8/layout/list1"/>
    <dgm:cxn modelId="{15DCE014-EB08-FC41-9F89-4DB07460E661}" type="presOf" srcId="{DF2E6F2D-47FE-E540-A3CF-2D29E7E1F2E8}" destId="{AA3C29D9-D639-CF43-BDEE-79CAAB04D008}" srcOrd="0" destOrd="2" presId="urn:microsoft.com/office/officeart/2005/8/layout/list1"/>
    <dgm:cxn modelId="{7A87C016-03CB-4C62-9075-1587CF961881}" srcId="{027A79D1-3F7A-40A1-9A4B-CF32D1E880A1}" destId="{A1461CEB-672B-4859-8FE8-6743D75327C6}" srcOrd="0" destOrd="0" parTransId="{21D7DE37-1E0E-476C-AB18-A0D31426B92D}" sibTransId="{C85AA641-9C35-4A0D-BBBF-B44E96BB1DDD}"/>
    <dgm:cxn modelId="{F2750419-467A-2049-939D-E9BFC11ED03E}" type="presOf" srcId="{9F0E93C5-EC20-47EC-95A3-CA96CA37F9C9}" destId="{71DF3C3A-36B4-1A4E-B9AC-025B023070C4}" srcOrd="0" destOrd="0" presId="urn:microsoft.com/office/officeart/2005/8/layout/list1"/>
    <dgm:cxn modelId="{9AF63634-1276-A249-A195-EE7F5114140A}" type="presOf" srcId="{67409B19-DFAA-6D4C-AA7A-4AAD358596C5}" destId="{AA3C29D9-D639-CF43-BDEE-79CAAB04D008}" srcOrd="0" destOrd="1" presId="urn:microsoft.com/office/officeart/2005/8/layout/list1"/>
    <dgm:cxn modelId="{36480F3B-838D-084C-8307-1C8D0C3C8EBE}" type="presOf" srcId="{027A79D1-3F7A-40A1-9A4B-CF32D1E880A1}" destId="{58260E0A-8C09-8A4A-8F30-74521C5B3E75}" srcOrd="0" destOrd="0" presId="urn:microsoft.com/office/officeart/2005/8/layout/list1"/>
    <dgm:cxn modelId="{CEDA5C49-BDB7-2D4B-994D-70EF190B8257}" type="presOf" srcId="{546D0DDF-D282-4117-A474-0F1C2DF9428B}" destId="{7503B0C5-A7C1-3744-861A-DEB5AA2B5504}" srcOrd="1" destOrd="0" presId="urn:microsoft.com/office/officeart/2005/8/layout/list1"/>
    <dgm:cxn modelId="{9A6FA85C-565A-4740-83F3-CE796C2E6279}" srcId="{546D0DDF-D282-4117-A474-0F1C2DF9428B}" destId="{DF2E6F2D-47FE-E540-A3CF-2D29E7E1F2E8}" srcOrd="2" destOrd="0" parTransId="{4FD60B01-55E5-4040-8588-520C5F2CBB6C}" sibTransId="{A62217AC-C091-8D4F-90A8-3CD5021482A5}"/>
    <dgm:cxn modelId="{5E3B1861-BF23-4C9E-B7AF-D1FB64C3649A}" srcId="{546D0DDF-D282-4117-A474-0F1C2DF9428B}" destId="{478CBE99-637D-437D-A29E-8E2DFC1B7797}" srcOrd="0" destOrd="0" parTransId="{DDB2C921-0413-4055-AF03-AC8BE32A66BB}" sibTransId="{A40C6267-171B-4B74-833D-80ACE739D6D2}"/>
    <dgm:cxn modelId="{7E734C62-FB23-46AC-B177-2E518875ED19}" srcId="{9F0E93C5-EC20-47EC-95A3-CA96CA37F9C9}" destId="{027A79D1-3F7A-40A1-9A4B-CF32D1E880A1}" srcOrd="0" destOrd="0" parTransId="{DFCD064D-8A32-47DA-89D7-89ED119E3574}" sibTransId="{D2D9A5F9-45F3-4F2B-9306-08E5FD1DF77D}"/>
    <dgm:cxn modelId="{40246674-472E-C448-B9EE-602C8F3B86D8}" srcId="{546D0DDF-D282-4117-A474-0F1C2DF9428B}" destId="{67409B19-DFAA-6D4C-AA7A-4AAD358596C5}" srcOrd="1" destOrd="0" parTransId="{508505A4-C57E-7441-9905-D819744944F3}" sibTransId="{46E13430-DFE7-D34F-A90C-1E384819BA82}"/>
    <dgm:cxn modelId="{8C4FB37A-257C-7A40-A099-628E862D59CE}" type="presOf" srcId="{13151C79-28DC-A047-AB94-A96A04A6FEF3}" destId="{BEA23A5E-4C3A-704A-8BE1-510CA7B85340}" srcOrd="0" destOrd="1" presId="urn:microsoft.com/office/officeart/2005/8/layout/list1"/>
    <dgm:cxn modelId="{AAB4DC7F-4F43-8A49-927E-26C3AC927522}" srcId="{027A79D1-3F7A-40A1-9A4B-CF32D1E880A1}" destId="{13151C79-28DC-A047-AB94-A96A04A6FEF3}" srcOrd="1" destOrd="0" parTransId="{E8B2B39D-71A0-8345-8117-8127C13CFC5D}" sibTransId="{66F6CC7A-0A99-5745-B8B6-522462C66101}"/>
    <dgm:cxn modelId="{ABE2C48D-515D-F14D-859B-F1704B6A252B}" type="presOf" srcId="{A1461CEB-672B-4859-8FE8-6743D75327C6}" destId="{BEA23A5E-4C3A-704A-8BE1-510CA7B85340}" srcOrd="0" destOrd="0" presId="urn:microsoft.com/office/officeart/2005/8/layout/list1"/>
    <dgm:cxn modelId="{A73D05B4-DA8B-1943-8F30-2522BFAF87F3}" type="presOf" srcId="{027A79D1-3F7A-40A1-9A4B-CF32D1E880A1}" destId="{1F8D0804-8994-E349-B9C0-E25BB000D037}" srcOrd="1" destOrd="0" presId="urn:microsoft.com/office/officeart/2005/8/layout/list1"/>
    <dgm:cxn modelId="{EB8C9FF0-EA9C-B54E-B055-589F358EC921}" type="presOf" srcId="{478CBE99-637D-437D-A29E-8E2DFC1B7797}" destId="{AA3C29D9-D639-CF43-BDEE-79CAAB04D008}" srcOrd="0" destOrd="0" presId="urn:microsoft.com/office/officeart/2005/8/layout/list1"/>
    <dgm:cxn modelId="{58B32216-CD2A-B445-B221-65F51E1F37B5}" type="presParOf" srcId="{71DF3C3A-36B4-1A4E-B9AC-025B023070C4}" destId="{96F46940-EB55-1847-AE56-FE9E86CC8AB5}" srcOrd="0" destOrd="0" presId="urn:microsoft.com/office/officeart/2005/8/layout/list1"/>
    <dgm:cxn modelId="{BD6E2A41-5490-6646-A925-B5424A773426}" type="presParOf" srcId="{96F46940-EB55-1847-AE56-FE9E86CC8AB5}" destId="{58260E0A-8C09-8A4A-8F30-74521C5B3E75}" srcOrd="0" destOrd="0" presId="urn:microsoft.com/office/officeart/2005/8/layout/list1"/>
    <dgm:cxn modelId="{4F8CE7E3-9336-634C-A462-4E6392FD206B}" type="presParOf" srcId="{96F46940-EB55-1847-AE56-FE9E86CC8AB5}" destId="{1F8D0804-8994-E349-B9C0-E25BB000D037}" srcOrd="1" destOrd="0" presId="urn:microsoft.com/office/officeart/2005/8/layout/list1"/>
    <dgm:cxn modelId="{77849BE7-98A8-3842-A8C8-668766440477}" type="presParOf" srcId="{71DF3C3A-36B4-1A4E-B9AC-025B023070C4}" destId="{E6B329E1-26A9-8D4D-9A5A-E7192A793DD6}" srcOrd="1" destOrd="0" presId="urn:microsoft.com/office/officeart/2005/8/layout/list1"/>
    <dgm:cxn modelId="{FF6E6481-3DA3-5549-940E-A68D1CCCA64B}" type="presParOf" srcId="{71DF3C3A-36B4-1A4E-B9AC-025B023070C4}" destId="{BEA23A5E-4C3A-704A-8BE1-510CA7B85340}" srcOrd="2" destOrd="0" presId="urn:microsoft.com/office/officeart/2005/8/layout/list1"/>
    <dgm:cxn modelId="{BC2DE0E1-42BF-3F4F-A2D6-16C148A67DAE}" type="presParOf" srcId="{71DF3C3A-36B4-1A4E-B9AC-025B023070C4}" destId="{4FF599DD-259B-614F-B140-667D561D821F}" srcOrd="3" destOrd="0" presId="urn:microsoft.com/office/officeart/2005/8/layout/list1"/>
    <dgm:cxn modelId="{9FFB8093-F1EA-D545-A81B-4BBF2C552AEB}" type="presParOf" srcId="{71DF3C3A-36B4-1A4E-B9AC-025B023070C4}" destId="{D72596D0-A3C3-2448-81E5-A8EB5DDB2DF0}" srcOrd="4" destOrd="0" presId="urn:microsoft.com/office/officeart/2005/8/layout/list1"/>
    <dgm:cxn modelId="{D8C7590B-D415-9F4A-B432-9EA36B98DE1B}" type="presParOf" srcId="{D72596D0-A3C3-2448-81E5-A8EB5DDB2DF0}" destId="{D0C3587A-468C-584B-9134-78D642B33693}" srcOrd="0" destOrd="0" presId="urn:microsoft.com/office/officeart/2005/8/layout/list1"/>
    <dgm:cxn modelId="{DBD915E7-4A46-0B49-8EF9-9F0C27CC7E28}" type="presParOf" srcId="{D72596D0-A3C3-2448-81E5-A8EB5DDB2DF0}" destId="{7503B0C5-A7C1-3744-861A-DEB5AA2B5504}" srcOrd="1" destOrd="0" presId="urn:microsoft.com/office/officeart/2005/8/layout/list1"/>
    <dgm:cxn modelId="{3A03E380-9A7A-6447-9CBB-3C527F2D94F1}" type="presParOf" srcId="{71DF3C3A-36B4-1A4E-B9AC-025B023070C4}" destId="{6F34AECB-3A1C-0849-86C2-22BC09270FB8}" srcOrd="5" destOrd="0" presId="urn:microsoft.com/office/officeart/2005/8/layout/list1"/>
    <dgm:cxn modelId="{4471ADA1-8053-F24B-82FE-B3E788FB446D}" type="presParOf" srcId="{71DF3C3A-36B4-1A4E-B9AC-025B023070C4}" destId="{AA3C29D9-D639-CF43-BDEE-79CAAB04D0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3A5E-4C3A-704A-8BE1-510CA7B85340}">
      <dsp:nvSpPr>
        <dsp:cNvPr id="0" name=""/>
        <dsp:cNvSpPr/>
      </dsp:nvSpPr>
      <dsp:spPr>
        <a:xfrm>
          <a:off x="0" y="369180"/>
          <a:ext cx="9720072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520700" rIns="75438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noProof="0" dirty="0"/>
            <a:t>Preprocesarea setului de date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noProof="0" dirty="0"/>
            <a:t>Transformarea caracteristicilor (</a:t>
          </a:r>
          <a:r>
            <a:rPr lang="ro-RO" sz="2500" kern="1200" noProof="0" dirty="0" err="1"/>
            <a:t>features</a:t>
          </a:r>
          <a:r>
            <a:rPr lang="ro-RO" sz="2500" kern="1200" noProof="0" dirty="0"/>
            <a:t>)</a:t>
          </a:r>
        </a:p>
      </dsp:txBody>
      <dsp:txXfrm>
        <a:off x="0" y="369180"/>
        <a:ext cx="9720072" cy="1378125"/>
      </dsp:txXfrm>
    </dsp:sp>
    <dsp:sp modelId="{1F8D0804-8994-E349-B9C0-E25BB000D037}">
      <dsp:nvSpPr>
        <dsp:cNvPr id="0" name=""/>
        <dsp:cNvSpPr/>
      </dsp:nvSpPr>
      <dsp:spPr>
        <a:xfrm>
          <a:off x="486003" y="180"/>
          <a:ext cx="680405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 err="1"/>
            <a:t>Spark</a:t>
          </a:r>
          <a:r>
            <a:rPr lang="ro-RO" sz="2500" kern="1200" dirty="0"/>
            <a:t> </a:t>
          </a:r>
          <a:r>
            <a:rPr lang="ro-RO" sz="2500" kern="1200" dirty="0" err="1"/>
            <a:t>MLLib</a:t>
          </a:r>
          <a:endParaRPr lang="en-US" sz="2500" kern="1200" dirty="0"/>
        </a:p>
      </dsp:txBody>
      <dsp:txXfrm>
        <a:off x="522029" y="36206"/>
        <a:ext cx="6731999" cy="665948"/>
      </dsp:txXfrm>
    </dsp:sp>
    <dsp:sp modelId="{AA3C29D9-D639-CF43-BDEE-79CAAB04D008}">
      <dsp:nvSpPr>
        <dsp:cNvPr id="0" name=""/>
        <dsp:cNvSpPr/>
      </dsp:nvSpPr>
      <dsp:spPr>
        <a:xfrm>
          <a:off x="0" y="2251305"/>
          <a:ext cx="9720072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520700" rIns="75438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kern="1200" noProof="0" dirty="0"/>
            <a:t>Regresie </a:t>
          </a:r>
          <a:r>
            <a:rPr lang="ro-RO" sz="2500" b="1" kern="1200" noProof="0" dirty="0"/>
            <a:t>Liniară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b="0" kern="1200" noProof="0" dirty="0"/>
            <a:t>Regresie</a:t>
          </a:r>
          <a:r>
            <a:rPr lang="ro-RO" sz="2500" b="1" kern="1200" noProof="0" dirty="0"/>
            <a:t> Liniară Generalizată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500" b="0" kern="1200" noProof="0" dirty="0"/>
            <a:t>Regresie</a:t>
          </a:r>
          <a:r>
            <a:rPr lang="ro-RO" sz="2500" b="1" kern="1200" noProof="0" dirty="0"/>
            <a:t> </a:t>
          </a:r>
          <a:r>
            <a:rPr lang="ro-RO" sz="2500" b="1" kern="1200" noProof="0" dirty="0" err="1"/>
            <a:t>Isotonică</a:t>
          </a:r>
          <a:r>
            <a:rPr lang="ro-RO" sz="2500" b="1" kern="1200" noProof="0" dirty="0"/>
            <a:t> </a:t>
          </a:r>
        </a:p>
      </dsp:txBody>
      <dsp:txXfrm>
        <a:off x="0" y="2251305"/>
        <a:ext cx="9720072" cy="1771875"/>
      </dsp:txXfrm>
    </dsp:sp>
    <dsp:sp modelId="{7503B0C5-A7C1-3744-861A-DEB5AA2B5504}">
      <dsp:nvSpPr>
        <dsp:cNvPr id="0" name=""/>
        <dsp:cNvSpPr/>
      </dsp:nvSpPr>
      <dsp:spPr>
        <a:xfrm>
          <a:off x="486003" y="1882305"/>
          <a:ext cx="680405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Învățare supervizată: Regresii</a:t>
          </a:r>
          <a:endParaRPr lang="en-US" sz="2500" kern="1200" dirty="0"/>
        </a:p>
      </dsp:txBody>
      <dsp:txXfrm>
        <a:off x="522029" y="1918331"/>
        <a:ext cx="673199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D116-C949-454A-B445-D427CB3D78B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24898-0386-4D17-BC32-17E50AA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9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1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2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7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0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7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1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8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7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54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5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24898-0386-4D17-BC32-17E50AA229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0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8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5EB3CF-CBF4-426B-AFCE-AD8216A88E01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pyspark.m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ro-RO" sz="3700" dirty="0">
                <a:solidFill>
                  <a:srgbClr val="FFFFFF"/>
                </a:solidFill>
              </a:rPr>
              <a:t>Prelucrarea volumelor</a:t>
            </a: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dirty="0">
                <a:solidFill>
                  <a:srgbClr val="FFFFFF"/>
                </a:solidFill>
              </a:rPr>
              <a:t>mari de date </a:t>
            </a:r>
            <a:br>
              <a:rPr lang="ro-RO" sz="3700" dirty="0">
                <a:solidFill>
                  <a:srgbClr val="FFFFFF"/>
                </a:solidFill>
              </a:rPr>
            </a:br>
            <a:br>
              <a:rPr lang="ro-RO" sz="3700" dirty="0">
                <a:solidFill>
                  <a:srgbClr val="FFFFFF"/>
                </a:solidFill>
              </a:rPr>
            </a:br>
            <a:r>
              <a:rPr lang="ro-RO" sz="3700" b="0" dirty="0">
                <a:solidFill>
                  <a:srgbClr val="FFFFFF"/>
                </a:solidFill>
              </a:rPr>
              <a:t>CURS 4</a:t>
            </a:r>
            <a:endParaRPr lang="ro-RO" sz="3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ro-RO" sz="1600" dirty="0">
                <a:solidFill>
                  <a:srgbClr val="FFFFFF"/>
                </a:solidFill>
              </a:rPr>
              <a:t>Lect. Dr. Adrian Spătaru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Învățare AUTOMATĂ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Supervizată:</a:t>
            </a:r>
          </a:p>
          <a:p>
            <a:pPr lvl="1"/>
            <a:r>
              <a:rPr lang="ro-RO" sz="2800" dirty="0"/>
              <a:t>Atunci când se cunoaște răspunsul corect (</a:t>
            </a:r>
            <a:r>
              <a:rPr lang="ro-RO" sz="2800" dirty="0" err="1"/>
              <a:t>label</a:t>
            </a:r>
            <a:r>
              <a:rPr lang="ro-RO" sz="2800" dirty="0"/>
              <a:t>)</a:t>
            </a:r>
          </a:p>
          <a:p>
            <a:pPr lvl="1"/>
            <a:r>
              <a:rPr lang="ro-RO" sz="2800" dirty="0"/>
              <a:t>Regresie </a:t>
            </a:r>
          </a:p>
          <a:p>
            <a:pPr lvl="1"/>
            <a:r>
              <a:rPr lang="ro-RO" sz="2800" dirty="0"/>
              <a:t>Clasificare</a:t>
            </a:r>
          </a:p>
          <a:p>
            <a:r>
              <a:rPr lang="ro-RO" sz="3200" dirty="0"/>
              <a:t>Exemple:</a:t>
            </a:r>
          </a:p>
          <a:p>
            <a:pPr lvl="1"/>
            <a:r>
              <a:rPr lang="ro-RO" sz="2800" dirty="0"/>
              <a:t>Prezicerea prețului la bursă (Regresie)</a:t>
            </a:r>
          </a:p>
          <a:p>
            <a:pPr lvl="1"/>
            <a:r>
              <a:rPr lang="ro-RO" sz="2800" dirty="0"/>
              <a:t>Detectarea unei tranzacții frauduloase (Clasificare)</a:t>
            </a:r>
          </a:p>
        </p:txBody>
      </p:sp>
    </p:spTree>
    <p:extLst>
      <p:ext uri="{BB962C8B-B14F-4D97-AF65-F5344CB8AC3E}">
        <p14:creationId xmlns:p14="http://schemas.microsoft.com/office/powerpoint/2010/main" val="243187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Învățare AUTOMATĂ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Ne-supervizată</a:t>
            </a:r>
          </a:p>
          <a:p>
            <a:pPr lvl="1"/>
            <a:r>
              <a:rPr lang="ro-RO" sz="2800" dirty="0"/>
              <a:t>Atunci când nu se cunoaște răspunsul corect</a:t>
            </a:r>
          </a:p>
          <a:p>
            <a:pPr lvl="2"/>
            <a:r>
              <a:rPr lang="ro-RO" sz="2400" dirty="0" err="1"/>
              <a:t>Clustering</a:t>
            </a:r>
            <a:endParaRPr lang="ro-RO" sz="2400" dirty="0"/>
          </a:p>
          <a:p>
            <a:r>
              <a:rPr lang="ro-RO" sz="3200" dirty="0"/>
              <a:t>Exemplu:</a:t>
            </a:r>
          </a:p>
          <a:p>
            <a:pPr lvl="1"/>
            <a:r>
              <a:rPr lang="ro-RO" sz="2800" dirty="0"/>
              <a:t>Gruparea utilizatorilor cu comportament similar (</a:t>
            </a:r>
            <a:r>
              <a:rPr lang="ro-RO" sz="2800" dirty="0" err="1"/>
              <a:t>Clustering</a:t>
            </a:r>
            <a:r>
              <a:rPr lang="ro-RO" sz="2800" dirty="0"/>
              <a:t>)</a:t>
            </a:r>
          </a:p>
          <a:p>
            <a:pPr lvl="1"/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0445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ASAMBLAREA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Învățare supervizată</a:t>
            </a:r>
          </a:p>
          <a:p>
            <a:pPr lvl="1"/>
            <a:r>
              <a:rPr lang="ro-RO" sz="2800" dirty="0"/>
              <a:t>O coloană pentru caracteristici (</a:t>
            </a:r>
            <a:r>
              <a:rPr lang="ro-RO" sz="2800" dirty="0" err="1"/>
              <a:t>features</a:t>
            </a:r>
            <a:r>
              <a:rPr lang="ro-RO" sz="2800" dirty="0"/>
              <a:t>)</a:t>
            </a:r>
          </a:p>
          <a:p>
            <a:pPr lvl="1"/>
            <a:r>
              <a:rPr lang="ro-RO" sz="2800" dirty="0"/>
              <a:t>O coloană pentru răspunsul corect (</a:t>
            </a:r>
            <a:r>
              <a:rPr lang="ro-RO" sz="2800" dirty="0" err="1"/>
              <a:t>label</a:t>
            </a:r>
            <a:r>
              <a:rPr lang="ro-RO" sz="2800" dirty="0"/>
              <a:t>)</a:t>
            </a:r>
          </a:p>
          <a:p>
            <a:r>
              <a:rPr lang="ro-RO" sz="3200" dirty="0"/>
              <a:t>Învățare ne-supervizată</a:t>
            </a:r>
          </a:p>
          <a:p>
            <a:pPr lvl="1"/>
            <a:r>
              <a:rPr lang="ro-RO" sz="2800" dirty="0"/>
              <a:t>O coloană pentru caracteristici (</a:t>
            </a:r>
            <a:r>
              <a:rPr lang="ro-RO" sz="2800" dirty="0" err="1"/>
              <a:t>features</a:t>
            </a:r>
            <a:r>
              <a:rPr lang="ro-R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019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VECTOR ASSEMLBER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</a:t>
            </a:r>
            <a:r>
              <a:rPr lang="ro-RO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ml.feature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VectorAssembler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assembler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VectorAssembler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inputCols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'Open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'],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outputCol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output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assembler.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output.printSchema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3A463-8F84-C946-8FE8-493C24D7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72" y="3724422"/>
            <a:ext cx="4927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VECTOR ASSEMLBER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50A-41AE-AC4E-8F28-5D9C2F9F5D2E}"/>
              </a:ext>
            </a:extLst>
          </p:cNvPr>
          <p:cNvSpPr txBox="1"/>
          <p:nvPr/>
        </p:nvSpPr>
        <p:spPr>
          <a:xfrm>
            <a:off x="6487886" y="6531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334BD-02DE-E340-8000-11FC8F07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output.orderBy</a:t>
            </a:r>
            <a:r>
              <a:rPr lang="en-GB" dirty="0"/>
              <a:t>(output['Open'].</a:t>
            </a:r>
            <a:r>
              <a:rPr lang="en-GB" dirty="0" err="1"/>
              <a:t>desc</a:t>
            </a:r>
            <a:r>
              <a:rPr lang="en-GB" dirty="0"/>
              <a:t>()).show(truncate=False)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7A490-0065-C64D-AAC7-98AEB383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83783"/>
            <a:ext cx="12039600" cy="17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STRING 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Necesar atunci când avem categorii de tip </a:t>
            </a:r>
            <a:r>
              <a:rPr lang="ro-RO" sz="2800" dirty="0" err="1"/>
              <a:t>string</a:t>
            </a:r>
            <a:endParaRPr lang="ro-RO" sz="2800" dirty="0"/>
          </a:p>
          <a:p>
            <a:pPr lvl="1"/>
            <a:r>
              <a:rPr lang="ro-RO" sz="2400" dirty="0"/>
              <a:t>Masculin/Feminin</a:t>
            </a:r>
          </a:p>
          <a:p>
            <a:pPr lvl="1"/>
            <a:r>
              <a:rPr lang="ro-RO" sz="2400" dirty="0"/>
              <a:t>Roșu/Verde/Albastru/Portocaliu</a:t>
            </a:r>
          </a:p>
          <a:p>
            <a:r>
              <a:rPr lang="ro-RO" sz="2800" dirty="0"/>
              <a:t>Este un transformator, la fel ca Vector Assembler</a:t>
            </a:r>
          </a:p>
          <a:p>
            <a:endParaRPr lang="ro-RO" sz="2800" dirty="0"/>
          </a:p>
          <a:p>
            <a:pPr lvl="1"/>
            <a:endParaRPr lang="ro-RO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DC943-D02B-9446-BB47-27844EDB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495800"/>
            <a:ext cx="11353800" cy="188148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14EE0B8-2336-8543-B9F5-CFBA92226C8C}"/>
              </a:ext>
            </a:extLst>
          </p:cNvPr>
          <p:cNvSpPr/>
          <p:nvPr/>
        </p:nvSpPr>
        <p:spPr>
          <a:xfrm>
            <a:off x="5181600" y="4490139"/>
            <a:ext cx="914400" cy="203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04D4C25-9627-1A4C-9AB5-B88A165DA45A}"/>
              </a:ext>
            </a:extLst>
          </p:cNvPr>
          <p:cNvSpPr/>
          <p:nvPr/>
        </p:nvSpPr>
        <p:spPr>
          <a:xfrm>
            <a:off x="10515600" y="4490139"/>
            <a:ext cx="1257300" cy="2033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4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STRING 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281671" cy="402336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</a:t>
            </a:r>
            <a:r>
              <a:rPr lang="ro-RO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ml.feature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StringIndexer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8016" lvl="1" indent="0">
              <a:buNone/>
            </a:pP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si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StringIndexer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inputCol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'Sex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outputCol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SexIndex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128016" lvl="1" indent="0">
              <a:buNone/>
            </a:pP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si_fit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si.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o-RO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model pentru </a:t>
            </a:r>
            <a:r>
              <a:rPr lang="ro-RO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indexer</a:t>
            </a:r>
            <a:endParaRPr lang="ro-RO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8016" lvl="1" indent="0">
              <a:buNone/>
            </a:pPr>
            <a:endParaRPr lang="ro-RO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8016" lvl="1" indent="0">
              <a:buNone/>
            </a:pP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si_fit.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8016" lvl="1" indent="0">
              <a:buNone/>
            </a:pP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result.select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PassengerId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', 'Sex', '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SexIndex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']).show()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B8701-04FD-834E-A029-2A4C564E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81000"/>
            <a:ext cx="3505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8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ONE-HOT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Uneori există ordine între categorii</a:t>
            </a:r>
          </a:p>
          <a:p>
            <a:pPr lvl="1"/>
            <a:r>
              <a:rPr lang="ro-RO" sz="2800" dirty="0"/>
              <a:t>Premiul 1 &lt; Premiul 2 (premiere)</a:t>
            </a:r>
            <a:endParaRPr lang="ro-RO" sz="3200" dirty="0"/>
          </a:p>
          <a:p>
            <a:r>
              <a:rPr lang="ro-RO" sz="3200" dirty="0"/>
              <a:t>Uneori nu există ordine între categorii</a:t>
            </a:r>
          </a:p>
          <a:p>
            <a:pPr lvl="1"/>
            <a:r>
              <a:rPr lang="ro-RO" sz="2800" dirty="0"/>
              <a:t>Masculin &lt; Feminin?</a:t>
            </a:r>
          </a:p>
          <a:p>
            <a:pPr lvl="1"/>
            <a:r>
              <a:rPr lang="ro-RO" sz="2800" dirty="0"/>
              <a:t>Roșu &lt; Verde?</a:t>
            </a:r>
          </a:p>
          <a:p>
            <a:pPr lvl="1"/>
            <a:r>
              <a:rPr lang="ro-RO" sz="2800" dirty="0"/>
              <a:t>Aici e folositor </a:t>
            </a:r>
            <a:r>
              <a:rPr lang="ro-RO" sz="2800" dirty="0" err="1"/>
              <a:t>One</a:t>
            </a:r>
            <a:r>
              <a:rPr lang="ro-RO" sz="2800" dirty="0"/>
              <a:t>-Hot </a:t>
            </a:r>
            <a:r>
              <a:rPr lang="ro-RO" sz="2800" dirty="0" err="1"/>
              <a:t>Encoder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87690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ONE-HOT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62825" cy="4023360"/>
          </a:xfrm>
        </p:spPr>
        <p:txBody>
          <a:bodyPr>
            <a:normAutofit/>
          </a:bodyPr>
          <a:lstStyle/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Rosu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, Verde, Galben Albastru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0     1      2      3</a:t>
            </a: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Rosu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[1, 0, 0]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(3, [0], [1])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Verde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[0, 1, 0]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(2, [1], [1])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Galben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[0, 0, 1]  (2, [2], [1])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Albastru  [0, 0, 0]  (2, [], [])</a:t>
            </a:r>
          </a:p>
        </p:txBody>
      </p:sp>
    </p:spTree>
    <p:extLst>
      <p:ext uri="{BB962C8B-B14F-4D97-AF65-F5344CB8AC3E}">
        <p14:creationId xmlns:p14="http://schemas.microsoft.com/office/powerpoint/2010/main" val="93946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ONE-HOT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62825" cy="4023360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Masculin Feminin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0          1      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Masculin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[1] 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(1, [0], [1])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Feminin  [0]  (1, [], [])</a:t>
            </a:r>
          </a:p>
        </p:txBody>
      </p:sp>
    </p:spTree>
    <p:extLst>
      <p:ext uri="{BB962C8B-B14F-4D97-AF65-F5344CB8AC3E}">
        <p14:creationId xmlns:p14="http://schemas.microsoft.com/office/powerpoint/2010/main" val="8996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CURSUL TRECUT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633472" cy="4023360"/>
          </a:xfrm>
        </p:spPr>
        <p:txBody>
          <a:bodyPr>
            <a:normAutofit/>
          </a:bodyPr>
          <a:lstStyle/>
          <a:p>
            <a:r>
              <a:rPr lang="ro-RO" sz="3200" dirty="0"/>
              <a:t>Formate:</a:t>
            </a:r>
          </a:p>
          <a:p>
            <a:pPr lvl="1"/>
            <a:r>
              <a:rPr lang="ro-RO" sz="2800" dirty="0"/>
              <a:t>Text</a:t>
            </a:r>
          </a:p>
          <a:p>
            <a:pPr lvl="1"/>
            <a:r>
              <a:rPr lang="ro-RO" sz="2800" dirty="0"/>
              <a:t>CSV</a:t>
            </a:r>
          </a:p>
          <a:p>
            <a:pPr lvl="1"/>
            <a:r>
              <a:rPr lang="ro-RO" sz="2800" dirty="0"/>
              <a:t>JSON</a:t>
            </a:r>
          </a:p>
          <a:p>
            <a:pPr lvl="1"/>
            <a:r>
              <a:rPr lang="ro-RO" sz="2800" dirty="0"/>
              <a:t>LibSVM</a:t>
            </a:r>
          </a:p>
          <a:p>
            <a:pPr lvl="1"/>
            <a:r>
              <a:rPr lang="ro-RO" sz="2800" dirty="0"/>
              <a:t>JDBC</a:t>
            </a:r>
          </a:p>
          <a:p>
            <a:pPr lvl="1"/>
            <a:r>
              <a:rPr lang="ro-RO" sz="2800" dirty="0"/>
              <a:t>Orc</a:t>
            </a:r>
          </a:p>
          <a:p>
            <a:pPr lvl="1"/>
            <a:r>
              <a:rPr lang="ro-RO" sz="2800" dirty="0"/>
              <a:t>Parquet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89C34-986C-C747-82B8-38CFDDC42EF4}"/>
              </a:ext>
            </a:extLst>
          </p:cNvPr>
          <p:cNvSpPr txBox="1">
            <a:spLocks/>
          </p:cNvSpPr>
          <p:nvPr/>
        </p:nvSpPr>
        <p:spPr>
          <a:xfrm>
            <a:off x="4343400" y="2286000"/>
            <a:ext cx="70866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3200" dirty="0"/>
              <a:t>Citire:</a:t>
            </a:r>
          </a:p>
          <a:p>
            <a:pPr lvl="1"/>
            <a:r>
              <a:rPr lang="ro-RO" sz="2800" dirty="0"/>
              <a:t>Un fișier</a:t>
            </a:r>
          </a:p>
          <a:p>
            <a:pPr lvl="1"/>
            <a:r>
              <a:rPr lang="ro-RO" sz="2800" dirty="0"/>
              <a:t>Un folder cu mai multe fișiere</a:t>
            </a:r>
          </a:p>
          <a:p>
            <a:pPr lvl="1"/>
            <a:r>
              <a:rPr lang="ro-RO" sz="2800" dirty="0"/>
              <a:t>Un folder cu mai multe partiții</a:t>
            </a:r>
          </a:p>
          <a:p>
            <a:r>
              <a:rPr lang="ro-RO" sz="3200" dirty="0"/>
              <a:t>Scriere:</a:t>
            </a:r>
          </a:p>
          <a:p>
            <a:pPr lvl="1"/>
            <a:r>
              <a:rPr lang="ro-RO" sz="2800" dirty="0"/>
              <a:t>Text – 1 coloană</a:t>
            </a:r>
          </a:p>
          <a:p>
            <a:pPr lvl="1"/>
            <a:r>
              <a:rPr lang="ro-RO" sz="2800" dirty="0"/>
              <a:t>Celelalte formate: mai multe coloane</a:t>
            </a:r>
          </a:p>
          <a:p>
            <a:pPr lvl="1"/>
            <a:r>
              <a:rPr lang="ro-RO" sz="2800" dirty="0"/>
              <a:t>Parquet – date binare + compresie + partiții</a:t>
            </a:r>
          </a:p>
          <a:p>
            <a:pPr lvl="1"/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53221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ONE-HOT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62825" cy="4023360"/>
          </a:xfrm>
        </p:spPr>
        <p:txBody>
          <a:bodyPr>
            <a:normAutofit lnSpcReduction="10000"/>
          </a:bodyPr>
          <a:lstStyle/>
          <a:p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pyspark.ml.feature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OneHotEncoder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OneHotEncoder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inputCol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SexIndex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outputCol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SexEncoded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ohe_fit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ohe.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ohe_result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ohe_fit.</a:t>
            </a:r>
            <a:r>
              <a:rPr lang="ro-RO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o-R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ohe_result.select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ro-RO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M -&gt; [1]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</a:rPr>
              <a:t>F -&gt; []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BAFA-DB42-4D46-881F-4C4FD523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560363"/>
            <a:ext cx="518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ONE-HOT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62825" cy="4023360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32629"/>
                </a:solidFill>
                <a:effectLst/>
              </a:rPr>
              <a:t>Prima </a:t>
            </a:r>
            <a:r>
              <a:rPr lang="en-GB" sz="2000" b="0" i="0" dirty="0" err="1">
                <a:solidFill>
                  <a:srgbClr val="232629"/>
                </a:solidFill>
                <a:effectLst/>
              </a:rPr>
              <a:t>valoare</a:t>
            </a:r>
            <a:r>
              <a:rPr lang="en-GB" sz="2000" b="0" i="0" dirty="0">
                <a:solidFill>
                  <a:srgbClr val="232629"/>
                </a:solidFill>
                <a:effectLst/>
              </a:rPr>
              <a:t> – </a:t>
            </a:r>
            <a:r>
              <a:rPr lang="en-GB" sz="2000" b="0" i="0" dirty="0" err="1">
                <a:solidFill>
                  <a:srgbClr val="232629"/>
                </a:solidFill>
                <a:effectLst/>
              </a:rPr>
              <a:t>lungimea</a:t>
            </a:r>
            <a:endParaRPr lang="en-GB" sz="2000" b="0" i="0" dirty="0">
              <a:solidFill>
                <a:srgbClr val="232629"/>
              </a:solidFill>
              <a:effectLst/>
            </a:endParaRPr>
          </a:p>
          <a:p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doua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valoare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– array cu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indici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unde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nu sunt 0-uri</a:t>
            </a:r>
          </a:p>
          <a:p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A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treia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valoare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 - array cu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valorile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pentru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32629"/>
                </a:solidFill>
                <a:cs typeface="Consolas" panose="020B0609020204030204" pitchFamily="49" charset="0"/>
              </a:rPr>
              <a:t>indici</a:t>
            </a:r>
            <a:r>
              <a:rPr lang="en-GB" sz="2000" dirty="0">
                <a:solidFill>
                  <a:srgbClr val="232629"/>
                </a:solidFill>
                <a:cs typeface="Consolas" panose="020B0609020204030204" pitchFamily="49" charset="0"/>
              </a:rPr>
              <a:t> respective</a:t>
            </a:r>
          </a:p>
          <a:p>
            <a:endParaRPr lang="en-GB" sz="1600" dirty="0">
              <a:solidFill>
                <a:srgbClr val="232629"/>
              </a:solidFill>
              <a:latin typeface="-apple-system"/>
              <a:cs typeface="Consolas" panose="020B0609020204030204" pitchFamily="49" charset="0"/>
            </a:endParaRP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Masculin Feminin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0        1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Masculin  [1]  (1, [0], [1])</a:t>
            </a:r>
          </a:p>
          <a:p>
            <a:r>
              <a:rPr lang="ro-RO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Feminin  [0]  (1, [], [])</a:t>
            </a:r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o-RO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1B3BF-C078-4345-9B00-6290FE33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4" y="560363"/>
            <a:ext cx="5181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REGRESIE În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</a:t>
            </a:r>
            <a:br>
              <a:rPr lang="ro-RO" dirty="0"/>
            </a:br>
            <a:r>
              <a:rPr lang="ro-RO" dirty="0"/>
              <a:t>Mari de Date</a:t>
            </a:r>
            <a:br>
              <a:rPr lang="ro-RO" dirty="0"/>
            </a:br>
            <a:r>
              <a:rPr lang="ro-RO" dirty="0"/>
              <a:t>Curs 3</a:t>
            </a:r>
          </a:p>
        </p:txBody>
      </p:sp>
    </p:spTree>
    <p:extLst>
      <p:ext uri="{BB962C8B-B14F-4D97-AF65-F5344CB8AC3E}">
        <p14:creationId xmlns:p14="http://schemas.microsoft.com/office/powerpoint/2010/main" val="248611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110472" cy="1499616"/>
          </a:xfrm>
        </p:spPr>
        <p:txBody>
          <a:bodyPr>
            <a:normAutofit/>
          </a:bodyPr>
          <a:lstStyle/>
          <a:p>
            <a:r>
              <a:rPr lang="ro-RO" dirty="0"/>
              <a:t>Date de antrenare, date de validare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20D5BC-75CF-A34A-95E4-70D79E6C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5024"/>
            <a:ext cx="11277600" cy="43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6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110472" cy="1499616"/>
          </a:xfrm>
        </p:spPr>
        <p:txBody>
          <a:bodyPr>
            <a:normAutofit/>
          </a:bodyPr>
          <a:lstStyle/>
          <a:p>
            <a:r>
              <a:rPr lang="ro-RO" dirty="0"/>
              <a:t>Date de antrenare, date de validare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32029-927D-8B48-9E89-8CE70A13D973}"/>
              </a:ext>
            </a:extLst>
          </p:cNvPr>
          <p:cNvSpPr txBox="1"/>
          <p:nvPr/>
        </p:nvSpPr>
        <p:spPr>
          <a:xfrm>
            <a:off x="1143000" y="2273284"/>
            <a:ext cx="5527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train_data</a:t>
            </a:r>
            <a:r>
              <a:rPr lang="en-GB" dirty="0"/>
              <a:t>, </a:t>
            </a:r>
            <a:r>
              <a:rPr lang="en-GB" dirty="0" err="1"/>
              <a:t>test_data</a:t>
            </a:r>
            <a:r>
              <a:rPr lang="en-GB" dirty="0"/>
              <a:t> = </a:t>
            </a:r>
            <a:r>
              <a:rPr lang="en-GB" dirty="0" err="1"/>
              <a:t>final_data.</a:t>
            </a:r>
            <a:r>
              <a:rPr lang="en-GB" dirty="0" err="1">
                <a:solidFill>
                  <a:srgbClr val="00B050"/>
                </a:solidFill>
              </a:rPr>
              <a:t>randomSplit</a:t>
            </a:r>
            <a:r>
              <a:rPr lang="en-GB" dirty="0"/>
              <a:t>([0.7, 0.3])</a:t>
            </a:r>
          </a:p>
          <a:p>
            <a:r>
              <a:rPr lang="en-GB" dirty="0" err="1"/>
              <a:t>train_data.</a:t>
            </a:r>
            <a:r>
              <a:rPr lang="en-GB" dirty="0" err="1">
                <a:solidFill>
                  <a:srgbClr val="00B050"/>
                </a:solidFill>
              </a:rPr>
              <a:t>describe</a:t>
            </a:r>
            <a:r>
              <a:rPr lang="en-GB" dirty="0"/>
              <a:t>().</a:t>
            </a:r>
            <a:r>
              <a:rPr lang="en-GB" dirty="0">
                <a:solidFill>
                  <a:srgbClr val="00B050"/>
                </a:solidFill>
              </a:rPr>
              <a:t>show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test_data.</a:t>
            </a:r>
            <a:r>
              <a:rPr lang="en-GB" dirty="0" err="1">
                <a:solidFill>
                  <a:srgbClr val="00B050"/>
                </a:solidFill>
              </a:rPr>
              <a:t>describe</a:t>
            </a:r>
            <a:r>
              <a:rPr lang="en-GB" dirty="0"/>
              <a:t>().</a:t>
            </a:r>
            <a:r>
              <a:rPr lang="en-GB" dirty="0">
                <a:solidFill>
                  <a:srgbClr val="00B050"/>
                </a:solidFill>
              </a:rPr>
              <a:t>show</a:t>
            </a:r>
            <a:r>
              <a:rPr lang="en-GB" dirty="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49503-A1A5-E444-9A38-E44206B4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828800"/>
            <a:ext cx="3263900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C2463-0E6C-F34A-A5D5-0ABF6268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4248150"/>
            <a:ext cx="3276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dirty="0"/>
              <a:t>Regresia Liniară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14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pyspark.ml.regression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LinearRegression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'Close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lr_model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predictions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lr_model.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predictions.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30922-E4AF-4346-A2CC-D030CA41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16" y="1524000"/>
            <a:ext cx="5120484" cy="48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dirty="0"/>
              <a:t>EVALUAREA REZULTATELOR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14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lr_model.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10938-0AE1-0D4E-8F4E-FA03D0B2F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579354"/>
            <a:ext cx="2654300" cy="575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A0263-5674-1B48-B091-D86756A5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700" y="579354"/>
            <a:ext cx="2425700" cy="580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F6803-EA16-9643-AEE1-AD74B4DA3281}"/>
              </a:ext>
            </a:extLst>
          </p:cNvPr>
          <p:cNvSpPr txBox="1"/>
          <p:nvPr/>
        </p:nvSpPr>
        <p:spPr>
          <a:xfrm>
            <a:off x="7788361" y="232609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 </a:t>
            </a:r>
            <a:r>
              <a:rPr lang="en-GB" dirty="0" err="1"/>
              <a:t>fiecare</a:t>
            </a:r>
            <a:r>
              <a:rPr lang="en-GB" dirty="0"/>
              <a:t> rand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808E4-A005-7543-A860-36E1CEA37CE3}"/>
              </a:ext>
            </a:extLst>
          </p:cNvPr>
          <p:cNvSpPr txBox="1"/>
          <p:nvPr/>
        </p:nvSpPr>
        <p:spPr>
          <a:xfrm>
            <a:off x="10270653" y="23260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descrescător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ABEE8E-2676-7049-935D-05E765B39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3886200"/>
            <a:ext cx="506730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9B4BD8-D704-3144-984C-45E40E45D7E2}"/>
              </a:ext>
            </a:extLst>
          </p:cNvPr>
          <p:cNvSpPr txBox="1"/>
          <p:nvPr/>
        </p:nvSpPr>
        <p:spPr>
          <a:xfrm>
            <a:off x="4467595" y="559563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0.95</a:t>
            </a:r>
          </a:p>
        </p:txBody>
      </p:sp>
    </p:spTree>
    <p:extLst>
      <p:ext uri="{BB962C8B-B14F-4D97-AF65-F5344CB8AC3E}">
        <p14:creationId xmlns:p14="http://schemas.microsoft.com/office/powerpoint/2010/main" val="2650545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891272" cy="1499616"/>
          </a:xfrm>
        </p:spPr>
        <p:txBody>
          <a:bodyPr>
            <a:normAutofit/>
          </a:bodyPr>
          <a:lstStyle/>
          <a:p>
            <a:r>
              <a:rPr lang="ro-RO" dirty="0"/>
              <a:t>EVALUAREA REZULTATELOR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14872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pyspark.ml.evaluation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RegressionEvaluator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evaluator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RegressionEvaluator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CloseUSD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6A250-FB02-1041-A5E9-D9AA4641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45063"/>
            <a:ext cx="6940550" cy="25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340864"/>
            <a:ext cx="11387328" cy="3931920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pyspark.ml.evaluation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RegressionEvaluator</a:t>
            </a:r>
            <a:endParaRPr lang="en-GB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pyspark.ml.regression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LinearRegression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GeneralizedLinearRegression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IsotonicRegression</a:t>
            </a:r>
            <a:endParaRPr lang="en-GB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process(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experimentName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train, test,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="label"):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GeneralizedLinearRegression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(family="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", link="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IsotonicRegression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996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7442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lr_model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(train)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glr_model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(train)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ir_model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(train)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lr_model.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(test)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glr_model.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(test)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ir_model.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3508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CA6E-3EEE-564F-A22F-1CDC490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F5B1A-7A82-FDBB-8CBE-B4F742425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08964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85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7442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evaluator =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RegressionEvaluator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rmse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evaluator.getMetricName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print("LR: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print(”GLR: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print(”IR: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07995-ADF8-A34C-97D4-13ADD8EB6639}"/>
              </a:ext>
            </a:extLst>
          </p:cNvPr>
          <p:cNvSpPr txBox="1"/>
          <p:nvPr/>
        </p:nvSpPr>
        <p:spPr>
          <a:xfrm>
            <a:off x="7848600" y="3568160"/>
            <a:ext cx="309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rmse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LR:  19.88468466639143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GLR:  19.88468466639143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IR:  45.98451963898489</a:t>
            </a:r>
          </a:p>
        </p:txBody>
      </p:sp>
    </p:spTree>
    <p:extLst>
      <p:ext uri="{BB962C8B-B14F-4D97-AF65-F5344CB8AC3E}">
        <p14:creationId xmlns:p14="http://schemas.microsoft.com/office/powerpoint/2010/main" val="330980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7442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evaluator.setMetricName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"r2"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evaluator.getMetricName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print("LR: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print(”GLR: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print(”IR: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54FE4-DA5F-1A45-846A-DF7319112205}"/>
              </a:ext>
            </a:extLst>
          </p:cNvPr>
          <p:cNvSpPr txBox="1"/>
          <p:nvPr/>
        </p:nvSpPr>
        <p:spPr>
          <a:xfrm>
            <a:off x="7848600" y="2971800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LR:  0.9999717214046863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GLR:  0.9999717214046863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IR:  0.9998487679899043</a:t>
            </a:r>
          </a:p>
        </p:txBody>
      </p:sp>
    </p:spTree>
    <p:extLst>
      <p:ext uri="{BB962C8B-B14F-4D97-AF65-F5344CB8AC3E}">
        <p14:creationId xmlns:p14="http://schemas.microsoft.com/office/powerpoint/2010/main" val="325621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7442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evaluator.setMetricName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mae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evaluator.getMetricName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print("LR: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print(”GLR: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print(”IR: 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evaluator.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ir_pred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A3129-7C27-504C-BBA2-783C7336A23F}"/>
              </a:ext>
            </a:extLst>
          </p:cNvPr>
          <p:cNvSpPr txBox="1"/>
          <p:nvPr/>
        </p:nvSpPr>
        <p:spPr>
          <a:xfrm>
            <a:off x="7620000" y="3124200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mae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LR:  8.405702016514432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GLR:  8.405702016514432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IR:  20.494577867944024</a:t>
            </a:r>
          </a:p>
        </p:txBody>
      </p:sp>
    </p:spTree>
    <p:extLst>
      <p:ext uri="{BB962C8B-B14F-4D97-AF65-F5344CB8AC3E}">
        <p14:creationId xmlns:p14="http://schemas.microsoft.com/office/powerpoint/2010/main" val="126758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415272" cy="1499616"/>
          </a:xfrm>
        </p:spPr>
        <p:txBody>
          <a:bodyPr>
            <a:normAutofit/>
          </a:bodyPr>
          <a:lstStyle/>
          <a:p>
            <a:r>
              <a:rPr lang="ro-RO" dirty="0"/>
              <a:t>EXEMPLU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7442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process(‘Test 1', train1, test1,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='Close’)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process(‘Test 2', train2, test2,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='Close’)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process(‘Test 3', train3, test3,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labelCol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='Close')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87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C724E53-FFB5-B046-A26D-DBE6CD547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hlinkClick r:id="rId2"/>
              </a:rPr>
              <a:t>https://spark.apache.org/docs/latest/api/python/reference/pyspark.ml.html</a:t>
            </a:r>
            <a:r>
              <a:rPr lang="ro-RO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</a:t>
            </a:r>
            <a:br>
              <a:rPr lang="ro-RO" dirty="0"/>
            </a:br>
            <a:r>
              <a:rPr lang="ro-RO" dirty="0"/>
              <a:t>Mari de Date</a:t>
            </a:r>
            <a:br>
              <a:rPr lang="ro-RO" dirty="0"/>
            </a:br>
            <a:r>
              <a:rPr lang="ro-RO" dirty="0"/>
              <a:t>Curs 4</a:t>
            </a:r>
          </a:p>
        </p:txBody>
      </p:sp>
    </p:spTree>
    <p:extLst>
      <p:ext uri="{BB962C8B-B14F-4D97-AF65-F5344CB8AC3E}">
        <p14:creationId xmlns:p14="http://schemas.microsoft.com/office/powerpoint/2010/main" val="32410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Valori lipsa</a:t>
            </a:r>
          </a:p>
          <a:p>
            <a:pPr lvl="1"/>
            <a:r>
              <a:rPr lang="ro-RO" sz="2800" dirty="0"/>
              <a:t>Eliminare (</a:t>
            </a:r>
            <a:r>
              <a:rPr lang="ro-RO" sz="2800" dirty="0" err="1"/>
              <a:t>drop</a:t>
            </a:r>
            <a:r>
              <a:rPr lang="ro-RO" sz="2800" dirty="0"/>
              <a:t>)</a:t>
            </a:r>
          </a:p>
          <a:p>
            <a:pPr lvl="1"/>
            <a:r>
              <a:rPr lang="ro-RO" sz="2800" dirty="0"/>
              <a:t>Umplere (</a:t>
            </a:r>
            <a:r>
              <a:rPr lang="ro-RO" sz="2800" dirty="0" err="1"/>
              <a:t>fill</a:t>
            </a:r>
            <a:r>
              <a:rPr lang="ro-RO" sz="2800" dirty="0"/>
              <a:t>)</a:t>
            </a:r>
          </a:p>
          <a:p>
            <a:r>
              <a:rPr lang="ro-RO" sz="3200" dirty="0"/>
              <a:t>Exemple:</a:t>
            </a:r>
          </a:p>
          <a:p>
            <a:pPr lvl="1"/>
            <a:r>
              <a:rPr lang="ro-RO" sz="2800" dirty="0" err="1"/>
              <a:t>df.na.</a:t>
            </a:r>
            <a:r>
              <a:rPr lang="ro-RO" sz="2800" dirty="0" err="1">
                <a:solidFill>
                  <a:srgbClr val="FF0000"/>
                </a:solidFill>
              </a:rPr>
              <a:t>drop</a:t>
            </a:r>
            <a:r>
              <a:rPr lang="ro-RO" sz="2800" dirty="0"/>
              <a:t>() </a:t>
            </a:r>
            <a:r>
              <a:rPr lang="ro-RO" sz="2800" dirty="0">
                <a:sym typeface="Wingdings" pitchFamily="2" charset="2"/>
              </a:rPr>
              <a:t> </a:t>
            </a:r>
            <a:r>
              <a:rPr lang="ro-RO" sz="2800" dirty="0" err="1">
                <a:sym typeface="Wingdings" pitchFamily="2" charset="2"/>
              </a:rPr>
              <a:t>df.na.drop</a:t>
            </a:r>
            <a:r>
              <a:rPr lang="ro-RO" sz="2800" dirty="0">
                <a:sym typeface="Wingdings" pitchFamily="2" charset="2"/>
              </a:rPr>
              <a:t>(‘</a:t>
            </a:r>
            <a:r>
              <a:rPr lang="ro-RO" sz="2800" dirty="0" err="1">
                <a:sym typeface="Wingdings" pitchFamily="2" charset="2"/>
              </a:rPr>
              <a:t>any</a:t>
            </a:r>
            <a:r>
              <a:rPr lang="ro-RO" sz="2800" dirty="0">
                <a:sym typeface="Wingdings" pitchFamily="2" charset="2"/>
              </a:rPr>
              <a:t>’)</a:t>
            </a:r>
          </a:p>
          <a:p>
            <a:pPr lvl="1"/>
            <a:r>
              <a:rPr lang="ro-RO" sz="2800" dirty="0" err="1">
                <a:sym typeface="Wingdings" pitchFamily="2" charset="2"/>
              </a:rPr>
              <a:t>df.na.</a:t>
            </a:r>
            <a:r>
              <a:rPr lang="ro-RO" sz="2800" dirty="0" err="1">
                <a:solidFill>
                  <a:srgbClr val="FF0000"/>
                </a:solidFill>
                <a:sym typeface="Wingdings" pitchFamily="2" charset="2"/>
              </a:rPr>
              <a:t>drop</a:t>
            </a:r>
            <a:r>
              <a:rPr lang="ro-RO" sz="2800" dirty="0">
                <a:sym typeface="Wingdings" pitchFamily="2" charset="2"/>
              </a:rPr>
              <a:t>(‘</a:t>
            </a:r>
            <a:r>
              <a:rPr lang="ro-RO" sz="2800" dirty="0" err="1">
                <a:sym typeface="Wingdings" pitchFamily="2" charset="2"/>
              </a:rPr>
              <a:t>all</a:t>
            </a:r>
            <a:r>
              <a:rPr lang="ro-RO" sz="2800" dirty="0">
                <a:sym typeface="Wingdings" pitchFamily="2" charset="2"/>
              </a:rPr>
              <a:t>’)</a:t>
            </a:r>
          </a:p>
          <a:p>
            <a:pPr lvl="1"/>
            <a:r>
              <a:rPr lang="ro-RO" sz="2800" dirty="0" err="1">
                <a:sym typeface="Wingdings" pitchFamily="2" charset="2"/>
              </a:rPr>
              <a:t>df.na.</a:t>
            </a:r>
            <a:r>
              <a:rPr lang="ro-RO" sz="2800" dirty="0" err="1">
                <a:solidFill>
                  <a:srgbClr val="00B050"/>
                </a:solidFill>
                <a:sym typeface="Wingdings" pitchFamily="2" charset="2"/>
              </a:rPr>
              <a:t>fill</a:t>
            </a:r>
            <a:r>
              <a:rPr lang="ro-RO" sz="2800" dirty="0">
                <a:sym typeface="Wingdings" pitchFamily="2" charset="2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9286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De ce nu e relevantă următoarea umplere?</a:t>
            </a:r>
          </a:p>
          <a:p>
            <a:pPr marL="128016" lvl="1" indent="0">
              <a:buNone/>
            </a:pPr>
            <a:r>
              <a:rPr lang="ro-RO" sz="28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df.na.</a:t>
            </a:r>
            <a:r>
              <a:rPr lang="ro-RO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fill</a:t>
            </a:r>
            <a:r>
              <a:rPr lang="ro-RO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28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F.mean</a:t>
            </a:r>
            <a:r>
              <a:rPr lang="ro-RO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28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</a:t>
            </a:r>
            <a:r>
              <a:rPr lang="ro-RO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[‘Open’]), subset=['Open’])</a:t>
            </a:r>
          </a:p>
          <a:p>
            <a:pPr lvl="1"/>
            <a:r>
              <a:rPr lang="ro-RO" sz="2800" dirty="0">
                <a:sym typeface="Wingdings" pitchFamily="2" charset="2"/>
              </a:rPr>
              <a:t>Pentru că folosim aceeași medie pentru toți indecșii</a:t>
            </a:r>
          </a:p>
          <a:p>
            <a:r>
              <a:rPr lang="ro-RO" sz="3200" dirty="0">
                <a:sym typeface="Wingdings" pitchFamily="2" charset="2"/>
              </a:rPr>
              <a:t>Avem o soluție mai bună?</a:t>
            </a:r>
          </a:p>
          <a:p>
            <a:pPr lvl="1"/>
            <a:r>
              <a:rPr lang="ro-RO" sz="2800" dirty="0">
                <a:sym typeface="Wingdings" pitchFamily="2" charset="2"/>
              </a:rPr>
              <a:t>Calcularea mediei per index</a:t>
            </a:r>
          </a:p>
          <a:p>
            <a:endParaRPr lang="ro-RO" sz="3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66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UMPLERE </a:t>
            </a:r>
            <a:r>
              <a:rPr lang="ro-RO" dirty="0" err="1"/>
              <a:t>CONDIȚIONATă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2" cy="4023360"/>
          </a:xfrm>
        </p:spPr>
        <p:txBody>
          <a:bodyPr>
            <a:normAutofit/>
          </a:bodyPr>
          <a:lstStyle/>
          <a:p>
            <a:r>
              <a:rPr lang="ro-RO" sz="3200" dirty="0"/>
              <a:t>Exemplu</a:t>
            </a:r>
          </a:p>
          <a:p>
            <a:pPr lvl="1"/>
            <a:r>
              <a:rPr lang="ro-RO" sz="2800" dirty="0"/>
              <a:t>Calcularea mediei pentru fiecare index</a:t>
            </a:r>
          </a:p>
          <a:p>
            <a:pPr lvl="1"/>
            <a:r>
              <a:rPr lang="ro-RO" sz="2800" dirty="0"/>
              <a:t>Folosirea mediei indexului în locul datelor lipsa pentru acel index</a:t>
            </a:r>
          </a:p>
          <a:p>
            <a:r>
              <a:rPr lang="ro-RO" sz="3200" dirty="0"/>
              <a:t>Exemple:</a:t>
            </a:r>
          </a:p>
          <a:p>
            <a:pPr lvl="1"/>
            <a:r>
              <a:rPr lang="ro-RO" sz="2800" dirty="0" err="1"/>
              <a:t>Lab</a:t>
            </a:r>
            <a:r>
              <a:rPr lang="ro-RO" sz="2800" dirty="0"/>
              <a:t> 5</a:t>
            </a:r>
          </a:p>
          <a:p>
            <a:pPr marL="128016" lvl="1" indent="0">
              <a:buNone/>
            </a:pP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mbg_df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groupBy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('Index').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mean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(‘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close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')</a:t>
            </a:r>
          </a:p>
          <a:p>
            <a:pPr marL="128016" lvl="1" indent="0">
              <a:buNone/>
            </a:pP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join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mbg_df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df.Index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mbg_df.Index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inner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")</a:t>
            </a:r>
          </a:p>
          <a:p>
            <a:pPr marL="128016" lvl="1" indent="0">
              <a:buNone/>
            </a:pP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withColumn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(”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f_close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",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when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df.close.isNull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(),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avg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close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)”]) 					   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otherwise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df.close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452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FOLOSIREA UNEI FERESTRE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329672" cy="4023360"/>
          </a:xfrm>
        </p:spPr>
        <p:txBody>
          <a:bodyPr>
            <a:normAutofit lnSpcReduction="10000"/>
          </a:bodyPr>
          <a:lstStyle/>
          <a:p>
            <a:r>
              <a:rPr lang="ro-RO" sz="3200" dirty="0"/>
              <a:t>Exemplu</a:t>
            </a:r>
          </a:p>
          <a:p>
            <a:pPr lvl="1"/>
            <a:r>
              <a:rPr lang="ro-RO" sz="2800" dirty="0"/>
              <a:t>Calcularea mediei valorilor alăturate</a:t>
            </a:r>
          </a:p>
          <a:p>
            <a:pPr lvl="1"/>
            <a:r>
              <a:rPr lang="ro-RO" sz="2800" dirty="0"/>
              <a:t>Folosirea unui </a:t>
            </a:r>
            <a:r>
              <a:rPr lang="ro-RO" sz="2800" dirty="0" err="1"/>
              <a:t>Window</a:t>
            </a:r>
            <a:endParaRPr lang="ro-RO" sz="2800" dirty="0"/>
          </a:p>
          <a:p>
            <a:r>
              <a:rPr lang="ro-RO" sz="3200" dirty="0"/>
              <a:t>Exemplu:</a:t>
            </a:r>
          </a:p>
          <a:p>
            <a:pPr marL="128016" lvl="1" indent="0">
              <a:buNone/>
            </a:pPr>
            <a:r>
              <a:rPr lang="ro-RO" sz="1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from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pyspark.sql.window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ro-RO" sz="19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import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Window</a:t>
            </a:r>
            <a:endParaRPr lang="ro-RO" sz="19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128016" lvl="1" indent="0">
              <a:buNone/>
            </a:pPr>
            <a:r>
              <a:rPr lang="ro-RO" sz="1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windowSpec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Window.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orderBy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").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rowsBetween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(-1, 1)</a:t>
            </a:r>
          </a:p>
          <a:p>
            <a:pPr marL="128016" lvl="1" indent="0">
              <a:buNone/>
            </a:pP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interpolated_df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withColumn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interpolated_value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",</a:t>
            </a:r>
          </a:p>
          <a:p>
            <a:pPr marL="128016" lvl="1" indent="0">
              <a:buNone/>
            </a:pP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              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when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F.col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value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").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isNull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(), </a:t>
            </a:r>
          </a:p>
          <a:p>
            <a:pPr marL="128016" lvl="1" indent="0">
              <a:buNone/>
            </a:pP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                      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avg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value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").</a:t>
            </a:r>
            <a:r>
              <a:rPr lang="ro-RO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over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windowSpec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))</a:t>
            </a:r>
          </a:p>
          <a:p>
            <a:pPr marL="128016" lvl="1" indent="0">
              <a:buNone/>
            </a:pP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                      .</a:t>
            </a:r>
            <a:r>
              <a:rPr lang="ro-RO" sz="19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otherwise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F.col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("</a:t>
            </a:r>
            <a:r>
              <a:rPr lang="ro-RO" sz="19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value</a:t>
            </a:r>
            <a:r>
              <a:rPr lang="ro-RO" sz="19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")))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BDF84-C68B-C342-BF6E-4FC341A2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364332"/>
            <a:ext cx="1612900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443DE-E78A-174B-9957-48013101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362200"/>
            <a:ext cx="3962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SPARK MLLIB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</a:t>
            </a:r>
            <a:br>
              <a:rPr lang="ro-RO" dirty="0"/>
            </a:br>
            <a:r>
              <a:rPr lang="ro-RO" dirty="0"/>
              <a:t>Mari de Date</a:t>
            </a:r>
            <a:br>
              <a:rPr lang="ro-RO" dirty="0"/>
            </a:br>
            <a:r>
              <a:rPr lang="ro-RO" dirty="0"/>
              <a:t>Curs 4</a:t>
            </a:r>
          </a:p>
        </p:txBody>
      </p:sp>
    </p:spTree>
    <p:extLst>
      <p:ext uri="{BB962C8B-B14F-4D97-AF65-F5344CB8AC3E}">
        <p14:creationId xmlns:p14="http://schemas.microsoft.com/office/powerpoint/2010/main" val="4051147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{B5DB7F83-7F2E-C543-9FCE-B583DF518EE7}tf10001061</Template>
  <TotalTime>51995</TotalTime>
  <Words>1471</Words>
  <Application>Microsoft Macintosh PowerPoint</Application>
  <PresentationFormat>Widescreen</PresentationFormat>
  <Paragraphs>258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Calibri</vt:lpstr>
      <vt:lpstr>Consolas</vt:lpstr>
      <vt:lpstr>Tw Cen MT</vt:lpstr>
      <vt:lpstr>Tw Cen MT Condensed</vt:lpstr>
      <vt:lpstr>Wingdings 3</vt:lpstr>
      <vt:lpstr>Integral</vt:lpstr>
      <vt:lpstr>Prelucrarea volumelor mari de date   CURS 4</vt:lpstr>
      <vt:lpstr>CURSUL TRECUT</vt:lpstr>
      <vt:lpstr>AGENDA</vt:lpstr>
      <vt:lpstr>PREPROCESAREA DATELOR</vt:lpstr>
      <vt:lpstr>PREPROCESAREA Datelor</vt:lpstr>
      <vt:lpstr>PREPROCESAREA Datelor</vt:lpstr>
      <vt:lpstr>UMPLERE CONDIȚIONATă</vt:lpstr>
      <vt:lpstr>FOLOSIREA UNEI FERESTRE</vt:lpstr>
      <vt:lpstr>SPARK MLLIB</vt:lpstr>
      <vt:lpstr>Învățare AUTOMATĂ</vt:lpstr>
      <vt:lpstr>Învățare AUTOMATĂ</vt:lpstr>
      <vt:lpstr>ASAMBLAREA Datelor</vt:lpstr>
      <vt:lpstr>VECTOR ASSEMLBER</vt:lpstr>
      <vt:lpstr>VECTOR ASSEMLBER</vt:lpstr>
      <vt:lpstr>STRING INDEXER</vt:lpstr>
      <vt:lpstr>STRING INDEXER</vt:lpstr>
      <vt:lpstr>ONE-HOT ENCODER</vt:lpstr>
      <vt:lpstr>ONE-HOT ENCODER</vt:lpstr>
      <vt:lpstr>ONE-HOT ENCODER</vt:lpstr>
      <vt:lpstr>ONE-HOT ENCODER</vt:lpstr>
      <vt:lpstr>ONE-HOT ENCODER</vt:lpstr>
      <vt:lpstr>REGRESIE În SPARK</vt:lpstr>
      <vt:lpstr>Date de antrenare, date de validare</vt:lpstr>
      <vt:lpstr>Date de antrenare, date de validare</vt:lpstr>
      <vt:lpstr>Regresia Liniară</vt:lpstr>
      <vt:lpstr>EVALUAREA REZULTATELOR</vt:lpstr>
      <vt:lpstr>EVALUAREA REZULTATELOR</vt:lpstr>
      <vt:lpstr>EXEMPLU EXPERIMENT</vt:lpstr>
      <vt:lpstr>EXEMPLU EXPERIMENT</vt:lpstr>
      <vt:lpstr>EXEMPLU EXPERIMENT</vt:lpstr>
      <vt:lpstr>EXEMPLU EXPERIMENT</vt:lpstr>
      <vt:lpstr>EXEMPLU EXPERIMENT</vt:lpstr>
      <vt:lpstr>EXEMPLU EXPERIMENT</vt:lpstr>
      <vt:lpstr>FEEDBACK</vt:lpstr>
      <vt:lpstr>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Frincu</dc:creator>
  <cp:lastModifiedBy>Spataru Florin</cp:lastModifiedBy>
  <cp:revision>158</cp:revision>
  <dcterms:created xsi:type="dcterms:W3CDTF">2018-02-05T08:34:04Z</dcterms:created>
  <dcterms:modified xsi:type="dcterms:W3CDTF">2024-04-23T08:09:08Z</dcterms:modified>
</cp:coreProperties>
</file>