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346" r:id="rId3"/>
    <p:sldId id="352" r:id="rId4"/>
    <p:sldId id="300" r:id="rId5"/>
    <p:sldId id="317" r:id="rId6"/>
    <p:sldId id="383" r:id="rId7"/>
    <p:sldId id="385" r:id="rId8"/>
    <p:sldId id="386" r:id="rId9"/>
    <p:sldId id="382" r:id="rId10"/>
    <p:sldId id="387" r:id="rId11"/>
    <p:sldId id="391" r:id="rId12"/>
    <p:sldId id="355" r:id="rId13"/>
    <p:sldId id="388" r:id="rId14"/>
    <p:sldId id="389" r:id="rId15"/>
    <p:sldId id="394" r:id="rId16"/>
    <p:sldId id="390" r:id="rId17"/>
    <p:sldId id="392" r:id="rId18"/>
    <p:sldId id="395" r:id="rId19"/>
    <p:sldId id="393" r:id="rId20"/>
    <p:sldId id="396" r:id="rId21"/>
    <p:sldId id="413" r:id="rId22"/>
    <p:sldId id="398" r:id="rId23"/>
    <p:sldId id="399" r:id="rId24"/>
    <p:sldId id="397" r:id="rId25"/>
    <p:sldId id="400" r:id="rId26"/>
    <p:sldId id="401" r:id="rId27"/>
    <p:sldId id="402" r:id="rId28"/>
    <p:sldId id="403" r:id="rId29"/>
    <p:sldId id="404" r:id="rId30"/>
    <p:sldId id="412" r:id="rId31"/>
    <p:sldId id="414" r:id="rId32"/>
    <p:sldId id="415" r:id="rId33"/>
    <p:sldId id="416" r:id="rId34"/>
    <p:sldId id="417" r:id="rId35"/>
    <p:sldId id="271" r:id="rId36"/>
    <p:sldId id="407" r:id="rId37"/>
    <p:sldId id="408" r:id="rId38"/>
    <p:sldId id="409" r:id="rId39"/>
    <p:sldId id="410" r:id="rId40"/>
    <p:sldId id="41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/>
    <p:restoredTop sz="92391"/>
  </p:normalViewPr>
  <p:slideViewPr>
    <p:cSldViewPr>
      <p:cViewPr varScale="1">
        <p:scale>
          <a:sx n="134" d="100"/>
          <a:sy n="134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E93C5-EC20-47EC-95A3-CA96CA37F9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A79D1-3F7A-40A1-9A4B-CF32D1E880A1}">
      <dgm:prSet/>
      <dgm:spPr/>
      <dgm:t>
        <a:bodyPr/>
        <a:lstStyle/>
        <a:p>
          <a:r>
            <a:rPr lang="en-GB" noProof="0" dirty="0"/>
            <a:t>Google Cloud Platform</a:t>
          </a:r>
        </a:p>
      </dgm:t>
    </dgm:pt>
    <dgm:pt modelId="{DFCD064D-8A32-47DA-89D7-89ED119E3574}" type="parTrans" cxnId="{7E734C62-FB23-46AC-B177-2E518875ED19}">
      <dgm:prSet/>
      <dgm:spPr/>
      <dgm:t>
        <a:bodyPr/>
        <a:lstStyle/>
        <a:p>
          <a:endParaRPr lang="en-US"/>
        </a:p>
      </dgm:t>
    </dgm:pt>
    <dgm:pt modelId="{D2D9A5F9-45F3-4F2B-9306-08E5FD1DF77D}" type="sibTrans" cxnId="{7E734C62-FB23-46AC-B177-2E518875ED19}">
      <dgm:prSet/>
      <dgm:spPr/>
      <dgm:t>
        <a:bodyPr/>
        <a:lstStyle/>
        <a:p>
          <a:endParaRPr lang="en-US"/>
        </a:p>
      </dgm:t>
    </dgm:pt>
    <dgm:pt modelId="{A1461CEB-672B-4859-8FE8-6743D75327C6}">
      <dgm:prSet/>
      <dgm:spPr/>
      <dgm:t>
        <a:bodyPr/>
        <a:lstStyle/>
        <a:p>
          <a:r>
            <a:rPr lang="en-GB" noProof="0" dirty="0"/>
            <a:t>Setting Up account</a:t>
          </a:r>
        </a:p>
      </dgm:t>
    </dgm:pt>
    <dgm:pt modelId="{21D7DE37-1E0E-476C-AB18-A0D31426B92D}" type="parTrans" cxnId="{7A87C016-03CB-4C62-9075-1587CF961881}">
      <dgm:prSet/>
      <dgm:spPr/>
      <dgm:t>
        <a:bodyPr/>
        <a:lstStyle/>
        <a:p>
          <a:endParaRPr lang="en-US"/>
        </a:p>
      </dgm:t>
    </dgm:pt>
    <dgm:pt modelId="{C85AA641-9C35-4A0D-BBBF-B44E96BB1DDD}" type="sibTrans" cxnId="{7A87C016-03CB-4C62-9075-1587CF961881}">
      <dgm:prSet/>
      <dgm:spPr/>
      <dgm:t>
        <a:bodyPr/>
        <a:lstStyle/>
        <a:p>
          <a:endParaRPr lang="en-US"/>
        </a:p>
      </dgm:t>
    </dgm:pt>
    <dgm:pt modelId="{546D0DDF-D282-4117-A474-0F1C2DF9428B}">
      <dgm:prSet/>
      <dgm:spPr/>
      <dgm:t>
        <a:bodyPr/>
        <a:lstStyle/>
        <a:p>
          <a:r>
            <a:rPr lang="en-GB" noProof="0" dirty="0"/>
            <a:t>Google Data Proc</a:t>
          </a:r>
        </a:p>
      </dgm:t>
    </dgm:pt>
    <dgm:pt modelId="{AE556AB9-BAD9-43B9-8941-BCE51CA768DE}" type="parTrans" cxnId="{6B963309-1F60-45CE-98E4-BCA24FEB35A3}">
      <dgm:prSet/>
      <dgm:spPr/>
      <dgm:t>
        <a:bodyPr/>
        <a:lstStyle/>
        <a:p>
          <a:endParaRPr lang="en-US"/>
        </a:p>
      </dgm:t>
    </dgm:pt>
    <dgm:pt modelId="{8D19377D-4005-435A-8142-A39C8C48C0BD}" type="sibTrans" cxnId="{6B963309-1F60-45CE-98E4-BCA24FEB35A3}">
      <dgm:prSet/>
      <dgm:spPr/>
      <dgm:t>
        <a:bodyPr/>
        <a:lstStyle/>
        <a:p>
          <a:endParaRPr lang="en-US"/>
        </a:p>
      </dgm:t>
    </dgm:pt>
    <dgm:pt modelId="{478CBE99-637D-437D-A29E-8E2DFC1B7797}">
      <dgm:prSet/>
      <dgm:spPr/>
      <dgm:t>
        <a:bodyPr/>
        <a:lstStyle/>
        <a:p>
          <a:r>
            <a:rPr lang="en-GB" b="0" noProof="0" dirty="0"/>
            <a:t>Virtual Machines</a:t>
          </a:r>
        </a:p>
      </dgm:t>
    </dgm:pt>
    <dgm:pt modelId="{DDB2C921-0413-4055-AF03-AC8BE32A66BB}" type="parTrans" cxnId="{5E3B1861-BF23-4C9E-B7AF-D1FB64C3649A}">
      <dgm:prSet/>
      <dgm:spPr/>
      <dgm:t>
        <a:bodyPr/>
        <a:lstStyle/>
        <a:p>
          <a:endParaRPr lang="en-US"/>
        </a:p>
      </dgm:t>
    </dgm:pt>
    <dgm:pt modelId="{A40C6267-171B-4B74-833D-80ACE739D6D2}" type="sibTrans" cxnId="{5E3B1861-BF23-4C9E-B7AF-D1FB64C3649A}">
      <dgm:prSet/>
      <dgm:spPr/>
      <dgm:t>
        <a:bodyPr/>
        <a:lstStyle/>
        <a:p>
          <a:endParaRPr lang="en-US"/>
        </a:p>
      </dgm:t>
    </dgm:pt>
    <dgm:pt modelId="{13151C79-28DC-A047-AB94-A96A04A6FEF3}">
      <dgm:prSet/>
      <dgm:spPr/>
      <dgm:t>
        <a:bodyPr/>
        <a:lstStyle/>
        <a:p>
          <a:r>
            <a:rPr lang="en-GB" noProof="0" dirty="0"/>
            <a:t>Redeeming 50$ coupons</a:t>
          </a:r>
        </a:p>
      </dgm:t>
    </dgm:pt>
    <dgm:pt modelId="{E8B2B39D-71A0-8345-8117-8127C13CFC5D}" type="parTrans" cxnId="{AAB4DC7F-4F43-8A49-927E-26C3AC927522}">
      <dgm:prSet/>
      <dgm:spPr/>
      <dgm:t>
        <a:bodyPr/>
        <a:lstStyle/>
        <a:p>
          <a:endParaRPr lang="en-GB"/>
        </a:p>
      </dgm:t>
    </dgm:pt>
    <dgm:pt modelId="{66F6CC7A-0A99-5745-B8B6-522462C66101}" type="sibTrans" cxnId="{AAB4DC7F-4F43-8A49-927E-26C3AC927522}">
      <dgm:prSet/>
      <dgm:spPr/>
      <dgm:t>
        <a:bodyPr/>
        <a:lstStyle/>
        <a:p>
          <a:endParaRPr lang="en-GB"/>
        </a:p>
      </dgm:t>
    </dgm:pt>
    <dgm:pt modelId="{C890470A-A618-2049-9018-A00F78E73F42}">
      <dgm:prSet/>
      <dgm:spPr/>
      <dgm:t>
        <a:bodyPr/>
        <a:lstStyle/>
        <a:p>
          <a:r>
            <a:rPr lang="en-GB" b="0" noProof="0" dirty="0"/>
            <a:t>Clusters</a:t>
          </a:r>
        </a:p>
      </dgm:t>
    </dgm:pt>
    <dgm:pt modelId="{4A61A303-DD54-464D-8153-CCE4ACB285DC}" type="parTrans" cxnId="{7E554245-3ADE-9743-B151-9B0FDCCEB107}">
      <dgm:prSet/>
      <dgm:spPr/>
      <dgm:t>
        <a:bodyPr/>
        <a:lstStyle/>
        <a:p>
          <a:endParaRPr lang="en-GB"/>
        </a:p>
      </dgm:t>
    </dgm:pt>
    <dgm:pt modelId="{ED671C3C-24CE-2D4B-A67E-E35F4B1060EC}" type="sibTrans" cxnId="{7E554245-3ADE-9743-B151-9B0FDCCEB107}">
      <dgm:prSet/>
      <dgm:spPr/>
      <dgm:t>
        <a:bodyPr/>
        <a:lstStyle/>
        <a:p>
          <a:endParaRPr lang="en-GB"/>
        </a:p>
      </dgm:t>
    </dgm:pt>
    <dgm:pt modelId="{EC6D90D8-769B-334E-ABC3-120CEFFF527B}">
      <dgm:prSet/>
      <dgm:spPr/>
      <dgm:t>
        <a:bodyPr/>
        <a:lstStyle/>
        <a:p>
          <a:r>
            <a:rPr lang="en-GB" b="0" noProof="0" dirty="0"/>
            <a:t>HDFS</a:t>
          </a:r>
        </a:p>
      </dgm:t>
    </dgm:pt>
    <dgm:pt modelId="{27CE39DC-771C-234D-AFD0-141D70AAB81C}" type="parTrans" cxnId="{2B3A3093-4FE6-4B42-A475-8897D462848B}">
      <dgm:prSet/>
      <dgm:spPr/>
      <dgm:t>
        <a:bodyPr/>
        <a:lstStyle/>
        <a:p>
          <a:endParaRPr lang="en-GB"/>
        </a:p>
      </dgm:t>
    </dgm:pt>
    <dgm:pt modelId="{979BD515-1DF5-4E42-B8CC-37EFB85A418F}" type="sibTrans" cxnId="{2B3A3093-4FE6-4B42-A475-8897D462848B}">
      <dgm:prSet/>
      <dgm:spPr/>
      <dgm:t>
        <a:bodyPr/>
        <a:lstStyle/>
        <a:p>
          <a:endParaRPr lang="en-GB"/>
        </a:p>
      </dgm:t>
    </dgm:pt>
    <dgm:pt modelId="{3B86281A-C143-7E41-BF3C-03E9F6F8A6E3}">
      <dgm:prSet/>
      <dgm:spPr/>
      <dgm:t>
        <a:bodyPr/>
        <a:lstStyle/>
        <a:p>
          <a:r>
            <a:rPr lang="en-GB" b="0" noProof="0" dirty="0" err="1"/>
            <a:t>Jupyter</a:t>
          </a:r>
          <a:r>
            <a:rPr lang="en-GB" b="0" noProof="0" dirty="0"/>
            <a:t> notebook and Spark</a:t>
          </a:r>
        </a:p>
      </dgm:t>
    </dgm:pt>
    <dgm:pt modelId="{6EE36A1D-DBC5-5F44-83BF-A09D26BD6CFE}" type="parTrans" cxnId="{71372898-777E-1D43-85C9-2825A697924A}">
      <dgm:prSet/>
      <dgm:spPr/>
      <dgm:t>
        <a:bodyPr/>
        <a:lstStyle/>
        <a:p>
          <a:endParaRPr lang="en-GB"/>
        </a:p>
      </dgm:t>
    </dgm:pt>
    <dgm:pt modelId="{6BA7EEFB-C6E7-9340-B63C-BB517262996E}" type="sibTrans" cxnId="{71372898-777E-1D43-85C9-2825A697924A}">
      <dgm:prSet/>
      <dgm:spPr/>
      <dgm:t>
        <a:bodyPr/>
        <a:lstStyle/>
        <a:p>
          <a:endParaRPr lang="en-GB"/>
        </a:p>
      </dgm:t>
    </dgm:pt>
    <dgm:pt modelId="{BFEB73E9-4932-E64D-BD11-2A954C978C6E}">
      <dgm:prSet/>
      <dgm:spPr/>
      <dgm:t>
        <a:bodyPr/>
        <a:lstStyle/>
        <a:p>
          <a:r>
            <a:rPr lang="en-GB" dirty="0"/>
            <a:t>Cloud Storage</a:t>
          </a:r>
        </a:p>
      </dgm:t>
    </dgm:pt>
    <dgm:pt modelId="{4E4D893C-A5DB-5F48-B68B-BB365F4DB0D2}" type="parTrans" cxnId="{2A86AA01-C29B-D741-BC63-BFE487FB47F3}">
      <dgm:prSet/>
      <dgm:spPr/>
      <dgm:t>
        <a:bodyPr/>
        <a:lstStyle/>
        <a:p>
          <a:endParaRPr lang="en-GB"/>
        </a:p>
      </dgm:t>
    </dgm:pt>
    <dgm:pt modelId="{D73B6491-E1C2-E448-95A7-75827CA98363}" type="sibTrans" cxnId="{2A86AA01-C29B-D741-BC63-BFE487FB47F3}">
      <dgm:prSet/>
      <dgm:spPr/>
      <dgm:t>
        <a:bodyPr/>
        <a:lstStyle/>
        <a:p>
          <a:endParaRPr lang="en-GB"/>
        </a:p>
      </dgm:t>
    </dgm:pt>
    <dgm:pt modelId="{E543439D-2116-8044-8D25-1E92D32DA7FC}">
      <dgm:prSet/>
      <dgm:spPr/>
      <dgm:t>
        <a:bodyPr/>
        <a:lstStyle/>
        <a:p>
          <a:r>
            <a:rPr lang="en-GB" dirty="0"/>
            <a:t>Bucket storage</a:t>
          </a:r>
        </a:p>
      </dgm:t>
    </dgm:pt>
    <dgm:pt modelId="{0C758B75-9328-7C42-B283-364831DE1EB8}" type="parTrans" cxnId="{65B88F02-7F0F-2D4F-B31E-DD8C5AE4B088}">
      <dgm:prSet/>
      <dgm:spPr/>
      <dgm:t>
        <a:bodyPr/>
        <a:lstStyle/>
        <a:p>
          <a:endParaRPr lang="en-GB"/>
        </a:p>
      </dgm:t>
    </dgm:pt>
    <dgm:pt modelId="{880A08C4-C986-114E-A369-7E6B7E704311}" type="sibTrans" cxnId="{65B88F02-7F0F-2D4F-B31E-DD8C5AE4B088}">
      <dgm:prSet/>
      <dgm:spPr/>
      <dgm:t>
        <a:bodyPr/>
        <a:lstStyle/>
        <a:p>
          <a:endParaRPr lang="en-GB"/>
        </a:p>
      </dgm:t>
    </dgm:pt>
    <dgm:pt modelId="{65B7FFC5-2A45-0942-BFD8-16FBD105C645}">
      <dgm:prSet/>
      <dgm:spPr/>
      <dgm:t>
        <a:bodyPr/>
        <a:lstStyle/>
        <a:p>
          <a:r>
            <a:rPr lang="en-GB" dirty="0"/>
            <a:t>HDFS storage</a:t>
          </a:r>
        </a:p>
      </dgm:t>
    </dgm:pt>
    <dgm:pt modelId="{2EE551B9-38A9-FC46-ACA6-59F830831F82}" type="parTrans" cxnId="{9DC3B8FC-6469-3641-8E88-34B75895868B}">
      <dgm:prSet/>
      <dgm:spPr/>
      <dgm:t>
        <a:bodyPr/>
        <a:lstStyle/>
        <a:p>
          <a:endParaRPr lang="en-GB"/>
        </a:p>
      </dgm:t>
    </dgm:pt>
    <dgm:pt modelId="{3C48510A-95C0-5A42-B83E-FAC332583645}" type="sibTrans" cxnId="{9DC3B8FC-6469-3641-8E88-34B75895868B}">
      <dgm:prSet/>
      <dgm:spPr/>
      <dgm:t>
        <a:bodyPr/>
        <a:lstStyle/>
        <a:p>
          <a:endParaRPr lang="en-GB"/>
        </a:p>
      </dgm:t>
    </dgm:pt>
    <dgm:pt modelId="{71DF3C3A-36B4-1A4E-B9AC-025B023070C4}" type="pres">
      <dgm:prSet presAssocID="{9F0E93C5-EC20-47EC-95A3-CA96CA37F9C9}" presName="linear" presStyleCnt="0">
        <dgm:presLayoutVars>
          <dgm:dir/>
          <dgm:animLvl val="lvl"/>
          <dgm:resizeHandles val="exact"/>
        </dgm:presLayoutVars>
      </dgm:prSet>
      <dgm:spPr/>
    </dgm:pt>
    <dgm:pt modelId="{96F46940-EB55-1847-AE56-FE9E86CC8AB5}" type="pres">
      <dgm:prSet presAssocID="{027A79D1-3F7A-40A1-9A4B-CF32D1E880A1}" presName="parentLin" presStyleCnt="0"/>
      <dgm:spPr/>
    </dgm:pt>
    <dgm:pt modelId="{58260E0A-8C09-8A4A-8F30-74521C5B3E75}" type="pres">
      <dgm:prSet presAssocID="{027A79D1-3F7A-40A1-9A4B-CF32D1E880A1}" presName="parentLeftMargin" presStyleLbl="node1" presStyleIdx="0" presStyleCnt="3"/>
      <dgm:spPr/>
    </dgm:pt>
    <dgm:pt modelId="{1F8D0804-8994-E349-B9C0-E25BB000D037}" type="pres">
      <dgm:prSet presAssocID="{027A79D1-3F7A-40A1-9A4B-CF32D1E880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B329E1-26A9-8D4D-9A5A-E7192A793DD6}" type="pres">
      <dgm:prSet presAssocID="{027A79D1-3F7A-40A1-9A4B-CF32D1E880A1}" presName="negativeSpace" presStyleCnt="0"/>
      <dgm:spPr/>
    </dgm:pt>
    <dgm:pt modelId="{BEA23A5E-4C3A-704A-8BE1-510CA7B85340}" type="pres">
      <dgm:prSet presAssocID="{027A79D1-3F7A-40A1-9A4B-CF32D1E880A1}" presName="childText" presStyleLbl="conFgAcc1" presStyleIdx="0" presStyleCnt="3">
        <dgm:presLayoutVars>
          <dgm:bulletEnabled val="1"/>
        </dgm:presLayoutVars>
      </dgm:prSet>
      <dgm:spPr/>
    </dgm:pt>
    <dgm:pt modelId="{4FF599DD-259B-614F-B140-667D561D821F}" type="pres">
      <dgm:prSet presAssocID="{D2D9A5F9-45F3-4F2B-9306-08E5FD1DF77D}" presName="spaceBetweenRectangles" presStyleCnt="0"/>
      <dgm:spPr/>
    </dgm:pt>
    <dgm:pt modelId="{D72596D0-A3C3-2448-81E5-A8EB5DDB2DF0}" type="pres">
      <dgm:prSet presAssocID="{546D0DDF-D282-4117-A474-0F1C2DF9428B}" presName="parentLin" presStyleCnt="0"/>
      <dgm:spPr/>
    </dgm:pt>
    <dgm:pt modelId="{D0C3587A-468C-584B-9134-78D642B33693}" type="pres">
      <dgm:prSet presAssocID="{546D0DDF-D282-4117-A474-0F1C2DF9428B}" presName="parentLeftMargin" presStyleLbl="node1" presStyleIdx="0" presStyleCnt="3"/>
      <dgm:spPr/>
    </dgm:pt>
    <dgm:pt modelId="{7503B0C5-A7C1-3744-861A-DEB5AA2B5504}" type="pres">
      <dgm:prSet presAssocID="{546D0DDF-D282-4117-A474-0F1C2DF942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34AECB-3A1C-0849-86C2-22BC09270FB8}" type="pres">
      <dgm:prSet presAssocID="{546D0DDF-D282-4117-A474-0F1C2DF9428B}" presName="negativeSpace" presStyleCnt="0"/>
      <dgm:spPr/>
    </dgm:pt>
    <dgm:pt modelId="{AA3C29D9-D639-CF43-BDEE-79CAAB04D008}" type="pres">
      <dgm:prSet presAssocID="{546D0DDF-D282-4117-A474-0F1C2DF9428B}" presName="childText" presStyleLbl="conFgAcc1" presStyleIdx="1" presStyleCnt="3">
        <dgm:presLayoutVars>
          <dgm:bulletEnabled val="1"/>
        </dgm:presLayoutVars>
      </dgm:prSet>
      <dgm:spPr/>
    </dgm:pt>
    <dgm:pt modelId="{96C42C12-A4C2-C548-B3B9-60306C13468D}" type="pres">
      <dgm:prSet presAssocID="{8D19377D-4005-435A-8142-A39C8C48C0BD}" presName="spaceBetweenRectangles" presStyleCnt="0"/>
      <dgm:spPr/>
    </dgm:pt>
    <dgm:pt modelId="{2A4E4139-DAB2-D348-84CB-FD5B387F547A}" type="pres">
      <dgm:prSet presAssocID="{BFEB73E9-4932-E64D-BD11-2A954C978C6E}" presName="parentLin" presStyleCnt="0"/>
      <dgm:spPr/>
    </dgm:pt>
    <dgm:pt modelId="{ACD4C797-E392-2F48-850E-8EBFCC817F57}" type="pres">
      <dgm:prSet presAssocID="{BFEB73E9-4932-E64D-BD11-2A954C978C6E}" presName="parentLeftMargin" presStyleLbl="node1" presStyleIdx="1" presStyleCnt="3"/>
      <dgm:spPr/>
    </dgm:pt>
    <dgm:pt modelId="{F980F156-2A49-3042-8F90-80F8547C196D}" type="pres">
      <dgm:prSet presAssocID="{BFEB73E9-4932-E64D-BD11-2A954C978C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F4F608-F82D-3B43-AFCC-E8155E9CBDE7}" type="pres">
      <dgm:prSet presAssocID="{BFEB73E9-4932-E64D-BD11-2A954C978C6E}" presName="negativeSpace" presStyleCnt="0"/>
      <dgm:spPr/>
    </dgm:pt>
    <dgm:pt modelId="{C69DF354-07AC-1542-A699-823DD70E8359}" type="pres">
      <dgm:prSet presAssocID="{BFEB73E9-4932-E64D-BD11-2A954C978C6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86AA01-C29B-D741-BC63-BFE487FB47F3}" srcId="{9F0E93C5-EC20-47EC-95A3-CA96CA37F9C9}" destId="{BFEB73E9-4932-E64D-BD11-2A954C978C6E}" srcOrd="2" destOrd="0" parTransId="{4E4D893C-A5DB-5F48-B68B-BB365F4DB0D2}" sibTransId="{D73B6491-E1C2-E448-95A7-75827CA98363}"/>
    <dgm:cxn modelId="{65B88F02-7F0F-2D4F-B31E-DD8C5AE4B088}" srcId="{BFEB73E9-4932-E64D-BD11-2A954C978C6E}" destId="{E543439D-2116-8044-8D25-1E92D32DA7FC}" srcOrd="0" destOrd="0" parTransId="{0C758B75-9328-7C42-B283-364831DE1EB8}" sibTransId="{880A08C4-C986-114E-A369-7E6B7E704311}"/>
    <dgm:cxn modelId="{6B963309-1F60-45CE-98E4-BCA24FEB35A3}" srcId="{9F0E93C5-EC20-47EC-95A3-CA96CA37F9C9}" destId="{546D0DDF-D282-4117-A474-0F1C2DF9428B}" srcOrd="1" destOrd="0" parTransId="{AE556AB9-BAD9-43B9-8941-BCE51CA768DE}" sibTransId="{8D19377D-4005-435A-8142-A39C8C48C0BD}"/>
    <dgm:cxn modelId="{30398C0B-B9C8-894F-88D7-E53D40686B25}" type="presOf" srcId="{546D0DDF-D282-4117-A474-0F1C2DF9428B}" destId="{D0C3587A-468C-584B-9134-78D642B33693}" srcOrd="0" destOrd="0" presId="urn:microsoft.com/office/officeart/2005/8/layout/list1"/>
    <dgm:cxn modelId="{7A87C016-03CB-4C62-9075-1587CF961881}" srcId="{027A79D1-3F7A-40A1-9A4B-CF32D1E880A1}" destId="{A1461CEB-672B-4859-8FE8-6743D75327C6}" srcOrd="0" destOrd="0" parTransId="{21D7DE37-1E0E-476C-AB18-A0D31426B92D}" sibTransId="{C85AA641-9C35-4A0D-BBBF-B44E96BB1DDD}"/>
    <dgm:cxn modelId="{F2750419-467A-2049-939D-E9BFC11ED03E}" type="presOf" srcId="{9F0E93C5-EC20-47EC-95A3-CA96CA37F9C9}" destId="{71DF3C3A-36B4-1A4E-B9AC-025B023070C4}" srcOrd="0" destOrd="0" presId="urn:microsoft.com/office/officeart/2005/8/layout/list1"/>
    <dgm:cxn modelId="{56BC8420-5C7E-0E4A-816B-17520FA16612}" type="presOf" srcId="{BFEB73E9-4932-E64D-BD11-2A954C978C6E}" destId="{ACD4C797-E392-2F48-850E-8EBFCC817F57}" srcOrd="0" destOrd="0" presId="urn:microsoft.com/office/officeart/2005/8/layout/list1"/>
    <dgm:cxn modelId="{242E8F27-52C1-1F40-A306-7AABBC9398C0}" type="presOf" srcId="{EC6D90D8-769B-334E-ABC3-120CEFFF527B}" destId="{AA3C29D9-D639-CF43-BDEE-79CAAB04D008}" srcOrd="0" destOrd="2" presId="urn:microsoft.com/office/officeart/2005/8/layout/list1"/>
    <dgm:cxn modelId="{379F4C28-5DD1-F74A-B00D-BB9A6E089DB7}" type="presOf" srcId="{3B86281A-C143-7E41-BF3C-03E9F6F8A6E3}" destId="{AA3C29D9-D639-CF43-BDEE-79CAAB04D008}" srcOrd="0" destOrd="3" presId="urn:microsoft.com/office/officeart/2005/8/layout/list1"/>
    <dgm:cxn modelId="{36480F3B-838D-084C-8307-1C8D0C3C8EBE}" type="presOf" srcId="{027A79D1-3F7A-40A1-9A4B-CF32D1E880A1}" destId="{58260E0A-8C09-8A4A-8F30-74521C5B3E75}" srcOrd="0" destOrd="0" presId="urn:microsoft.com/office/officeart/2005/8/layout/list1"/>
    <dgm:cxn modelId="{7E554245-3ADE-9743-B151-9B0FDCCEB107}" srcId="{546D0DDF-D282-4117-A474-0F1C2DF9428B}" destId="{C890470A-A618-2049-9018-A00F78E73F42}" srcOrd="1" destOrd="0" parTransId="{4A61A303-DD54-464D-8153-CCE4ACB285DC}" sibTransId="{ED671C3C-24CE-2D4B-A67E-E35F4B1060EC}"/>
    <dgm:cxn modelId="{CEDA5C49-BDB7-2D4B-994D-70EF190B8257}" type="presOf" srcId="{546D0DDF-D282-4117-A474-0F1C2DF9428B}" destId="{7503B0C5-A7C1-3744-861A-DEB5AA2B5504}" srcOrd="1" destOrd="0" presId="urn:microsoft.com/office/officeart/2005/8/layout/list1"/>
    <dgm:cxn modelId="{5E3B1861-BF23-4C9E-B7AF-D1FB64C3649A}" srcId="{546D0DDF-D282-4117-A474-0F1C2DF9428B}" destId="{478CBE99-637D-437D-A29E-8E2DFC1B7797}" srcOrd="0" destOrd="0" parTransId="{DDB2C921-0413-4055-AF03-AC8BE32A66BB}" sibTransId="{A40C6267-171B-4B74-833D-80ACE739D6D2}"/>
    <dgm:cxn modelId="{7E734C62-FB23-46AC-B177-2E518875ED19}" srcId="{9F0E93C5-EC20-47EC-95A3-CA96CA37F9C9}" destId="{027A79D1-3F7A-40A1-9A4B-CF32D1E880A1}" srcOrd="0" destOrd="0" parTransId="{DFCD064D-8A32-47DA-89D7-89ED119E3574}" sibTransId="{D2D9A5F9-45F3-4F2B-9306-08E5FD1DF77D}"/>
    <dgm:cxn modelId="{58321B69-85D2-CC4E-BC77-6ED0BCF661CD}" type="presOf" srcId="{BFEB73E9-4932-E64D-BD11-2A954C978C6E}" destId="{F980F156-2A49-3042-8F90-80F8547C196D}" srcOrd="1" destOrd="0" presId="urn:microsoft.com/office/officeart/2005/8/layout/list1"/>
    <dgm:cxn modelId="{8C4FB37A-257C-7A40-A099-628E862D59CE}" type="presOf" srcId="{13151C79-28DC-A047-AB94-A96A04A6FEF3}" destId="{BEA23A5E-4C3A-704A-8BE1-510CA7B85340}" srcOrd="0" destOrd="1" presId="urn:microsoft.com/office/officeart/2005/8/layout/list1"/>
    <dgm:cxn modelId="{AAB4DC7F-4F43-8A49-927E-26C3AC927522}" srcId="{027A79D1-3F7A-40A1-9A4B-CF32D1E880A1}" destId="{13151C79-28DC-A047-AB94-A96A04A6FEF3}" srcOrd="1" destOrd="0" parTransId="{E8B2B39D-71A0-8345-8117-8127C13CFC5D}" sibTransId="{66F6CC7A-0A99-5745-B8B6-522462C66101}"/>
    <dgm:cxn modelId="{ABE2C48D-515D-F14D-859B-F1704B6A252B}" type="presOf" srcId="{A1461CEB-672B-4859-8FE8-6743D75327C6}" destId="{BEA23A5E-4C3A-704A-8BE1-510CA7B85340}" srcOrd="0" destOrd="0" presId="urn:microsoft.com/office/officeart/2005/8/layout/list1"/>
    <dgm:cxn modelId="{2B3A3093-4FE6-4B42-A475-8897D462848B}" srcId="{546D0DDF-D282-4117-A474-0F1C2DF9428B}" destId="{EC6D90D8-769B-334E-ABC3-120CEFFF527B}" srcOrd="2" destOrd="0" parTransId="{27CE39DC-771C-234D-AFD0-141D70AAB81C}" sibTransId="{979BD515-1DF5-4E42-B8CC-37EFB85A418F}"/>
    <dgm:cxn modelId="{71372898-777E-1D43-85C9-2825A697924A}" srcId="{546D0DDF-D282-4117-A474-0F1C2DF9428B}" destId="{3B86281A-C143-7E41-BF3C-03E9F6F8A6E3}" srcOrd="3" destOrd="0" parTransId="{6EE36A1D-DBC5-5F44-83BF-A09D26BD6CFE}" sibTransId="{6BA7EEFB-C6E7-9340-B63C-BB517262996E}"/>
    <dgm:cxn modelId="{CA3B42A2-C8F4-1644-B53E-268092CA1680}" type="presOf" srcId="{E543439D-2116-8044-8D25-1E92D32DA7FC}" destId="{C69DF354-07AC-1542-A699-823DD70E8359}" srcOrd="0" destOrd="0" presId="urn:microsoft.com/office/officeart/2005/8/layout/list1"/>
    <dgm:cxn modelId="{A73D05B4-DA8B-1943-8F30-2522BFAF87F3}" type="presOf" srcId="{027A79D1-3F7A-40A1-9A4B-CF32D1E880A1}" destId="{1F8D0804-8994-E349-B9C0-E25BB000D037}" srcOrd="1" destOrd="0" presId="urn:microsoft.com/office/officeart/2005/8/layout/list1"/>
    <dgm:cxn modelId="{1D1B00CF-D007-4C46-A1A4-EF0F64779647}" type="presOf" srcId="{C890470A-A618-2049-9018-A00F78E73F42}" destId="{AA3C29D9-D639-CF43-BDEE-79CAAB04D008}" srcOrd="0" destOrd="1" presId="urn:microsoft.com/office/officeart/2005/8/layout/list1"/>
    <dgm:cxn modelId="{D1340FE4-6CE3-644E-81C1-D7A5914EE604}" type="presOf" srcId="{65B7FFC5-2A45-0942-BFD8-16FBD105C645}" destId="{C69DF354-07AC-1542-A699-823DD70E8359}" srcOrd="0" destOrd="1" presId="urn:microsoft.com/office/officeart/2005/8/layout/list1"/>
    <dgm:cxn modelId="{EB8C9FF0-EA9C-B54E-B055-589F358EC921}" type="presOf" srcId="{478CBE99-637D-437D-A29E-8E2DFC1B7797}" destId="{AA3C29D9-D639-CF43-BDEE-79CAAB04D008}" srcOrd="0" destOrd="0" presId="urn:microsoft.com/office/officeart/2005/8/layout/list1"/>
    <dgm:cxn modelId="{9DC3B8FC-6469-3641-8E88-34B75895868B}" srcId="{BFEB73E9-4932-E64D-BD11-2A954C978C6E}" destId="{65B7FFC5-2A45-0942-BFD8-16FBD105C645}" srcOrd="1" destOrd="0" parTransId="{2EE551B9-38A9-FC46-ACA6-59F830831F82}" sibTransId="{3C48510A-95C0-5A42-B83E-FAC332583645}"/>
    <dgm:cxn modelId="{58B32216-CD2A-B445-B221-65F51E1F37B5}" type="presParOf" srcId="{71DF3C3A-36B4-1A4E-B9AC-025B023070C4}" destId="{96F46940-EB55-1847-AE56-FE9E86CC8AB5}" srcOrd="0" destOrd="0" presId="urn:microsoft.com/office/officeart/2005/8/layout/list1"/>
    <dgm:cxn modelId="{BD6E2A41-5490-6646-A925-B5424A773426}" type="presParOf" srcId="{96F46940-EB55-1847-AE56-FE9E86CC8AB5}" destId="{58260E0A-8C09-8A4A-8F30-74521C5B3E75}" srcOrd="0" destOrd="0" presId="urn:microsoft.com/office/officeart/2005/8/layout/list1"/>
    <dgm:cxn modelId="{4F8CE7E3-9336-634C-A462-4E6392FD206B}" type="presParOf" srcId="{96F46940-EB55-1847-AE56-FE9E86CC8AB5}" destId="{1F8D0804-8994-E349-B9C0-E25BB000D037}" srcOrd="1" destOrd="0" presId="urn:microsoft.com/office/officeart/2005/8/layout/list1"/>
    <dgm:cxn modelId="{77849BE7-98A8-3842-A8C8-668766440477}" type="presParOf" srcId="{71DF3C3A-36B4-1A4E-B9AC-025B023070C4}" destId="{E6B329E1-26A9-8D4D-9A5A-E7192A793DD6}" srcOrd="1" destOrd="0" presId="urn:microsoft.com/office/officeart/2005/8/layout/list1"/>
    <dgm:cxn modelId="{FF6E6481-3DA3-5549-940E-A68D1CCCA64B}" type="presParOf" srcId="{71DF3C3A-36B4-1A4E-B9AC-025B023070C4}" destId="{BEA23A5E-4C3A-704A-8BE1-510CA7B85340}" srcOrd="2" destOrd="0" presId="urn:microsoft.com/office/officeart/2005/8/layout/list1"/>
    <dgm:cxn modelId="{BC2DE0E1-42BF-3F4F-A2D6-16C148A67DAE}" type="presParOf" srcId="{71DF3C3A-36B4-1A4E-B9AC-025B023070C4}" destId="{4FF599DD-259B-614F-B140-667D561D821F}" srcOrd="3" destOrd="0" presId="urn:microsoft.com/office/officeart/2005/8/layout/list1"/>
    <dgm:cxn modelId="{9FFB8093-F1EA-D545-A81B-4BBF2C552AEB}" type="presParOf" srcId="{71DF3C3A-36B4-1A4E-B9AC-025B023070C4}" destId="{D72596D0-A3C3-2448-81E5-A8EB5DDB2DF0}" srcOrd="4" destOrd="0" presId="urn:microsoft.com/office/officeart/2005/8/layout/list1"/>
    <dgm:cxn modelId="{D8C7590B-D415-9F4A-B432-9EA36B98DE1B}" type="presParOf" srcId="{D72596D0-A3C3-2448-81E5-A8EB5DDB2DF0}" destId="{D0C3587A-468C-584B-9134-78D642B33693}" srcOrd="0" destOrd="0" presId="urn:microsoft.com/office/officeart/2005/8/layout/list1"/>
    <dgm:cxn modelId="{DBD915E7-4A46-0B49-8EF9-9F0C27CC7E28}" type="presParOf" srcId="{D72596D0-A3C3-2448-81E5-A8EB5DDB2DF0}" destId="{7503B0C5-A7C1-3744-861A-DEB5AA2B5504}" srcOrd="1" destOrd="0" presId="urn:microsoft.com/office/officeart/2005/8/layout/list1"/>
    <dgm:cxn modelId="{3A03E380-9A7A-6447-9CBB-3C527F2D94F1}" type="presParOf" srcId="{71DF3C3A-36B4-1A4E-B9AC-025B023070C4}" destId="{6F34AECB-3A1C-0849-86C2-22BC09270FB8}" srcOrd="5" destOrd="0" presId="urn:microsoft.com/office/officeart/2005/8/layout/list1"/>
    <dgm:cxn modelId="{4471ADA1-8053-F24B-82FE-B3E788FB446D}" type="presParOf" srcId="{71DF3C3A-36B4-1A4E-B9AC-025B023070C4}" destId="{AA3C29D9-D639-CF43-BDEE-79CAAB04D008}" srcOrd="6" destOrd="0" presId="urn:microsoft.com/office/officeart/2005/8/layout/list1"/>
    <dgm:cxn modelId="{DB80EA29-7AA2-7649-B918-B7C81F94D55A}" type="presParOf" srcId="{71DF3C3A-36B4-1A4E-B9AC-025B023070C4}" destId="{96C42C12-A4C2-C548-B3B9-60306C13468D}" srcOrd="7" destOrd="0" presId="urn:microsoft.com/office/officeart/2005/8/layout/list1"/>
    <dgm:cxn modelId="{D83550C7-9336-6E41-96DB-84352EAA3164}" type="presParOf" srcId="{71DF3C3A-36B4-1A4E-B9AC-025B023070C4}" destId="{2A4E4139-DAB2-D348-84CB-FD5B387F547A}" srcOrd="8" destOrd="0" presId="urn:microsoft.com/office/officeart/2005/8/layout/list1"/>
    <dgm:cxn modelId="{31888917-C20F-4C4A-B0D9-1F1A8A7ED6E8}" type="presParOf" srcId="{2A4E4139-DAB2-D348-84CB-FD5B387F547A}" destId="{ACD4C797-E392-2F48-850E-8EBFCC817F57}" srcOrd="0" destOrd="0" presId="urn:microsoft.com/office/officeart/2005/8/layout/list1"/>
    <dgm:cxn modelId="{BBA0A05C-7F5F-C54B-8553-682782E59638}" type="presParOf" srcId="{2A4E4139-DAB2-D348-84CB-FD5B387F547A}" destId="{F980F156-2A49-3042-8F90-80F8547C196D}" srcOrd="1" destOrd="0" presId="urn:microsoft.com/office/officeart/2005/8/layout/list1"/>
    <dgm:cxn modelId="{F3B656E2-F924-CF4B-9F68-C7C30EA41CB6}" type="presParOf" srcId="{71DF3C3A-36B4-1A4E-B9AC-025B023070C4}" destId="{5BF4F608-F82D-3B43-AFCC-E8155E9CBDE7}" srcOrd="9" destOrd="0" presId="urn:microsoft.com/office/officeart/2005/8/layout/list1"/>
    <dgm:cxn modelId="{955B1A17-A6B1-4542-87E9-52C91BA46A1C}" type="presParOf" srcId="{71DF3C3A-36B4-1A4E-B9AC-025B023070C4}" destId="{C69DF354-07AC-1542-A699-823DD70E83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23A5E-4C3A-704A-8BE1-510CA7B85340}">
      <dsp:nvSpPr>
        <dsp:cNvPr id="0" name=""/>
        <dsp:cNvSpPr/>
      </dsp:nvSpPr>
      <dsp:spPr>
        <a:xfrm>
          <a:off x="0" y="244800"/>
          <a:ext cx="972007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333248" rIns="75438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noProof="0" dirty="0"/>
            <a:t>Setting Up account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noProof="0" dirty="0"/>
            <a:t>Redeeming 50$ coupons</a:t>
          </a:r>
        </a:p>
      </dsp:txBody>
      <dsp:txXfrm>
        <a:off x="0" y="244800"/>
        <a:ext cx="9720072" cy="882000"/>
      </dsp:txXfrm>
    </dsp:sp>
    <dsp:sp modelId="{1F8D0804-8994-E349-B9C0-E25BB000D037}">
      <dsp:nvSpPr>
        <dsp:cNvPr id="0" name=""/>
        <dsp:cNvSpPr/>
      </dsp:nvSpPr>
      <dsp:spPr>
        <a:xfrm>
          <a:off x="486003" y="8640"/>
          <a:ext cx="68040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Google Cloud Platform</a:t>
          </a:r>
        </a:p>
      </dsp:txBody>
      <dsp:txXfrm>
        <a:off x="509060" y="31697"/>
        <a:ext cx="6757937" cy="426206"/>
      </dsp:txXfrm>
    </dsp:sp>
    <dsp:sp modelId="{AA3C29D9-D639-CF43-BDEE-79CAAB04D008}">
      <dsp:nvSpPr>
        <dsp:cNvPr id="0" name=""/>
        <dsp:cNvSpPr/>
      </dsp:nvSpPr>
      <dsp:spPr>
        <a:xfrm>
          <a:off x="0" y="1449360"/>
          <a:ext cx="972007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333248" rIns="75438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noProof="0" dirty="0"/>
            <a:t>Virtual Machines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noProof="0" dirty="0"/>
            <a:t>Clusters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noProof="0" dirty="0"/>
            <a:t>HDFS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noProof="0" dirty="0" err="1"/>
            <a:t>Jupyter</a:t>
          </a:r>
          <a:r>
            <a:rPr lang="en-GB" sz="1600" b="0" kern="1200" noProof="0" dirty="0"/>
            <a:t> notebook and Spark</a:t>
          </a:r>
        </a:p>
      </dsp:txBody>
      <dsp:txXfrm>
        <a:off x="0" y="1449360"/>
        <a:ext cx="9720072" cy="1360800"/>
      </dsp:txXfrm>
    </dsp:sp>
    <dsp:sp modelId="{7503B0C5-A7C1-3744-861A-DEB5AA2B5504}">
      <dsp:nvSpPr>
        <dsp:cNvPr id="0" name=""/>
        <dsp:cNvSpPr/>
      </dsp:nvSpPr>
      <dsp:spPr>
        <a:xfrm>
          <a:off x="486003" y="1213200"/>
          <a:ext cx="68040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Google Data Proc</a:t>
          </a:r>
        </a:p>
      </dsp:txBody>
      <dsp:txXfrm>
        <a:off x="509060" y="1236257"/>
        <a:ext cx="6757937" cy="426206"/>
      </dsp:txXfrm>
    </dsp:sp>
    <dsp:sp modelId="{C69DF354-07AC-1542-A699-823DD70E8359}">
      <dsp:nvSpPr>
        <dsp:cNvPr id="0" name=""/>
        <dsp:cNvSpPr/>
      </dsp:nvSpPr>
      <dsp:spPr>
        <a:xfrm>
          <a:off x="0" y="3132720"/>
          <a:ext cx="9720072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333248" rIns="75438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Bucket 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HDFS storage</a:t>
          </a:r>
        </a:p>
      </dsp:txBody>
      <dsp:txXfrm>
        <a:off x="0" y="3132720"/>
        <a:ext cx="9720072" cy="882000"/>
      </dsp:txXfrm>
    </dsp:sp>
    <dsp:sp modelId="{F980F156-2A49-3042-8F90-80F8547C196D}">
      <dsp:nvSpPr>
        <dsp:cNvPr id="0" name=""/>
        <dsp:cNvSpPr/>
      </dsp:nvSpPr>
      <dsp:spPr>
        <a:xfrm>
          <a:off x="486003" y="2896560"/>
          <a:ext cx="68040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Cloud Storage</a:t>
          </a:r>
        </a:p>
      </dsp:txBody>
      <dsp:txXfrm>
        <a:off x="509060" y="2919617"/>
        <a:ext cx="675793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D116-C949-454A-B445-D427CB3D78B9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24898-0386-4D17-BC32-17E50AA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9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1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9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9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1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8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8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9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5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5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7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5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1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4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4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6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5EB3CF-CBF4-426B-AFCE-AD8216A88E01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Dataproc/cloud-dataproc/blob/master/notebooks/python/2.1.%20Google%20Cloud%20Storage%20(CSV)%20%26%20Spark%20DataFrames%20-%20Python.ipynb" TargetMode="External"/><Relationship Id="rId2" Type="http://schemas.openxmlformats.org/officeDocument/2006/relationships/hyperlink" Target="https://codelabs.developers.google.com/codelabs/spark-jupyter-dataproc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GB" sz="3700" dirty="0">
                <a:solidFill>
                  <a:srgbClr val="FFFFFF"/>
                </a:solidFill>
              </a:rPr>
              <a:t>Big Data Technologies</a:t>
            </a:r>
            <a:br>
              <a:rPr lang="en-GB" sz="3700" dirty="0">
                <a:solidFill>
                  <a:srgbClr val="FFFFFF"/>
                </a:solidFill>
              </a:rPr>
            </a:br>
            <a:br>
              <a:rPr lang="en-GB" sz="3700" dirty="0">
                <a:solidFill>
                  <a:srgbClr val="FFFFFF"/>
                </a:solidFill>
              </a:rPr>
            </a:br>
            <a:r>
              <a:rPr lang="en-GB" sz="3700" dirty="0">
                <a:solidFill>
                  <a:srgbClr val="FFFFFF"/>
                </a:solidFill>
              </a:rPr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ro-RO" sz="1600" dirty="0">
                <a:solidFill>
                  <a:srgbClr val="FFFFFF"/>
                </a:solidFill>
              </a:rPr>
              <a:t>Lect. Dr. Adrian Spătaru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Give project a name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8C486-B76E-C842-9CB9-348BE991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64" y="3200400"/>
            <a:ext cx="6832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5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DATAPROC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Technologies</a:t>
            </a:r>
            <a:br>
              <a:rPr lang="en-GB" dirty="0"/>
            </a:br>
            <a:r>
              <a:rPr lang="en-GB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152909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GCP COMPUTE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ym typeface="Wingdings" pitchFamily="2" charset="2"/>
              </a:rPr>
              <a:t>IaaS (Infrastructure as a Service)</a:t>
            </a:r>
          </a:p>
          <a:p>
            <a:r>
              <a:rPr lang="en-GB" sz="3200" dirty="0">
                <a:sym typeface="Wingdings" pitchFamily="2" charset="2"/>
              </a:rPr>
              <a:t>Create Virtual Machines (VM)</a:t>
            </a:r>
          </a:p>
          <a:p>
            <a:r>
              <a:rPr lang="en-GB" sz="3200" dirty="0">
                <a:sym typeface="Wingdings" pitchFamily="2" charset="2"/>
              </a:rPr>
              <a:t>Full control on the VM</a:t>
            </a:r>
          </a:p>
          <a:p>
            <a:pPr lvl="1"/>
            <a:r>
              <a:rPr lang="en-GB" sz="2400" dirty="0">
                <a:sym typeface="Wingdings" pitchFamily="2" charset="2"/>
              </a:rPr>
              <a:t>Operating system</a:t>
            </a:r>
          </a:p>
          <a:p>
            <a:pPr lvl="1"/>
            <a:r>
              <a:rPr lang="en-GB" sz="2400" dirty="0">
                <a:sym typeface="Wingdings" pitchFamily="2" charset="2"/>
              </a:rPr>
              <a:t>Memory and CPU</a:t>
            </a:r>
          </a:p>
          <a:p>
            <a:pPr lvl="1"/>
            <a:r>
              <a:rPr lang="en-GB" sz="2400" dirty="0">
                <a:sym typeface="Wingdings" pitchFamily="2" charset="2"/>
              </a:rPr>
              <a:t>Disks</a:t>
            </a:r>
          </a:p>
          <a:p>
            <a:pPr lvl="1"/>
            <a:r>
              <a:rPr lang="en-GB" sz="2400" dirty="0">
                <a:sym typeface="Wingdings" pitchFamily="2" charset="2"/>
              </a:rPr>
              <a:t>SSH connection</a:t>
            </a:r>
          </a:p>
          <a:p>
            <a:pPr lvl="1"/>
            <a:r>
              <a:rPr lang="en-GB" sz="2400" dirty="0">
                <a:sym typeface="Wingdings" pitchFamily="2" charset="2"/>
              </a:rPr>
              <a:t>Public IP</a:t>
            </a: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864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GCP COMPUTE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ym typeface="Wingdings" pitchFamily="2" charset="2"/>
              </a:rPr>
              <a:t>Menu -&gt; Compute Engine</a:t>
            </a:r>
          </a:p>
          <a:p>
            <a:r>
              <a:rPr lang="en-GB" sz="3200" b="1" dirty="0">
                <a:sym typeface="Wingdings" pitchFamily="2" charset="2"/>
              </a:rPr>
              <a:t>Enable</a:t>
            </a:r>
            <a:r>
              <a:rPr lang="en-GB" sz="3200" dirty="0">
                <a:sym typeface="Wingdings" pitchFamily="2" charset="2"/>
              </a:rPr>
              <a:t> this API</a:t>
            </a:r>
          </a:p>
          <a:p>
            <a:r>
              <a:rPr lang="en-GB" sz="3200" dirty="0">
                <a:sym typeface="Wingdings" pitchFamily="2" charset="2"/>
              </a:rPr>
              <a:t>Wait for notification </a:t>
            </a:r>
          </a:p>
          <a:p>
            <a:r>
              <a:rPr lang="en-GB" sz="3200" dirty="0">
                <a:sym typeface="Wingdings" pitchFamily="2" charset="2"/>
              </a:rPr>
              <a:t>Refresh</a:t>
            </a:r>
            <a:endParaRPr lang="en-GB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774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VM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834640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Create Virtual Machine</a:t>
            </a:r>
          </a:p>
          <a:p>
            <a:pPr lvl="1"/>
            <a:r>
              <a:rPr lang="en-GB" sz="2400" dirty="0">
                <a:sym typeface="Wingdings" pitchFamily="2" charset="2"/>
              </a:rPr>
              <a:t>Name</a:t>
            </a:r>
          </a:p>
          <a:p>
            <a:pPr lvl="1"/>
            <a:r>
              <a:rPr lang="en-GB" sz="2400" dirty="0">
                <a:sym typeface="Wingdings" pitchFamily="2" charset="2"/>
              </a:rPr>
              <a:t>Region: region of the world (e.g. us-central, Europe-west)</a:t>
            </a:r>
          </a:p>
          <a:p>
            <a:pPr lvl="1"/>
            <a:r>
              <a:rPr lang="en-GB" sz="2400" dirty="0">
                <a:sym typeface="Wingdings" pitchFamily="2" charset="2"/>
              </a:rPr>
              <a:t>Zone: Data Centre in selected region (a, b, c)</a:t>
            </a:r>
          </a:p>
          <a:p>
            <a:pPr lvl="1"/>
            <a:r>
              <a:rPr lang="en-GB" sz="2400" dirty="0">
                <a:sym typeface="Wingdings" pitchFamily="2" charset="2"/>
              </a:rPr>
              <a:t>Series: CPU platform</a:t>
            </a:r>
          </a:p>
          <a:p>
            <a:pPr lvl="1"/>
            <a:r>
              <a:rPr lang="en-GB" sz="2400" dirty="0">
                <a:sym typeface="Wingdings" pitchFamily="2" charset="2"/>
              </a:rPr>
              <a:t>Configuration: shared-core, standard, high-</a:t>
            </a:r>
            <a:r>
              <a:rPr lang="en-GB" sz="2400" dirty="0" err="1">
                <a:sym typeface="Wingdings" pitchFamily="2" charset="2"/>
              </a:rPr>
              <a:t>cpu</a:t>
            </a:r>
            <a:r>
              <a:rPr lang="en-GB" sz="2400" dirty="0">
                <a:sym typeface="Wingdings" pitchFamily="2" charset="2"/>
              </a:rPr>
              <a:t>, high-memory</a:t>
            </a:r>
          </a:p>
          <a:p>
            <a:pPr lvl="1"/>
            <a:r>
              <a:rPr lang="en-GB" sz="2400" dirty="0">
                <a:sym typeface="Wingdings" pitchFamily="2" charset="2"/>
              </a:rPr>
              <a:t>Boot disk: for OS and software</a:t>
            </a:r>
          </a:p>
          <a:p>
            <a:pPr lvl="1"/>
            <a:r>
              <a:rPr lang="en-GB" sz="2400" dirty="0">
                <a:sym typeface="Wingdings" pitchFamily="2" charset="2"/>
              </a:rPr>
              <a:t>Advanced options: Additional disks, security, management, etc..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4B2F2-CB4D-EF4B-AECB-B83B5DCC8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64"/>
          <a:stretch/>
        </p:blipFill>
        <p:spPr>
          <a:xfrm>
            <a:off x="7620000" y="152400"/>
            <a:ext cx="4343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GCP KUBERNETES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>
                <a:sym typeface="Wingdings" pitchFamily="2" charset="2"/>
              </a:rPr>
              <a:t>IaaS (Infrastructure as a Service) on demand</a:t>
            </a:r>
          </a:p>
          <a:p>
            <a:r>
              <a:rPr lang="en-GB" sz="3200" dirty="0">
                <a:sym typeface="Wingdings" pitchFamily="2" charset="2"/>
              </a:rPr>
              <a:t>Platform manages VM scaling (creation, deletion)</a:t>
            </a:r>
          </a:p>
          <a:p>
            <a:pPr lvl="1"/>
            <a:r>
              <a:rPr lang="en-GB" sz="2800" dirty="0">
                <a:sym typeface="Wingdings" pitchFamily="2" charset="2"/>
              </a:rPr>
              <a:t>You pay based on demand</a:t>
            </a:r>
          </a:p>
          <a:p>
            <a:r>
              <a:rPr lang="en-GB" sz="3200" dirty="0">
                <a:sym typeface="Wingdings" pitchFamily="2" charset="2"/>
              </a:rPr>
              <a:t>No control on the VM</a:t>
            </a:r>
          </a:p>
          <a:p>
            <a:pPr lvl="1"/>
            <a:r>
              <a:rPr lang="en-GB" sz="2400" dirty="0">
                <a:sym typeface="Wingdings" pitchFamily="2" charset="2"/>
              </a:rPr>
              <a:t>Runs default image with Kubernetes node</a:t>
            </a:r>
          </a:p>
          <a:p>
            <a:pPr lvl="1"/>
            <a:r>
              <a:rPr lang="en-GB" sz="2400" dirty="0">
                <a:sym typeface="Wingdings" pitchFamily="2" charset="2"/>
              </a:rPr>
              <a:t>You control container deployment</a:t>
            </a:r>
          </a:p>
          <a:p>
            <a:pPr lvl="1"/>
            <a:r>
              <a:rPr lang="en-GB" sz="2400" dirty="0">
                <a:sym typeface="Wingdings" pitchFamily="2" charset="2"/>
              </a:rPr>
              <a:t>You control Kubernetes cluster properties</a:t>
            </a:r>
          </a:p>
          <a:p>
            <a:r>
              <a:rPr lang="en-GB" sz="2800" dirty="0">
                <a:sym typeface="Wingdings" pitchFamily="2" charset="2"/>
              </a:rPr>
              <a:t>Use only if acquainted with Kubernetes</a:t>
            </a:r>
          </a:p>
          <a:p>
            <a:endParaRPr lang="en-GB" sz="2800" dirty="0">
              <a:sym typeface="Wingdings" pitchFamily="2" charset="2"/>
            </a:endParaRP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995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GCP DATAPROC (DATA 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ym typeface="Wingdings" pitchFamily="2" charset="2"/>
              </a:rPr>
              <a:t>IaaS (Infrastructure as a Service) for </a:t>
            </a:r>
            <a:r>
              <a:rPr lang="en-GB" sz="3200" b="1" dirty="0">
                <a:sym typeface="Wingdings" pitchFamily="2" charset="2"/>
              </a:rPr>
              <a:t>Clusters</a:t>
            </a:r>
          </a:p>
          <a:p>
            <a:r>
              <a:rPr lang="en-GB" sz="3200" dirty="0">
                <a:sym typeface="Wingdings" pitchFamily="2" charset="2"/>
              </a:rPr>
              <a:t>Master-worker architecture</a:t>
            </a:r>
          </a:p>
          <a:p>
            <a:r>
              <a:rPr lang="en-GB" sz="3200" dirty="0">
                <a:sym typeface="Wingdings" pitchFamily="2" charset="2"/>
              </a:rPr>
              <a:t>Supports Big Data Technologies Stacks:</a:t>
            </a:r>
          </a:p>
          <a:p>
            <a:pPr lvl="1"/>
            <a:r>
              <a:rPr lang="en-GB" sz="2000" dirty="0">
                <a:sym typeface="Wingdings" pitchFamily="2" charset="2"/>
              </a:rPr>
              <a:t>Hadoop DFS, MapReduce, Spark</a:t>
            </a:r>
          </a:p>
          <a:p>
            <a:pPr lvl="1"/>
            <a:endParaRPr lang="en-GB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361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GCP DATAPROC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ym typeface="Wingdings" pitchFamily="2" charset="2"/>
              </a:rPr>
              <a:t>Use the search bar -&gt; Data Proc</a:t>
            </a:r>
          </a:p>
          <a:p>
            <a:r>
              <a:rPr lang="en-GB" sz="3200" b="1" dirty="0">
                <a:sym typeface="Wingdings" pitchFamily="2" charset="2"/>
              </a:rPr>
              <a:t>Enable</a:t>
            </a:r>
            <a:r>
              <a:rPr lang="en-GB" sz="3200" dirty="0">
                <a:sym typeface="Wingdings" pitchFamily="2" charset="2"/>
              </a:rPr>
              <a:t> this API</a:t>
            </a:r>
          </a:p>
          <a:p>
            <a:r>
              <a:rPr lang="en-GB" sz="3200" dirty="0">
                <a:sym typeface="Wingdings" pitchFamily="2" charset="2"/>
              </a:rPr>
              <a:t>Wait for notification </a:t>
            </a:r>
          </a:p>
          <a:p>
            <a:r>
              <a:rPr lang="en-GB" sz="3200" dirty="0">
                <a:sym typeface="Wingdings" pitchFamily="2" charset="2"/>
              </a:rPr>
              <a:t>Refresh</a:t>
            </a:r>
            <a:endParaRPr lang="en-GB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262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DataPROC</a:t>
            </a:r>
            <a:r>
              <a:rPr lang="ro-RO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60310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Using </a:t>
            </a:r>
            <a:r>
              <a:rPr lang="en-GB" sz="2800" b="1" dirty="0">
                <a:sym typeface="Wingdings" pitchFamily="2" charset="2"/>
              </a:rPr>
              <a:t>Compute Engine</a:t>
            </a:r>
          </a:p>
          <a:p>
            <a:r>
              <a:rPr lang="en-GB" sz="2800" dirty="0">
                <a:sym typeface="Wingdings" pitchFamily="2" charset="2"/>
              </a:rPr>
              <a:t>You can also deploy on a Kubernetes Cluster</a:t>
            </a:r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882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DataPROC</a:t>
            </a:r>
            <a:r>
              <a:rPr lang="ro-RO" dirty="0"/>
              <a:t> CLUSTER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Name</a:t>
            </a:r>
          </a:p>
          <a:p>
            <a:r>
              <a:rPr lang="en-GB" sz="2800" dirty="0">
                <a:sym typeface="Wingdings" pitchFamily="2" charset="2"/>
              </a:rPr>
              <a:t>Type:</a:t>
            </a:r>
          </a:p>
          <a:p>
            <a:pPr lvl="1"/>
            <a:r>
              <a:rPr lang="en-GB" sz="2400" dirty="0">
                <a:sym typeface="Wingdings" pitchFamily="2" charset="2"/>
              </a:rPr>
              <a:t>Single node (1 master, 0 workers) for testing</a:t>
            </a:r>
          </a:p>
          <a:p>
            <a:pPr lvl="1"/>
            <a:r>
              <a:rPr lang="en-GB" sz="2400" dirty="0">
                <a:sym typeface="Wingdings" pitchFamily="2" charset="2"/>
              </a:rPr>
              <a:t>Standard (1 master, N workers)</a:t>
            </a:r>
          </a:p>
          <a:p>
            <a:pPr lvl="1"/>
            <a:r>
              <a:rPr lang="en-GB" sz="2400" dirty="0">
                <a:sym typeface="Wingdings" pitchFamily="2" charset="2"/>
              </a:rPr>
              <a:t>High availability (3 masters, N workers)</a:t>
            </a:r>
          </a:p>
          <a:p>
            <a:r>
              <a:rPr lang="en-GB" sz="2800" dirty="0">
                <a:sym typeface="Wingdings" pitchFamily="2" charset="2"/>
              </a:rPr>
              <a:t>Components:</a:t>
            </a:r>
          </a:p>
          <a:p>
            <a:pPr lvl="1"/>
            <a:r>
              <a:rPr lang="en-GB" sz="2400" b="1" dirty="0">
                <a:sym typeface="Wingdings" pitchFamily="2" charset="2"/>
              </a:rPr>
              <a:t>Enable</a:t>
            </a:r>
            <a:r>
              <a:rPr lang="en-GB" sz="2400" dirty="0">
                <a:sym typeface="Wingdings" pitchFamily="2" charset="2"/>
              </a:rPr>
              <a:t> components Gateway</a:t>
            </a:r>
          </a:p>
          <a:p>
            <a:pPr lvl="1"/>
            <a:r>
              <a:rPr lang="en-GB" sz="2400" b="1" dirty="0">
                <a:sym typeface="Wingdings" pitchFamily="2" charset="2"/>
              </a:rPr>
              <a:t>Select</a:t>
            </a:r>
            <a:r>
              <a:rPr lang="en-GB" sz="2400" dirty="0">
                <a:sym typeface="Wingdings" pitchFamily="2" charset="2"/>
              </a:rPr>
              <a:t> </a:t>
            </a:r>
            <a:r>
              <a:rPr lang="en-GB" sz="2400" dirty="0" err="1">
                <a:sym typeface="Wingdings" pitchFamily="2" charset="2"/>
              </a:rPr>
              <a:t>Jupyter</a:t>
            </a:r>
            <a:r>
              <a:rPr lang="en-GB" sz="2400" dirty="0">
                <a:sym typeface="Wingdings" pitchFamily="2" charset="2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92772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776472" cy="4023360"/>
          </a:xfrm>
        </p:spPr>
        <p:txBody>
          <a:bodyPr>
            <a:normAutofit lnSpcReduction="10000"/>
          </a:bodyPr>
          <a:lstStyle/>
          <a:p>
            <a:r>
              <a:rPr lang="en-AU" sz="3200" dirty="0" err="1"/>
              <a:t>MLLib</a:t>
            </a:r>
            <a:r>
              <a:rPr lang="en-AU" sz="3200" dirty="0"/>
              <a:t>:</a:t>
            </a:r>
          </a:p>
          <a:p>
            <a:pPr lvl="1"/>
            <a:r>
              <a:rPr lang="en-AU" sz="2800" dirty="0" err="1"/>
              <a:t>Preprocessing</a:t>
            </a:r>
            <a:endParaRPr lang="en-AU" sz="2800" dirty="0"/>
          </a:p>
          <a:p>
            <a:pPr lvl="1"/>
            <a:r>
              <a:rPr lang="en-AU" sz="2800" dirty="0"/>
              <a:t>Transformation</a:t>
            </a:r>
          </a:p>
          <a:p>
            <a:pPr lvl="2"/>
            <a:r>
              <a:rPr lang="en-AU" sz="2400" dirty="0"/>
              <a:t>Vector Assembler</a:t>
            </a:r>
          </a:p>
          <a:p>
            <a:pPr lvl="2"/>
            <a:r>
              <a:rPr lang="en-AU" sz="2400" dirty="0"/>
              <a:t>String Indexer</a:t>
            </a:r>
          </a:p>
          <a:p>
            <a:pPr lvl="2"/>
            <a:r>
              <a:rPr lang="en-AU" sz="2400" dirty="0"/>
              <a:t>One-Hot Encoder</a:t>
            </a:r>
          </a:p>
          <a:p>
            <a:pPr lvl="1"/>
            <a:r>
              <a:rPr lang="en-AU" sz="2800" dirty="0"/>
              <a:t>Regression in Spark</a:t>
            </a:r>
          </a:p>
          <a:p>
            <a:pPr lvl="2"/>
            <a:r>
              <a:rPr lang="en-AU" sz="2400" dirty="0"/>
              <a:t>Linear Regression</a:t>
            </a:r>
          </a:p>
          <a:p>
            <a:pPr lvl="2"/>
            <a:r>
              <a:rPr lang="en-AU" sz="2400" dirty="0"/>
              <a:t>Decision Tree Regression</a:t>
            </a:r>
          </a:p>
          <a:p>
            <a:pPr lvl="1"/>
            <a:r>
              <a:rPr lang="en-AU" sz="2800" dirty="0"/>
              <a:t>Regression Evaluator</a:t>
            </a:r>
          </a:p>
        </p:txBody>
      </p:sp>
    </p:spTree>
    <p:extLst>
      <p:ext uri="{BB962C8B-B14F-4D97-AF65-F5344CB8AC3E}">
        <p14:creationId xmlns:p14="http://schemas.microsoft.com/office/powerpoint/2010/main" val="253221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DataPROC</a:t>
            </a:r>
            <a:r>
              <a:rPr lang="ro-RO" dirty="0"/>
              <a:t> CLUSTER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ym typeface="Wingdings" pitchFamily="2" charset="2"/>
              </a:rPr>
              <a:t>Configure Nodes:</a:t>
            </a:r>
          </a:p>
          <a:p>
            <a:pPr lvl="1"/>
            <a:r>
              <a:rPr lang="en-GB" sz="2000" dirty="0">
                <a:sym typeface="Wingdings" pitchFamily="2" charset="2"/>
              </a:rPr>
              <a:t>Basic VM settings similar to Compute Engine VMs</a:t>
            </a:r>
          </a:p>
          <a:p>
            <a:pPr lvl="1"/>
            <a:r>
              <a:rPr lang="en-GB" sz="2000" dirty="0">
                <a:sym typeface="Wingdings" pitchFamily="2" charset="2"/>
              </a:rPr>
              <a:t>Master node configuration</a:t>
            </a:r>
          </a:p>
          <a:p>
            <a:pPr lvl="1"/>
            <a:r>
              <a:rPr lang="en-GB" sz="2000" dirty="0">
                <a:sym typeface="Wingdings" pitchFamily="2" charset="2"/>
              </a:rPr>
              <a:t>Worker node configuration</a:t>
            </a:r>
          </a:p>
          <a:p>
            <a:r>
              <a:rPr lang="en-GB" sz="2400" dirty="0">
                <a:sym typeface="Wingdings" pitchFamily="2" charset="2"/>
              </a:rPr>
              <a:t>Educational Account Quota:</a:t>
            </a:r>
          </a:p>
          <a:p>
            <a:pPr lvl="1"/>
            <a:r>
              <a:rPr lang="en-GB" sz="2000" dirty="0">
                <a:sym typeface="Wingdings" pitchFamily="2" charset="2"/>
              </a:rPr>
              <a:t>Limited to 8 vCPUs, 500 GB SSD</a:t>
            </a:r>
          </a:p>
          <a:p>
            <a:pPr lvl="1"/>
            <a:r>
              <a:rPr lang="en-GB" sz="2000" dirty="0">
                <a:sym typeface="Wingdings" pitchFamily="2" charset="2"/>
              </a:rPr>
              <a:t>You can choose n2-highmem-2 (2vCPU, 16GB memory) for both Master and Worker nodes</a:t>
            </a:r>
          </a:p>
          <a:p>
            <a:pPr lvl="1"/>
            <a:r>
              <a:rPr lang="en-GB" sz="2000" dirty="0">
                <a:sym typeface="Wingdings" pitchFamily="2" charset="2"/>
              </a:rPr>
              <a:t>You can use standard persistent disk instead of Balanced persistent disk. </a:t>
            </a:r>
          </a:p>
          <a:p>
            <a:r>
              <a:rPr lang="en-GB" sz="2800" dirty="0">
                <a:sym typeface="Wingdings" pitchFamily="2" charset="2"/>
              </a:rPr>
              <a:t>Customize</a:t>
            </a:r>
          </a:p>
          <a:p>
            <a:pPr lvl="1"/>
            <a:r>
              <a:rPr lang="en-GB" sz="2400" dirty="0">
                <a:sym typeface="Wingdings" pitchFamily="2" charset="2"/>
              </a:rPr>
              <a:t>Disable Internal IP only</a:t>
            </a:r>
          </a:p>
          <a:p>
            <a:r>
              <a:rPr lang="en-GB" sz="2400" dirty="0">
                <a:sym typeface="Wingdings" pitchFamily="2" charset="2"/>
              </a:rPr>
              <a:t>Wait for provisioning and configuration of VMs</a:t>
            </a:r>
          </a:p>
        </p:txBody>
      </p:sp>
    </p:spTree>
    <p:extLst>
      <p:ext uri="{BB962C8B-B14F-4D97-AF65-F5344CB8AC3E}">
        <p14:creationId xmlns:p14="http://schemas.microsoft.com/office/powerpoint/2010/main" val="276961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CLUSTER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00EF2-0087-8249-83D4-E13F5EDF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1" y="2084832"/>
            <a:ext cx="11287477" cy="47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0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ro-RO" dirty="0"/>
              <a:t>CLUSTER WEB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547872" cy="3931920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Requires enabling when creating the cluster</a:t>
            </a:r>
          </a:p>
          <a:p>
            <a:r>
              <a:rPr lang="en-GB" dirty="0">
                <a:sym typeface="Wingdings" pitchFamily="2" charset="2"/>
              </a:rPr>
              <a:t>Click on </a:t>
            </a:r>
            <a:r>
              <a:rPr lang="en-GB" dirty="0" err="1">
                <a:sym typeface="Wingdings" pitchFamily="2" charset="2"/>
              </a:rPr>
              <a:t>JupyterLab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5C33F-1813-AE43-AC44-F9FA2299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79" y="305410"/>
            <a:ext cx="7437121" cy="591251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F80DE28-5630-CE47-B9A3-66FB02A61560}"/>
              </a:ext>
            </a:extLst>
          </p:cNvPr>
          <p:cNvSpPr/>
          <p:nvPr/>
        </p:nvSpPr>
        <p:spPr>
          <a:xfrm>
            <a:off x="4551124" y="5562600"/>
            <a:ext cx="1523999" cy="3810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0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CLUSTER JUPYTER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GCS:</a:t>
            </a:r>
          </a:p>
          <a:p>
            <a:pPr lvl="1"/>
            <a:r>
              <a:rPr lang="en-GB" sz="2000" dirty="0">
                <a:sym typeface="Wingdings" pitchFamily="2" charset="2"/>
              </a:rPr>
              <a:t>Google Cloud Storage bucket</a:t>
            </a:r>
          </a:p>
          <a:p>
            <a:r>
              <a:rPr lang="en-GB" sz="2400" dirty="0">
                <a:sym typeface="Wingdings" pitchFamily="2" charset="2"/>
              </a:rPr>
              <a:t>Local Disk:</a:t>
            </a:r>
          </a:p>
          <a:p>
            <a:pPr lvl="1"/>
            <a:r>
              <a:rPr lang="en-GB" sz="2000" dirty="0">
                <a:sym typeface="Wingdings" pitchFamily="2" charset="2"/>
              </a:rPr>
              <a:t>Temporary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8B726-72D5-2A40-9C87-38B4AE9E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31950"/>
            <a:ext cx="5156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Connecting</a:t>
            </a:r>
            <a:r>
              <a:rPr lang="ro-RO" dirty="0"/>
              <a:t> SPARK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2C76D-FC39-FC4F-AF50-48F83A3A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SparkSession.builder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") \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   .master("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yarn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") \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spark.executor.memory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", "6g") \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spark.executor.cores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", "2") \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spark.executor.instances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", "2") \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getOrCreate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1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Technologies</a:t>
            </a:r>
            <a:br>
              <a:rPr lang="en-GB" dirty="0"/>
            </a:br>
            <a:r>
              <a:rPr lang="en-GB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262814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GCP Cloud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Storage Bucket:</a:t>
            </a:r>
          </a:p>
          <a:p>
            <a:pPr lvl="1"/>
            <a:r>
              <a:rPr lang="en-GB" sz="2000" dirty="0">
                <a:sym typeface="Wingdings" pitchFamily="2" charset="2"/>
              </a:rPr>
              <a:t>Manage access to bucket</a:t>
            </a:r>
          </a:p>
          <a:p>
            <a:pPr lvl="1"/>
            <a:r>
              <a:rPr lang="en-GB" sz="2000" dirty="0">
                <a:sym typeface="Wingdings" pitchFamily="2" charset="2"/>
              </a:rPr>
              <a:t>Pay only for the used space</a:t>
            </a:r>
          </a:p>
          <a:p>
            <a:r>
              <a:rPr lang="en-GB" sz="2800" dirty="0" err="1">
                <a:sym typeface="Wingdings" pitchFamily="2" charset="2"/>
              </a:rPr>
              <a:t>DataProc</a:t>
            </a:r>
            <a:r>
              <a:rPr lang="en-GB" sz="2800" dirty="0">
                <a:sym typeface="Wingdings" pitchFamily="2" charset="2"/>
              </a:rPr>
              <a:t> Buckets:</a:t>
            </a:r>
          </a:p>
          <a:p>
            <a:pPr lvl="1"/>
            <a:r>
              <a:rPr lang="en-GB" sz="2000" dirty="0">
                <a:sym typeface="Wingdings" pitchFamily="2" charset="2"/>
              </a:rPr>
              <a:t>Created automatically for a </a:t>
            </a:r>
            <a:r>
              <a:rPr lang="en-GB" sz="2000" dirty="0" err="1">
                <a:sym typeface="Wingdings" pitchFamily="2" charset="2"/>
              </a:rPr>
              <a:t>DataProc</a:t>
            </a:r>
            <a:r>
              <a:rPr lang="en-GB" sz="2000" dirty="0">
                <a:sym typeface="Wingdings" pitchFamily="2" charset="2"/>
              </a:rPr>
              <a:t> cluster</a:t>
            </a:r>
          </a:p>
          <a:p>
            <a:pPr lvl="1"/>
            <a:r>
              <a:rPr lang="en-GB" sz="2000" dirty="0">
                <a:sym typeface="Wingdings" pitchFamily="2" charset="2"/>
              </a:rPr>
              <a:t>Reused when a new one </a:t>
            </a:r>
            <a:r>
              <a:rPr lang="en-GB" sz="2000">
                <a:sym typeface="Wingdings" pitchFamily="2" charset="2"/>
              </a:rPr>
              <a:t>is created</a:t>
            </a:r>
            <a:endParaRPr lang="en-GB" sz="2000" dirty="0">
              <a:sym typeface="Wingdings" pitchFamily="2" charset="2"/>
            </a:endParaRPr>
          </a:p>
          <a:p>
            <a:pPr lvl="1"/>
            <a:r>
              <a:rPr lang="en-GB" sz="2000" dirty="0">
                <a:sym typeface="Wingdings" pitchFamily="2" charset="2"/>
              </a:rPr>
              <a:t>One for master node</a:t>
            </a:r>
          </a:p>
          <a:p>
            <a:pPr lvl="1"/>
            <a:r>
              <a:rPr lang="en-GB" sz="2000" dirty="0">
                <a:sym typeface="Wingdings" pitchFamily="2" charset="2"/>
              </a:rPr>
              <a:t>One for worker nodes</a:t>
            </a:r>
          </a:p>
        </p:txBody>
      </p:sp>
    </p:spTree>
    <p:extLst>
      <p:ext uri="{BB962C8B-B14F-4D97-AF65-F5344CB8AC3E}">
        <p14:creationId xmlns:p14="http://schemas.microsoft.com/office/powerpoint/2010/main" val="3830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DATAPROC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Staging Bucket:</a:t>
            </a:r>
          </a:p>
          <a:p>
            <a:pPr lvl="1"/>
            <a:r>
              <a:rPr lang="en-GB" sz="2000" dirty="0" err="1">
                <a:sym typeface="Wingdings" pitchFamily="2" charset="2"/>
              </a:rPr>
              <a:t>DataProc</a:t>
            </a:r>
            <a:r>
              <a:rPr lang="en-GB" sz="2000" dirty="0">
                <a:sym typeface="Wingdings" pitchFamily="2" charset="2"/>
              </a:rPr>
              <a:t> meta-info</a:t>
            </a:r>
          </a:p>
          <a:p>
            <a:pPr lvl="1"/>
            <a:r>
              <a:rPr lang="en-GB" sz="2000" dirty="0">
                <a:sym typeface="Wingdings" pitchFamily="2" charset="2"/>
              </a:rPr>
              <a:t>notebooks/</a:t>
            </a:r>
            <a:r>
              <a:rPr lang="en-GB" sz="2000" dirty="0" err="1">
                <a:sym typeface="Wingdings" pitchFamily="2" charset="2"/>
              </a:rPr>
              <a:t>jupyter</a:t>
            </a:r>
            <a:r>
              <a:rPr lang="en-GB" sz="2000" dirty="0">
                <a:sym typeface="Wingdings" pitchFamily="2" charset="2"/>
              </a:rPr>
              <a:t>  GCS folder in </a:t>
            </a:r>
            <a:r>
              <a:rPr lang="en-GB" sz="2000" dirty="0" err="1">
                <a:sym typeface="Wingdings" pitchFamily="2" charset="2"/>
              </a:rPr>
              <a:t>Jupyter</a:t>
            </a:r>
            <a:r>
              <a:rPr lang="en-GB" sz="2000" dirty="0">
                <a:sym typeface="Wingdings" pitchFamily="2" charset="2"/>
              </a:rPr>
              <a:t> interface</a:t>
            </a:r>
          </a:p>
          <a:p>
            <a:r>
              <a:rPr lang="en-GB" sz="2800" dirty="0">
                <a:sym typeface="Wingdings" pitchFamily="2" charset="2"/>
              </a:rPr>
              <a:t>temp Bucket:</a:t>
            </a:r>
          </a:p>
          <a:p>
            <a:pPr lvl="1"/>
            <a:r>
              <a:rPr lang="en-GB" sz="2000" dirty="0">
                <a:sym typeface="Wingdings" pitchFamily="2" charset="2"/>
              </a:rPr>
              <a:t>Used for job history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AAE10-A27E-FC4E-A207-72995CA8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4685792"/>
            <a:ext cx="6426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5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GCP Cloud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Create Bucket</a:t>
            </a:r>
          </a:p>
          <a:p>
            <a:pPr lvl="1"/>
            <a:r>
              <a:rPr lang="en-GB" sz="2400" dirty="0">
                <a:sym typeface="Wingdings" pitchFamily="2" charset="2"/>
              </a:rPr>
              <a:t>Name</a:t>
            </a:r>
          </a:p>
          <a:p>
            <a:pPr lvl="1"/>
            <a:r>
              <a:rPr lang="en-GB" sz="2400" dirty="0">
                <a:sym typeface="Wingdings" pitchFamily="2" charset="2"/>
              </a:rPr>
              <a:t>Location (Multi-region, Dual-region, One region)</a:t>
            </a:r>
          </a:p>
          <a:p>
            <a:pPr lvl="1"/>
            <a:r>
              <a:rPr lang="en-GB" sz="2400" dirty="0">
                <a:sym typeface="Wingdings" pitchFamily="2" charset="2"/>
              </a:rPr>
              <a:t>Storage class (Standard, Nearline, </a:t>
            </a:r>
            <a:r>
              <a:rPr lang="en-GB" sz="2400" dirty="0" err="1">
                <a:sym typeface="Wingdings" pitchFamily="2" charset="2"/>
              </a:rPr>
              <a:t>Coldline</a:t>
            </a:r>
            <a:r>
              <a:rPr lang="en-GB" sz="2400" dirty="0">
                <a:sym typeface="Wingdings" pitchFamily="2" charset="2"/>
              </a:rPr>
              <a:t>, Archive)</a:t>
            </a:r>
          </a:p>
          <a:p>
            <a:pPr lvl="1"/>
            <a:r>
              <a:rPr lang="en-GB" sz="2400" dirty="0">
                <a:sym typeface="Wingdings" pitchFamily="2" charset="2"/>
              </a:rPr>
              <a:t>Access control (Uniform, fine-grained)</a:t>
            </a:r>
          </a:p>
          <a:p>
            <a:pPr lvl="1"/>
            <a:r>
              <a:rPr lang="en-GB" sz="2400" dirty="0">
                <a:sym typeface="Wingdings" pitchFamily="2" charset="2"/>
              </a:rPr>
              <a:t>Protection (versioning, retention policy)</a:t>
            </a:r>
          </a:p>
        </p:txBody>
      </p:sp>
    </p:spTree>
    <p:extLst>
      <p:ext uri="{BB962C8B-B14F-4D97-AF65-F5344CB8AC3E}">
        <p14:creationId xmlns:p14="http://schemas.microsoft.com/office/powerpoint/2010/main" val="1152408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Don’t forget to stop (delete) your cluster when you’re not using it. </a:t>
            </a:r>
          </a:p>
          <a:p>
            <a:endParaRPr lang="en-GB" sz="28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Download your </a:t>
            </a:r>
            <a:r>
              <a:rPr lang="en-GB" sz="2800" dirty="0" err="1">
                <a:sym typeface="Wingdings" pitchFamily="2" charset="2"/>
              </a:rPr>
              <a:t>jupyter</a:t>
            </a:r>
            <a:r>
              <a:rPr lang="en-GB" sz="2800" dirty="0">
                <a:sym typeface="Wingdings" pitchFamily="2" charset="2"/>
              </a:rPr>
              <a:t> notebook before deleting the cluster</a:t>
            </a:r>
          </a:p>
          <a:p>
            <a:endParaRPr lang="en-GB" sz="28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Test algorithms locally  Deploy them on cluster</a:t>
            </a:r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300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CA6E-3EEE-564F-A22F-1CDC490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F5B1A-7A82-FDBB-8CBE-B4F742425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83969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85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BUCKET VS HADOOP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Technologies</a:t>
            </a:r>
            <a:br>
              <a:rPr lang="en-GB" dirty="0"/>
            </a:br>
            <a:r>
              <a:rPr lang="en-GB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411290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READS data from both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400" dirty="0">
                <a:sym typeface="Wingdings" pitchFamily="2" charset="2"/>
              </a:rPr>
              <a:t>Google Storage:</a:t>
            </a:r>
          </a:p>
          <a:p>
            <a:pPr lvl="1"/>
            <a:r>
              <a:rPr lang="en-GB" sz="2000" dirty="0">
                <a:sym typeface="Wingdings" pitchFamily="2" charset="2"/>
              </a:rPr>
              <a:t>df = </a:t>
            </a:r>
            <a:r>
              <a:rPr lang="en-GB" sz="2000" dirty="0" err="1">
                <a:sym typeface="Wingdings" pitchFamily="2" charset="2"/>
              </a:rPr>
              <a:t>spark.read.json</a:t>
            </a:r>
            <a:r>
              <a:rPr lang="en-GB" sz="2000" dirty="0">
                <a:sym typeface="Wingdings" pitchFamily="2" charset="2"/>
              </a:rPr>
              <a:t>("</a:t>
            </a:r>
            <a:r>
              <a:rPr lang="en-GB" sz="2000" dirty="0" err="1">
                <a:sym typeface="Wingdings" pitchFamily="2" charset="2"/>
              </a:rPr>
              <a:t>gs</a:t>
            </a:r>
            <a:r>
              <a:rPr lang="en-GB" sz="2000" dirty="0">
                <a:sym typeface="Wingdings" pitchFamily="2" charset="2"/>
              </a:rPr>
              <a:t>://bdt-bucket-2024/</a:t>
            </a:r>
            <a:r>
              <a:rPr lang="en-GB" sz="2000" dirty="0" err="1">
                <a:sym typeface="Wingdings" pitchFamily="2" charset="2"/>
              </a:rPr>
              <a:t>google_cluster_data</a:t>
            </a:r>
            <a:r>
              <a:rPr lang="en-GB" sz="2000" dirty="0">
                <a:sym typeface="Wingdings" pitchFamily="2" charset="2"/>
              </a:rPr>
              <a:t>/instance-usage")</a:t>
            </a:r>
          </a:p>
          <a:p>
            <a:r>
              <a:rPr lang="en-GB" sz="2400" dirty="0">
                <a:sym typeface="Wingdings" pitchFamily="2" charset="2"/>
              </a:rPr>
              <a:t>Hadoop Distributed File System:</a:t>
            </a:r>
          </a:p>
          <a:p>
            <a:pPr lvl="1"/>
            <a:r>
              <a:rPr lang="en-GB" sz="2000" dirty="0">
                <a:sym typeface="Wingdings" pitchFamily="2" charset="2"/>
              </a:rPr>
              <a:t>df = </a:t>
            </a:r>
            <a:r>
              <a:rPr lang="en-GB" sz="2000" dirty="0" err="1">
                <a:sym typeface="Wingdings" pitchFamily="2" charset="2"/>
              </a:rPr>
              <a:t>spark.read.json</a:t>
            </a:r>
            <a:r>
              <a:rPr lang="en-GB" sz="2000" dirty="0">
                <a:sym typeface="Wingdings" pitchFamily="2" charset="2"/>
              </a:rPr>
              <a:t>("</a:t>
            </a:r>
            <a:r>
              <a:rPr lang="en-GB" sz="2000" dirty="0" err="1">
                <a:sym typeface="Wingdings" pitchFamily="2" charset="2"/>
              </a:rPr>
              <a:t>hdfs</a:t>
            </a:r>
            <a:r>
              <a:rPr lang="en-GB" sz="2000" dirty="0">
                <a:sym typeface="Wingdings" pitchFamily="2" charset="2"/>
              </a:rPr>
              <a:t>:///user/</a:t>
            </a:r>
            <a:r>
              <a:rPr lang="en-GB" sz="2000" dirty="0" err="1">
                <a:sym typeface="Wingdings" pitchFamily="2" charset="2"/>
              </a:rPr>
              <a:t>bdt</a:t>
            </a:r>
            <a:r>
              <a:rPr lang="en-GB" sz="2000" dirty="0">
                <a:sym typeface="Wingdings" pitchFamily="2" charset="2"/>
              </a:rPr>
              <a:t>/google")</a:t>
            </a:r>
          </a:p>
        </p:txBody>
      </p:sp>
    </p:spTree>
    <p:extLst>
      <p:ext uri="{BB962C8B-B14F-4D97-AF65-F5344CB8AC3E}">
        <p14:creationId xmlns:p14="http://schemas.microsoft.com/office/powerpoint/2010/main" val="293761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 in </a:t>
            </a:r>
            <a:r>
              <a:rPr lang="en-GB" dirty="0" err="1"/>
              <a:t>hdfs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itchFamily="2" charset="2"/>
              </a:rPr>
              <a:t>Google Storage: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>
                <a:sym typeface="Wingdings" pitchFamily="2" charset="2"/>
              </a:rPr>
              <a:t>Create a bucket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>
                <a:sym typeface="Wingdings" pitchFamily="2" charset="2"/>
              </a:rPr>
              <a:t>Store your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>
                <a:sym typeface="Wingdings" pitchFamily="2" charset="2"/>
              </a:rPr>
              <a:t>Jupyter</a:t>
            </a:r>
            <a:endParaRPr lang="en-GB" sz="2000" dirty="0">
              <a:sym typeface="Wingdings" pitchFamily="2" charset="2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>
                <a:sym typeface="Wingdings" pitchFamily="2" charset="2"/>
              </a:rPr>
              <a:t>Open a terminal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>
                <a:sym typeface="Wingdings" pitchFamily="2" charset="2"/>
              </a:rPr>
              <a:t>Use </a:t>
            </a:r>
            <a:r>
              <a:rPr lang="en-GB" sz="1600" dirty="0" err="1">
                <a:sym typeface="Wingdings" pitchFamily="2" charset="2"/>
              </a:rPr>
              <a:t>gsutil</a:t>
            </a:r>
            <a:r>
              <a:rPr lang="en-GB" sz="1600" dirty="0">
                <a:sym typeface="Wingdings" pitchFamily="2" charset="2"/>
              </a:rPr>
              <a:t> to download the data from the bucket</a:t>
            </a:r>
          </a:p>
          <a:p>
            <a:pPr marL="173736" lvl="1" indent="0">
              <a:buNone/>
            </a:pPr>
            <a:r>
              <a:rPr lang="en-GB" sz="1600" dirty="0">
                <a:sym typeface="Wingdings" pitchFamily="2" charset="2"/>
              </a:rPr>
              <a:t>	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gsutil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cp -r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://bucket/folder1/folder2 ./data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1600" dirty="0">
                <a:sym typeface="Wingdings" pitchFamily="2" charset="2"/>
              </a:rPr>
              <a:t>Store the data in HDFS</a:t>
            </a:r>
          </a:p>
          <a:p>
            <a:pPr marL="173736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hdfs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–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mkdir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/user/name    (create folder for user)</a:t>
            </a:r>
          </a:p>
          <a:p>
            <a:pPr marL="173736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hdfs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–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mkdir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/user/name/data (create data folder for user)</a:t>
            </a:r>
          </a:p>
          <a:p>
            <a:pPr marL="173736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hdfs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–put ./data /user/name/data (store data in HDFS)</a:t>
            </a:r>
          </a:p>
          <a:p>
            <a:pPr marL="173736" lvl="1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5922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sym typeface="Wingdings" pitchFamily="2" charset="2"/>
              </a:rPr>
              <a:t>Data in HDFS is stored on the local disk of the machines.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If you delete your cluster the data will disappear.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You will need to load back your data in a new cluster. </a:t>
            </a:r>
          </a:p>
        </p:txBody>
      </p:sp>
    </p:spTree>
    <p:extLst>
      <p:ext uri="{BB962C8B-B14F-4D97-AF65-F5344CB8AC3E}">
        <p14:creationId xmlns:p14="http://schemas.microsoft.com/office/powerpoint/2010/main" val="234503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Hadoop then?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92469-97FD-C741-A11D-453F0929E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HDFS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25F7D7-3AC0-3A42-976D-D40EFC19F7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800" y="3773416"/>
            <a:ext cx="4754562" cy="172893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BC57C-0924-DF4E-ACE8-E1D5E7C80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Google </a:t>
            </a:r>
            <a:r>
              <a:rPr lang="ro-RO" dirty="0" err="1"/>
              <a:t>Storage</a:t>
            </a:r>
            <a:endParaRPr lang="ro-RO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DFC277-BF8D-7445-8E9D-B81D45F8C6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486400" y="3773415"/>
            <a:ext cx="6548984" cy="17289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33B0AE-E6A2-6C43-BF0A-9C4C71789DC9}"/>
              </a:ext>
            </a:extLst>
          </p:cNvPr>
          <p:cNvSpPr txBox="1"/>
          <p:nvPr/>
        </p:nvSpPr>
        <p:spPr>
          <a:xfrm>
            <a:off x="2186781" y="5903452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dirty="0"/>
              <a:t>79.93</a:t>
            </a:r>
            <a:endParaRPr 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F29456-8779-8949-999F-EA59D93FF773}"/>
              </a:ext>
            </a:extLst>
          </p:cNvPr>
          <p:cNvSpPr txBox="1"/>
          <p:nvPr/>
        </p:nvSpPr>
        <p:spPr>
          <a:xfrm>
            <a:off x="8265592" y="5903452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dirty="0"/>
              <a:t>112.62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6892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hlinkClick r:id="rId2"/>
              </a:rPr>
              <a:t>https://codelabs.developers.google.com/codelabs/spark-jupyter-dataproc#0</a:t>
            </a:r>
            <a:r>
              <a:rPr lang="ro-RO" dirty="0"/>
              <a:t> </a:t>
            </a:r>
          </a:p>
          <a:p>
            <a:r>
              <a:rPr lang="en-US" dirty="0">
                <a:hlinkClick r:id="rId3"/>
              </a:rPr>
              <a:t>https://github.com/GoogleCloudDataproc/cloud-dataproc/blob/master/notebooks/python/2.1.%20Google%20Cloud%20Storage%20(CSV)%20%26%20Spark%20DataFrames%20-%20Python.ipynb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Technologies</a:t>
            </a:r>
            <a:br>
              <a:rPr lang="en-GB" dirty="0"/>
            </a:br>
            <a:r>
              <a:rPr lang="en-GB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1820343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err="1">
                <a:sym typeface="Wingdings" pitchFamily="2" charset="2"/>
              </a:rPr>
              <a:t>Jupyter</a:t>
            </a:r>
            <a:r>
              <a:rPr lang="en-GB" sz="2800" dirty="0">
                <a:sym typeface="Wingdings" pitchFamily="2" charset="2"/>
              </a:rPr>
              <a:t>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>
                <a:sym typeface="Wingdings" pitchFamily="2" charset="2"/>
              </a:rPr>
              <a:t>Document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GB" sz="2400" dirty="0">
                <a:sym typeface="Wingdings" pitchFamily="2" charset="2"/>
              </a:rPr>
              <a:t>Introduction, Motivation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GB" sz="2400" dirty="0">
                <a:sym typeface="Wingdings" pitchFamily="2" charset="2"/>
              </a:rPr>
              <a:t>Related Work (articles)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GB" sz="2400" dirty="0">
                <a:sym typeface="Wingdings" pitchFamily="2" charset="2"/>
              </a:rPr>
              <a:t>Experiment methodology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GB" sz="2400" dirty="0">
                <a:sym typeface="Wingdings" pitchFamily="2" charset="2"/>
              </a:rPr>
              <a:t>Setup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GB" sz="2400" dirty="0">
                <a:sym typeface="Wingdings" pitchFamily="2" charset="2"/>
              </a:rPr>
              <a:t>Results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GB" sz="2400" dirty="0">
                <a:sym typeface="Wingdings" pitchFamily="2" charset="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14537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Methodology</a:t>
            </a:r>
          </a:p>
          <a:p>
            <a:pPr lvl="1"/>
            <a:r>
              <a:rPr lang="en-GB" sz="2400" dirty="0">
                <a:sym typeface="Wingdings" pitchFamily="2" charset="2"/>
              </a:rPr>
              <a:t>Data description</a:t>
            </a:r>
          </a:p>
          <a:p>
            <a:pPr lvl="1"/>
            <a:r>
              <a:rPr lang="en-GB" sz="2400" dirty="0">
                <a:sym typeface="Wingdings" pitchFamily="2" charset="2"/>
              </a:rPr>
              <a:t>Data pre-processing</a:t>
            </a:r>
          </a:p>
          <a:p>
            <a:pPr lvl="1"/>
            <a:r>
              <a:rPr lang="en-GB" sz="2400" dirty="0">
                <a:sym typeface="Wingdings" pitchFamily="2" charset="2"/>
              </a:rPr>
              <a:t>Data transformation</a:t>
            </a:r>
          </a:p>
          <a:p>
            <a:pPr lvl="1"/>
            <a:r>
              <a:rPr lang="en-GB" sz="2400" dirty="0">
                <a:sym typeface="Wingdings" pitchFamily="2" charset="2"/>
              </a:rPr>
              <a:t>Algorithms</a:t>
            </a:r>
          </a:p>
          <a:p>
            <a:pPr lvl="1"/>
            <a:endParaRPr lang="en-GB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805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Setup</a:t>
            </a:r>
            <a:endParaRPr lang="en-GB" sz="16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Local (local docker image + local storage)</a:t>
            </a:r>
            <a:endParaRPr lang="en-GB" sz="20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Cloud </a:t>
            </a:r>
            <a:r>
              <a:rPr lang="en-GB" sz="2400" dirty="0" err="1">
                <a:sym typeface="Wingdings" pitchFamily="2" charset="2"/>
              </a:rPr>
              <a:t>DataProc</a:t>
            </a:r>
            <a:r>
              <a:rPr lang="en-GB" sz="2400" dirty="0">
                <a:sym typeface="Wingdings" pitchFamily="2" charset="2"/>
              </a:rPr>
              <a:t> (cluster + bucket storage)</a:t>
            </a:r>
          </a:p>
          <a:p>
            <a:r>
              <a:rPr lang="en-GB" sz="2800" dirty="0">
                <a:sym typeface="Wingdings" pitchFamily="2" charset="2"/>
              </a:rPr>
              <a:t>Configuration (both local and Cloud)</a:t>
            </a:r>
          </a:p>
          <a:p>
            <a:pPr lvl="1"/>
            <a:r>
              <a:rPr lang="en-GB" sz="2400" dirty="0">
                <a:sym typeface="Wingdings" pitchFamily="2" charset="2"/>
              </a:rPr>
              <a:t>CPU, memory</a:t>
            </a:r>
          </a:p>
          <a:p>
            <a:pPr lvl="1"/>
            <a:r>
              <a:rPr lang="en-GB" sz="2400" dirty="0">
                <a:sym typeface="Wingdings" pitchFamily="2" charset="2"/>
              </a:rPr>
              <a:t>Number of nodes (cloud)</a:t>
            </a: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cloud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Technologies</a:t>
            </a:r>
            <a:br>
              <a:rPr lang="en-GB" dirty="0"/>
            </a:br>
            <a:r>
              <a:rPr lang="en-GB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4051147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sym typeface="Wingdings" pitchFamily="2" charset="2"/>
              </a:rPr>
              <a:t>Results</a:t>
            </a:r>
            <a:endParaRPr lang="en-GB" sz="16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Algorithm accuracy </a:t>
            </a:r>
          </a:p>
          <a:p>
            <a:pPr lvl="1"/>
            <a:r>
              <a:rPr lang="en-GB" sz="2400" dirty="0">
                <a:sym typeface="Wingdings" pitchFamily="2" charset="2"/>
              </a:rPr>
              <a:t>Algorithm run time</a:t>
            </a:r>
          </a:p>
          <a:p>
            <a:r>
              <a:rPr lang="en-GB" sz="2800" dirty="0">
                <a:sym typeface="Wingdings" pitchFamily="2" charset="2"/>
              </a:rPr>
              <a:t>Discussion</a:t>
            </a:r>
          </a:p>
          <a:p>
            <a:pPr lvl="1"/>
            <a:r>
              <a:rPr lang="en-GB" sz="2400" dirty="0">
                <a:sym typeface="Wingdings" pitchFamily="2" charset="2"/>
              </a:rPr>
              <a:t>How does the accuracy compare? Is it in line with other papers?</a:t>
            </a:r>
          </a:p>
          <a:p>
            <a:pPr lvl="1"/>
            <a:r>
              <a:rPr lang="en-GB" sz="2400" b="1" dirty="0">
                <a:sym typeface="Wingdings" pitchFamily="2" charset="2"/>
              </a:rPr>
              <a:t>Is there an improvement in run time when using Cloud resources? WHY?</a:t>
            </a:r>
          </a:p>
          <a:p>
            <a:pPr marL="128016" lvl="1" indent="0">
              <a:buNone/>
            </a:pPr>
            <a:r>
              <a:rPr lang="en-GB" sz="2400" b="1" dirty="0">
                <a:sym typeface="Wingdings" pitchFamily="2" charset="2"/>
              </a:rPr>
              <a:t> </a:t>
            </a:r>
          </a:p>
          <a:p>
            <a:r>
              <a:rPr lang="en-GB" sz="2800" dirty="0">
                <a:sym typeface="Wingdings" pitchFamily="2" charset="2"/>
              </a:rPr>
              <a:t>Conclusion</a:t>
            </a:r>
          </a:p>
          <a:p>
            <a:pPr lvl="1"/>
            <a:endParaRPr lang="en-GB" sz="2400" dirty="0">
              <a:sym typeface="Wingdings" pitchFamily="2" charset="2"/>
            </a:endParaRP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699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GCP ACCOUNT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Go to </a:t>
            </a:r>
            <a:r>
              <a:rPr lang="en-GB" sz="2800" dirty="0" err="1"/>
              <a:t>console.cloud.google.com</a:t>
            </a:r>
            <a:endParaRPr lang="en-GB" sz="2800" dirty="0"/>
          </a:p>
          <a:p>
            <a:r>
              <a:rPr lang="en-GB" sz="2800" dirty="0"/>
              <a:t>Login with your </a:t>
            </a:r>
            <a:r>
              <a:rPr lang="en-GB" sz="2800" b="1" dirty="0"/>
              <a:t>own</a:t>
            </a:r>
            <a:r>
              <a:rPr lang="en-GB" sz="2800" dirty="0"/>
              <a:t> Google account (not e-</a:t>
            </a:r>
            <a:r>
              <a:rPr lang="en-GB" sz="2800" dirty="0" err="1"/>
              <a:t>uvt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8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GCP BILLING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214872" cy="4023360"/>
          </a:xfrm>
        </p:spPr>
        <p:txBody>
          <a:bodyPr>
            <a:normAutofit/>
          </a:bodyPr>
          <a:lstStyle/>
          <a:p>
            <a:r>
              <a:rPr lang="en-GB" sz="2800" dirty="0"/>
              <a:t>Click the menu icon on the top left</a:t>
            </a:r>
          </a:p>
          <a:p>
            <a:r>
              <a:rPr lang="en-GB" sz="2800" dirty="0"/>
              <a:t>Click </a:t>
            </a:r>
            <a:r>
              <a:rPr lang="en-GB" sz="2800" b="1" dirty="0"/>
              <a:t>Billing</a:t>
            </a:r>
          </a:p>
          <a:p>
            <a:r>
              <a:rPr lang="en-GB" sz="2800" dirty="0"/>
              <a:t>Create a billing account</a:t>
            </a:r>
          </a:p>
          <a:p>
            <a:pPr lvl="1"/>
            <a:r>
              <a:rPr lang="en-GB" sz="2400" dirty="0"/>
              <a:t>If you </a:t>
            </a:r>
            <a:r>
              <a:rPr lang="en-GB" sz="2400" b="1" dirty="0"/>
              <a:t>cannot</a:t>
            </a:r>
            <a:r>
              <a:rPr lang="en-GB" sz="2400" dirty="0"/>
              <a:t> create a billing account, contact the teacher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39655-FB14-CE45-8C97-93E93E6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72" y="914400"/>
            <a:ext cx="3708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GCP COUPON REDEEM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 </a:t>
            </a:r>
            <a:r>
              <a:rPr lang="en-GB" sz="2800" b="1" dirty="0"/>
              <a:t>Student Coupon Retrieval Link </a:t>
            </a:r>
            <a:r>
              <a:rPr lang="en-GB" sz="2800" dirty="0"/>
              <a:t>from the classroom Message. </a:t>
            </a:r>
          </a:p>
          <a:p>
            <a:r>
              <a:rPr lang="en-GB" sz="2800" dirty="0"/>
              <a:t>Use e-</a:t>
            </a:r>
            <a:r>
              <a:rPr lang="en-GB" sz="2800" dirty="0" err="1"/>
              <a:t>uvt</a:t>
            </a:r>
            <a:r>
              <a:rPr lang="en-GB" sz="2800" dirty="0"/>
              <a:t> account to redeem ticket</a:t>
            </a:r>
          </a:p>
          <a:p>
            <a:pPr lvl="1"/>
            <a:r>
              <a:rPr lang="en-GB" sz="2400" dirty="0"/>
              <a:t>You will receive a coupon code on email</a:t>
            </a:r>
          </a:p>
          <a:p>
            <a:r>
              <a:rPr lang="en-GB" sz="2800" dirty="0"/>
              <a:t>Go to </a:t>
            </a:r>
            <a:r>
              <a:rPr lang="en-GB" sz="2800" dirty="0">
                <a:hlinkClick r:id="rId3"/>
              </a:rPr>
              <a:t>https://console.cloud.google.com/education</a:t>
            </a:r>
            <a:endParaRPr lang="en-GB" sz="2800" dirty="0"/>
          </a:p>
          <a:p>
            <a:pPr lvl="1"/>
            <a:r>
              <a:rPr lang="en-GB" sz="2400" dirty="0"/>
              <a:t>Make sure you are logged in with an account which can create billing accounts</a:t>
            </a:r>
          </a:p>
          <a:p>
            <a:pPr lvl="1"/>
            <a:r>
              <a:rPr lang="en-GB" sz="2400" dirty="0"/>
              <a:t>Redeem credits.</a:t>
            </a:r>
          </a:p>
          <a:p>
            <a:pPr lvl="1"/>
            <a:r>
              <a:rPr lang="en-GB" sz="2400" dirty="0"/>
              <a:t>A new </a:t>
            </a:r>
            <a:r>
              <a:rPr lang="en-GB" sz="2400" b="1" dirty="0"/>
              <a:t>billing account for education</a:t>
            </a:r>
            <a:r>
              <a:rPr lang="en-GB" sz="2400" dirty="0"/>
              <a:t> will be created </a:t>
            </a:r>
          </a:p>
        </p:txBody>
      </p:sp>
    </p:spTree>
    <p:extLst>
      <p:ext uri="{BB962C8B-B14F-4D97-AF65-F5344CB8AC3E}">
        <p14:creationId xmlns:p14="http://schemas.microsoft.com/office/powerpoint/2010/main" val="360798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GB" dirty="0"/>
              <a:t>GCP CHECK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76672" cy="3931920"/>
          </a:xfrm>
        </p:spPr>
        <p:txBody>
          <a:bodyPr>
            <a:normAutofit/>
          </a:bodyPr>
          <a:lstStyle/>
          <a:p>
            <a:r>
              <a:rPr lang="en-GB" dirty="0"/>
              <a:t>Go to billing accounts</a:t>
            </a:r>
          </a:p>
          <a:p>
            <a:r>
              <a:rPr lang="en-GB" dirty="0"/>
              <a:t>Click on the newly created </a:t>
            </a:r>
            <a:r>
              <a:rPr lang="en-GB" b="1" dirty="0"/>
              <a:t>billing account for education</a:t>
            </a:r>
          </a:p>
          <a:p>
            <a:r>
              <a:rPr lang="en-GB" dirty="0"/>
              <a:t>There should be a link to Credits (scroll down)</a:t>
            </a:r>
          </a:p>
          <a:p>
            <a:r>
              <a:rPr lang="en-GB" dirty="0"/>
              <a:t>You should have 50$, I have 100$ (cf. Figure)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B2CEA-F7E8-2A4F-8BC7-FE955227B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115" y="122494"/>
            <a:ext cx="2118885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18CF0-F63D-8747-9E11-8AB10EB85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790184"/>
            <a:ext cx="9753600" cy="9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Menu-&gt;Cloud Overview -&gt;Dashboard</a:t>
            </a:r>
          </a:p>
          <a:p>
            <a:r>
              <a:rPr lang="en-GB" sz="3200" dirty="0"/>
              <a:t>From top left click Projects -&gt; New Project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D1C1C-5087-1C44-90CC-2AB88F02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3681182"/>
            <a:ext cx="8547100" cy="2852792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DE7B294E-67C2-B84D-AA22-29647D09DEEE}"/>
              </a:ext>
            </a:extLst>
          </p:cNvPr>
          <p:cNvSpPr/>
          <p:nvPr/>
        </p:nvSpPr>
        <p:spPr>
          <a:xfrm>
            <a:off x="8302627" y="3709851"/>
            <a:ext cx="1752600" cy="6096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7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{B5DB7F83-7F2E-C543-9FCE-B583DF518EE7}tf10001061</Template>
  <TotalTime>48267</TotalTime>
  <Words>1243</Words>
  <Application>Microsoft Macintosh PowerPoint</Application>
  <PresentationFormat>Widescreen</PresentationFormat>
  <Paragraphs>267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Consolas</vt:lpstr>
      <vt:lpstr>Tw Cen MT</vt:lpstr>
      <vt:lpstr>Tw Cen MT Condensed</vt:lpstr>
      <vt:lpstr>Wingdings 3</vt:lpstr>
      <vt:lpstr>Integral</vt:lpstr>
      <vt:lpstr>Big Data Technologies  Lecture 5</vt:lpstr>
      <vt:lpstr>LAST TIME</vt:lpstr>
      <vt:lpstr>AGENDA</vt:lpstr>
      <vt:lpstr>Google cloud platform</vt:lpstr>
      <vt:lpstr>GCP ACCOUNT SET-UP</vt:lpstr>
      <vt:lpstr>GCP BILLING ACCOUNT</vt:lpstr>
      <vt:lpstr>GCP COUPON REDEEM</vt:lpstr>
      <vt:lpstr>GCP CHECK CREDITS</vt:lpstr>
      <vt:lpstr>GCP DASHBOARD</vt:lpstr>
      <vt:lpstr>GCP DASHBOARD</vt:lpstr>
      <vt:lpstr>Google DATAPROC</vt:lpstr>
      <vt:lpstr>GCP COMPUTE ENGINE</vt:lpstr>
      <vt:lpstr>GCP COMPUTE ENGINE</vt:lpstr>
      <vt:lpstr>VM INSTANCES</vt:lpstr>
      <vt:lpstr>GCP KUBERNETES ENGINE</vt:lpstr>
      <vt:lpstr>GCP DATAPROC (DATA PROCESSING)</vt:lpstr>
      <vt:lpstr>GCP DATAPROC</vt:lpstr>
      <vt:lpstr>DataPROC CLUSTER</vt:lpstr>
      <vt:lpstr>DataPROC CLUSTER PROPERTIES</vt:lpstr>
      <vt:lpstr>DataPROC CLUSTER PROPERTIES</vt:lpstr>
      <vt:lpstr>CLUSTER MONITORING</vt:lpstr>
      <vt:lpstr>CLUSTER WEB INTERFACES</vt:lpstr>
      <vt:lpstr>CLUSTER JUPYTER STORAGE</vt:lpstr>
      <vt:lpstr>Connecting SPARK</vt:lpstr>
      <vt:lpstr>CLOUD STORAGE</vt:lpstr>
      <vt:lpstr>GCP Cloud Storage</vt:lpstr>
      <vt:lpstr>DATAPROC BUCKETS</vt:lpstr>
      <vt:lpstr>GCP Cloud Storage</vt:lpstr>
      <vt:lpstr>FINAL REMARKS</vt:lpstr>
      <vt:lpstr>Storage BUCKET VS HADOOP</vt:lpstr>
      <vt:lpstr>Spark READS data from both sources</vt:lpstr>
      <vt:lpstr>Storing Data in hdfs</vt:lpstr>
      <vt:lpstr>CAUTION</vt:lpstr>
      <vt:lpstr>Why use Hadoop then?</vt:lpstr>
      <vt:lpstr>Sources</vt:lpstr>
      <vt:lpstr>PROJECT REQUIREMENTS</vt:lpstr>
      <vt:lpstr>REQUIREMENTS</vt:lpstr>
      <vt:lpstr>REQUIREMENTS</vt:lpstr>
      <vt:lpstr>REQUIREMENTS</vt:lpstr>
      <vt:lpstr>REQUIREMENTS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Frincu</dc:creator>
  <cp:lastModifiedBy>Spataru Florin</cp:lastModifiedBy>
  <cp:revision>156</cp:revision>
  <dcterms:created xsi:type="dcterms:W3CDTF">2018-02-05T08:34:04Z</dcterms:created>
  <dcterms:modified xsi:type="dcterms:W3CDTF">2024-05-21T09:12:47Z</dcterms:modified>
</cp:coreProperties>
</file>