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256" r:id="rId2"/>
    <p:sldId id="312" r:id="rId3"/>
    <p:sldId id="313" r:id="rId4"/>
    <p:sldId id="315" r:id="rId5"/>
    <p:sldId id="316" r:id="rId6"/>
    <p:sldId id="317" r:id="rId7"/>
    <p:sldId id="318" r:id="rId8"/>
    <p:sldId id="320" r:id="rId9"/>
    <p:sldId id="321" r:id="rId10"/>
    <p:sldId id="322" r:id="rId11"/>
    <p:sldId id="319" r:id="rId12"/>
  </p:sldIdLst>
  <p:sldSz cx="9144000" cy="5143500" type="screen16x9"/>
  <p:notesSz cx="6858000" cy="9144000"/>
  <p:embeddedFontLst>
    <p:embeddedFont>
      <p:font typeface="Barlow" panose="00000500000000000000" pitchFamily="2" charset="0"/>
      <p:regular r:id="rId14"/>
      <p:bold r:id="rId15"/>
      <p:italic r:id="rId16"/>
      <p:boldItalic r:id="rId17"/>
    </p:embeddedFont>
    <p:embeddedFont>
      <p:font typeface="Nunito Light" pitchFamily="2" charset="0"/>
      <p:regular r:id="rId18"/>
      <p:italic r:id="rId19"/>
    </p:embeddedFont>
    <p:embeddedFont>
      <p:font typeface="Poppins Black" panose="00000A00000000000000" pitchFamily="2" charset="0"/>
      <p:bold r:id="rId20"/>
      <p:boldItalic r:id="rId21"/>
    </p:embeddedFont>
    <p:embeddedFont>
      <p:font typeface="Poppins ExtraBold" panose="00000900000000000000" pitchFamily="2"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ECB9CD-3DF4-478C-B764-DF9EF06F82B4}">
  <a:tblStyle styleId="{BFECB9CD-3DF4-478C-B764-DF9EF06F82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3083AC-B5F8-4FD5-8F75-B9362F3CD41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01"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112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436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714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222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2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50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685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3278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2609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78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7"/>
          <p:cNvSpPr txBox="1">
            <a:spLocks noGrp="1"/>
          </p:cNvSpPr>
          <p:nvPr>
            <p:ph type="subTitle" idx="1"/>
          </p:nvPr>
        </p:nvSpPr>
        <p:spPr>
          <a:xfrm>
            <a:off x="1039274" y="1747188"/>
            <a:ext cx="30570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15" name="Google Shape;115;p7"/>
          <p:cNvSpPr>
            <a:spLocks noGrp="1"/>
          </p:cNvSpPr>
          <p:nvPr>
            <p:ph type="pic" idx="2"/>
          </p:nvPr>
        </p:nvSpPr>
        <p:spPr>
          <a:xfrm>
            <a:off x="4393774" y="1379588"/>
            <a:ext cx="3903300" cy="3033600"/>
          </a:xfrm>
          <a:prstGeom prst="rect">
            <a:avLst/>
          </a:prstGeom>
          <a:noFill/>
          <a:ln>
            <a:noFill/>
          </a:ln>
        </p:spPr>
      </p:sp>
      <p:sp>
        <p:nvSpPr>
          <p:cNvPr id="116" name="Google Shape;116;p7"/>
          <p:cNvSpPr/>
          <p:nvPr/>
        </p:nvSpPr>
        <p:spPr>
          <a:xfrm>
            <a:off x="-1098862"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7"/>
          <p:cNvSpPr/>
          <p:nvPr/>
        </p:nvSpPr>
        <p:spPr>
          <a:xfrm rot="10800000" flipH="1">
            <a:off x="-1594613" y="-60381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 name="Google Shape;118;p7"/>
          <p:cNvGrpSpPr/>
          <p:nvPr/>
        </p:nvGrpSpPr>
        <p:grpSpPr>
          <a:xfrm>
            <a:off x="645846" y="7"/>
            <a:ext cx="7230373" cy="5143500"/>
            <a:chOff x="645846" y="7"/>
            <a:chExt cx="7230373" cy="5143500"/>
          </a:xfrm>
        </p:grpSpPr>
        <p:sp>
          <p:nvSpPr>
            <p:cNvPr id="119" name="Google Shape;119;p7"/>
            <p:cNvSpPr/>
            <p:nvPr/>
          </p:nvSpPr>
          <p:spPr>
            <a:xfrm rot="10800000">
              <a:off x="645796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7"/>
            <p:cNvSpPr/>
            <p:nvPr/>
          </p:nvSpPr>
          <p:spPr>
            <a:xfrm rot="10800000">
              <a:off x="64584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 name="Google Shape;121;p7"/>
          <p:cNvGrpSpPr/>
          <p:nvPr/>
        </p:nvGrpSpPr>
        <p:grpSpPr>
          <a:xfrm>
            <a:off x="-1510053" y="314652"/>
            <a:ext cx="3296400" cy="703085"/>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27" name="Google Shape;127;p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30" name="Google Shape;130;p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33" name="Google Shape;133;p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4" name="Google Shape;134;p7"/>
          <p:cNvGrpSpPr/>
          <p:nvPr/>
        </p:nvGrpSpPr>
        <p:grpSpPr>
          <a:xfrm>
            <a:off x="-1510039" y="-1589006"/>
            <a:ext cx="11920665" cy="7774731"/>
            <a:chOff x="-1510039" y="-1589006"/>
            <a:chExt cx="11920665" cy="7774731"/>
          </a:xfrm>
        </p:grpSpPr>
        <p:sp>
          <p:nvSpPr>
            <p:cNvPr id="135" name="Google Shape;135;p7"/>
            <p:cNvSpPr/>
            <p:nvPr/>
          </p:nvSpPr>
          <p:spPr>
            <a:xfrm rot="10800000">
              <a:off x="6802328" y="-1589006"/>
              <a:ext cx="3608299" cy="2128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7"/>
            <p:cNvSpPr/>
            <p:nvPr/>
          </p:nvSpPr>
          <p:spPr>
            <a:xfrm>
              <a:off x="-1510039" y="4316600"/>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77" r:id="rId4"/>
    <p:sldLayoutId id="2147483678" r:id="rId5"/>
  </p:sldLayoutIdLst>
  <p:transition spd="slow">
    <p:comb/>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Duma Amalia Diana</a:t>
            </a:r>
            <a:endParaRPr dirty="0"/>
          </a:p>
        </p:txBody>
      </p:sp>
      <p:sp>
        <p:nvSpPr>
          <p:cNvPr id="759" name="Google Shape;759;p36"/>
          <p:cNvSpPr txBox="1">
            <a:spLocks noGrp="1"/>
          </p:cNvSpPr>
          <p:nvPr>
            <p:ph type="ctrTitle"/>
          </p:nvPr>
        </p:nvSpPr>
        <p:spPr>
          <a:xfrm>
            <a:off x="1394250" y="1432275"/>
            <a:ext cx="63555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BD NoSql</a:t>
            </a:r>
            <a:endParaRPr dirty="0"/>
          </a:p>
        </p:txBody>
      </p:sp>
      <p:grpSp>
        <p:nvGrpSpPr>
          <p:cNvPr id="760" name="Google Shape;760;p36"/>
          <p:cNvGrpSpPr/>
          <p:nvPr/>
        </p:nvGrpSpPr>
        <p:grpSpPr>
          <a:xfrm rot="10800000">
            <a:off x="6662200" y="3637323"/>
            <a:ext cx="3537150" cy="626797"/>
            <a:chOff x="1199232" y="2120038"/>
            <a:chExt cx="4391793" cy="778340"/>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36"/>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66" name="Google Shape;766;p36"/>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7" name="Google Shape;767;p36"/>
            <p:cNvGrpSpPr/>
            <p:nvPr/>
          </p:nvGrpSpPr>
          <p:grpSpPr>
            <a:xfrm>
              <a:off x="1779150" y="2289288"/>
              <a:ext cx="3811875" cy="127113"/>
              <a:chOff x="1779150" y="2604263"/>
              <a:chExt cx="3811875" cy="127113"/>
            </a:xfrm>
          </p:grpSpPr>
          <p:sp>
            <p:nvSpPr>
              <p:cNvPr id="768" name="Google Shape;768;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69" name="Google Shape;769;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72" name="Google Shape;772;p36"/>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73" name="Google Shape;773;p36"/>
          <p:cNvGrpSpPr/>
          <p:nvPr/>
        </p:nvGrpSpPr>
        <p:grpSpPr>
          <a:xfrm>
            <a:off x="-1696246" y="967904"/>
            <a:ext cx="3599787" cy="1044096"/>
            <a:chOff x="-1431671" y="656504"/>
            <a:chExt cx="3599787" cy="1044096"/>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76" name="Google Shape;776;p3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79" name="Google Shape;779;p3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0" name="Google Shape;780;p36"/>
            <p:cNvGrpSpPr/>
            <p:nvPr/>
          </p:nvGrpSpPr>
          <p:grpSpPr>
            <a:xfrm>
              <a:off x="-1431671" y="1201087"/>
              <a:ext cx="3070084" cy="102364"/>
              <a:chOff x="1779150" y="2604263"/>
              <a:chExt cx="3811875" cy="127113"/>
            </a:xfrm>
          </p:grpSpPr>
          <p:sp>
            <p:nvSpPr>
              <p:cNvPr id="781" name="Google Shape;781;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82" name="Google Shape;782;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785" name="Google Shape;785;p36"/>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788" name="Google Shape;788;p3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91" name="Google Shape;791;p3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Apache Cassandra</a:t>
            </a:r>
            <a:endParaRPr lang="en-US" dirty="0"/>
          </a:p>
        </p:txBody>
      </p:sp>
      <p:sp>
        <p:nvSpPr>
          <p:cNvPr id="2" name="Google Shape;955;p43">
            <a:extLst>
              <a:ext uri="{FF2B5EF4-FFF2-40B4-BE49-F238E27FC236}">
                <a16:creationId xmlns:a16="http://schemas.microsoft.com/office/drawing/2014/main" id="{73B35882-FACF-6795-7A21-FF6CD9631770}"/>
              </a:ext>
            </a:extLst>
          </p:cNvPr>
          <p:cNvSpPr txBox="1">
            <a:spLocks/>
          </p:cNvSpPr>
          <p:nvPr/>
        </p:nvSpPr>
        <p:spPr>
          <a:xfrm>
            <a:off x="716550" y="1436916"/>
            <a:ext cx="7710900" cy="572700"/>
          </a:xfrm>
          <a:prstGeom prst="rect">
            <a:avLst/>
          </a:prstGeom>
          <a:noFill/>
          <a:ln>
            <a:noFill/>
          </a:ln>
        </p:spPr>
        <p:txBody>
          <a:bodyPr spcFirstLastPara="1" wrap="square" lIns="91425" tIns="91425" rIns="91425" bIns="91425" anchor="t" anchorCtr="0">
            <a:noAutofit/>
          </a:bodyPr>
          <a:lstStyle/>
          <a:p>
            <a:pPr marL="285750" indent="-285750" rtl="0">
              <a:lnSpc>
                <a:spcPct val="200000"/>
              </a:lnSpc>
              <a:buClrTx/>
              <a:buFont typeface="Arial" panose="020B0604020202020204" pitchFamily="34" charset="0"/>
              <a:buChar char="•"/>
            </a:pPr>
            <a:r>
              <a:rPr lang="ro-RO" sz="1500" dirty="0">
                <a:solidFill>
                  <a:sysClr val="windowText" lastClr="000000"/>
                </a:solidFill>
                <a:latin typeface="Poppins ExtraBold" panose="00000900000000000000" pitchFamily="2" charset="0"/>
                <a:cs typeface="Poppins ExtraBold" panose="00000900000000000000" pitchFamily="2" charset="0"/>
              </a:rPr>
              <a:t>O</a:t>
            </a:r>
            <a:r>
              <a:rPr lang="it-IT" sz="1500" dirty="0">
                <a:solidFill>
                  <a:sysClr val="windowText" lastClr="000000"/>
                </a:solidFill>
                <a:latin typeface="Poppins ExtraBold" panose="00000900000000000000" pitchFamily="2" charset="0"/>
                <a:cs typeface="Poppins ExtraBold" panose="00000900000000000000" pitchFamily="2" charset="0"/>
              </a:rPr>
              <a:t>feră unelte pentru gestionarea </a:t>
            </a:r>
            <a:r>
              <a:rPr lang="ro-RO" sz="1500" dirty="0">
                <a:solidFill>
                  <a:sysClr val="windowText" lastClr="000000"/>
                </a:solidFill>
                <a:latin typeface="Poppins ExtraBold" panose="00000900000000000000" pitchFamily="2" charset="0"/>
                <a:cs typeface="Poppins ExtraBold" panose="00000900000000000000" pitchFamily="2" charset="0"/>
              </a:rPr>
              <a:t>unui </a:t>
            </a:r>
            <a:r>
              <a:rPr lang="it-IT" sz="1500" dirty="0">
                <a:solidFill>
                  <a:sysClr val="windowText" lastClr="000000"/>
                </a:solidFill>
                <a:latin typeface="Poppins ExtraBold" panose="00000900000000000000" pitchFamily="2" charset="0"/>
                <a:cs typeface="Poppins ExtraBold" panose="00000900000000000000" pitchFamily="2" charset="0"/>
              </a:rPr>
              <a:t>cluster</a:t>
            </a:r>
          </a:p>
        </p:txBody>
      </p:sp>
      <p:sp>
        <p:nvSpPr>
          <p:cNvPr id="3" name="Google Shape;955;p43">
            <a:extLst>
              <a:ext uri="{FF2B5EF4-FFF2-40B4-BE49-F238E27FC236}">
                <a16:creationId xmlns:a16="http://schemas.microsoft.com/office/drawing/2014/main" id="{44B7831C-9EDF-B973-EAAB-878B5F4F3512}"/>
              </a:ext>
            </a:extLst>
          </p:cNvPr>
          <p:cNvSpPr txBox="1">
            <a:spLocks/>
          </p:cNvSpPr>
          <p:nvPr/>
        </p:nvSpPr>
        <p:spPr>
          <a:xfrm>
            <a:off x="716550" y="1972675"/>
            <a:ext cx="7710900" cy="572700"/>
          </a:xfrm>
          <a:prstGeom prst="rect">
            <a:avLst/>
          </a:prstGeom>
          <a:noFill/>
          <a:ln>
            <a:noFill/>
          </a:ln>
        </p:spPr>
        <p:txBody>
          <a:bodyPr spcFirstLastPara="1" wrap="square" lIns="91425" tIns="91425" rIns="91425" bIns="91425" anchor="t" anchorCtr="0">
            <a:noAutofit/>
          </a:bodyPr>
          <a:lstStyle/>
          <a:p>
            <a:pPr marL="285750" indent="-285750" rtl="0">
              <a:lnSpc>
                <a:spcPct val="200000"/>
              </a:lnSpc>
              <a:buClrTx/>
              <a:buFont typeface="Arial" panose="020B0604020202020204" pitchFamily="34" charset="0"/>
              <a:buChar char="•"/>
            </a:pPr>
            <a:r>
              <a:rPr lang="ro-RO" sz="1500" dirty="0">
                <a:solidFill>
                  <a:sysClr val="windowText" lastClr="000000"/>
                </a:solidFill>
                <a:latin typeface="Poppins ExtraBold" panose="00000900000000000000" pitchFamily="2" charset="0"/>
                <a:cs typeface="Poppins ExtraBold" panose="00000900000000000000" pitchFamily="2" charset="0"/>
              </a:rPr>
              <a:t>Suport pentru snapshot-uri atomice și backup-uri incrementale</a:t>
            </a:r>
          </a:p>
        </p:txBody>
      </p:sp>
      <p:sp>
        <p:nvSpPr>
          <p:cNvPr id="4" name="Google Shape;955;p43">
            <a:extLst>
              <a:ext uri="{FF2B5EF4-FFF2-40B4-BE49-F238E27FC236}">
                <a16:creationId xmlns:a16="http://schemas.microsoft.com/office/drawing/2014/main" id="{40BC256F-03A1-019C-F387-4DA10E5C3FEC}"/>
              </a:ext>
            </a:extLst>
          </p:cNvPr>
          <p:cNvSpPr txBox="1">
            <a:spLocks/>
          </p:cNvSpPr>
          <p:nvPr/>
        </p:nvSpPr>
        <p:spPr>
          <a:xfrm>
            <a:off x="716550" y="2508434"/>
            <a:ext cx="7710900" cy="572700"/>
          </a:xfrm>
          <a:prstGeom prst="rect">
            <a:avLst/>
          </a:prstGeom>
          <a:noFill/>
          <a:ln>
            <a:noFill/>
          </a:ln>
        </p:spPr>
        <p:txBody>
          <a:bodyPr spcFirstLastPara="1" wrap="square" lIns="91425" tIns="91425" rIns="91425" bIns="91425" anchor="t" anchorCtr="0">
            <a:noAutofit/>
          </a:bodyPr>
          <a:lstStyle/>
          <a:p>
            <a:pPr marL="285750" indent="-285750" rtl="0">
              <a:lnSpc>
                <a:spcPct val="200000"/>
              </a:lnSpc>
              <a:buClrTx/>
              <a:buFont typeface="Arial" panose="020B0604020202020204" pitchFamily="34" charset="0"/>
              <a:buChar char="•"/>
            </a:pPr>
            <a:r>
              <a:rPr lang="ro-RO" sz="1500" dirty="0">
                <a:solidFill>
                  <a:sysClr val="windowText" lastClr="000000"/>
                </a:solidFill>
                <a:latin typeface="Poppins ExtraBold" panose="00000900000000000000" pitchFamily="2" charset="0"/>
                <a:cs typeface="Poppins ExtraBold" panose="00000900000000000000" pitchFamily="2" charset="0"/>
              </a:rPr>
              <a:t>Scalabilitate orizontală prin partiționarea datelor folosind o funcție has</a:t>
            </a:r>
            <a:r>
              <a:rPr lang="en-US" sz="1500" dirty="0">
                <a:solidFill>
                  <a:sysClr val="windowText" lastClr="000000"/>
                </a:solidFill>
                <a:latin typeface="Poppins ExtraBold" panose="00000900000000000000" pitchFamily="2" charset="0"/>
                <a:cs typeface="Poppins ExtraBold" panose="00000900000000000000" pitchFamily="2" charset="0"/>
              </a:rPr>
              <a:t>h</a:t>
            </a:r>
            <a:endParaRPr lang="ro-RO" sz="1500" dirty="0">
              <a:solidFill>
                <a:sysClr val="windowText" lastClr="000000"/>
              </a:solidFill>
              <a:latin typeface="Poppins ExtraBold" panose="00000900000000000000" pitchFamily="2" charset="0"/>
              <a:cs typeface="Poppins ExtraBold" panose="00000900000000000000" pitchFamily="2" charset="0"/>
            </a:endParaRPr>
          </a:p>
        </p:txBody>
      </p:sp>
      <p:sp>
        <p:nvSpPr>
          <p:cNvPr id="5" name="Google Shape;955;p43">
            <a:extLst>
              <a:ext uri="{FF2B5EF4-FFF2-40B4-BE49-F238E27FC236}">
                <a16:creationId xmlns:a16="http://schemas.microsoft.com/office/drawing/2014/main" id="{70770AA0-BBA3-E483-0EF8-3C30744C80C3}"/>
              </a:ext>
            </a:extLst>
          </p:cNvPr>
          <p:cNvSpPr txBox="1">
            <a:spLocks/>
          </p:cNvSpPr>
          <p:nvPr/>
        </p:nvSpPr>
        <p:spPr>
          <a:xfrm>
            <a:off x="716550" y="3075580"/>
            <a:ext cx="7710900" cy="1008743"/>
          </a:xfrm>
          <a:prstGeom prst="rect">
            <a:avLst/>
          </a:prstGeom>
          <a:noFill/>
          <a:ln>
            <a:noFill/>
          </a:ln>
        </p:spPr>
        <p:txBody>
          <a:bodyPr spcFirstLastPara="1" wrap="square" lIns="91425" tIns="91425" rIns="91425" bIns="91425" anchor="t" anchorCtr="0">
            <a:noAutofit/>
          </a:bodyPr>
          <a:lstStyle/>
          <a:p>
            <a:pPr marL="285750" indent="-285750" rtl="0">
              <a:lnSpc>
                <a:spcPct val="200000"/>
              </a:lnSpc>
              <a:buClrTx/>
              <a:buFont typeface="Arial" panose="020B0604020202020204" pitchFamily="34" charset="0"/>
              <a:buChar char="•"/>
            </a:pPr>
            <a:r>
              <a:rPr lang="ro-RO" sz="1500" dirty="0">
                <a:solidFill>
                  <a:sysClr val="windowText" lastClr="000000"/>
                </a:solidFill>
                <a:latin typeface="Poppins ExtraBold" panose="00000900000000000000" pitchFamily="2" charset="0"/>
                <a:cs typeface="Poppins ExtraBold" panose="00000900000000000000" pitchFamily="2" charset="0"/>
              </a:rPr>
              <a:t>Utilizează marcaje temporale pentru a asigura coerența eventuală a datelor</a:t>
            </a:r>
          </a:p>
        </p:txBody>
      </p:sp>
    </p:spTree>
    <p:extLst>
      <p:ext uri="{BB962C8B-B14F-4D97-AF65-F5344CB8AC3E}">
        <p14:creationId xmlns:p14="http://schemas.microsoft.com/office/powerpoint/2010/main" val="302351743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Apache Cassandra</a:t>
            </a:r>
            <a:endParaRPr lang="en-US" dirty="0"/>
          </a:p>
        </p:txBody>
      </p:sp>
      <p:sp>
        <p:nvSpPr>
          <p:cNvPr id="2" name="Google Shape;955;p43">
            <a:extLst>
              <a:ext uri="{FF2B5EF4-FFF2-40B4-BE49-F238E27FC236}">
                <a16:creationId xmlns:a16="http://schemas.microsoft.com/office/drawing/2014/main" id="{73B35882-FACF-6795-7A21-FF6CD9631770}"/>
              </a:ext>
            </a:extLst>
          </p:cNvPr>
          <p:cNvSpPr txBox="1">
            <a:spLocks/>
          </p:cNvSpPr>
          <p:nvPr/>
        </p:nvSpPr>
        <p:spPr>
          <a:xfrm>
            <a:off x="720000" y="1270000"/>
            <a:ext cx="7710900" cy="2881085"/>
          </a:xfrm>
          <a:prstGeom prst="rect">
            <a:avLst/>
          </a:prstGeom>
          <a:noFill/>
          <a:ln>
            <a:noFill/>
          </a:ln>
        </p:spPr>
        <p:txBody>
          <a:bodyPr spcFirstLastPara="1" wrap="square" lIns="91425" tIns="91425" rIns="91425" bIns="91425" anchor="t" anchorCtr="0">
            <a:noAutofit/>
          </a:bodyPr>
          <a:lstStyle/>
          <a:p>
            <a:pPr marL="285750" indent="-285750" rtl="0">
              <a:lnSpc>
                <a:spcPct val="250000"/>
              </a:lnSpc>
              <a:buClrTx/>
              <a:buFont typeface="Arial" panose="020B0604020202020204" pitchFamily="34" charset="0"/>
              <a:buChar char="•"/>
            </a:pPr>
            <a:r>
              <a:rPr lang="ro-RO" sz="1600" dirty="0">
                <a:solidFill>
                  <a:sysClr val="windowText" lastClr="000000"/>
                </a:solidFill>
                <a:latin typeface="Poppins ExtraBold" panose="00000900000000000000" pitchFamily="2" charset="0"/>
                <a:cs typeface="Poppins ExtraBold" panose="00000900000000000000" pitchFamily="2" charset="0"/>
              </a:rPr>
              <a:t>Indexare primară</a:t>
            </a:r>
          </a:p>
          <a:p>
            <a:pPr marL="285750" indent="-285750" rtl="0">
              <a:lnSpc>
                <a:spcPct val="250000"/>
              </a:lnSpc>
              <a:buClrTx/>
              <a:buFont typeface="Arial" panose="020B0604020202020204" pitchFamily="34" charset="0"/>
              <a:buChar char="•"/>
            </a:pPr>
            <a:r>
              <a:rPr lang="ro-RO" sz="1600" dirty="0">
                <a:solidFill>
                  <a:sysClr val="windowText" lastClr="000000"/>
                </a:solidFill>
                <a:latin typeface="Poppins ExtraBold" panose="00000900000000000000" pitchFamily="2" charset="0"/>
                <a:cs typeface="Poppins ExtraBold" panose="00000900000000000000" pitchFamily="2" charset="0"/>
              </a:rPr>
              <a:t>Indexare secundară (2i)</a:t>
            </a:r>
          </a:p>
          <a:p>
            <a:pPr marL="285750" indent="-285750" rtl="0">
              <a:lnSpc>
                <a:spcPct val="250000"/>
              </a:lnSpc>
              <a:buClrTx/>
              <a:buFont typeface="Arial" panose="020B0604020202020204" pitchFamily="34" charset="0"/>
              <a:buChar char="•"/>
            </a:pPr>
            <a:r>
              <a:rPr lang="ro-RO" sz="1600" dirty="0">
                <a:solidFill>
                  <a:sysClr val="windowText" lastClr="000000"/>
                </a:solidFill>
                <a:latin typeface="Poppins ExtraBold" panose="00000900000000000000" pitchFamily="2" charset="0"/>
                <a:cs typeface="Poppins ExtraBold" panose="00000900000000000000" pitchFamily="2" charset="0"/>
              </a:rPr>
              <a:t>Indexare atașată stocării</a:t>
            </a:r>
          </a:p>
          <a:p>
            <a:pPr marL="285750" indent="-285750" rtl="0">
              <a:lnSpc>
                <a:spcPct val="250000"/>
              </a:lnSpc>
              <a:buClrTx/>
              <a:buFont typeface="Arial" panose="020B0604020202020204" pitchFamily="34" charset="0"/>
              <a:buChar char="•"/>
            </a:pPr>
            <a:r>
              <a:rPr lang="ro-RO" sz="1600" dirty="0">
                <a:solidFill>
                  <a:sysClr val="windowText" lastClr="000000"/>
                </a:solidFill>
                <a:latin typeface="Poppins ExtraBold" panose="00000900000000000000" pitchFamily="2" charset="0"/>
                <a:cs typeface="Poppins ExtraBold" panose="00000900000000000000" pitchFamily="2" charset="0"/>
              </a:rPr>
              <a:t>Asigură durabilitatea datelor în cazul unei erori neașteptate</a:t>
            </a:r>
          </a:p>
        </p:txBody>
      </p:sp>
    </p:spTree>
    <p:extLst>
      <p:ext uri="{BB962C8B-B14F-4D97-AF65-F5344CB8AC3E}">
        <p14:creationId xmlns:p14="http://schemas.microsoft.com/office/powerpoint/2010/main" val="2051790245"/>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Baze de date NoSQL</a:t>
            </a:r>
            <a:endParaRPr lang="en-US" dirty="0"/>
          </a:p>
        </p:txBody>
      </p:sp>
      <p:sp>
        <p:nvSpPr>
          <p:cNvPr id="7" name="Google Shape;806;p38">
            <a:extLst>
              <a:ext uri="{FF2B5EF4-FFF2-40B4-BE49-F238E27FC236}">
                <a16:creationId xmlns:a16="http://schemas.microsoft.com/office/drawing/2014/main" id="{FF6D4A26-6B0D-D973-4146-58372ECA2A67}"/>
              </a:ext>
            </a:extLst>
          </p:cNvPr>
          <p:cNvSpPr txBox="1">
            <a:spLocks/>
          </p:cNvSpPr>
          <p:nvPr/>
        </p:nvSpPr>
        <p:spPr>
          <a:xfrm>
            <a:off x="749516" y="1208333"/>
            <a:ext cx="1828071"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Poppins ExtraBold" panose="00000900000000000000" pitchFamily="2" charset="0"/>
                <a:cs typeface="Poppins ExtraBold" panose="00000900000000000000" pitchFamily="2" charset="0"/>
              </a:rPr>
              <a:t>Strozzi NoSQL</a:t>
            </a:r>
          </a:p>
        </p:txBody>
      </p:sp>
      <p:sp>
        <p:nvSpPr>
          <p:cNvPr id="8" name="Google Shape;955;p43">
            <a:extLst>
              <a:ext uri="{FF2B5EF4-FFF2-40B4-BE49-F238E27FC236}">
                <a16:creationId xmlns:a16="http://schemas.microsoft.com/office/drawing/2014/main" id="{149635DD-CB54-7BDB-447B-0F44920C4BBC}"/>
              </a:ext>
            </a:extLst>
          </p:cNvPr>
          <p:cNvSpPr txBox="1">
            <a:spLocks/>
          </p:cNvSpPr>
          <p:nvPr/>
        </p:nvSpPr>
        <p:spPr>
          <a:xfrm>
            <a:off x="749516" y="1615524"/>
            <a:ext cx="3458084" cy="1055106"/>
          </a:xfrm>
          <a:prstGeom prst="rect">
            <a:avLst/>
          </a:prstGeom>
          <a:noFill/>
          <a:ln>
            <a:noFill/>
          </a:ln>
        </p:spPr>
        <p:txBody>
          <a:bodyPr spcFirstLastPara="1" wrap="square" lIns="91425" tIns="91425" rIns="91425" bIns="91425" anchor="t" anchorCtr="0">
            <a:noAutofit/>
          </a:bodyPr>
          <a:lstStyle/>
          <a:p>
            <a:pPr rtl="0">
              <a:buClrTx/>
              <a:buFontTx/>
            </a:pPr>
            <a:r>
              <a:rPr lang="en-US" sz="1300" dirty="0">
                <a:solidFill>
                  <a:sysClr val="windowText" lastClr="000000"/>
                </a:solidFill>
                <a:latin typeface="Barlow" panose="00000500000000000000" pitchFamily="2" charset="0"/>
              </a:rPr>
              <a:t>Termenul a fost folosit pentru prima dată în 1998 odată cu lansarea bazei de date "Strozzi NoSQL", însă atunci se referea doar la absența utilizării SQL-ului.</a:t>
            </a:r>
          </a:p>
        </p:txBody>
      </p:sp>
      <p:sp>
        <p:nvSpPr>
          <p:cNvPr id="9" name="Google Shape;806;p38">
            <a:extLst>
              <a:ext uri="{FF2B5EF4-FFF2-40B4-BE49-F238E27FC236}">
                <a16:creationId xmlns:a16="http://schemas.microsoft.com/office/drawing/2014/main" id="{1E43A7E9-1360-0C24-59FC-4922FD17A04C}"/>
              </a:ext>
            </a:extLst>
          </p:cNvPr>
          <p:cNvSpPr txBox="1">
            <a:spLocks/>
          </p:cNvSpPr>
          <p:nvPr/>
        </p:nvSpPr>
        <p:spPr>
          <a:xfrm>
            <a:off x="4936401" y="1208333"/>
            <a:ext cx="2756172"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o-RO" sz="1800" dirty="0">
                <a:latin typeface="Poppins ExtraBold" panose="00000900000000000000" pitchFamily="2" charset="0"/>
                <a:cs typeface="Poppins ExtraBold" panose="00000900000000000000" pitchFamily="2" charset="0"/>
              </a:rPr>
              <a:t>NoSQL = Not only SQL</a:t>
            </a:r>
            <a:endParaRPr lang="en-US" sz="1800" dirty="0">
              <a:latin typeface="Poppins ExtraBold" panose="00000900000000000000" pitchFamily="2" charset="0"/>
              <a:cs typeface="Poppins ExtraBold" panose="00000900000000000000" pitchFamily="2" charset="0"/>
            </a:endParaRPr>
          </a:p>
        </p:txBody>
      </p:sp>
      <p:sp>
        <p:nvSpPr>
          <p:cNvPr id="10" name="Google Shape;955;p43">
            <a:extLst>
              <a:ext uri="{FF2B5EF4-FFF2-40B4-BE49-F238E27FC236}">
                <a16:creationId xmlns:a16="http://schemas.microsoft.com/office/drawing/2014/main" id="{24FEBC4F-AF6D-6525-5146-5B7CEC6994F5}"/>
              </a:ext>
            </a:extLst>
          </p:cNvPr>
          <p:cNvSpPr txBox="1">
            <a:spLocks/>
          </p:cNvSpPr>
          <p:nvPr/>
        </p:nvSpPr>
        <p:spPr>
          <a:xfrm>
            <a:off x="4936401" y="1615522"/>
            <a:ext cx="3458083" cy="1229277"/>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De-a lungul timpului, NoSQL a devenit un termen generic pentru a desemna o gamă largă de tehnologii de stocare a datelor care se concentrează pe abordări non-relaționale.</a:t>
            </a:r>
            <a:endParaRPr lang="en-US" sz="1300" dirty="0">
              <a:solidFill>
                <a:sysClr val="windowText" lastClr="000000"/>
              </a:solidFill>
              <a:latin typeface="Barlow" panose="00000500000000000000" pitchFamily="2" charset="0"/>
            </a:endParaRPr>
          </a:p>
        </p:txBody>
      </p:sp>
      <p:sp>
        <p:nvSpPr>
          <p:cNvPr id="12" name="Google Shape;806;p38">
            <a:extLst>
              <a:ext uri="{FF2B5EF4-FFF2-40B4-BE49-F238E27FC236}">
                <a16:creationId xmlns:a16="http://schemas.microsoft.com/office/drawing/2014/main" id="{68736AA0-DB36-219F-2F14-D8102C9D8909}"/>
              </a:ext>
            </a:extLst>
          </p:cNvPr>
          <p:cNvSpPr txBox="1">
            <a:spLocks/>
          </p:cNvSpPr>
          <p:nvPr/>
        </p:nvSpPr>
        <p:spPr>
          <a:xfrm>
            <a:off x="749515" y="2767190"/>
            <a:ext cx="1828071"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o-RO" sz="1800" dirty="0">
                <a:latin typeface="Poppins ExtraBold" panose="00000900000000000000" pitchFamily="2" charset="0"/>
                <a:cs typeface="Poppins ExtraBold" panose="00000900000000000000" pitchFamily="2" charset="0"/>
              </a:rPr>
              <a:t>Flexibilitate</a:t>
            </a:r>
            <a:endParaRPr lang="en-US" sz="1800" dirty="0">
              <a:latin typeface="Poppins ExtraBold" panose="00000900000000000000" pitchFamily="2" charset="0"/>
              <a:cs typeface="Poppins ExtraBold" panose="00000900000000000000" pitchFamily="2" charset="0"/>
            </a:endParaRPr>
          </a:p>
        </p:txBody>
      </p:sp>
      <p:sp>
        <p:nvSpPr>
          <p:cNvPr id="13" name="Google Shape;955;p43">
            <a:extLst>
              <a:ext uri="{FF2B5EF4-FFF2-40B4-BE49-F238E27FC236}">
                <a16:creationId xmlns:a16="http://schemas.microsoft.com/office/drawing/2014/main" id="{D6D47F6A-6CA9-D778-2E1C-7EBE31B09598}"/>
              </a:ext>
            </a:extLst>
          </p:cNvPr>
          <p:cNvSpPr txBox="1">
            <a:spLocks/>
          </p:cNvSpPr>
          <p:nvPr/>
        </p:nvSpPr>
        <p:spPr>
          <a:xfrm>
            <a:off x="749514" y="3217133"/>
            <a:ext cx="3458083" cy="1202961"/>
          </a:xfrm>
          <a:prstGeom prst="rect">
            <a:avLst/>
          </a:prstGeom>
          <a:noFill/>
          <a:ln>
            <a:noFill/>
          </a:ln>
        </p:spPr>
        <p:txBody>
          <a:bodyPr spcFirstLastPara="1" wrap="square" lIns="91425" tIns="91425" rIns="91425" bIns="91425" anchor="t" anchorCtr="0">
            <a:noAutofit/>
          </a:bodyPr>
          <a:lstStyle/>
          <a:p>
            <a:pPr rtl="0">
              <a:buClrTx/>
              <a:buFontTx/>
            </a:pPr>
            <a:r>
              <a:rPr lang="en-US" sz="1300" dirty="0">
                <a:solidFill>
                  <a:sysClr val="windowText" lastClr="000000"/>
                </a:solidFill>
                <a:latin typeface="Barlow" panose="00000500000000000000" pitchFamily="2" charset="0"/>
              </a:rPr>
              <a:t>Datele veneau în diverse forme: structurate, semi-structurate și polimorfice, făcând dificilă definirea schemelor în avans. </a:t>
            </a:r>
            <a:r>
              <a:rPr lang="ro-RO" sz="1300" dirty="0">
                <a:solidFill>
                  <a:sysClr val="windowText" lastClr="000000"/>
                </a:solidFill>
                <a:latin typeface="Barlow" panose="00000500000000000000" pitchFamily="2" charset="0"/>
              </a:rPr>
              <a:t>Problema s-a rezolvat prin eliminarea necesității unei scheme.</a:t>
            </a:r>
            <a:endParaRPr lang="en-US" sz="1300" dirty="0">
              <a:solidFill>
                <a:sysClr val="windowText" lastClr="000000"/>
              </a:solidFill>
              <a:latin typeface="Barlow" panose="00000500000000000000" pitchFamily="2" charset="0"/>
            </a:endParaRPr>
          </a:p>
        </p:txBody>
      </p:sp>
      <p:sp>
        <p:nvSpPr>
          <p:cNvPr id="2" name="Google Shape;806;p38">
            <a:extLst>
              <a:ext uri="{FF2B5EF4-FFF2-40B4-BE49-F238E27FC236}">
                <a16:creationId xmlns:a16="http://schemas.microsoft.com/office/drawing/2014/main" id="{24CF0424-7194-F044-7E77-F68C2DC76259}"/>
              </a:ext>
            </a:extLst>
          </p:cNvPr>
          <p:cNvSpPr txBox="1">
            <a:spLocks/>
          </p:cNvSpPr>
          <p:nvPr/>
        </p:nvSpPr>
        <p:spPr>
          <a:xfrm>
            <a:off x="4936398" y="2767188"/>
            <a:ext cx="3068231"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o-RO" sz="1800" dirty="0">
                <a:latin typeface="Poppins ExtraBold" panose="00000900000000000000" pitchFamily="2" charset="0"/>
                <a:cs typeface="Poppins ExtraBold" panose="00000900000000000000" pitchFamily="2" charset="0"/>
              </a:rPr>
              <a:t>Arhitectură distribuită</a:t>
            </a:r>
            <a:endParaRPr lang="en-US" sz="1800" dirty="0">
              <a:latin typeface="Poppins ExtraBold" panose="00000900000000000000" pitchFamily="2" charset="0"/>
              <a:cs typeface="Poppins ExtraBold" panose="00000900000000000000" pitchFamily="2" charset="0"/>
            </a:endParaRPr>
          </a:p>
        </p:txBody>
      </p:sp>
      <p:sp>
        <p:nvSpPr>
          <p:cNvPr id="3" name="Google Shape;955;p43">
            <a:extLst>
              <a:ext uri="{FF2B5EF4-FFF2-40B4-BE49-F238E27FC236}">
                <a16:creationId xmlns:a16="http://schemas.microsoft.com/office/drawing/2014/main" id="{4B9EC601-1424-AB19-274B-ED19B4412029}"/>
              </a:ext>
            </a:extLst>
          </p:cNvPr>
          <p:cNvSpPr txBox="1">
            <a:spLocks/>
          </p:cNvSpPr>
          <p:nvPr/>
        </p:nvSpPr>
        <p:spPr>
          <a:xfrm>
            <a:off x="4936401" y="3212095"/>
            <a:ext cx="3458083" cy="1202961"/>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C</a:t>
            </a:r>
            <a:r>
              <a:rPr lang="en-US" sz="1300" dirty="0">
                <a:solidFill>
                  <a:sysClr val="windowText" lastClr="000000"/>
                </a:solidFill>
                <a:latin typeface="Barlow" panose="00000500000000000000" pitchFamily="2" charset="0"/>
              </a:rPr>
              <a:t>opierea și stocarea informațiilor pe diverse servere, asigurând astfel disponibilitatea și fiabilitatea datelor</a:t>
            </a:r>
            <a:r>
              <a:rPr lang="ro-RO" sz="1300" dirty="0">
                <a:solidFill>
                  <a:sysClr val="windowText" lastClr="000000"/>
                </a:solidFill>
                <a:latin typeface="Barlow" panose="00000500000000000000" pitchFamily="2" charset="0"/>
              </a:rPr>
              <a:t>.</a:t>
            </a:r>
            <a:endParaRPr lang="en-US" sz="1300" dirty="0">
              <a:solidFill>
                <a:sysClr val="windowText" lastClr="000000"/>
              </a:solidFill>
              <a:latin typeface="Barlow" panose="00000500000000000000" pitchFamily="2" charset="0"/>
            </a:endParaRPr>
          </a:p>
        </p:txBody>
      </p:sp>
      <p:grpSp>
        <p:nvGrpSpPr>
          <p:cNvPr id="4" name="Google Shape;2285;p78">
            <a:extLst>
              <a:ext uri="{FF2B5EF4-FFF2-40B4-BE49-F238E27FC236}">
                <a16:creationId xmlns:a16="http://schemas.microsoft.com/office/drawing/2014/main" id="{975A5A7C-859E-56E1-4761-55158E295261}"/>
              </a:ext>
            </a:extLst>
          </p:cNvPr>
          <p:cNvGrpSpPr/>
          <p:nvPr/>
        </p:nvGrpSpPr>
        <p:grpSpPr>
          <a:xfrm>
            <a:off x="7859486" y="3996465"/>
            <a:ext cx="1603056" cy="1603056"/>
            <a:chOff x="5080188" y="927900"/>
            <a:chExt cx="961200" cy="961200"/>
          </a:xfrm>
        </p:grpSpPr>
        <p:sp>
          <p:nvSpPr>
            <p:cNvPr id="5" name="Google Shape;2286;p78">
              <a:extLst>
                <a:ext uri="{FF2B5EF4-FFF2-40B4-BE49-F238E27FC236}">
                  <a16:creationId xmlns:a16="http://schemas.microsoft.com/office/drawing/2014/main" id="{8419EBEE-7D22-17BC-8F98-E1B5F1DAB119}"/>
                </a:ext>
              </a:extLst>
            </p:cNvPr>
            <p:cNvSpPr/>
            <p:nvPr/>
          </p:nvSpPr>
          <p:spPr>
            <a:xfrm>
              <a:off x="5201900" y="1050116"/>
              <a:ext cx="716700" cy="716700"/>
            </a:xfrm>
            <a:prstGeom prst="donut">
              <a:avLst>
                <a:gd name="adj" fmla="val 4716"/>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287;p78">
              <a:extLst>
                <a:ext uri="{FF2B5EF4-FFF2-40B4-BE49-F238E27FC236}">
                  <a16:creationId xmlns:a16="http://schemas.microsoft.com/office/drawing/2014/main" id="{32EBB7D8-E61D-4D3C-3CD1-5C987E8F181B}"/>
                </a:ext>
              </a:extLst>
            </p:cNvPr>
            <p:cNvSpPr/>
            <p:nvPr/>
          </p:nvSpPr>
          <p:spPr>
            <a:xfrm>
              <a:off x="5269594" y="1117818"/>
              <a:ext cx="581100" cy="581100"/>
            </a:xfrm>
            <a:prstGeom prst="donut">
              <a:avLst>
                <a:gd name="adj" fmla="val 5814"/>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288;p78">
              <a:extLst>
                <a:ext uri="{FF2B5EF4-FFF2-40B4-BE49-F238E27FC236}">
                  <a16:creationId xmlns:a16="http://schemas.microsoft.com/office/drawing/2014/main" id="{A2F7518E-F457-A446-5AFF-D85516DC0D1A}"/>
                </a:ext>
              </a:extLst>
            </p:cNvPr>
            <p:cNvSpPr/>
            <p:nvPr/>
          </p:nvSpPr>
          <p:spPr>
            <a:xfrm>
              <a:off x="5339279" y="1187526"/>
              <a:ext cx="441900" cy="441600"/>
            </a:xfrm>
            <a:prstGeom prst="donut">
              <a:avLst>
                <a:gd name="adj" fmla="val 7648"/>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289;p78">
              <a:extLst>
                <a:ext uri="{FF2B5EF4-FFF2-40B4-BE49-F238E27FC236}">
                  <a16:creationId xmlns:a16="http://schemas.microsoft.com/office/drawing/2014/main" id="{78AA379C-D82A-C793-8164-9D867E5D2F12}"/>
                </a:ext>
              </a:extLst>
            </p:cNvPr>
            <p:cNvSpPr/>
            <p:nvPr/>
          </p:nvSpPr>
          <p:spPr>
            <a:xfrm>
              <a:off x="5414892" y="1263155"/>
              <a:ext cx="290700" cy="290700"/>
            </a:xfrm>
            <a:prstGeom prst="donut">
              <a:avLst>
                <a:gd name="adj" fmla="val 10182"/>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290;p78">
              <a:extLst>
                <a:ext uri="{FF2B5EF4-FFF2-40B4-BE49-F238E27FC236}">
                  <a16:creationId xmlns:a16="http://schemas.microsoft.com/office/drawing/2014/main" id="{458B8807-3295-7F9D-D553-5A5FBB9153CF}"/>
                </a:ext>
              </a:extLst>
            </p:cNvPr>
            <p:cNvSpPr/>
            <p:nvPr/>
          </p:nvSpPr>
          <p:spPr>
            <a:xfrm rot="-3809958">
              <a:off x="5202435" y="1050148"/>
              <a:ext cx="716705" cy="716705"/>
            </a:xfrm>
            <a:prstGeom prst="blockArc">
              <a:avLst>
                <a:gd name="adj1" fmla="val 5266439"/>
                <a:gd name="adj2" fmla="val 19995741"/>
                <a:gd name="adj3" fmla="val 4692"/>
              </a:avLst>
            </a:pr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291;p78">
              <a:extLst>
                <a:ext uri="{FF2B5EF4-FFF2-40B4-BE49-F238E27FC236}">
                  <a16:creationId xmlns:a16="http://schemas.microsoft.com/office/drawing/2014/main" id="{B42D515B-F82B-8878-0A8B-1903B66FCF95}"/>
                </a:ext>
              </a:extLst>
            </p:cNvPr>
            <p:cNvSpPr/>
            <p:nvPr/>
          </p:nvSpPr>
          <p:spPr>
            <a:xfrm rot="-3906059">
              <a:off x="5269616" y="1117617"/>
              <a:ext cx="581445" cy="581445"/>
            </a:xfrm>
            <a:prstGeom prst="blockArc">
              <a:avLst>
                <a:gd name="adj1" fmla="val 3085776"/>
                <a:gd name="adj2" fmla="val 20100839"/>
                <a:gd name="adj3" fmla="val 5564"/>
              </a:avLst>
            </a:pr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292;p78">
              <a:extLst>
                <a:ext uri="{FF2B5EF4-FFF2-40B4-BE49-F238E27FC236}">
                  <a16:creationId xmlns:a16="http://schemas.microsoft.com/office/drawing/2014/main" id="{D93A3116-D42F-6680-48DC-A86941997871}"/>
                </a:ext>
              </a:extLst>
            </p:cNvPr>
            <p:cNvSpPr/>
            <p:nvPr/>
          </p:nvSpPr>
          <p:spPr>
            <a:xfrm rot="-4222340">
              <a:off x="5339825" y="1187386"/>
              <a:ext cx="442087" cy="442087"/>
            </a:xfrm>
            <a:prstGeom prst="blockArc">
              <a:avLst>
                <a:gd name="adj1" fmla="val 8884448"/>
                <a:gd name="adj2" fmla="val 20414899"/>
                <a:gd name="adj3" fmla="val 7688"/>
              </a:avLst>
            </a:pr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293;p78">
              <a:extLst>
                <a:ext uri="{FF2B5EF4-FFF2-40B4-BE49-F238E27FC236}">
                  <a16:creationId xmlns:a16="http://schemas.microsoft.com/office/drawing/2014/main" id="{1A35B859-2D7A-9691-8300-0FEE4F872A8D}"/>
                </a:ext>
              </a:extLst>
            </p:cNvPr>
            <p:cNvSpPr/>
            <p:nvPr/>
          </p:nvSpPr>
          <p:spPr>
            <a:xfrm rot="-4538880">
              <a:off x="5414922" y="1262925"/>
              <a:ext cx="290465" cy="290465"/>
            </a:xfrm>
            <a:prstGeom prst="blockArc">
              <a:avLst>
                <a:gd name="adj1" fmla="val 6490304"/>
                <a:gd name="adj2" fmla="val 20700625"/>
                <a:gd name="adj3" fmla="val 10156"/>
              </a:avLst>
            </a:pr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43108577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Avantaje</a:t>
            </a:r>
            <a:endParaRPr lang="en-US" dirty="0"/>
          </a:p>
        </p:txBody>
      </p:sp>
      <p:sp>
        <p:nvSpPr>
          <p:cNvPr id="7" name="Google Shape;806;p38">
            <a:extLst>
              <a:ext uri="{FF2B5EF4-FFF2-40B4-BE49-F238E27FC236}">
                <a16:creationId xmlns:a16="http://schemas.microsoft.com/office/drawing/2014/main" id="{FF6D4A26-6B0D-D973-4146-58372ECA2A67}"/>
              </a:ext>
            </a:extLst>
          </p:cNvPr>
          <p:cNvSpPr txBox="1">
            <a:spLocks/>
          </p:cNvSpPr>
          <p:nvPr/>
        </p:nvSpPr>
        <p:spPr>
          <a:xfrm>
            <a:off x="749516" y="1344334"/>
            <a:ext cx="375717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Poppins ExtraBold" panose="00000900000000000000" pitchFamily="2" charset="0"/>
                <a:cs typeface="Poppins ExtraBold" panose="00000900000000000000" pitchFamily="2" charset="0"/>
              </a:rPr>
              <a:t>Modelele de date flexibile</a:t>
            </a:r>
          </a:p>
        </p:txBody>
      </p:sp>
      <p:sp>
        <p:nvSpPr>
          <p:cNvPr id="8" name="Google Shape;955;p43">
            <a:extLst>
              <a:ext uri="{FF2B5EF4-FFF2-40B4-BE49-F238E27FC236}">
                <a16:creationId xmlns:a16="http://schemas.microsoft.com/office/drawing/2014/main" id="{149635DD-CB54-7BDB-447B-0F44920C4BBC}"/>
              </a:ext>
            </a:extLst>
          </p:cNvPr>
          <p:cNvSpPr txBox="1">
            <a:spLocks/>
          </p:cNvSpPr>
          <p:nvPr/>
        </p:nvSpPr>
        <p:spPr>
          <a:xfrm>
            <a:off x="1284514" y="1751525"/>
            <a:ext cx="7146386" cy="572700"/>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  Folosirea </a:t>
            </a:r>
            <a:r>
              <a:rPr lang="en-US" sz="1300" dirty="0">
                <a:solidFill>
                  <a:sysClr val="windowText" lastClr="000000"/>
                </a:solidFill>
                <a:latin typeface="Barlow" panose="00000500000000000000" pitchFamily="2" charset="0"/>
              </a:rPr>
              <a:t>scheme</a:t>
            </a:r>
            <a:r>
              <a:rPr lang="ro-RO" sz="1300" dirty="0">
                <a:solidFill>
                  <a:sysClr val="windowText" lastClr="000000"/>
                </a:solidFill>
                <a:latin typeface="Barlow" panose="00000500000000000000" pitchFamily="2" charset="0"/>
              </a:rPr>
              <a:t>lor</a:t>
            </a:r>
            <a:r>
              <a:rPr lang="en-US" sz="1300" dirty="0">
                <a:solidFill>
                  <a:sysClr val="windowText" lastClr="000000"/>
                </a:solidFill>
                <a:latin typeface="Barlow" panose="00000500000000000000" pitchFamily="2" charset="0"/>
              </a:rPr>
              <a:t> dinamice care permit stocarea datelor fără a defini structura lor în avans, facilitând adaptarea și evoluția modelului de date în timp</a:t>
            </a:r>
            <a:r>
              <a:rPr lang="ro-RO" sz="1300" dirty="0">
                <a:solidFill>
                  <a:sysClr val="windowText" lastClr="000000"/>
                </a:solidFill>
                <a:latin typeface="Barlow" panose="00000500000000000000" pitchFamily="2" charset="0"/>
              </a:rPr>
              <a:t>.</a:t>
            </a:r>
            <a:endParaRPr lang="en-US" sz="1300" dirty="0">
              <a:solidFill>
                <a:sysClr val="windowText" lastClr="000000"/>
              </a:solidFill>
              <a:latin typeface="Barlow" panose="00000500000000000000" pitchFamily="2" charset="0"/>
            </a:endParaRPr>
          </a:p>
        </p:txBody>
      </p:sp>
      <p:sp>
        <p:nvSpPr>
          <p:cNvPr id="2" name="Google Shape;806;p38">
            <a:extLst>
              <a:ext uri="{FF2B5EF4-FFF2-40B4-BE49-F238E27FC236}">
                <a16:creationId xmlns:a16="http://schemas.microsoft.com/office/drawing/2014/main" id="{C081ECAF-B5E2-BC3E-AD7F-A8B9AC7715BD}"/>
              </a:ext>
            </a:extLst>
          </p:cNvPr>
          <p:cNvSpPr txBox="1">
            <a:spLocks/>
          </p:cNvSpPr>
          <p:nvPr/>
        </p:nvSpPr>
        <p:spPr>
          <a:xfrm>
            <a:off x="749516" y="2650835"/>
            <a:ext cx="375717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Poppins ExtraBold" panose="00000900000000000000" pitchFamily="2" charset="0"/>
                <a:cs typeface="Poppins ExtraBold" panose="00000900000000000000" pitchFamily="2" charset="0"/>
              </a:rPr>
              <a:t>Scalarea orizontală</a:t>
            </a:r>
          </a:p>
        </p:txBody>
      </p:sp>
      <p:sp>
        <p:nvSpPr>
          <p:cNvPr id="5" name="Google Shape;955;p43">
            <a:extLst>
              <a:ext uri="{FF2B5EF4-FFF2-40B4-BE49-F238E27FC236}">
                <a16:creationId xmlns:a16="http://schemas.microsoft.com/office/drawing/2014/main" id="{21E397DE-5359-EFF4-0F6E-D61C02E85633}"/>
              </a:ext>
            </a:extLst>
          </p:cNvPr>
          <p:cNvSpPr txBox="1">
            <a:spLocks/>
          </p:cNvSpPr>
          <p:nvPr/>
        </p:nvSpPr>
        <p:spPr>
          <a:xfrm>
            <a:off x="1284512" y="3082884"/>
            <a:ext cx="7146387" cy="959344"/>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  Bazele de date NoSQL folosesc scalarea orizontală, distribuind sarcina pe mai multe servere pentru a gestiona creșterea volumelor de date și traficul, permițând adăugarea de hardware fără blocaje, ajustarea dinamică a resurselor și reducerea costurilor operaționale comparativ cu scalarea verticală.</a:t>
            </a:r>
            <a:endParaRPr lang="en-US" sz="1300" dirty="0">
              <a:solidFill>
                <a:sysClr val="windowText" lastClr="000000"/>
              </a:solidFill>
              <a:latin typeface="Barlow" panose="00000500000000000000" pitchFamily="2" charset="0"/>
            </a:endParaRPr>
          </a:p>
        </p:txBody>
      </p:sp>
      <p:sp>
        <p:nvSpPr>
          <p:cNvPr id="3" name="Google Shape;10450;p86">
            <a:extLst>
              <a:ext uri="{FF2B5EF4-FFF2-40B4-BE49-F238E27FC236}">
                <a16:creationId xmlns:a16="http://schemas.microsoft.com/office/drawing/2014/main" id="{0B131560-D411-4748-3541-799F12E4E3CA}"/>
              </a:ext>
            </a:extLst>
          </p:cNvPr>
          <p:cNvSpPr/>
          <p:nvPr/>
        </p:nvSpPr>
        <p:spPr>
          <a:xfrm>
            <a:off x="863357" y="1870056"/>
            <a:ext cx="319799" cy="366269"/>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1316;p88">
            <a:extLst>
              <a:ext uri="{FF2B5EF4-FFF2-40B4-BE49-F238E27FC236}">
                <a16:creationId xmlns:a16="http://schemas.microsoft.com/office/drawing/2014/main" id="{E30B8417-B0C2-83E8-42B8-A85448CDD043}"/>
              </a:ext>
            </a:extLst>
          </p:cNvPr>
          <p:cNvSpPr/>
          <p:nvPr/>
        </p:nvSpPr>
        <p:spPr>
          <a:xfrm rot="5400000">
            <a:off x="845096" y="3241418"/>
            <a:ext cx="356319" cy="441654"/>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353003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p:bldP spid="5" grpId="0"/>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Avantaje</a:t>
            </a:r>
            <a:endParaRPr lang="en-US" dirty="0"/>
          </a:p>
        </p:txBody>
      </p:sp>
      <p:sp>
        <p:nvSpPr>
          <p:cNvPr id="7" name="Google Shape;806;p38">
            <a:extLst>
              <a:ext uri="{FF2B5EF4-FFF2-40B4-BE49-F238E27FC236}">
                <a16:creationId xmlns:a16="http://schemas.microsoft.com/office/drawing/2014/main" id="{FF6D4A26-6B0D-D973-4146-58372ECA2A67}"/>
              </a:ext>
            </a:extLst>
          </p:cNvPr>
          <p:cNvSpPr txBox="1">
            <a:spLocks/>
          </p:cNvSpPr>
          <p:nvPr/>
        </p:nvSpPr>
        <p:spPr>
          <a:xfrm>
            <a:off x="749516" y="1344334"/>
            <a:ext cx="375717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Poppins ExtraBold" panose="00000900000000000000" pitchFamily="2" charset="0"/>
                <a:cs typeface="Poppins ExtraBold" panose="00000900000000000000" pitchFamily="2" charset="0"/>
              </a:rPr>
              <a:t>Interogări rapide</a:t>
            </a:r>
          </a:p>
        </p:txBody>
      </p:sp>
      <p:sp>
        <p:nvSpPr>
          <p:cNvPr id="8" name="Google Shape;955;p43">
            <a:extLst>
              <a:ext uri="{FF2B5EF4-FFF2-40B4-BE49-F238E27FC236}">
                <a16:creationId xmlns:a16="http://schemas.microsoft.com/office/drawing/2014/main" id="{149635DD-CB54-7BDB-447B-0F44920C4BBC}"/>
              </a:ext>
            </a:extLst>
          </p:cNvPr>
          <p:cNvSpPr txBox="1">
            <a:spLocks/>
          </p:cNvSpPr>
          <p:nvPr/>
        </p:nvSpPr>
        <p:spPr>
          <a:xfrm>
            <a:off x="1367172" y="1751525"/>
            <a:ext cx="7063728" cy="741140"/>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  Datele frecvent accesate împreună sunt stocate împreună  pentru a optimiza interogările și a evita costurile îmbinărilor multiple, fiind astfel ideale pentru aplicații ce necesită răspunsuri rapide și scalabilitate.</a:t>
            </a:r>
            <a:endParaRPr lang="en-US" sz="1300" dirty="0">
              <a:solidFill>
                <a:sysClr val="windowText" lastClr="000000"/>
              </a:solidFill>
              <a:latin typeface="Barlow" panose="00000500000000000000" pitchFamily="2" charset="0"/>
            </a:endParaRPr>
          </a:p>
        </p:txBody>
      </p:sp>
      <p:sp>
        <p:nvSpPr>
          <p:cNvPr id="2" name="Google Shape;806;p38">
            <a:extLst>
              <a:ext uri="{FF2B5EF4-FFF2-40B4-BE49-F238E27FC236}">
                <a16:creationId xmlns:a16="http://schemas.microsoft.com/office/drawing/2014/main" id="{C081ECAF-B5E2-BC3E-AD7F-A8B9AC7715BD}"/>
              </a:ext>
            </a:extLst>
          </p:cNvPr>
          <p:cNvSpPr txBox="1">
            <a:spLocks/>
          </p:cNvSpPr>
          <p:nvPr/>
        </p:nvSpPr>
        <p:spPr>
          <a:xfrm>
            <a:off x="749516" y="2650835"/>
            <a:ext cx="375717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Poppins ExtraBold" panose="00000900000000000000" pitchFamily="2" charset="0"/>
                <a:cs typeface="Poppins ExtraBold" panose="00000900000000000000" pitchFamily="2" charset="0"/>
              </a:rPr>
              <a:t>U</a:t>
            </a:r>
            <a:r>
              <a:rPr lang="ro-RO" sz="1800" dirty="0">
                <a:latin typeface="Poppins ExtraBold" panose="00000900000000000000" pitchFamily="2" charset="0"/>
                <a:cs typeface="Poppins ExtraBold" panose="00000900000000000000" pitchFamily="2" charset="0"/>
              </a:rPr>
              <a:t>ș</a:t>
            </a:r>
            <a:r>
              <a:rPr lang="en-US" sz="1800" dirty="0">
                <a:latin typeface="Poppins ExtraBold" panose="00000900000000000000" pitchFamily="2" charset="0"/>
                <a:cs typeface="Poppins ExtraBold" panose="00000900000000000000" pitchFamily="2" charset="0"/>
              </a:rPr>
              <a:t>or pentru dezvoltatori</a:t>
            </a:r>
          </a:p>
        </p:txBody>
      </p:sp>
      <p:sp>
        <p:nvSpPr>
          <p:cNvPr id="5" name="Google Shape;955;p43">
            <a:extLst>
              <a:ext uri="{FF2B5EF4-FFF2-40B4-BE49-F238E27FC236}">
                <a16:creationId xmlns:a16="http://schemas.microsoft.com/office/drawing/2014/main" id="{21E397DE-5359-EFF4-0F6E-D61C02E85633}"/>
              </a:ext>
            </a:extLst>
          </p:cNvPr>
          <p:cNvSpPr txBox="1">
            <a:spLocks/>
          </p:cNvSpPr>
          <p:nvPr/>
        </p:nvSpPr>
        <p:spPr>
          <a:xfrm>
            <a:off x="1367172" y="3082884"/>
            <a:ext cx="7063728" cy="959344"/>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  Datele sunt stocate în documente flexibile, similare formatului JSON, simplificând stocarea și preluarea. Acest lucru permite dezvoltatorilor să manipuleze direct datele fără transformări suplimentare, menținând consistența între baza de date și codul aplicației. </a:t>
            </a:r>
            <a:endParaRPr lang="en-US" sz="1300" dirty="0">
              <a:solidFill>
                <a:sysClr val="windowText" lastClr="000000"/>
              </a:solidFill>
              <a:latin typeface="Barlow" panose="00000500000000000000" pitchFamily="2" charset="0"/>
            </a:endParaRPr>
          </a:p>
        </p:txBody>
      </p:sp>
      <p:grpSp>
        <p:nvGrpSpPr>
          <p:cNvPr id="9" name="Google Shape;10444;p86">
            <a:extLst>
              <a:ext uri="{FF2B5EF4-FFF2-40B4-BE49-F238E27FC236}">
                <a16:creationId xmlns:a16="http://schemas.microsoft.com/office/drawing/2014/main" id="{9DA5C070-35E1-F8D2-F788-D5050F123B3A}"/>
              </a:ext>
            </a:extLst>
          </p:cNvPr>
          <p:cNvGrpSpPr/>
          <p:nvPr/>
        </p:nvGrpSpPr>
        <p:grpSpPr>
          <a:xfrm>
            <a:off x="838763" y="1918764"/>
            <a:ext cx="368987" cy="363666"/>
            <a:chOff x="-64774725" y="1916550"/>
            <a:chExt cx="319000" cy="314400"/>
          </a:xfrm>
        </p:grpSpPr>
        <p:sp>
          <p:nvSpPr>
            <p:cNvPr id="10" name="Google Shape;10445;p86">
              <a:extLst>
                <a:ext uri="{FF2B5EF4-FFF2-40B4-BE49-F238E27FC236}">
                  <a16:creationId xmlns:a16="http://schemas.microsoft.com/office/drawing/2014/main" id="{ECA36FB2-3B9B-9B0C-2AF8-C19E7445801B}"/>
                </a:ext>
              </a:extLst>
            </p:cNvPr>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0446;p86">
              <a:extLst>
                <a:ext uri="{FF2B5EF4-FFF2-40B4-BE49-F238E27FC236}">
                  <a16:creationId xmlns:a16="http://schemas.microsoft.com/office/drawing/2014/main" id="{96736112-19E9-BA73-7478-BBBA4ABF2684}"/>
                </a:ext>
              </a:extLst>
            </p:cNvPr>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10706;p86">
            <a:extLst>
              <a:ext uri="{FF2B5EF4-FFF2-40B4-BE49-F238E27FC236}">
                <a16:creationId xmlns:a16="http://schemas.microsoft.com/office/drawing/2014/main" id="{175A7534-2650-5A40-25D1-60FD878E0ACC}"/>
              </a:ext>
            </a:extLst>
          </p:cNvPr>
          <p:cNvGrpSpPr/>
          <p:nvPr/>
        </p:nvGrpSpPr>
        <p:grpSpPr>
          <a:xfrm>
            <a:off x="874478" y="3262541"/>
            <a:ext cx="351286" cy="326390"/>
            <a:chOff x="6524150" y="1938725"/>
            <a:chExt cx="297725" cy="276625"/>
          </a:xfrm>
        </p:grpSpPr>
        <p:sp>
          <p:nvSpPr>
            <p:cNvPr id="13" name="Google Shape;10707;p86">
              <a:extLst>
                <a:ext uri="{FF2B5EF4-FFF2-40B4-BE49-F238E27FC236}">
                  <a16:creationId xmlns:a16="http://schemas.microsoft.com/office/drawing/2014/main" id="{07BC711F-5F29-373E-9C8E-55FB0D82F859}"/>
                </a:ext>
              </a:extLst>
            </p:cNvPr>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0708;p86">
              <a:extLst>
                <a:ext uri="{FF2B5EF4-FFF2-40B4-BE49-F238E27FC236}">
                  <a16:creationId xmlns:a16="http://schemas.microsoft.com/office/drawing/2014/main" id="{AE41211B-1B76-4DB1-6C35-7A4E5FE3A708}"/>
                </a:ext>
              </a:extLst>
            </p:cNvPr>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0709;p86">
              <a:extLst>
                <a:ext uri="{FF2B5EF4-FFF2-40B4-BE49-F238E27FC236}">
                  <a16:creationId xmlns:a16="http://schemas.microsoft.com/office/drawing/2014/main" id="{DE78EBD3-7EE0-2651-154A-1BF34623A02C}"/>
                </a:ext>
              </a:extLst>
            </p:cNvPr>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0710;p86">
              <a:extLst>
                <a:ext uri="{FF2B5EF4-FFF2-40B4-BE49-F238E27FC236}">
                  <a16:creationId xmlns:a16="http://schemas.microsoft.com/office/drawing/2014/main" id="{8BC392A7-068F-B83F-499E-369761B24F1C}"/>
                </a:ext>
              </a:extLst>
            </p:cNvPr>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24707799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Dezavantaje</a:t>
            </a:r>
            <a:endParaRPr lang="en-US" dirty="0"/>
          </a:p>
        </p:txBody>
      </p:sp>
      <p:sp>
        <p:nvSpPr>
          <p:cNvPr id="7" name="Google Shape;806;p38">
            <a:extLst>
              <a:ext uri="{FF2B5EF4-FFF2-40B4-BE49-F238E27FC236}">
                <a16:creationId xmlns:a16="http://schemas.microsoft.com/office/drawing/2014/main" id="{FF6D4A26-6B0D-D973-4146-58372ECA2A67}"/>
              </a:ext>
            </a:extLst>
          </p:cNvPr>
          <p:cNvSpPr txBox="1">
            <a:spLocks/>
          </p:cNvSpPr>
          <p:nvPr/>
        </p:nvSpPr>
        <p:spPr>
          <a:xfrm>
            <a:off x="749515" y="1822917"/>
            <a:ext cx="7681384" cy="70943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o-RO" sz="1800" dirty="0">
                <a:latin typeface="Poppins ExtraBold" panose="00000900000000000000" pitchFamily="2" charset="0"/>
                <a:cs typeface="Poppins ExtraBold" panose="00000900000000000000" pitchFamily="2" charset="0"/>
              </a:rPr>
              <a:t>  Lipsa suportului pentru tranzacțiile ACID în favoarea aplicării principiilor BASE.</a:t>
            </a:r>
          </a:p>
        </p:txBody>
      </p:sp>
      <p:sp>
        <p:nvSpPr>
          <p:cNvPr id="2" name="Google Shape;806;p38">
            <a:extLst>
              <a:ext uri="{FF2B5EF4-FFF2-40B4-BE49-F238E27FC236}">
                <a16:creationId xmlns:a16="http://schemas.microsoft.com/office/drawing/2014/main" id="{C081ECAF-B5E2-BC3E-AD7F-A8B9AC7715BD}"/>
              </a:ext>
            </a:extLst>
          </p:cNvPr>
          <p:cNvSpPr txBox="1">
            <a:spLocks/>
          </p:cNvSpPr>
          <p:nvPr/>
        </p:nvSpPr>
        <p:spPr>
          <a:xfrm>
            <a:off x="749517" y="2937857"/>
            <a:ext cx="7681383" cy="7094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o-RO" sz="1800" dirty="0">
                <a:latin typeface="Poppins ExtraBold" panose="00000900000000000000" pitchFamily="2" charset="0"/>
                <a:cs typeface="Poppins ExtraBold" panose="00000900000000000000" pitchFamily="2" charset="0"/>
              </a:rPr>
              <a:t>  </a:t>
            </a:r>
            <a:r>
              <a:rPr lang="it-IT" sz="1800" dirty="0">
                <a:latin typeface="Poppins ExtraBold" panose="00000900000000000000" pitchFamily="2" charset="0"/>
                <a:cs typeface="Poppins ExtraBold" panose="00000900000000000000" pitchFamily="2" charset="0"/>
              </a:rPr>
              <a:t>Gestionarea complexă a distribuției datelor pe mai multe noduri.</a:t>
            </a:r>
            <a:endParaRPr lang="en-US" sz="1800" dirty="0">
              <a:latin typeface="Poppins ExtraBold" panose="00000900000000000000" pitchFamily="2" charset="0"/>
              <a:cs typeface="Poppins ExtraBold" panose="00000900000000000000" pitchFamily="2" charset="0"/>
            </a:endParaRPr>
          </a:p>
        </p:txBody>
      </p:sp>
      <p:grpSp>
        <p:nvGrpSpPr>
          <p:cNvPr id="3" name="Google Shape;9542;p83">
            <a:extLst>
              <a:ext uri="{FF2B5EF4-FFF2-40B4-BE49-F238E27FC236}">
                <a16:creationId xmlns:a16="http://schemas.microsoft.com/office/drawing/2014/main" id="{E42F36EE-52A8-ED3B-D366-C847516639AD}"/>
              </a:ext>
            </a:extLst>
          </p:cNvPr>
          <p:cNvGrpSpPr/>
          <p:nvPr/>
        </p:nvGrpSpPr>
        <p:grpSpPr>
          <a:xfrm>
            <a:off x="7260575" y="4249527"/>
            <a:ext cx="2096020" cy="1632293"/>
            <a:chOff x="2623904" y="1198803"/>
            <a:chExt cx="1364147" cy="1102032"/>
          </a:xfrm>
          <a:solidFill>
            <a:schemeClr val="tx1"/>
          </a:solidFill>
        </p:grpSpPr>
        <p:grpSp>
          <p:nvGrpSpPr>
            <p:cNvPr id="4" name="Google Shape;9543;p83">
              <a:extLst>
                <a:ext uri="{FF2B5EF4-FFF2-40B4-BE49-F238E27FC236}">
                  <a16:creationId xmlns:a16="http://schemas.microsoft.com/office/drawing/2014/main" id="{AD73CFED-99A5-879E-7BD4-6663CBF305F6}"/>
                </a:ext>
              </a:extLst>
            </p:cNvPr>
            <p:cNvGrpSpPr/>
            <p:nvPr/>
          </p:nvGrpSpPr>
          <p:grpSpPr>
            <a:xfrm>
              <a:off x="2623907" y="1198803"/>
              <a:ext cx="1364144" cy="272899"/>
              <a:chOff x="2623907" y="1198803"/>
              <a:chExt cx="1364144" cy="272899"/>
            </a:xfrm>
            <a:grpFill/>
          </p:grpSpPr>
          <p:sp>
            <p:nvSpPr>
              <p:cNvPr id="24" name="Google Shape;9544;p83">
                <a:extLst>
                  <a:ext uri="{FF2B5EF4-FFF2-40B4-BE49-F238E27FC236}">
                    <a16:creationId xmlns:a16="http://schemas.microsoft.com/office/drawing/2014/main" id="{CEAE508E-ED8E-DFA3-4413-75E12113F9E0}"/>
                  </a:ext>
                </a:extLst>
              </p:cNvPr>
              <p:cNvSpPr/>
              <p:nvPr/>
            </p:nvSpPr>
            <p:spPr>
              <a:xfrm>
                <a:off x="3715152" y="1198803"/>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9545;p83">
                <a:extLst>
                  <a:ext uri="{FF2B5EF4-FFF2-40B4-BE49-F238E27FC236}">
                    <a16:creationId xmlns:a16="http://schemas.microsoft.com/office/drawing/2014/main" id="{9F0172F6-6B71-08A6-B59B-9F12341D1C85}"/>
                  </a:ext>
                </a:extLst>
              </p:cNvPr>
              <p:cNvSpPr/>
              <p:nvPr/>
            </p:nvSpPr>
            <p:spPr>
              <a:xfrm>
                <a:off x="2623907" y="1198803"/>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546;p83">
                <a:extLst>
                  <a:ext uri="{FF2B5EF4-FFF2-40B4-BE49-F238E27FC236}">
                    <a16:creationId xmlns:a16="http://schemas.microsoft.com/office/drawing/2014/main" id="{7C1F6B66-2E34-AFDB-4680-829B1AAB33A2}"/>
                  </a:ext>
                </a:extLst>
              </p:cNvPr>
              <p:cNvSpPr/>
              <p:nvPr/>
            </p:nvSpPr>
            <p:spPr>
              <a:xfrm>
                <a:off x="2896718" y="1198803"/>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547;p83">
                <a:extLst>
                  <a:ext uri="{FF2B5EF4-FFF2-40B4-BE49-F238E27FC236}">
                    <a16:creationId xmlns:a16="http://schemas.microsoft.com/office/drawing/2014/main" id="{5ACFB510-32B5-3400-C2D8-8C8DD29510A7}"/>
                  </a:ext>
                </a:extLst>
              </p:cNvPr>
              <p:cNvSpPr/>
              <p:nvPr/>
            </p:nvSpPr>
            <p:spPr>
              <a:xfrm>
                <a:off x="3169529" y="1198803"/>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9548;p83">
                <a:extLst>
                  <a:ext uri="{FF2B5EF4-FFF2-40B4-BE49-F238E27FC236}">
                    <a16:creationId xmlns:a16="http://schemas.microsoft.com/office/drawing/2014/main" id="{3439B1EC-B19A-FD5F-EBA1-1554F7918D70}"/>
                  </a:ext>
                </a:extLst>
              </p:cNvPr>
              <p:cNvSpPr/>
              <p:nvPr/>
            </p:nvSpPr>
            <p:spPr>
              <a:xfrm>
                <a:off x="3442341" y="1198803"/>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9549;p83">
              <a:extLst>
                <a:ext uri="{FF2B5EF4-FFF2-40B4-BE49-F238E27FC236}">
                  <a16:creationId xmlns:a16="http://schemas.microsoft.com/office/drawing/2014/main" id="{F71D5B37-3C30-D6A1-5FBD-2E50969E2C40}"/>
                </a:ext>
              </a:extLst>
            </p:cNvPr>
            <p:cNvGrpSpPr/>
            <p:nvPr/>
          </p:nvGrpSpPr>
          <p:grpSpPr>
            <a:xfrm>
              <a:off x="2623904" y="1476964"/>
              <a:ext cx="1364144" cy="272899"/>
              <a:chOff x="2623904" y="1476964"/>
              <a:chExt cx="1364144" cy="272899"/>
            </a:xfrm>
            <a:grpFill/>
          </p:grpSpPr>
          <p:sp>
            <p:nvSpPr>
              <p:cNvPr id="19" name="Google Shape;9550;p83">
                <a:extLst>
                  <a:ext uri="{FF2B5EF4-FFF2-40B4-BE49-F238E27FC236}">
                    <a16:creationId xmlns:a16="http://schemas.microsoft.com/office/drawing/2014/main" id="{53B949EC-C0FE-6E5E-0D15-F87DB49523BE}"/>
                  </a:ext>
                </a:extLst>
              </p:cNvPr>
              <p:cNvSpPr/>
              <p:nvPr/>
            </p:nvSpPr>
            <p:spPr>
              <a:xfrm>
                <a:off x="3169527" y="1476964"/>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551;p83">
                <a:extLst>
                  <a:ext uri="{FF2B5EF4-FFF2-40B4-BE49-F238E27FC236}">
                    <a16:creationId xmlns:a16="http://schemas.microsoft.com/office/drawing/2014/main" id="{5E97A22A-8762-D6C3-4683-3AF5CB65BE18}"/>
                  </a:ext>
                </a:extLst>
              </p:cNvPr>
              <p:cNvSpPr/>
              <p:nvPr/>
            </p:nvSpPr>
            <p:spPr>
              <a:xfrm>
                <a:off x="3442338" y="1476964"/>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9552;p83">
                <a:extLst>
                  <a:ext uri="{FF2B5EF4-FFF2-40B4-BE49-F238E27FC236}">
                    <a16:creationId xmlns:a16="http://schemas.microsoft.com/office/drawing/2014/main" id="{F89C2356-DCED-E718-8FE8-6BA6829CC1C9}"/>
                  </a:ext>
                </a:extLst>
              </p:cNvPr>
              <p:cNvSpPr/>
              <p:nvPr/>
            </p:nvSpPr>
            <p:spPr>
              <a:xfrm>
                <a:off x="3715149" y="1476964"/>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553;p83">
                <a:extLst>
                  <a:ext uri="{FF2B5EF4-FFF2-40B4-BE49-F238E27FC236}">
                    <a16:creationId xmlns:a16="http://schemas.microsoft.com/office/drawing/2014/main" id="{77BDC642-25C5-5724-E2EE-BE5D7F0E9041}"/>
                  </a:ext>
                </a:extLst>
              </p:cNvPr>
              <p:cNvSpPr/>
              <p:nvPr/>
            </p:nvSpPr>
            <p:spPr>
              <a:xfrm>
                <a:off x="2623904" y="1476964"/>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554;p83">
                <a:extLst>
                  <a:ext uri="{FF2B5EF4-FFF2-40B4-BE49-F238E27FC236}">
                    <a16:creationId xmlns:a16="http://schemas.microsoft.com/office/drawing/2014/main" id="{ACF9E7CB-23B4-315F-70FA-19F7FBF90155}"/>
                  </a:ext>
                </a:extLst>
              </p:cNvPr>
              <p:cNvSpPr/>
              <p:nvPr/>
            </p:nvSpPr>
            <p:spPr>
              <a:xfrm>
                <a:off x="2896716" y="1476964"/>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9555;p83">
              <a:extLst>
                <a:ext uri="{FF2B5EF4-FFF2-40B4-BE49-F238E27FC236}">
                  <a16:creationId xmlns:a16="http://schemas.microsoft.com/office/drawing/2014/main" id="{091485DC-0682-2CB2-F9FF-10B1675A9B60}"/>
                </a:ext>
              </a:extLst>
            </p:cNvPr>
            <p:cNvGrpSpPr/>
            <p:nvPr/>
          </p:nvGrpSpPr>
          <p:grpSpPr>
            <a:xfrm>
              <a:off x="2623907" y="1749775"/>
              <a:ext cx="1364144" cy="272899"/>
              <a:chOff x="2623907" y="1749775"/>
              <a:chExt cx="1364144" cy="272899"/>
            </a:xfrm>
            <a:grpFill/>
          </p:grpSpPr>
          <p:sp>
            <p:nvSpPr>
              <p:cNvPr id="14" name="Google Shape;9556;p83">
                <a:extLst>
                  <a:ext uri="{FF2B5EF4-FFF2-40B4-BE49-F238E27FC236}">
                    <a16:creationId xmlns:a16="http://schemas.microsoft.com/office/drawing/2014/main" id="{4FBEFBAE-7C64-D7E9-05A1-3894F6C33B9C}"/>
                  </a:ext>
                </a:extLst>
              </p:cNvPr>
              <p:cNvSpPr/>
              <p:nvPr/>
            </p:nvSpPr>
            <p:spPr>
              <a:xfrm>
                <a:off x="3442341" y="1749775"/>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9557;p83">
                <a:extLst>
                  <a:ext uri="{FF2B5EF4-FFF2-40B4-BE49-F238E27FC236}">
                    <a16:creationId xmlns:a16="http://schemas.microsoft.com/office/drawing/2014/main" id="{FE8D9BDB-3458-FE0C-58A6-23188A1586EB}"/>
                  </a:ext>
                </a:extLst>
              </p:cNvPr>
              <p:cNvSpPr/>
              <p:nvPr/>
            </p:nvSpPr>
            <p:spPr>
              <a:xfrm>
                <a:off x="3715152" y="1749775"/>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558;p83">
                <a:extLst>
                  <a:ext uri="{FF2B5EF4-FFF2-40B4-BE49-F238E27FC236}">
                    <a16:creationId xmlns:a16="http://schemas.microsoft.com/office/drawing/2014/main" id="{FFE383B8-7A2A-8C19-24EB-F541606F6403}"/>
                  </a:ext>
                </a:extLst>
              </p:cNvPr>
              <p:cNvSpPr/>
              <p:nvPr/>
            </p:nvSpPr>
            <p:spPr>
              <a:xfrm>
                <a:off x="2623907" y="1749775"/>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559;p83">
                <a:extLst>
                  <a:ext uri="{FF2B5EF4-FFF2-40B4-BE49-F238E27FC236}">
                    <a16:creationId xmlns:a16="http://schemas.microsoft.com/office/drawing/2014/main" id="{7CF4B879-BAA0-55DB-42CD-50B97CDDFD70}"/>
                  </a:ext>
                </a:extLst>
              </p:cNvPr>
              <p:cNvSpPr/>
              <p:nvPr/>
            </p:nvSpPr>
            <p:spPr>
              <a:xfrm>
                <a:off x="2896718" y="1749775"/>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9560;p83">
                <a:extLst>
                  <a:ext uri="{FF2B5EF4-FFF2-40B4-BE49-F238E27FC236}">
                    <a16:creationId xmlns:a16="http://schemas.microsoft.com/office/drawing/2014/main" id="{0C3FAF37-B584-FFE4-E83A-69C8A4C2F325}"/>
                  </a:ext>
                </a:extLst>
              </p:cNvPr>
              <p:cNvSpPr/>
              <p:nvPr/>
            </p:nvSpPr>
            <p:spPr>
              <a:xfrm>
                <a:off x="3169529" y="1749775"/>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 name="Google Shape;9561;p83">
              <a:extLst>
                <a:ext uri="{FF2B5EF4-FFF2-40B4-BE49-F238E27FC236}">
                  <a16:creationId xmlns:a16="http://schemas.microsoft.com/office/drawing/2014/main" id="{4836CFB2-3742-A5C6-964B-2096C7A6AFBA}"/>
                </a:ext>
              </a:extLst>
            </p:cNvPr>
            <p:cNvGrpSpPr/>
            <p:nvPr/>
          </p:nvGrpSpPr>
          <p:grpSpPr>
            <a:xfrm>
              <a:off x="2623904" y="2027936"/>
              <a:ext cx="1364144" cy="272899"/>
              <a:chOff x="2623904" y="2027936"/>
              <a:chExt cx="1364144" cy="272899"/>
            </a:xfrm>
            <a:grpFill/>
          </p:grpSpPr>
          <p:sp>
            <p:nvSpPr>
              <p:cNvPr id="9" name="Google Shape;9562;p83">
                <a:extLst>
                  <a:ext uri="{FF2B5EF4-FFF2-40B4-BE49-F238E27FC236}">
                    <a16:creationId xmlns:a16="http://schemas.microsoft.com/office/drawing/2014/main" id="{84737DDD-0577-0576-E6FD-774ECD4CC9F7}"/>
                  </a:ext>
                </a:extLst>
              </p:cNvPr>
              <p:cNvSpPr/>
              <p:nvPr/>
            </p:nvSpPr>
            <p:spPr>
              <a:xfrm>
                <a:off x="2623904" y="2027936"/>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9563;p83">
                <a:extLst>
                  <a:ext uri="{FF2B5EF4-FFF2-40B4-BE49-F238E27FC236}">
                    <a16:creationId xmlns:a16="http://schemas.microsoft.com/office/drawing/2014/main" id="{DA367FD3-07A4-CEEF-B14A-E10F582EB477}"/>
                  </a:ext>
                </a:extLst>
              </p:cNvPr>
              <p:cNvSpPr/>
              <p:nvPr/>
            </p:nvSpPr>
            <p:spPr>
              <a:xfrm>
                <a:off x="2896716" y="2027936"/>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564;p83">
                <a:extLst>
                  <a:ext uri="{FF2B5EF4-FFF2-40B4-BE49-F238E27FC236}">
                    <a16:creationId xmlns:a16="http://schemas.microsoft.com/office/drawing/2014/main" id="{662687A8-235E-51F8-4904-C93D2196D833}"/>
                  </a:ext>
                </a:extLst>
              </p:cNvPr>
              <p:cNvSpPr/>
              <p:nvPr/>
            </p:nvSpPr>
            <p:spPr>
              <a:xfrm>
                <a:off x="3169527" y="2027936"/>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565;p83">
                <a:extLst>
                  <a:ext uri="{FF2B5EF4-FFF2-40B4-BE49-F238E27FC236}">
                    <a16:creationId xmlns:a16="http://schemas.microsoft.com/office/drawing/2014/main" id="{3F2E9CDD-D274-0493-45D7-26C53BBF34B9}"/>
                  </a:ext>
                </a:extLst>
              </p:cNvPr>
              <p:cNvSpPr/>
              <p:nvPr/>
            </p:nvSpPr>
            <p:spPr>
              <a:xfrm>
                <a:off x="3442338" y="2027936"/>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566;p83">
                <a:extLst>
                  <a:ext uri="{FF2B5EF4-FFF2-40B4-BE49-F238E27FC236}">
                    <a16:creationId xmlns:a16="http://schemas.microsoft.com/office/drawing/2014/main" id="{F64FB57E-3EA9-7EDC-D294-2D5BE8295469}"/>
                  </a:ext>
                </a:extLst>
              </p:cNvPr>
              <p:cNvSpPr/>
              <p:nvPr/>
            </p:nvSpPr>
            <p:spPr>
              <a:xfrm>
                <a:off x="3715149" y="2027936"/>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9" name="Google Shape;9542;p83">
            <a:extLst>
              <a:ext uri="{FF2B5EF4-FFF2-40B4-BE49-F238E27FC236}">
                <a16:creationId xmlns:a16="http://schemas.microsoft.com/office/drawing/2014/main" id="{EBA5FED8-8198-7200-6002-AEE36B23B9B5}"/>
              </a:ext>
            </a:extLst>
          </p:cNvPr>
          <p:cNvGrpSpPr/>
          <p:nvPr/>
        </p:nvGrpSpPr>
        <p:grpSpPr>
          <a:xfrm>
            <a:off x="7173488" y="4249593"/>
            <a:ext cx="2096020" cy="1632293"/>
            <a:chOff x="2623904" y="1198803"/>
            <a:chExt cx="1364147" cy="1102032"/>
          </a:xfrm>
          <a:solidFill>
            <a:schemeClr val="bg2"/>
          </a:solidFill>
        </p:grpSpPr>
        <p:grpSp>
          <p:nvGrpSpPr>
            <p:cNvPr id="30" name="Google Shape;9543;p83">
              <a:extLst>
                <a:ext uri="{FF2B5EF4-FFF2-40B4-BE49-F238E27FC236}">
                  <a16:creationId xmlns:a16="http://schemas.microsoft.com/office/drawing/2014/main" id="{FE088476-5CC0-B972-11CD-DD1E7C761504}"/>
                </a:ext>
              </a:extLst>
            </p:cNvPr>
            <p:cNvGrpSpPr/>
            <p:nvPr/>
          </p:nvGrpSpPr>
          <p:grpSpPr>
            <a:xfrm>
              <a:off x="2623907" y="1198803"/>
              <a:ext cx="1364144" cy="272899"/>
              <a:chOff x="2623907" y="1198803"/>
              <a:chExt cx="1364144" cy="272899"/>
            </a:xfrm>
            <a:grpFill/>
          </p:grpSpPr>
          <p:sp>
            <p:nvSpPr>
              <p:cNvPr id="49" name="Google Shape;9544;p83">
                <a:extLst>
                  <a:ext uri="{FF2B5EF4-FFF2-40B4-BE49-F238E27FC236}">
                    <a16:creationId xmlns:a16="http://schemas.microsoft.com/office/drawing/2014/main" id="{AA4B8C19-0D22-468A-5ADA-40EF98C324A1}"/>
                  </a:ext>
                </a:extLst>
              </p:cNvPr>
              <p:cNvSpPr/>
              <p:nvPr/>
            </p:nvSpPr>
            <p:spPr>
              <a:xfrm>
                <a:off x="3715152" y="1198803"/>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9545;p83">
                <a:extLst>
                  <a:ext uri="{FF2B5EF4-FFF2-40B4-BE49-F238E27FC236}">
                    <a16:creationId xmlns:a16="http://schemas.microsoft.com/office/drawing/2014/main" id="{BB49FFA1-D138-81F0-770D-63FDF59C607C}"/>
                  </a:ext>
                </a:extLst>
              </p:cNvPr>
              <p:cNvSpPr/>
              <p:nvPr/>
            </p:nvSpPr>
            <p:spPr>
              <a:xfrm>
                <a:off x="2623907" y="1198803"/>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9546;p83">
                <a:extLst>
                  <a:ext uri="{FF2B5EF4-FFF2-40B4-BE49-F238E27FC236}">
                    <a16:creationId xmlns:a16="http://schemas.microsoft.com/office/drawing/2014/main" id="{0A598342-3624-6CDB-9047-63A3392CB0B2}"/>
                  </a:ext>
                </a:extLst>
              </p:cNvPr>
              <p:cNvSpPr/>
              <p:nvPr/>
            </p:nvSpPr>
            <p:spPr>
              <a:xfrm>
                <a:off x="2896718" y="1198803"/>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9547;p83">
                <a:extLst>
                  <a:ext uri="{FF2B5EF4-FFF2-40B4-BE49-F238E27FC236}">
                    <a16:creationId xmlns:a16="http://schemas.microsoft.com/office/drawing/2014/main" id="{7D067125-DD80-1631-4E31-16AE0DA96B9E}"/>
                  </a:ext>
                </a:extLst>
              </p:cNvPr>
              <p:cNvSpPr/>
              <p:nvPr/>
            </p:nvSpPr>
            <p:spPr>
              <a:xfrm>
                <a:off x="3169529" y="1198803"/>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9548;p83">
                <a:extLst>
                  <a:ext uri="{FF2B5EF4-FFF2-40B4-BE49-F238E27FC236}">
                    <a16:creationId xmlns:a16="http://schemas.microsoft.com/office/drawing/2014/main" id="{17CADB7D-3FE2-1619-7E64-45CF416C8F5E}"/>
                  </a:ext>
                </a:extLst>
              </p:cNvPr>
              <p:cNvSpPr/>
              <p:nvPr/>
            </p:nvSpPr>
            <p:spPr>
              <a:xfrm>
                <a:off x="3442341" y="1198803"/>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9549;p83">
              <a:extLst>
                <a:ext uri="{FF2B5EF4-FFF2-40B4-BE49-F238E27FC236}">
                  <a16:creationId xmlns:a16="http://schemas.microsoft.com/office/drawing/2014/main" id="{BA0245D8-3405-D40F-95AB-4FF43BDD4440}"/>
                </a:ext>
              </a:extLst>
            </p:cNvPr>
            <p:cNvGrpSpPr/>
            <p:nvPr/>
          </p:nvGrpSpPr>
          <p:grpSpPr>
            <a:xfrm>
              <a:off x="2623904" y="1476964"/>
              <a:ext cx="1364144" cy="272899"/>
              <a:chOff x="2623904" y="1476964"/>
              <a:chExt cx="1364144" cy="272899"/>
            </a:xfrm>
            <a:grpFill/>
          </p:grpSpPr>
          <p:sp>
            <p:nvSpPr>
              <p:cNvPr id="44" name="Google Shape;9550;p83">
                <a:extLst>
                  <a:ext uri="{FF2B5EF4-FFF2-40B4-BE49-F238E27FC236}">
                    <a16:creationId xmlns:a16="http://schemas.microsoft.com/office/drawing/2014/main" id="{2F134666-42CF-1E8D-D0B8-2E85B8DFF4DE}"/>
                  </a:ext>
                </a:extLst>
              </p:cNvPr>
              <p:cNvSpPr/>
              <p:nvPr/>
            </p:nvSpPr>
            <p:spPr>
              <a:xfrm>
                <a:off x="3169527" y="1476964"/>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9551;p83">
                <a:extLst>
                  <a:ext uri="{FF2B5EF4-FFF2-40B4-BE49-F238E27FC236}">
                    <a16:creationId xmlns:a16="http://schemas.microsoft.com/office/drawing/2014/main" id="{660FD1E6-4C8C-8B3F-1A86-6E2E0E2C51BC}"/>
                  </a:ext>
                </a:extLst>
              </p:cNvPr>
              <p:cNvSpPr/>
              <p:nvPr/>
            </p:nvSpPr>
            <p:spPr>
              <a:xfrm>
                <a:off x="3442338" y="1476964"/>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9552;p83">
                <a:extLst>
                  <a:ext uri="{FF2B5EF4-FFF2-40B4-BE49-F238E27FC236}">
                    <a16:creationId xmlns:a16="http://schemas.microsoft.com/office/drawing/2014/main" id="{94BD50A3-29E4-88D7-0647-F18E5DC6A569}"/>
                  </a:ext>
                </a:extLst>
              </p:cNvPr>
              <p:cNvSpPr/>
              <p:nvPr/>
            </p:nvSpPr>
            <p:spPr>
              <a:xfrm>
                <a:off x="3715149" y="1476964"/>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9553;p83">
                <a:extLst>
                  <a:ext uri="{FF2B5EF4-FFF2-40B4-BE49-F238E27FC236}">
                    <a16:creationId xmlns:a16="http://schemas.microsoft.com/office/drawing/2014/main" id="{AFC68F0C-C01F-7F67-3730-ACA27E3A6589}"/>
                  </a:ext>
                </a:extLst>
              </p:cNvPr>
              <p:cNvSpPr/>
              <p:nvPr/>
            </p:nvSpPr>
            <p:spPr>
              <a:xfrm>
                <a:off x="2623904" y="1476964"/>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9554;p83">
                <a:extLst>
                  <a:ext uri="{FF2B5EF4-FFF2-40B4-BE49-F238E27FC236}">
                    <a16:creationId xmlns:a16="http://schemas.microsoft.com/office/drawing/2014/main" id="{F2307E9B-F593-1AED-F1F9-F74D764E1B99}"/>
                  </a:ext>
                </a:extLst>
              </p:cNvPr>
              <p:cNvSpPr/>
              <p:nvPr/>
            </p:nvSpPr>
            <p:spPr>
              <a:xfrm>
                <a:off x="2896716" y="1476964"/>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 name="Google Shape;9555;p83">
              <a:extLst>
                <a:ext uri="{FF2B5EF4-FFF2-40B4-BE49-F238E27FC236}">
                  <a16:creationId xmlns:a16="http://schemas.microsoft.com/office/drawing/2014/main" id="{790DD52B-9717-4CBD-D13B-ED3A1EE7AF31}"/>
                </a:ext>
              </a:extLst>
            </p:cNvPr>
            <p:cNvGrpSpPr/>
            <p:nvPr/>
          </p:nvGrpSpPr>
          <p:grpSpPr>
            <a:xfrm>
              <a:off x="2623907" y="1749775"/>
              <a:ext cx="1364144" cy="272899"/>
              <a:chOff x="2623907" y="1749775"/>
              <a:chExt cx="1364144" cy="272899"/>
            </a:xfrm>
            <a:grpFill/>
          </p:grpSpPr>
          <p:sp>
            <p:nvSpPr>
              <p:cNvPr id="39" name="Google Shape;9556;p83">
                <a:extLst>
                  <a:ext uri="{FF2B5EF4-FFF2-40B4-BE49-F238E27FC236}">
                    <a16:creationId xmlns:a16="http://schemas.microsoft.com/office/drawing/2014/main" id="{AF985575-DF7B-A9E6-A2D4-F7E6508AED98}"/>
                  </a:ext>
                </a:extLst>
              </p:cNvPr>
              <p:cNvSpPr/>
              <p:nvPr/>
            </p:nvSpPr>
            <p:spPr>
              <a:xfrm>
                <a:off x="3442341" y="1749775"/>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9557;p83">
                <a:extLst>
                  <a:ext uri="{FF2B5EF4-FFF2-40B4-BE49-F238E27FC236}">
                    <a16:creationId xmlns:a16="http://schemas.microsoft.com/office/drawing/2014/main" id="{639177AF-0C46-C382-6732-EDE784DD42B9}"/>
                  </a:ext>
                </a:extLst>
              </p:cNvPr>
              <p:cNvSpPr/>
              <p:nvPr/>
            </p:nvSpPr>
            <p:spPr>
              <a:xfrm>
                <a:off x="3715152" y="1749775"/>
                <a:ext cx="272899" cy="272899"/>
              </a:xfrm>
              <a:prstGeom prst="diamond">
                <a:avLst/>
              </a:pr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9558;p83">
                <a:extLst>
                  <a:ext uri="{FF2B5EF4-FFF2-40B4-BE49-F238E27FC236}">
                    <a16:creationId xmlns:a16="http://schemas.microsoft.com/office/drawing/2014/main" id="{FB148BB3-E7B0-59C1-2A1F-BA6000CBA56E}"/>
                  </a:ext>
                </a:extLst>
              </p:cNvPr>
              <p:cNvSpPr/>
              <p:nvPr/>
            </p:nvSpPr>
            <p:spPr>
              <a:xfrm>
                <a:off x="2623907" y="1749775"/>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9559;p83">
                <a:extLst>
                  <a:ext uri="{FF2B5EF4-FFF2-40B4-BE49-F238E27FC236}">
                    <a16:creationId xmlns:a16="http://schemas.microsoft.com/office/drawing/2014/main" id="{72E2B70F-CB9B-EB0E-8812-4ADB2206B06B}"/>
                  </a:ext>
                </a:extLst>
              </p:cNvPr>
              <p:cNvSpPr/>
              <p:nvPr/>
            </p:nvSpPr>
            <p:spPr>
              <a:xfrm>
                <a:off x="2896718" y="1749775"/>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9560;p83">
                <a:extLst>
                  <a:ext uri="{FF2B5EF4-FFF2-40B4-BE49-F238E27FC236}">
                    <a16:creationId xmlns:a16="http://schemas.microsoft.com/office/drawing/2014/main" id="{1E93A294-0155-1F70-2C59-09A49DBBF0C2}"/>
                  </a:ext>
                </a:extLst>
              </p:cNvPr>
              <p:cNvSpPr/>
              <p:nvPr/>
            </p:nvSpPr>
            <p:spPr>
              <a:xfrm>
                <a:off x="3169529" y="1749775"/>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 name="Google Shape;9561;p83">
              <a:extLst>
                <a:ext uri="{FF2B5EF4-FFF2-40B4-BE49-F238E27FC236}">
                  <a16:creationId xmlns:a16="http://schemas.microsoft.com/office/drawing/2014/main" id="{2F0E3279-FED4-6E04-A3AE-93498A386A28}"/>
                </a:ext>
              </a:extLst>
            </p:cNvPr>
            <p:cNvGrpSpPr/>
            <p:nvPr/>
          </p:nvGrpSpPr>
          <p:grpSpPr>
            <a:xfrm>
              <a:off x="2623904" y="2027936"/>
              <a:ext cx="1364144" cy="272899"/>
              <a:chOff x="2623904" y="2027936"/>
              <a:chExt cx="1364144" cy="272899"/>
            </a:xfrm>
            <a:grpFill/>
          </p:grpSpPr>
          <p:sp>
            <p:nvSpPr>
              <p:cNvPr id="34" name="Google Shape;9562;p83">
                <a:extLst>
                  <a:ext uri="{FF2B5EF4-FFF2-40B4-BE49-F238E27FC236}">
                    <a16:creationId xmlns:a16="http://schemas.microsoft.com/office/drawing/2014/main" id="{79DD0C32-1BAA-527F-3B97-17B073946626}"/>
                  </a:ext>
                </a:extLst>
              </p:cNvPr>
              <p:cNvSpPr/>
              <p:nvPr/>
            </p:nvSpPr>
            <p:spPr>
              <a:xfrm>
                <a:off x="2623904" y="2027936"/>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9563;p83">
                <a:extLst>
                  <a:ext uri="{FF2B5EF4-FFF2-40B4-BE49-F238E27FC236}">
                    <a16:creationId xmlns:a16="http://schemas.microsoft.com/office/drawing/2014/main" id="{70862675-20AE-92A8-3C65-1CA1594C9BF3}"/>
                  </a:ext>
                </a:extLst>
              </p:cNvPr>
              <p:cNvSpPr/>
              <p:nvPr/>
            </p:nvSpPr>
            <p:spPr>
              <a:xfrm>
                <a:off x="2896716" y="2027936"/>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9564;p83">
                <a:extLst>
                  <a:ext uri="{FF2B5EF4-FFF2-40B4-BE49-F238E27FC236}">
                    <a16:creationId xmlns:a16="http://schemas.microsoft.com/office/drawing/2014/main" id="{4D5D18F4-47F8-5698-635B-3033579A67EE}"/>
                  </a:ext>
                </a:extLst>
              </p:cNvPr>
              <p:cNvSpPr/>
              <p:nvPr/>
            </p:nvSpPr>
            <p:spPr>
              <a:xfrm>
                <a:off x="3169527" y="2027936"/>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9565;p83">
                <a:extLst>
                  <a:ext uri="{FF2B5EF4-FFF2-40B4-BE49-F238E27FC236}">
                    <a16:creationId xmlns:a16="http://schemas.microsoft.com/office/drawing/2014/main" id="{B684802B-ADAB-A293-D746-A633AFFD9721}"/>
                  </a:ext>
                </a:extLst>
              </p:cNvPr>
              <p:cNvSpPr/>
              <p:nvPr/>
            </p:nvSpPr>
            <p:spPr>
              <a:xfrm>
                <a:off x="3442338" y="2027936"/>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9566;p83">
                <a:extLst>
                  <a:ext uri="{FF2B5EF4-FFF2-40B4-BE49-F238E27FC236}">
                    <a16:creationId xmlns:a16="http://schemas.microsoft.com/office/drawing/2014/main" id="{85B65015-0BD1-71E6-5A5B-E7827459715C}"/>
                  </a:ext>
                </a:extLst>
              </p:cNvPr>
              <p:cNvSpPr/>
              <p:nvPr/>
            </p:nvSpPr>
            <p:spPr>
              <a:xfrm>
                <a:off x="3715149" y="2027936"/>
                <a:ext cx="272899" cy="272899"/>
              </a:xfrm>
              <a:prstGeom prst="diamond">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26841194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Tipuri de baze de date NoSQL</a:t>
            </a:r>
            <a:endParaRPr lang="en-US" dirty="0"/>
          </a:p>
        </p:txBody>
      </p:sp>
      <p:sp>
        <p:nvSpPr>
          <p:cNvPr id="7" name="Google Shape;806;p38">
            <a:extLst>
              <a:ext uri="{FF2B5EF4-FFF2-40B4-BE49-F238E27FC236}">
                <a16:creationId xmlns:a16="http://schemas.microsoft.com/office/drawing/2014/main" id="{FF6D4A26-6B0D-D973-4146-58372ECA2A67}"/>
              </a:ext>
            </a:extLst>
          </p:cNvPr>
          <p:cNvSpPr txBox="1">
            <a:spLocks/>
          </p:cNvSpPr>
          <p:nvPr/>
        </p:nvSpPr>
        <p:spPr>
          <a:xfrm>
            <a:off x="720000" y="1395977"/>
            <a:ext cx="3852000"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o-RO" sz="1700" dirty="0">
                <a:latin typeface="Poppins ExtraBold" panose="00000900000000000000" pitchFamily="2" charset="0"/>
                <a:cs typeface="Poppins ExtraBold" panose="00000900000000000000" pitchFamily="2" charset="0"/>
              </a:rPr>
              <a:t>Bazate pe perechi cheie-valoare</a:t>
            </a:r>
          </a:p>
        </p:txBody>
      </p:sp>
      <p:sp>
        <p:nvSpPr>
          <p:cNvPr id="3" name="Google Shape;806;p38">
            <a:extLst>
              <a:ext uri="{FF2B5EF4-FFF2-40B4-BE49-F238E27FC236}">
                <a16:creationId xmlns:a16="http://schemas.microsoft.com/office/drawing/2014/main" id="{DB189CD0-1AFC-53E0-E1A3-96C4E51FD815}"/>
              </a:ext>
            </a:extLst>
          </p:cNvPr>
          <p:cNvSpPr txBox="1">
            <a:spLocks/>
          </p:cNvSpPr>
          <p:nvPr/>
        </p:nvSpPr>
        <p:spPr>
          <a:xfrm>
            <a:off x="720000" y="2913641"/>
            <a:ext cx="3358514" cy="50761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o-RO" sz="1700" dirty="0">
                <a:latin typeface="Poppins ExtraBold" panose="00000900000000000000" pitchFamily="2" charset="0"/>
                <a:cs typeface="Poppins ExtraBold" panose="00000900000000000000" pitchFamily="2" charset="0"/>
              </a:rPr>
              <a:t>Orientate pe documente</a:t>
            </a:r>
          </a:p>
        </p:txBody>
      </p:sp>
      <p:sp>
        <p:nvSpPr>
          <p:cNvPr id="4" name="Google Shape;806;p38">
            <a:extLst>
              <a:ext uri="{FF2B5EF4-FFF2-40B4-BE49-F238E27FC236}">
                <a16:creationId xmlns:a16="http://schemas.microsoft.com/office/drawing/2014/main" id="{1F74ABE4-DF7A-3DF7-7BB9-98C7C5E0D2D5}"/>
              </a:ext>
            </a:extLst>
          </p:cNvPr>
          <p:cNvSpPr txBox="1">
            <a:spLocks/>
          </p:cNvSpPr>
          <p:nvPr/>
        </p:nvSpPr>
        <p:spPr>
          <a:xfrm>
            <a:off x="5043714" y="1461066"/>
            <a:ext cx="2741657" cy="50761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o-RO" sz="1700" dirty="0">
                <a:latin typeface="Poppins ExtraBold" panose="00000900000000000000" pitchFamily="2" charset="0"/>
                <a:cs typeface="Poppins ExtraBold" panose="00000900000000000000" pitchFamily="2" charset="0"/>
              </a:rPr>
              <a:t>Grafice</a:t>
            </a:r>
          </a:p>
        </p:txBody>
      </p:sp>
      <p:sp>
        <p:nvSpPr>
          <p:cNvPr id="5" name="Google Shape;806;p38">
            <a:extLst>
              <a:ext uri="{FF2B5EF4-FFF2-40B4-BE49-F238E27FC236}">
                <a16:creationId xmlns:a16="http://schemas.microsoft.com/office/drawing/2014/main" id="{2D1FF7D1-3AAB-1098-4A98-E095C0521D40}"/>
              </a:ext>
            </a:extLst>
          </p:cNvPr>
          <p:cNvSpPr txBox="1">
            <a:spLocks/>
          </p:cNvSpPr>
          <p:nvPr/>
        </p:nvSpPr>
        <p:spPr>
          <a:xfrm>
            <a:off x="5043714" y="2913641"/>
            <a:ext cx="3191113" cy="50761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o-RO" sz="1800" dirty="0">
                <a:latin typeface="Poppins ExtraBold" panose="00000900000000000000" pitchFamily="2" charset="0"/>
                <a:cs typeface="Poppins ExtraBold" panose="00000900000000000000" pitchFamily="2" charset="0"/>
              </a:rPr>
              <a:t>Orientate pe coloane</a:t>
            </a:r>
          </a:p>
        </p:txBody>
      </p:sp>
      <p:sp>
        <p:nvSpPr>
          <p:cNvPr id="6" name="Google Shape;955;p43">
            <a:extLst>
              <a:ext uri="{FF2B5EF4-FFF2-40B4-BE49-F238E27FC236}">
                <a16:creationId xmlns:a16="http://schemas.microsoft.com/office/drawing/2014/main" id="{EE99D96E-06C3-7617-F7F3-E1D228FD70B3}"/>
              </a:ext>
            </a:extLst>
          </p:cNvPr>
          <p:cNvSpPr txBox="1">
            <a:spLocks/>
          </p:cNvSpPr>
          <p:nvPr/>
        </p:nvSpPr>
        <p:spPr>
          <a:xfrm>
            <a:off x="720000" y="1968677"/>
            <a:ext cx="3852000" cy="741140"/>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Bazată pe perechi cheie-valoare, unde fiecare cheie unică are asociată o valoare flexibilă. Similară cu tabelele hash.</a:t>
            </a:r>
            <a:endParaRPr lang="en-US" sz="1300" dirty="0">
              <a:solidFill>
                <a:sysClr val="windowText" lastClr="000000"/>
              </a:solidFill>
              <a:latin typeface="Barlow" panose="00000500000000000000" pitchFamily="2" charset="0"/>
            </a:endParaRPr>
          </a:p>
        </p:txBody>
      </p:sp>
      <p:sp>
        <p:nvSpPr>
          <p:cNvPr id="8" name="Google Shape;955;p43">
            <a:extLst>
              <a:ext uri="{FF2B5EF4-FFF2-40B4-BE49-F238E27FC236}">
                <a16:creationId xmlns:a16="http://schemas.microsoft.com/office/drawing/2014/main" id="{92516E8F-391D-1139-C18D-95DEEAC4DDFE}"/>
              </a:ext>
            </a:extLst>
          </p:cNvPr>
          <p:cNvSpPr txBox="1">
            <a:spLocks/>
          </p:cNvSpPr>
          <p:nvPr/>
        </p:nvSpPr>
        <p:spPr>
          <a:xfrm>
            <a:off x="5050614" y="1962689"/>
            <a:ext cx="3373386" cy="741140"/>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Stochează datele sub forma unui graf compus din noduri (obiectele de date) și muchii (relațiile între noduri).</a:t>
            </a:r>
            <a:endParaRPr lang="en-US" sz="1300" dirty="0">
              <a:solidFill>
                <a:sysClr val="windowText" lastClr="000000"/>
              </a:solidFill>
              <a:latin typeface="Barlow" panose="00000500000000000000" pitchFamily="2" charset="0"/>
            </a:endParaRPr>
          </a:p>
        </p:txBody>
      </p:sp>
      <p:sp>
        <p:nvSpPr>
          <p:cNvPr id="9" name="Google Shape;955;p43">
            <a:extLst>
              <a:ext uri="{FF2B5EF4-FFF2-40B4-BE49-F238E27FC236}">
                <a16:creationId xmlns:a16="http://schemas.microsoft.com/office/drawing/2014/main" id="{ADC43A5A-220D-F404-BB97-6487EBA36E70}"/>
              </a:ext>
            </a:extLst>
          </p:cNvPr>
          <p:cNvSpPr txBox="1">
            <a:spLocks/>
          </p:cNvSpPr>
          <p:nvPr/>
        </p:nvSpPr>
        <p:spPr>
          <a:xfrm>
            <a:off x="5043714" y="3421252"/>
            <a:ext cx="3227886" cy="983834"/>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Stochează datele în coloane, permițând accesul rapid la informațiile relevante prin ignorarea coloanelor neesențiale pentru anumite interogări.</a:t>
            </a:r>
            <a:endParaRPr lang="en-US" sz="1300" dirty="0">
              <a:solidFill>
                <a:sysClr val="windowText" lastClr="000000"/>
              </a:solidFill>
              <a:latin typeface="Barlow" panose="00000500000000000000" pitchFamily="2" charset="0"/>
            </a:endParaRPr>
          </a:p>
        </p:txBody>
      </p:sp>
      <p:sp>
        <p:nvSpPr>
          <p:cNvPr id="10" name="Google Shape;955;p43">
            <a:extLst>
              <a:ext uri="{FF2B5EF4-FFF2-40B4-BE49-F238E27FC236}">
                <a16:creationId xmlns:a16="http://schemas.microsoft.com/office/drawing/2014/main" id="{B10668FD-164F-1353-BC29-0C89FE4E3DED}"/>
              </a:ext>
            </a:extLst>
          </p:cNvPr>
          <p:cNvSpPr txBox="1">
            <a:spLocks/>
          </p:cNvSpPr>
          <p:nvPr/>
        </p:nvSpPr>
        <p:spPr>
          <a:xfrm>
            <a:off x="720000" y="3421252"/>
            <a:ext cx="3852000" cy="741140"/>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Informațiile sunt stocare în documente flexibile, eliminându-se necesitatea descompunerii datelor în tabele.</a:t>
            </a:r>
            <a:endParaRPr lang="en-US" sz="1300" dirty="0">
              <a:solidFill>
                <a:sysClr val="windowText" lastClr="000000"/>
              </a:solidFill>
              <a:latin typeface="Barlow" panose="00000500000000000000" pitchFamily="2" charset="0"/>
            </a:endParaRPr>
          </a:p>
        </p:txBody>
      </p:sp>
    </p:spTree>
    <p:extLst>
      <p:ext uri="{BB962C8B-B14F-4D97-AF65-F5344CB8AC3E}">
        <p14:creationId xmlns:p14="http://schemas.microsoft.com/office/powerpoint/2010/main" val="292190856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5" grpId="0"/>
      <p:bldP spid="6"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MongoDB</a:t>
            </a:r>
            <a:endParaRPr lang="en-US" dirty="0"/>
          </a:p>
        </p:txBody>
      </p:sp>
      <p:sp>
        <p:nvSpPr>
          <p:cNvPr id="6" name="Google Shape;955;p43">
            <a:extLst>
              <a:ext uri="{FF2B5EF4-FFF2-40B4-BE49-F238E27FC236}">
                <a16:creationId xmlns:a16="http://schemas.microsoft.com/office/drawing/2014/main" id="{EE99D96E-06C3-7617-F7F3-E1D228FD70B3}"/>
              </a:ext>
            </a:extLst>
          </p:cNvPr>
          <p:cNvSpPr txBox="1">
            <a:spLocks/>
          </p:cNvSpPr>
          <p:nvPr/>
        </p:nvSpPr>
        <p:spPr>
          <a:xfrm>
            <a:off x="716550" y="1285289"/>
            <a:ext cx="7710900" cy="640444"/>
          </a:xfrm>
          <a:prstGeom prst="rect">
            <a:avLst/>
          </a:prstGeom>
          <a:noFill/>
          <a:ln>
            <a:noFill/>
          </a:ln>
        </p:spPr>
        <p:txBody>
          <a:bodyPr spcFirstLastPara="1" wrap="square" lIns="91425" tIns="91425" rIns="91425" bIns="91425" anchor="t" anchorCtr="0">
            <a:noAutofit/>
          </a:bodyPr>
          <a:lstStyle/>
          <a:p>
            <a:pPr marL="285750" indent="-285750" rtl="0">
              <a:lnSpc>
                <a:spcPct val="200000"/>
              </a:lnSpc>
              <a:buClrTx/>
              <a:buFont typeface="Arial" panose="020B0604020202020204" pitchFamily="34" charset="0"/>
              <a:buChar char="•"/>
            </a:pPr>
            <a:r>
              <a:rPr lang="en-US" sz="1700" dirty="0">
                <a:solidFill>
                  <a:sysClr val="windowText" lastClr="000000"/>
                </a:solidFill>
                <a:latin typeface="Poppins ExtraBold" panose="00000900000000000000" pitchFamily="2" charset="0"/>
                <a:cs typeface="Poppins ExtraBold" panose="00000900000000000000" pitchFamily="2" charset="0"/>
              </a:rPr>
              <a:t>Orientat</a:t>
            </a:r>
            <a:r>
              <a:rPr lang="ro-RO" sz="1700" dirty="0">
                <a:solidFill>
                  <a:sysClr val="windowText" lastClr="000000"/>
                </a:solidFill>
                <a:latin typeface="Poppins ExtraBold" panose="00000900000000000000" pitchFamily="2" charset="0"/>
                <a:cs typeface="Poppins ExtraBold" panose="00000900000000000000" pitchFamily="2" charset="0"/>
              </a:rPr>
              <a:t>ă pe documente stocate în format BSON</a:t>
            </a:r>
          </a:p>
        </p:txBody>
      </p:sp>
      <p:grpSp>
        <p:nvGrpSpPr>
          <p:cNvPr id="19" name="Google Shape;9308;p82">
            <a:extLst>
              <a:ext uri="{FF2B5EF4-FFF2-40B4-BE49-F238E27FC236}">
                <a16:creationId xmlns:a16="http://schemas.microsoft.com/office/drawing/2014/main" id="{D5BC6A1C-8720-A4EF-66E1-8F784D88726A}"/>
              </a:ext>
            </a:extLst>
          </p:cNvPr>
          <p:cNvGrpSpPr/>
          <p:nvPr/>
        </p:nvGrpSpPr>
        <p:grpSpPr>
          <a:xfrm>
            <a:off x="7826723" y="3817258"/>
            <a:ext cx="1927168" cy="1623272"/>
            <a:chOff x="951975" y="315800"/>
            <a:chExt cx="5860325" cy="4933550"/>
          </a:xfrm>
        </p:grpSpPr>
        <p:sp>
          <p:nvSpPr>
            <p:cNvPr id="20" name="Google Shape;9309;p82">
              <a:extLst>
                <a:ext uri="{FF2B5EF4-FFF2-40B4-BE49-F238E27FC236}">
                  <a16:creationId xmlns:a16="http://schemas.microsoft.com/office/drawing/2014/main" id="{26A6839F-4375-C7CA-1DFD-003A46CEBFF8}"/>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9310;p82">
              <a:extLst>
                <a:ext uri="{FF2B5EF4-FFF2-40B4-BE49-F238E27FC236}">
                  <a16:creationId xmlns:a16="http://schemas.microsoft.com/office/drawing/2014/main" id="{5213DB42-E209-A017-8CA9-93F83CD8497A}"/>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311;p82">
              <a:extLst>
                <a:ext uri="{FF2B5EF4-FFF2-40B4-BE49-F238E27FC236}">
                  <a16:creationId xmlns:a16="http://schemas.microsoft.com/office/drawing/2014/main" id="{02CC39DC-6247-7EE6-F659-8DB5BA831C72}"/>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312;p82">
              <a:extLst>
                <a:ext uri="{FF2B5EF4-FFF2-40B4-BE49-F238E27FC236}">
                  <a16:creationId xmlns:a16="http://schemas.microsoft.com/office/drawing/2014/main" id="{C86056E5-412A-D6F6-49A1-62639FB9E4FB}"/>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chemeClr val="tx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313;p82">
              <a:extLst>
                <a:ext uri="{FF2B5EF4-FFF2-40B4-BE49-F238E27FC236}">
                  <a16:creationId xmlns:a16="http://schemas.microsoft.com/office/drawing/2014/main" id="{BD2EE6ED-96A1-52DB-978D-75806EE6FB5E}"/>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chemeClr val="accent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9314;p82">
              <a:extLst>
                <a:ext uri="{FF2B5EF4-FFF2-40B4-BE49-F238E27FC236}">
                  <a16:creationId xmlns:a16="http://schemas.microsoft.com/office/drawing/2014/main" id="{1C5416BF-5ECC-FC15-2A12-27077605A121}"/>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chemeClr val="tx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315;p82">
              <a:extLst>
                <a:ext uri="{FF2B5EF4-FFF2-40B4-BE49-F238E27FC236}">
                  <a16:creationId xmlns:a16="http://schemas.microsoft.com/office/drawing/2014/main" id="{02183430-AFC1-E88C-1A1C-8F7400BDB620}"/>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chemeClr val="bg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316;p82">
              <a:extLst>
                <a:ext uri="{FF2B5EF4-FFF2-40B4-BE49-F238E27FC236}">
                  <a16:creationId xmlns:a16="http://schemas.microsoft.com/office/drawing/2014/main" id="{DBE428F9-F93D-300F-79D3-A3367F8D999F}"/>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Google Shape;955;p43">
            <a:extLst>
              <a:ext uri="{FF2B5EF4-FFF2-40B4-BE49-F238E27FC236}">
                <a16:creationId xmlns:a16="http://schemas.microsoft.com/office/drawing/2014/main" id="{F0C13469-6009-FD5F-F276-BED13E0F1761}"/>
              </a:ext>
            </a:extLst>
          </p:cNvPr>
          <p:cNvSpPr txBox="1">
            <a:spLocks/>
          </p:cNvSpPr>
          <p:nvPr/>
        </p:nvSpPr>
        <p:spPr>
          <a:xfrm>
            <a:off x="716550" y="1809494"/>
            <a:ext cx="7710900" cy="640444"/>
          </a:xfrm>
          <a:prstGeom prst="rect">
            <a:avLst/>
          </a:prstGeom>
          <a:noFill/>
          <a:ln>
            <a:noFill/>
          </a:ln>
        </p:spPr>
        <p:txBody>
          <a:bodyPr spcFirstLastPara="1" wrap="square" lIns="91425" tIns="91425" rIns="91425" bIns="91425" anchor="t" anchorCtr="0">
            <a:noAutofit/>
          </a:bodyPr>
          <a:lstStyle/>
          <a:p>
            <a:pPr marL="285750" indent="-285750" rtl="0">
              <a:lnSpc>
                <a:spcPct val="200000"/>
              </a:lnSpc>
              <a:buClrTx/>
              <a:buFont typeface="Arial" panose="020B0604020202020204" pitchFamily="34" charset="0"/>
              <a:buChar char="•"/>
            </a:pPr>
            <a:r>
              <a:rPr lang="ro-RO" sz="1700" dirty="0">
                <a:solidFill>
                  <a:sysClr val="windowText" lastClr="000000"/>
                </a:solidFill>
                <a:latin typeface="Poppins ExtraBold" panose="00000900000000000000" pitchFamily="2" charset="0"/>
                <a:cs typeface="Poppins ExtraBold" panose="00000900000000000000" pitchFamily="2" charset="0"/>
              </a:rPr>
              <a:t>Utilizează replica sets pentru a asigura disponibilitate ridicată</a:t>
            </a:r>
          </a:p>
        </p:txBody>
      </p:sp>
      <p:sp>
        <p:nvSpPr>
          <p:cNvPr id="29" name="Google Shape;955;p43">
            <a:extLst>
              <a:ext uri="{FF2B5EF4-FFF2-40B4-BE49-F238E27FC236}">
                <a16:creationId xmlns:a16="http://schemas.microsoft.com/office/drawing/2014/main" id="{FD80AE81-617B-B1FA-AA18-D13AE75F8827}"/>
              </a:ext>
            </a:extLst>
          </p:cNvPr>
          <p:cNvSpPr txBox="1">
            <a:spLocks/>
          </p:cNvSpPr>
          <p:nvPr/>
        </p:nvSpPr>
        <p:spPr>
          <a:xfrm>
            <a:off x="716550" y="2339173"/>
            <a:ext cx="7710900" cy="640444"/>
          </a:xfrm>
          <a:prstGeom prst="rect">
            <a:avLst/>
          </a:prstGeom>
          <a:noFill/>
          <a:ln>
            <a:noFill/>
          </a:ln>
        </p:spPr>
        <p:txBody>
          <a:bodyPr spcFirstLastPara="1" wrap="square" lIns="91425" tIns="91425" rIns="91425" bIns="91425" anchor="t" anchorCtr="0">
            <a:noAutofit/>
          </a:bodyPr>
          <a:lstStyle/>
          <a:p>
            <a:pPr marL="285750" indent="-285750" rtl="0">
              <a:lnSpc>
                <a:spcPct val="200000"/>
              </a:lnSpc>
              <a:buClrTx/>
              <a:buFont typeface="Arial" panose="020B0604020202020204" pitchFamily="34" charset="0"/>
              <a:buChar char="•"/>
            </a:pPr>
            <a:r>
              <a:rPr lang="ro-RO" sz="1700" dirty="0">
                <a:solidFill>
                  <a:sysClr val="windowText" lastClr="000000"/>
                </a:solidFill>
                <a:latin typeface="Poppins ExtraBold" panose="00000900000000000000" pitchFamily="2" charset="0"/>
                <a:cs typeface="Poppins ExtraBold" panose="00000900000000000000" pitchFamily="2" charset="0"/>
              </a:rPr>
              <a:t>O</a:t>
            </a:r>
            <a:r>
              <a:rPr lang="en-US" sz="1700" dirty="0">
                <a:solidFill>
                  <a:sysClr val="windowText" lastClr="000000"/>
                </a:solidFill>
                <a:latin typeface="Poppins ExtraBold" panose="00000900000000000000" pitchFamily="2" charset="0"/>
                <a:cs typeface="Poppins ExtraBold" panose="00000900000000000000" pitchFamily="2" charset="0"/>
              </a:rPr>
              <a:t>feră scalabilitate orizontală prin fragmentar</a:t>
            </a:r>
            <a:r>
              <a:rPr lang="ro-RO" sz="1700" dirty="0">
                <a:solidFill>
                  <a:sysClr val="windowText" lastClr="000000"/>
                </a:solidFill>
                <a:latin typeface="Poppins ExtraBold" panose="00000900000000000000" pitchFamily="2" charset="0"/>
                <a:cs typeface="Poppins ExtraBold" panose="00000900000000000000" pitchFamily="2" charset="0"/>
              </a:rPr>
              <a:t>e</a:t>
            </a:r>
          </a:p>
        </p:txBody>
      </p:sp>
      <p:sp>
        <p:nvSpPr>
          <p:cNvPr id="30" name="Google Shape;955;p43">
            <a:extLst>
              <a:ext uri="{FF2B5EF4-FFF2-40B4-BE49-F238E27FC236}">
                <a16:creationId xmlns:a16="http://schemas.microsoft.com/office/drawing/2014/main" id="{BC21E555-E7F8-F8C4-6FA8-0F1F8E586C74}"/>
              </a:ext>
            </a:extLst>
          </p:cNvPr>
          <p:cNvSpPr txBox="1">
            <a:spLocks/>
          </p:cNvSpPr>
          <p:nvPr/>
        </p:nvSpPr>
        <p:spPr>
          <a:xfrm>
            <a:off x="716550" y="3391985"/>
            <a:ext cx="7710900" cy="640444"/>
          </a:xfrm>
          <a:prstGeom prst="rect">
            <a:avLst/>
          </a:prstGeom>
          <a:noFill/>
          <a:ln>
            <a:noFill/>
          </a:ln>
        </p:spPr>
        <p:txBody>
          <a:bodyPr spcFirstLastPara="1" wrap="square" lIns="91425" tIns="91425" rIns="91425" bIns="91425" anchor="t" anchorCtr="0">
            <a:noAutofit/>
          </a:bodyPr>
          <a:lstStyle/>
          <a:p>
            <a:pPr marL="285750" indent="-285750" rtl="0">
              <a:lnSpc>
                <a:spcPct val="200000"/>
              </a:lnSpc>
              <a:buClrTx/>
              <a:buFont typeface="Arial" panose="020B0604020202020204" pitchFamily="34" charset="0"/>
              <a:buChar char="•"/>
            </a:pPr>
            <a:r>
              <a:rPr lang="ro-RO" sz="1700" dirty="0">
                <a:solidFill>
                  <a:sysClr val="windowText" lastClr="000000"/>
                </a:solidFill>
                <a:latin typeface="Poppins ExtraBold" panose="00000900000000000000" pitchFamily="2" charset="0"/>
                <a:cs typeface="Poppins ExtraBold" panose="00000900000000000000" pitchFamily="2" charset="0"/>
              </a:rPr>
              <a:t>P</a:t>
            </a:r>
            <a:r>
              <a:rPr lang="en-US" sz="1700" dirty="0">
                <a:solidFill>
                  <a:sysClr val="windowText" lastClr="000000"/>
                </a:solidFill>
                <a:latin typeface="Poppins ExtraBold" panose="00000900000000000000" pitchFamily="2" charset="0"/>
                <a:cs typeface="Poppins ExtraBold" panose="00000900000000000000" pitchFamily="2" charset="0"/>
              </a:rPr>
              <a:t>ermite operații de scriere în bloc, </a:t>
            </a:r>
            <a:r>
              <a:rPr lang="ro-RO" sz="1700" dirty="0">
                <a:solidFill>
                  <a:sysClr val="windowText" lastClr="000000"/>
                </a:solidFill>
                <a:latin typeface="Poppins ExtraBold" panose="00000900000000000000" pitchFamily="2" charset="0"/>
                <a:cs typeface="Poppins ExtraBold" panose="00000900000000000000" pitchFamily="2" charset="0"/>
              </a:rPr>
              <a:t>ordonate sau neordonate</a:t>
            </a:r>
          </a:p>
        </p:txBody>
      </p:sp>
      <p:sp>
        <p:nvSpPr>
          <p:cNvPr id="31" name="Google Shape;955;p43">
            <a:extLst>
              <a:ext uri="{FF2B5EF4-FFF2-40B4-BE49-F238E27FC236}">
                <a16:creationId xmlns:a16="http://schemas.microsoft.com/office/drawing/2014/main" id="{8AA020F6-AF4C-358F-E18E-8904478CD108}"/>
              </a:ext>
            </a:extLst>
          </p:cNvPr>
          <p:cNvSpPr txBox="1">
            <a:spLocks/>
          </p:cNvSpPr>
          <p:nvPr/>
        </p:nvSpPr>
        <p:spPr>
          <a:xfrm>
            <a:off x="716550" y="2862306"/>
            <a:ext cx="7710900" cy="640444"/>
          </a:xfrm>
          <a:prstGeom prst="rect">
            <a:avLst/>
          </a:prstGeom>
          <a:noFill/>
          <a:ln>
            <a:noFill/>
          </a:ln>
        </p:spPr>
        <p:txBody>
          <a:bodyPr spcFirstLastPara="1" wrap="square" lIns="91425" tIns="91425" rIns="91425" bIns="91425" anchor="t" anchorCtr="0">
            <a:noAutofit/>
          </a:bodyPr>
          <a:lstStyle/>
          <a:p>
            <a:pPr marL="285750" indent="-285750" rtl="0">
              <a:lnSpc>
                <a:spcPct val="200000"/>
              </a:lnSpc>
              <a:buClrTx/>
              <a:buFont typeface="Arial" panose="020B0604020202020204" pitchFamily="34" charset="0"/>
              <a:buChar char="•"/>
            </a:pPr>
            <a:r>
              <a:rPr lang="ro-RO" sz="1700" dirty="0">
                <a:solidFill>
                  <a:sysClr val="windowText" lastClr="000000"/>
                </a:solidFill>
                <a:latin typeface="Poppins ExtraBold" panose="00000900000000000000" pitchFamily="2" charset="0"/>
                <a:cs typeface="Poppins ExtraBold" panose="00000900000000000000" pitchFamily="2" charset="0"/>
              </a:rPr>
              <a:t>Suport pentru stocarea datelor geospațiale</a:t>
            </a:r>
          </a:p>
        </p:txBody>
      </p:sp>
    </p:spTree>
    <p:extLst>
      <p:ext uri="{BB962C8B-B14F-4D97-AF65-F5344CB8AC3E}">
        <p14:creationId xmlns:p14="http://schemas.microsoft.com/office/powerpoint/2010/main" val="55262590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29"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MongoDB</a:t>
            </a:r>
            <a:endParaRPr lang="en-US" dirty="0"/>
          </a:p>
        </p:txBody>
      </p:sp>
      <p:sp>
        <p:nvSpPr>
          <p:cNvPr id="6" name="Google Shape;955;p43">
            <a:extLst>
              <a:ext uri="{FF2B5EF4-FFF2-40B4-BE49-F238E27FC236}">
                <a16:creationId xmlns:a16="http://schemas.microsoft.com/office/drawing/2014/main" id="{EE99D96E-06C3-7617-F7F3-E1D228FD70B3}"/>
              </a:ext>
            </a:extLst>
          </p:cNvPr>
          <p:cNvSpPr txBox="1">
            <a:spLocks/>
          </p:cNvSpPr>
          <p:nvPr/>
        </p:nvSpPr>
        <p:spPr>
          <a:xfrm>
            <a:off x="716550" y="1291773"/>
            <a:ext cx="7710900" cy="674913"/>
          </a:xfrm>
          <a:prstGeom prst="rect">
            <a:avLst/>
          </a:prstGeom>
          <a:noFill/>
          <a:ln>
            <a:noFill/>
          </a:ln>
        </p:spPr>
        <p:txBody>
          <a:bodyPr spcFirstLastPara="1" wrap="square" lIns="91425" tIns="91425" rIns="91425" bIns="91425" anchor="t" anchorCtr="0">
            <a:noAutofit/>
          </a:bodyPr>
          <a:lstStyle/>
          <a:p>
            <a:pPr marL="285750" indent="-285750" rtl="0">
              <a:lnSpc>
                <a:spcPct val="150000"/>
              </a:lnSpc>
              <a:buClrTx/>
              <a:buFont typeface="Arial" panose="020B0604020202020204" pitchFamily="34" charset="0"/>
              <a:buChar char="•"/>
            </a:pPr>
            <a:r>
              <a:rPr lang="ro-RO" sz="1800" dirty="0">
                <a:solidFill>
                  <a:sysClr val="windowText" lastClr="000000"/>
                </a:solidFill>
                <a:latin typeface="Poppins ExtraBold" panose="00000900000000000000" pitchFamily="2" charset="0"/>
                <a:cs typeface="Poppins ExtraBold" panose="00000900000000000000" pitchFamily="2" charset="0"/>
              </a:rPr>
              <a:t>Indexurile sunt structuri de date B-tree</a:t>
            </a:r>
          </a:p>
          <a:p>
            <a:pPr lvl="4">
              <a:lnSpc>
                <a:spcPct val="150000"/>
              </a:lnSpc>
              <a:buClrTx/>
            </a:pPr>
            <a:r>
              <a:rPr lang="ro-RO" sz="1800" dirty="0">
                <a:solidFill>
                  <a:sysClr val="windowText" lastClr="000000"/>
                </a:solidFill>
                <a:latin typeface="Poppins ExtraBold" panose="00000900000000000000" pitchFamily="2" charset="0"/>
                <a:cs typeface="Poppins ExtraBold" panose="00000900000000000000" pitchFamily="2" charset="0"/>
              </a:rPr>
              <a:t>            </a:t>
            </a:r>
            <a:endParaRPr lang="en-US" sz="1800" dirty="0">
              <a:solidFill>
                <a:sysClr val="windowText" lastClr="000000"/>
              </a:solidFill>
              <a:latin typeface="Poppins ExtraBold" panose="00000900000000000000" pitchFamily="2" charset="0"/>
              <a:cs typeface="Poppins ExtraBold" panose="00000900000000000000" pitchFamily="2" charset="0"/>
            </a:endParaRPr>
          </a:p>
        </p:txBody>
      </p:sp>
      <p:sp>
        <p:nvSpPr>
          <p:cNvPr id="2" name="Google Shape;955;p43">
            <a:extLst>
              <a:ext uri="{FF2B5EF4-FFF2-40B4-BE49-F238E27FC236}">
                <a16:creationId xmlns:a16="http://schemas.microsoft.com/office/drawing/2014/main" id="{56BD1373-5DA7-0322-B19E-699FD1F94F6A}"/>
              </a:ext>
            </a:extLst>
          </p:cNvPr>
          <p:cNvSpPr txBox="1">
            <a:spLocks/>
          </p:cNvSpPr>
          <p:nvPr/>
        </p:nvSpPr>
        <p:spPr>
          <a:xfrm>
            <a:off x="1456779" y="1885044"/>
            <a:ext cx="5372193" cy="2353127"/>
          </a:xfrm>
          <a:prstGeom prst="rect">
            <a:avLst/>
          </a:prstGeom>
          <a:noFill/>
          <a:ln>
            <a:noFill/>
          </a:ln>
        </p:spPr>
        <p:txBody>
          <a:bodyPr spcFirstLastPara="1" wrap="square" lIns="91425" tIns="91425" rIns="91425" bIns="91425" anchor="t" anchorCtr="0">
            <a:noAutofit/>
          </a:bodyPr>
          <a:lstStyle/>
          <a:p>
            <a:pPr marL="285750" indent="-285750" rtl="0">
              <a:lnSpc>
                <a:spcPct val="150000"/>
              </a:lnSpc>
              <a:buClrTx/>
              <a:buFont typeface="Wingdings" panose="05000000000000000000" pitchFamily="2" charset="2"/>
              <a:buChar char="§"/>
            </a:pPr>
            <a:r>
              <a:rPr lang="ro-RO" sz="1600" dirty="0">
                <a:solidFill>
                  <a:sysClr val="windowText" lastClr="000000"/>
                </a:solidFill>
                <a:latin typeface="Poppins ExtraBold" panose="00000900000000000000" pitchFamily="2" charset="0"/>
                <a:cs typeface="Poppins ExtraBold" panose="00000900000000000000" pitchFamily="2" charset="0"/>
              </a:rPr>
              <a:t>Index pe un singur câmp</a:t>
            </a:r>
          </a:p>
          <a:p>
            <a:pPr marL="285750" indent="-285750" rtl="0">
              <a:lnSpc>
                <a:spcPct val="150000"/>
              </a:lnSpc>
              <a:buClrTx/>
              <a:buFont typeface="Wingdings" panose="05000000000000000000" pitchFamily="2" charset="2"/>
              <a:buChar char="§"/>
            </a:pPr>
            <a:r>
              <a:rPr lang="ro-RO" sz="1600" dirty="0">
                <a:solidFill>
                  <a:sysClr val="windowText" lastClr="000000"/>
                </a:solidFill>
                <a:latin typeface="Poppins ExtraBold" panose="00000900000000000000" pitchFamily="2" charset="0"/>
                <a:cs typeface="Poppins ExtraBold" panose="00000900000000000000" pitchFamily="2" charset="0"/>
              </a:rPr>
              <a:t>Index compus</a:t>
            </a:r>
          </a:p>
          <a:p>
            <a:pPr marL="285750" indent="-285750" rtl="0">
              <a:lnSpc>
                <a:spcPct val="150000"/>
              </a:lnSpc>
              <a:buClrTx/>
              <a:buFont typeface="Wingdings" panose="05000000000000000000" pitchFamily="2" charset="2"/>
              <a:buChar char="§"/>
            </a:pPr>
            <a:r>
              <a:rPr lang="ro-RO" sz="1600" dirty="0">
                <a:solidFill>
                  <a:sysClr val="windowText" lastClr="000000"/>
                </a:solidFill>
                <a:latin typeface="Poppins ExtraBold" panose="00000900000000000000" pitchFamily="2" charset="0"/>
                <a:cs typeface="Poppins ExtraBold" panose="00000900000000000000" pitchFamily="2" charset="0"/>
              </a:rPr>
              <a:t>Index multi-cheie</a:t>
            </a:r>
          </a:p>
          <a:p>
            <a:pPr marL="285750" indent="-285750" rtl="0">
              <a:lnSpc>
                <a:spcPct val="150000"/>
              </a:lnSpc>
              <a:buClrTx/>
              <a:buFont typeface="Wingdings" panose="05000000000000000000" pitchFamily="2" charset="2"/>
              <a:buChar char="§"/>
            </a:pPr>
            <a:r>
              <a:rPr lang="ro-RO" sz="1600" dirty="0">
                <a:solidFill>
                  <a:sysClr val="windowText" lastClr="000000"/>
                </a:solidFill>
                <a:latin typeface="Poppins ExtraBold" panose="00000900000000000000" pitchFamily="2" charset="0"/>
                <a:cs typeface="Poppins ExtraBold" panose="00000900000000000000" pitchFamily="2" charset="0"/>
              </a:rPr>
              <a:t>Index geospațial</a:t>
            </a:r>
          </a:p>
          <a:p>
            <a:pPr marL="285750" indent="-285750" rtl="0">
              <a:lnSpc>
                <a:spcPct val="150000"/>
              </a:lnSpc>
              <a:buClrTx/>
              <a:buFont typeface="Wingdings" panose="05000000000000000000" pitchFamily="2" charset="2"/>
              <a:buChar char="§"/>
            </a:pPr>
            <a:r>
              <a:rPr lang="ro-RO" sz="1600" dirty="0">
                <a:solidFill>
                  <a:sysClr val="windowText" lastClr="000000"/>
                </a:solidFill>
                <a:latin typeface="Poppins ExtraBold" panose="00000900000000000000" pitchFamily="2" charset="0"/>
                <a:cs typeface="Poppins ExtraBold" panose="00000900000000000000" pitchFamily="2" charset="0"/>
              </a:rPr>
              <a:t>Index text</a:t>
            </a:r>
          </a:p>
          <a:p>
            <a:pPr marL="285750" indent="-285750" rtl="0">
              <a:lnSpc>
                <a:spcPct val="150000"/>
              </a:lnSpc>
              <a:buClrTx/>
              <a:buFont typeface="Wingdings" panose="05000000000000000000" pitchFamily="2" charset="2"/>
              <a:buChar char="§"/>
            </a:pPr>
            <a:r>
              <a:rPr lang="ro-RO" sz="1600" dirty="0">
                <a:solidFill>
                  <a:sysClr val="windowText" lastClr="000000"/>
                </a:solidFill>
                <a:latin typeface="Poppins ExtraBold" panose="00000900000000000000" pitchFamily="2" charset="0"/>
                <a:cs typeface="Poppins ExtraBold" panose="00000900000000000000" pitchFamily="2" charset="0"/>
              </a:rPr>
              <a:t>Index hash</a:t>
            </a:r>
            <a:endParaRPr lang="en-US" sz="1600" dirty="0">
              <a:solidFill>
                <a:sysClr val="windowText" lastClr="000000"/>
              </a:solidFill>
              <a:latin typeface="Poppins ExtraBold" panose="00000900000000000000" pitchFamily="2" charset="0"/>
              <a:cs typeface="Poppins ExtraBold" panose="00000900000000000000" pitchFamily="2" charset="0"/>
            </a:endParaRPr>
          </a:p>
        </p:txBody>
      </p:sp>
    </p:spTree>
    <p:extLst>
      <p:ext uri="{BB962C8B-B14F-4D97-AF65-F5344CB8AC3E}">
        <p14:creationId xmlns:p14="http://schemas.microsoft.com/office/powerpoint/2010/main" val="2572412224"/>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MongoDB</a:t>
            </a:r>
            <a:endParaRPr lang="en-US" dirty="0"/>
          </a:p>
        </p:txBody>
      </p:sp>
      <p:sp>
        <p:nvSpPr>
          <p:cNvPr id="6" name="Google Shape;955;p43">
            <a:extLst>
              <a:ext uri="{FF2B5EF4-FFF2-40B4-BE49-F238E27FC236}">
                <a16:creationId xmlns:a16="http://schemas.microsoft.com/office/drawing/2014/main" id="{EE99D96E-06C3-7617-F7F3-E1D228FD70B3}"/>
              </a:ext>
            </a:extLst>
          </p:cNvPr>
          <p:cNvSpPr txBox="1">
            <a:spLocks/>
          </p:cNvSpPr>
          <p:nvPr/>
        </p:nvSpPr>
        <p:spPr>
          <a:xfrm>
            <a:off x="720000" y="1346903"/>
            <a:ext cx="2033907" cy="572700"/>
          </a:xfrm>
          <a:prstGeom prst="rect">
            <a:avLst/>
          </a:prstGeom>
          <a:noFill/>
          <a:ln>
            <a:noFill/>
          </a:ln>
        </p:spPr>
        <p:txBody>
          <a:bodyPr spcFirstLastPara="1" wrap="square" lIns="91425" tIns="91425" rIns="91425" bIns="91425" anchor="t" anchorCtr="0">
            <a:noAutofit/>
          </a:bodyPr>
          <a:lstStyle/>
          <a:p>
            <a:pPr rtl="0">
              <a:lnSpc>
                <a:spcPct val="150000"/>
              </a:lnSpc>
              <a:buClrTx/>
            </a:pPr>
            <a:r>
              <a:rPr lang="ro-RO" sz="1800" dirty="0">
                <a:solidFill>
                  <a:sysClr val="windowText" lastClr="000000"/>
                </a:solidFill>
                <a:latin typeface="Poppins ExtraBold" panose="00000900000000000000" pitchFamily="2" charset="0"/>
                <a:cs typeface="Poppins ExtraBold" panose="00000900000000000000" pitchFamily="2" charset="0"/>
              </a:rPr>
              <a:t>"readConcern"</a:t>
            </a:r>
            <a:endParaRPr lang="en-US" sz="1800" dirty="0">
              <a:solidFill>
                <a:sysClr val="windowText" lastClr="000000"/>
              </a:solidFill>
              <a:latin typeface="Poppins ExtraBold" panose="00000900000000000000" pitchFamily="2" charset="0"/>
              <a:cs typeface="Poppins ExtraBold" panose="00000900000000000000" pitchFamily="2" charset="0"/>
            </a:endParaRPr>
          </a:p>
        </p:txBody>
      </p:sp>
      <p:sp>
        <p:nvSpPr>
          <p:cNvPr id="3" name="Google Shape;955;p43">
            <a:extLst>
              <a:ext uri="{FF2B5EF4-FFF2-40B4-BE49-F238E27FC236}">
                <a16:creationId xmlns:a16="http://schemas.microsoft.com/office/drawing/2014/main" id="{162FC9A7-0552-70E9-33B9-1D355A64B710}"/>
              </a:ext>
            </a:extLst>
          </p:cNvPr>
          <p:cNvSpPr txBox="1">
            <a:spLocks/>
          </p:cNvSpPr>
          <p:nvPr/>
        </p:nvSpPr>
        <p:spPr>
          <a:xfrm>
            <a:off x="720000" y="1919603"/>
            <a:ext cx="3588843" cy="1304294"/>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Permite controlul proprietăților de consistență și izolare a datelor citite din seturile de replici și clusterele fragmentate. Datele citite pot să nu reflecte cea mai recentă versiune a datelor din sistem.</a:t>
            </a:r>
            <a:endParaRPr lang="en-US" sz="1300" dirty="0">
              <a:solidFill>
                <a:sysClr val="windowText" lastClr="000000"/>
              </a:solidFill>
              <a:latin typeface="Barlow" panose="00000500000000000000" pitchFamily="2" charset="0"/>
            </a:endParaRPr>
          </a:p>
        </p:txBody>
      </p:sp>
      <p:sp>
        <p:nvSpPr>
          <p:cNvPr id="4" name="Google Shape;955;p43">
            <a:extLst>
              <a:ext uri="{FF2B5EF4-FFF2-40B4-BE49-F238E27FC236}">
                <a16:creationId xmlns:a16="http://schemas.microsoft.com/office/drawing/2014/main" id="{9784B236-834A-E6C7-35DD-734D34C5FC6C}"/>
              </a:ext>
            </a:extLst>
          </p:cNvPr>
          <p:cNvSpPr txBox="1">
            <a:spLocks/>
          </p:cNvSpPr>
          <p:nvPr/>
        </p:nvSpPr>
        <p:spPr>
          <a:xfrm>
            <a:off x="4673601" y="1346903"/>
            <a:ext cx="2158049" cy="572700"/>
          </a:xfrm>
          <a:prstGeom prst="rect">
            <a:avLst/>
          </a:prstGeom>
          <a:noFill/>
          <a:ln>
            <a:noFill/>
          </a:ln>
        </p:spPr>
        <p:txBody>
          <a:bodyPr spcFirstLastPara="1" wrap="square" lIns="91425" tIns="91425" rIns="91425" bIns="91425" anchor="t" anchorCtr="0">
            <a:noAutofit/>
          </a:bodyPr>
          <a:lstStyle/>
          <a:p>
            <a:pPr rtl="0">
              <a:lnSpc>
                <a:spcPct val="150000"/>
              </a:lnSpc>
              <a:buClrTx/>
            </a:pPr>
            <a:r>
              <a:rPr lang="ro-RO" sz="1800" dirty="0">
                <a:solidFill>
                  <a:sysClr val="windowText" lastClr="000000"/>
                </a:solidFill>
                <a:latin typeface="Poppins ExtraBold" panose="00000900000000000000" pitchFamily="2" charset="0"/>
                <a:cs typeface="Poppins ExtraBold" panose="00000900000000000000" pitchFamily="2" charset="0"/>
              </a:rPr>
              <a:t>„writeConcern"</a:t>
            </a:r>
            <a:endParaRPr lang="en-US" sz="1800" dirty="0">
              <a:solidFill>
                <a:sysClr val="windowText" lastClr="000000"/>
              </a:solidFill>
              <a:latin typeface="Poppins ExtraBold" panose="00000900000000000000" pitchFamily="2" charset="0"/>
              <a:cs typeface="Poppins ExtraBold" panose="00000900000000000000" pitchFamily="2" charset="0"/>
            </a:endParaRPr>
          </a:p>
        </p:txBody>
      </p:sp>
      <p:sp>
        <p:nvSpPr>
          <p:cNvPr id="5" name="Google Shape;955;p43">
            <a:extLst>
              <a:ext uri="{FF2B5EF4-FFF2-40B4-BE49-F238E27FC236}">
                <a16:creationId xmlns:a16="http://schemas.microsoft.com/office/drawing/2014/main" id="{0E8230AF-6A00-7EE2-4AE9-46B881CBAE02}"/>
              </a:ext>
            </a:extLst>
          </p:cNvPr>
          <p:cNvSpPr txBox="1">
            <a:spLocks/>
          </p:cNvSpPr>
          <p:nvPr/>
        </p:nvSpPr>
        <p:spPr>
          <a:xfrm>
            <a:off x="4673601" y="1919603"/>
            <a:ext cx="3726727" cy="1304294"/>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Determină nivelul de confirmare necesar pentru operațiile de scriere, fie că este vorba de un singur mongod, un replica set sau un cluster fragmentat.</a:t>
            </a:r>
            <a:endParaRPr lang="en-US" sz="1300" dirty="0">
              <a:solidFill>
                <a:sysClr val="windowText" lastClr="000000"/>
              </a:solidFill>
              <a:latin typeface="Barlow" panose="00000500000000000000" pitchFamily="2" charset="0"/>
            </a:endParaRPr>
          </a:p>
        </p:txBody>
      </p:sp>
      <p:sp>
        <p:nvSpPr>
          <p:cNvPr id="7" name="Google Shape;955;p43">
            <a:extLst>
              <a:ext uri="{FF2B5EF4-FFF2-40B4-BE49-F238E27FC236}">
                <a16:creationId xmlns:a16="http://schemas.microsoft.com/office/drawing/2014/main" id="{EB0836B6-D5B5-F680-6249-616E973C013F}"/>
              </a:ext>
            </a:extLst>
          </p:cNvPr>
          <p:cNvSpPr txBox="1">
            <a:spLocks/>
          </p:cNvSpPr>
          <p:nvPr/>
        </p:nvSpPr>
        <p:spPr>
          <a:xfrm>
            <a:off x="1410947" y="3550474"/>
            <a:ext cx="6525307" cy="667142"/>
          </a:xfrm>
          <a:prstGeom prst="rect">
            <a:avLst/>
          </a:prstGeom>
          <a:noFill/>
          <a:ln>
            <a:noFill/>
          </a:ln>
        </p:spPr>
        <p:txBody>
          <a:bodyPr spcFirstLastPara="1" wrap="square" lIns="91425" tIns="91425" rIns="91425" bIns="91425" anchor="t" anchorCtr="0">
            <a:noAutofit/>
          </a:bodyPr>
          <a:lstStyle/>
          <a:p>
            <a:pPr rtl="0">
              <a:buClrTx/>
              <a:buFontTx/>
            </a:pPr>
            <a:r>
              <a:rPr lang="ro-RO" sz="1300" dirty="0">
                <a:solidFill>
                  <a:sysClr val="windowText" lastClr="000000"/>
                </a:solidFill>
                <a:latin typeface="Barlow" panose="00000500000000000000" pitchFamily="2" charset="0"/>
              </a:rPr>
              <a:t>   Operațiile de scriere în MongoDB sunt atomice la nivelul unui singur document, dar nu și la nivelul mai multor documente.</a:t>
            </a:r>
            <a:endParaRPr lang="en-US" sz="1300" dirty="0">
              <a:solidFill>
                <a:sysClr val="windowText" lastClr="000000"/>
              </a:solidFill>
              <a:latin typeface="Barlow" panose="00000500000000000000" pitchFamily="2" charset="0"/>
            </a:endParaRPr>
          </a:p>
        </p:txBody>
      </p:sp>
    </p:spTree>
    <p:extLst>
      <p:ext uri="{BB962C8B-B14F-4D97-AF65-F5344CB8AC3E}">
        <p14:creationId xmlns:p14="http://schemas.microsoft.com/office/powerpoint/2010/main" val="273512872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5" grpId="0"/>
      <p:bldP spid="7" grpId="0"/>
    </p:bldLst>
  </p:timing>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2203</TotalTime>
  <Words>602</Words>
  <Application>Microsoft Office PowerPoint</Application>
  <PresentationFormat>On-screen Show (16:9)</PresentationFormat>
  <Paragraphs>64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Poppins Black</vt:lpstr>
      <vt:lpstr>Barlow</vt:lpstr>
      <vt:lpstr>Nunito Light</vt:lpstr>
      <vt:lpstr>Wingdings</vt:lpstr>
      <vt:lpstr>Poppins ExtraBold</vt:lpstr>
      <vt:lpstr>Data Analytics Strategy Toolkit by Slidesgo</vt:lpstr>
      <vt:lpstr>BD NoSql</vt:lpstr>
      <vt:lpstr>Baze de date NoSQL</vt:lpstr>
      <vt:lpstr>Avantaje</vt:lpstr>
      <vt:lpstr>Avantaje</vt:lpstr>
      <vt:lpstr>Dezavantaje</vt:lpstr>
      <vt:lpstr>Tipuri de baze de date NoSQL</vt:lpstr>
      <vt:lpstr>MongoDB</vt:lpstr>
      <vt:lpstr>MongoDB</vt:lpstr>
      <vt:lpstr>MongoDB</vt:lpstr>
      <vt:lpstr>Apache Cassandra</vt:lpstr>
      <vt:lpstr>Apache Cassandra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Amalia-Diana Duma</cp:lastModifiedBy>
  <cp:revision>12</cp:revision>
  <dcterms:modified xsi:type="dcterms:W3CDTF">2024-06-06T13:53:03Z</dcterms:modified>
</cp:coreProperties>
</file>