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311" r:id="rId3"/>
    <p:sldId id="312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14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Barlow Semi Condensed SemiBold" panose="00000706000000000000" pitchFamily="2" charset="0"/>
      <p:regular r:id="rId20"/>
      <p:bold r:id="rId21"/>
      <p:italic r:id="rId22"/>
      <p:boldItalic r:id="rId23"/>
    </p:embeddedFont>
    <p:embeddedFont>
      <p:font typeface="Cutive Mono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0F5305-A248-45A6-AC55-F6A38A4BC3FE}">
  <a:tblStyle styleId="{7D0F5305-A248-45A6-AC55-F6A38A4BC3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839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649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0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7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66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96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89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532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74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7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028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60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name="adj" fmla="val 5282"/>
            </a:avLst>
          </a:prstGeom>
          <a:solidFill>
            <a:schemeClr val="lt1"/>
          </a:solidFill>
          <a:ln>
            <a:noFill/>
          </a:ln>
          <a:effectLst>
            <a:outerShdw blurRad="242888" dist="95250" dir="582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name="adj" fmla="val 13118"/>
            </a:avLst>
          </a:prstGeom>
          <a:solidFill>
            <a:schemeClr val="accent1"/>
          </a:solidFill>
          <a:ln>
            <a:noFill/>
          </a:ln>
          <a:effectLst>
            <a:outerShdw blurRad="242888" dist="95250" dir="582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name="adj" fmla="val 95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name="adj" fmla="val 52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59775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1517958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235587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2960701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6762925" y="2165975"/>
            <a:ext cx="2125435" cy="2716674"/>
          </a:xfrm>
          <a:custGeom>
            <a:avLst/>
            <a:gdLst/>
            <a:ahLst/>
            <a:cxnLst/>
            <a:rect l="l" t="t" r="r" b="b"/>
            <a:pathLst>
              <a:path w="32167" h="41115" extrusionOk="0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chemeClr val="accent6">
              <a:alpha val="217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7453233" y="3052756"/>
            <a:ext cx="1430193" cy="1829881"/>
          </a:xfrm>
          <a:custGeom>
            <a:avLst/>
            <a:gdLst/>
            <a:ahLst/>
            <a:cxnLst/>
            <a:rect l="l" t="t" r="r" b="b"/>
            <a:pathLst>
              <a:path w="21645" h="27694" extrusionOk="0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152086" y="3941652"/>
            <a:ext cx="734886" cy="940974"/>
          </a:xfrm>
          <a:custGeom>
            <a:avLst/>
            <a:gdLst/>
            <a:ahLst/>
            <a:cxnLst/>
            <a:rect l="l" t="t" r="r" b="b"/>
            <a:pathLst>
              <a:path w="11122" h="14241" extrusionOk="0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name="adj1" fmla="val 0"/>
              <a:gd name="adj2" fmla="val 3725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2579425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2830946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3086274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3319645" y="253950"/>
            <a:ext cx="793454" cy="688012"/>
          </a:xfrm>
          <a:custGeom>
            <a:avLst/>
            <a:gdLst/>
            <a:ahLst/>
            <a:cxnLst/>
            <a:rect l="l" t="t" r="r" b="b"/>
            <a:pathLst>
              <a:path w="52330" h="45526" extrusionOk="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name="adj" fmla="val 5329"/>
            </a:avLst>
          </a:prstGeom>
          <a:solidFill>
            <a:schemeClr val="lt1"/>
          </a:solidFill>
          <a:ln>
            <a:noFill/>
          </a:ln>
          <a:effectLst>
            <a:outerShdw blurRad="242888" dist="95250" dir="576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8"/>
          <p:cNvSpPr/>
          <p:nvPr/>
        </p:nvSpPr>
        <p:spPr>
          <a:xfrm>
            <a:off x="859775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8"/>
          <p:cNvSpPr/>
          <p:nvPr/>
        </p:nvSpPr>
        <p:spPr>
          <a:xfrm>
            <a:off x="1517958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8"/>
          <p:cNvSpPr/>
          <p:nvPr/>
        </p:nvSpPr>
        <p:spPr>
          <a:xfrm>
            <a:off x="2235587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8"/>
          <p:cNvSpPr/>
          <p:nvPr/>
        </p:nvSpPr>
        <p:spPr>
          <a:xfrm>
            <a:off x="2960701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name="adj1" fmla="val 0"/>
              <a:gd name="adj2" fmla="val 3623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title" idx="2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ubTitle" idx="1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title" idx="3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4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 idx="5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ubTitle" idx="6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2579425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18"/>
          <p:cNvSpPr/>
          <p:nvPr/>
        </p:nvSpPr>
        <p:spPr>
          <a:xfrm>
            <a:off x="2830946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8"/>
          <p:cNvSpPr/>
          <p:nvPr/>
        </p:nvSpPr>
        <p:spPr>
          <a:xfrm>
            <a:off x="3086274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18"/>
          <p:cNvSpPr/>
          <p:nvPr/>
        </p:nvSpPr>
        <p:spPr>
          <a:xfrm>
            <a:off x="3319645" y="253950"/>
            <a:ext cx="793454" cy="688012"/>
          </a:xfrm>
          <a:custGeom>
            <a:avLst/>
            <a:gdLst/>
            <a:ahLst/>
            <a:cxnLst/>
            <a:rect l="l" t="t" r="r" b="b"/>
            <a:pathLst>
              <a:path w="52330" h="45526" extrusionOk="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name="adj" fmla="val 5329"/>
            </a:avLst>
          </a:prstGeom>
          <a:solidFill>
            <a:schemeClr val="lt1"/>
          </a:solidFill>
          <a:ln>
            <a:noFill/>
          </a:ln>
          <a:effectLst>
            <a:outerShdw blurRad="242888" dist="95250" dir="5760000" algn="bl" rotWithShape="0">
              <a:srgbClr val="231F2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name="adj1" fmla="val 0"/>
              <a:gd name="adj2" fmla="val 3623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5" name="Google Shape;445;p27"/>
          <p:cNvSpPr/>
          <p:nvPr/>
        </p:nvSpPr>
        <p:spPr>
          <a:xfrm>
            <a:off x="859775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6" name="Google Shape;446;p27"/>
          <p:cNvSpPr/>
          <p:nvPr/>
        </p:nvSpPr>
        <p:spPr>
          <a:xfrm>
            <a:off x="1517958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27"/>
          <p:cNvSpPr/>
          <p:nvPr/>
        </p:nvSpPr>
        <p:spPr>
          <a:xfrm>
            <a:off x="2235587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27"/>
          <p:cNvSpPr/>
          <p:nvPr/>
        </p:nvSpPr>
        <p:spPr>
          <a:xfrm>
            <a:off x="2960701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p27"/>
          <p:cNvSpPr/>
          <p:nvPr/>
        </p:nvSpPr>
        <p:spPr>
          <a:xfrm>
            <a:off x="2579425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5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0" name="Google Shape;450;p27"/>
          <p:cNvSpPr/>
          <p:nvPr/>
        </p:nvSpPr>
        <p:spPr>
          <a:xfrm>
            <a:off x="2830946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6">
              <a:alpha val="111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27"/>
          <p:cNvSpPr/>
          <p:nvPr/>
        </p:nvSpPr>
        <p:spPr>
          <a:xfrm>
            <a:off x="3086274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6"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p27"/>
          <p:cNvSpPr/>
          <p:nvPr/>
        </p:nvSpPr>
        <p:spPr>
          <a:xfrm>
            <a:off x="3319645" y="253950"/>
            <a:ext cx="793454" cy="688012"/>
          </a:xfrm>
          <a:custGeom>
            <a:avLst/>
            <a:gdLst/>
            <a:ahLst/>
            <a:cxnLst/>
            <a:rect l="l" t="t" r="r" b="b"/>
            <a:pathLst>
              <a:path w="52330" h="45526" extrusionOk="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name="adj" fmla="val 5329"/>
            </a:avLst>
          </a:prstGeom>
          <a:solidFill>
            <a:schemeClr val="lt1"/>
          </a:solidFill>
          <a:ln>
            <a:noFill/>
          </a:ln>
          <a:effectLst>
            <a:outerShdw blurRad="242888" dist="95250" dir="5760000" algn="bl" rotWithShape="0">
              <a:srgbClr val="231F2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2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name="adj1" fmla="val 0"/>
              <a:gd name="adj2" fmla="val 3623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28"/>
          <p:cNvSpPr/>
          <p:nvPr/>
        </p:nvSpPr>
        <p:spPr>
          <a:xfrm>
            <a:off x="859775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28"/>
          <p:cNvSpPr/>
          <p:nvPr/>
        </p:nvSpPr>
        <p:spPr>
          <a:xfrm>
            <a:off x="1517958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1">
              <a:alpha val="620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28"/>
          <p:cNvSpPr/>
          <p:nvPr/>
        </p:nvSpPr>
        <p:spPr>
          <a:xfrm>
            <a:off x="2235587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dk2">
              <a:alpha val="452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28"/>
          <p:cNvSpPr/>
          <p:nvPr/>
        </p:nvSpPr>
        <p:spPr>
          <a:xfrm>
            <a:off x="2960701" y="944250"/>
            <a:ext cx="3331938" cy="3938399"/>
          </a:xfrm>
          <a:custGeom>
            <a:avLst/>
            <a:gdLst/>
            <a:ahLst/>
            <a:cxnLst/>
            <a:rect l="l" t="t" r="r" b="b"/>
            <a:pathLst>
              <a:path w="44706" h="43888" extrusionOk="0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chemeClr val="lt2">
              <a:alpha val="50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8"/>
          <p:cNvSpPr/>
          <p:nvPr/>
        </p:nvSpPr>
        <p:spPr>
          <a:xfrm>
            <a:off x="2579425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139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28"/>
          <p:cNvSpPr/>
          <p:nvPr/>
        </p:nvSpPr>
        <p:spPr>
          <a:xfrm>
            <a:off x="2830946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chemeClr val="accent3">
              <a:alpha val="29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28"/>
          <p:cNvSpPr/>
          <p:nvPr/>
        </p:nvSpPr>
        <p:spPr>
          <a:xfrm>
            <a:off x="3086274" y="253950"/>
            <a:ext cx="797760" cy="688012"/>
          </a:xfrm>
          <a:custGeom>
            <a:avLst/>
            <a:gdLst/>
            <a:ahLst/>
            <a:cxnLst/>
            <a:rect l="l" t="t" r="r" b="b"/>
            <a:pathLst>
              <a:path w="52614" h="45526" extrusionOk="0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chemeClr val="accent3">
              <a:alpha val="525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Google Shape;463;p28"/>
          <p:cNvSpPr/>
          <p:nvPr/>
        </p:nvSpPr>
        <p:spPr>
          <a:xfrm>
            <a:off x="3319645" y="253950"/>
            <a:ext cx="793454" cy="688012"/>
          </a:xfrm>
          <a:custGeom>
            <a:avLst/>
            <a:gdLst/>
            <a:ahLst/>
            <a:cxnLst/>
            <a:rect l="l" t="t" r="r" b="b"/>
            <a:pathLst>
              <a:path w="52330" h="45526" extrusionOk="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chemeClr val="accent3">
              <a:alpha val="826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73" r:id="rId4"/>
    <p:sldLayoutId id="2147483674" r:id="rId5"/>
  </p:sldLayoutIdLst>
  <p:transition spd="slow">
    <p:comb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500" dirty="0"/>
              <a:t>Predicția întârzierii zborurilor</a:t>
            </a:r>
            <a:endParaRPr sz="6500" dirty="0"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476" name="Google Shape;476;p32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33762" y="446700"/>
              <a:ext cx="356005" cy="355995"/>
            </a:xfrm>
            <a:custGeom>
              <a:avLst/>
              <a:gdLst/>
              <a:ahLst/>
              <a:cxnLst/>
              <a:rect l="l" t="t" r="r" b="b"/>
              <a:pathLst>
                <a:path w="36106" h="36105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33762" y="446700"/>
              <a:ext cx="288287" cy="288277"/>
            </a:xfrm>
            <a:custGeom>
              <a:avLst/>
              <a:gdLst/>
              <a:ahLst/>
              <a:cxnLst/>
              <a:rect l="l" t="t" r="r" b="b"/>
              <a:pathLst>
                <a:path w="29238" h="29237" extrusionOk="0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699900" y="494229"/>
              <a:ext cx="416269" cy="308470"/>
            </a:xfrm>
            <a:custGeom>
              <a:avLst/>
              <a:gdLst/>
              <a:ahLst/>
              <a:cxnLst/>
              <a:rect l="l" t="t" r="r" b="b"/>
              <a:pathLst>
                <a:path w="42218" h="31285" extrusionOk="0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68255" y="494229"/>
              <a:ext cx="347920" cy="308470"/>
            </a:xfrm>
            <a:custGeom>
              <a:avLst/>
              <a:gdLst/>
              <a:ahLst/>
              <a:cxnLst/>
              <a:rect l="l" t="t" r="r" b="b"/>
              <a:pathLst>
                <a:path w="35286" h="31285" extrusionOk="0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7" name="Google Shape;487;p32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488" name="Google Shape;488;p32"/>
            <p:cNvSpPr/>
            <p:nvPr/>
          </p:nvSpPr>
          <p:spPr>
            <a:xfrm>
              <a:off x="859679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838751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314708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7695095" y="-1341310"/>
              <a:ext cx="186570" cy="943599"/>
            </a:xfrm>
            <a:custGeom>
              <a:avLst/>
              <a:gdLst/>
              <a:ahLst/>
              <a:cxnLst/>
              <a:rect l="l" t="t" r="r" b="b"/>
              <a:pathLst>
                <a:path w="1545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8265795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8170638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8075481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7980445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7170041" y="-1341310"/>
              <a:ext cx="99021" cy="943599"/>
            </a:xfrm>
            <a:custGeom>
              <a:avLst/>
              <a:gdLst/>
              <a:ahLst/>
              <a:cxnLst/>
              <a:rect l="l" t="t" r="r" b="b"/>
              <a:pathLst>
                <a:path w="820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704831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6953281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858124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762967" y="-1341310"/>
              <a:ext cx="42024" cy="943599"/>
            </a:xfrm>
            <a:custGeom>
              <a:avLst/>
              <a:gdLst/>
              <a:ahLst/>
              <a:cxnLst/>
              <a:rect l="l" t="t" r="r" b="b"/>
              <a:pathLst>
                <a:path w="348" h="7814" extrusionOk="0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7611410" y="-1341310"/>
              <a:ext cx="38159" cy="943599"/>
            </a:xfrm>
            <a:custGeom>
              <a:avLst/>
              <a:gdLst/>
              <a:ahLst/>
              <a:cxnLst/>
              <a:rect l="l" t="t" r="r" b="b"/>
              <a:pathLst>
                <a:path w="316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7512509" y="-1341310"/>
              <a:ext cx="41903" cy="943599"/>
            </a:xfrm>
            <a:custGeom>
              <a:avLst/>
              <a:gdLst/>
              <a:ahLst/>
              <a:cxnLst/>
              <a:rect l="l" t="t" r="r" b="b"/>
              <a:pathLst>
                <a:path w="347" h="7814" extrusionOk="0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4" name="Google Shape;504;p32"/>
          <p:cNvSpPr/>
          <p:nvPr/>
        </p:nvSpPr>
        <p:spPr>
          <a:xfrm>
            <a:off x="704850" y="379387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32"/>
          <p:cNvSpPr txBox="1">
            <a:spLocks noGrp="1"/>
          </p:cNvSpPr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BOARDING PASS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506" name="Google Shape;506;p32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507" name="Google Shape;507;p32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1" name="Google Shape;531;p32"/>
          <p:cNvSpPr/>
          <p:nvPr/>
        </p:nvSpPr>
        <p:spPr>
          <a:xfrm>
            <a:off x="5846050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32"/>
          <p:cNvSpPr txBox="1">
            <a:spLocks noGrp="1"/>
          </p:cNvSpPr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FLIGHT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3" name="Google Shape;533;p32"/>
          <p:cNvSpPr txBox="1">
            <a:spLocks noGrp="1"/>
          </p:cNvSpPr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GATE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4" name="Google Shape;534;p32"/>
          <p:cNvSpPr txBox="1">
            <a:spLocks noGrp="1"/>
          </p:cNvSpPr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182880" lvl="0" indent="-19812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SEAT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35" name="Google Shape;535;p32"/>
          <p:cNvSpPr txBox="1">
            <a:spLocks noGrp="1"/>
          </p:cNvSpPr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B345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6" name="Google Shape;536;p32"/>
          <p:cNvSpPr txBox="1">
            <a:spLocks noGrp="1"/>
          </p:cNvSpPr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D8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7" name="Google Shape;537;p32"/>
          <p:cNvSpPr txBox="1">
            <a:spLocks noGrp="1"/>
          </p:cNvSpPr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 dirty="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538" name="Google Shape;538;p32"/>
          <p:cNvSpPr txBox="1">
            <a:spLocks noGrp="1"/>
          </p:cNvSpPr>
          <p:nvPr>
            <p:ph type="subTitle" idx="1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Duma Amalia Diana</a:t>
            </a:r>
            <a:endParaRPr dirty="0"/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5100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/>
              <a:t>STUDIUL LITERATURII</a:t>
            </a:r>
            <a:endParaRPr sz="30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2"/>
          </p:nvPr>
        </p:nvSpPr>
        <p:spPr>
          <a:xfrm>
            <a:off x="893275" y="1580113"/>
            <a:ext cx="7357449" cy="360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 XGBoost un model pentru predicția întârzierii zborurilor </a:t>
            </a:r>
            <a:r>
              <a:rPr lang="en-US" sz="1800" dirty="0"/>
              <a:t>[</a:t>
            </a:r>
            <a:r>
              <a:rPr lang="ro-RO" sz="1800" dirty="0"/>
              <a:t>7</a:t>
            </a:r>
            <a:r>
              <a:rPr lang="en-US" sz="1800" dirty="0"/>
              <a:t>]</a:t>
            </a:r>
            <a:r>
              <a:rPr lang="ro-RO" sz="1800" dirty="0"/>
              <a:t> </a:t>
            </a:r>
            <a:endParaRPr sz="18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32A790-75DB-29D5-7C68-166090273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44091"/>
              </p:ext>
            </p:extLst>
          </p:nvPr>
        </p:nvGraphicFramePr>
        <p:xfrm>
          <a:off x="1694682" y="2714846"/>
          <a:ext cx="5897418" cy="1866702"/>
        </p:xfrm>
        <a:graphic>
          <a:graphicData uri="http://schemas.openxmlformats.org/drawingml/2006/table">
            <a:tbl>
              <a:tblPr firstRow="1" bandRow="1">
                <a:tableStyleId>{7D0F5305-A248-45A6-AC55-F6A38A4BC3FE}</a:tableStyleId>
              </a:tblPr>
              <a:tblGrid>
                <a:gridCol w="2948709">
                  <a:extLst>
                    <a:ext uri="{9D8B030D-6E8A-4147-A177-3AD203B41FA5}">
                      <a16:colId xmlns:a16="http://schemas.microsoft.com/office/drawing/2014/main" val="3524311591"/>
                    </a:ext>
                  </a:extLst>
                </a:gridCol>
                <a:gridCol w="2948709">
                  <a:extLst>
                    <a:ext uri="{9D8B030D-6E8A-4147-A177-3AD203B41FA5}">
                      <a16:colId xmlns:a16="http://schemas.microsoft.com/office/drawing/2014/main" val="2050293757"/>
                    </a:ext>
                  </a:extLst>
                </a:gridCol>
              </a:tblGrid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Parametru de performanță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Valoare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35848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Acuratețe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94.2%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32094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Precizie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90.4%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5424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70.7%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96800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F1 scor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79.4%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35817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AUC scor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84.7%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90851"/>
                  </a:ext>
                </a:extLst>
              </a:tr>
            </a:tbl>
          </a:graphicData>
        </a:graphic>
      </p:graphicFrame>
      <p:sp>
        <p:nvSpPr>
          <p:cNvPr id="4" name="Google Shape;1265;p43">
            <a:extLst>
              <a:ext uri="{FF2B5EF4-FFF2-40B4-BE49-F238E27FC236}">
                <a16:creationId xmlns:a16="http://schemas.microsoft.com/office/drawing/2014/main" id="{B18EC030-4F3C-5D0E-1ACC-A928C2D0D73D}"/>
              </a:ext>
            </a:extLst>
          </p:cNvPr>
          <p:cNvSpPr txBox="1">
            <a:spLocks/>
          </p:cNvSpPr>
          <p:nvPr/>
        </p:nvSpPr>
        <p:spPr>
          <a:xfrm>
            <a:off x="948928" y="2077778"/>
            <a:ext cx="7357449" cy="36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1500" b="0" dirty="0"/>
              <a:t> XGBoost – un algoritm bazat pe arbori de decizie care este implementat folosing un gradient boosting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119668335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5100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3000" dirty="0"/>
              <a:t>D</a:t>
            </a:r>
            <a:r>
              <a:rPr lang="ro-RO" sz="3000" dirty="0"/>
              <a:t>ATASET: </a:t>
            </a:r>
            <a:r>
              <a:rPr lang="en-US" sz="3000" dirty="0"/>
              <a:t>Flight Status Prediction</a:t>
            </a:r>
            <a:br>
              <a:rPr lang="en-US" sz="3000" dirty="0"/>
            </a:br>
            <a:endParaRPr sz="30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9DF2B5F-3FD2-B0BE-7DF0-11BA51AC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25" y="1521259"/>
            <a:ext cx="1757588" cy="2967047"/>
          </a:xfrm>
          <a:prstGeom prst="rect">
            <a:avLst/>
          </a:prstGeom>
        </p:spPr>
      </p:pic>
      <p:sp>
        <p:nvSpPr>
          <p:cNvPr id="7" name="Google Shape;1265;p43">
            <a:extLst>
              <a:ext uri="{FF2B5EF4-FFF2-40B4-BE49-F238E27FC236}">
                <a16:creationId xmlns:a16="http://schemas.microsoft.com/office/drawing/2014/main" id="{95BB6522-5135-4682-A3B9-0C5A4432E9FA}"/>
              </a:ext>
            </a:extLst>
          </p:cNvPr>
          <p:cNvSpPr txBox="1">
            <a:spLocks/>
          </p:cNvSpPr>
          <p:nvPr/>
        </p:nvSpPr>
        <p:spPr>
          <a:xfrm>
            <a:off x="1061287" y="1815398"/>
            <a:ext cx="4476092" cy="27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1700" dirty="0"/>
              <a:t>Disponibil pe Kaggle</a:t>
            </a:r>
          </a:p>
        </p:txBody>
      </p:sp>
      <p:sp>
        <p:nvSpPr>
          <p:cNvPr id="13" name="Google Shape;1265;p43">
            <a:extLst>
              <a:ext uri="{FF2B5EF4-FFF2-40B4-BE49-F238E27FC236}">
                <a16:creationId xmlns:a16="http://schemas.microsoft.com/office/drawing/2014/main" id="{61B88F48-A4D0-F14C-B161-619FBE9299D5}"/>
              </a:ext>
            </a:extLst>
          </p:cNvPr>
          <p:cNvSpPr txBox="1">
            <a:spLocks/>
          </p:cNvSpPr>
          <p:nvPr/>
        </p:nvSpPr>
        <p:spPr>
          <a:xfrm>
            <a:off x="1037167" y="2371165"/>
            <a:ext cx="4625733" cy="4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1700" dirty="0"/>
              <a:t>Conține informații despre zborurile din 2018 până în 2022</a:t>
            </a:r>
          </a:p>
        </p:txBody>
      </p:sp>
      <p:sp>
        <p:nvSpPr>
          <p:cNvPr id="15" name="Google Shape;1265;p43">
            <a:extLst>
              <a:ext uri="{FF2B5EF4-FFF2-40B4-BE49-F238E27FC236}">
                <a16:creationId xmlns:a16="http://schemas.microsoft.com/office/drawing/2014/main" id="{A16E61D4-ABDD-1901-5A32-89F8169CB05B}"/>
              </a:ext>
            </a:extLst>
          </p:cNvPr>
          <p:cNvSpPr txBox="1">
            <a:spLocks/>
          </p:cNvSpPr>
          <p:nvPr/>
        </p:nvSpPr>
        <p:spPr>
          <a:xfrm>
            <a:off x="1037167" y="3153938"/>
            <a:ext cx="4788530" cy="27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700" dirty="0"/>
              <a:t>~ </a:t>
            </a:r>
            <a:r>
              <a:rPr lang="ro-RO" sz="1700" dirty="0"/>
              <a:t>2GB date pentru fiecare an</a:t>
            </a:r>
          </a:p>
        </p:txBody>
      </p:sp>
      <p:cxnSp>
        <p:nvCxnSpPr>
          <p:cNvPr id="16" name="Google Shape;1329;p43">
            <a:extLst>
              <a:ext uri="{FF2B5EF4-FFF2-40B4-BE49-F238E27FC236}">
                <a16:creationId xmlns:a16="http://schemas.microsoft.com/office/drawing/2014/main" id="{19696335-248B-0178-8132-0CBCED61E473}"/>
              </a:ext>
            </a:extLst>
          </p:cNvPr>
          <p:cNvCxnSpPr>
            <a:cxnSpLocks/>
          </p:cNvCxnSpPr>
          <p:nvPr/>
        </p:nvCxnSpPr>
        <p:spPr>
          <a:xfrm flipV="1">
            <a:off x="1020669" y="3154176"/>
            <a:ext cx="0" cy="2531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65;p43">
            <a:extLst>
              <a:ext uri="{FF2B5EF4-FFF2-40B4-BE49-F238E27FC236}">
                <a16:creationId xmlns:a16="http://schemas.microsoft.com/office/drawing/2014/main" id="{45BC7807-D78C-EAB4-FB1A-8F2B01F268D1}"/>
              </a:ext>
            </a:extLst>
          </p:cNvPr>
          <p:cNvSpPr txBox="1">
            <a:spLocks/>
          </p:cNvSpPr>
          <p:nvPr/>
        </p:nvSpPr>
        <p:spPr>
          <a:xfrm>
            <a:off x="1004490" y="3766377"/>
            <a:ext cx="4788530" cy="50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1700" dirty="0"/>
              <a:t>61 coloane care conțin informații despre data zborului, avion &amp; aeroport, timpi de plecare, etc.</a:t>
            </a:r>
          </a:p>
        </p:txBody>
      </p:sp>
      <p:cxnSp>
        <p:nvCxnSpPr>
          <p:cNvPr id="18" name="Google Shape;1329;p43">
            <a:extLst>
              <a:ext uri="{FF2B5EF4-FFF2-40B4-BE49-F238E27FC236}">
                <a16:creationId xmlns:a16="http://schemas.microsoft.com/office/drawing/2014/main" id="{974FC33F-3C25-7C47-DE89-C60C23B291BD}"/>
              </a:ext>
            </a:extLst>
          </p:cNvPr>
          <p:cNvCxnSpPr>
            <a:cxnSpLocks/>
          </p:cNvCxnSpPr>
          <p:nvPr/>
        </p:nvCxnSpPr>
        <p:spPr>
          <a:xfrm flipV="1">
            <a:off x="1004490" y="3766377"/>
            <a:ext cx="2639" cy="25839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329;p43">
            <a:extLst>
              <a:ext uri="{FF2B5EF4-FFF2-40B4-BE49-F238E27FC236}">
                <a16:creationId xmlns:a16="http://schemas.microsoft.com/office/drawing/2014/main" id="{3C081C18-729D-3482-0F87-B1E4DD889DB4}"/>
              </a:ext>
            </a:extLst>
          </p:cNvPr>
          <p:cNvCxnSpPr>
            <a:cxnSpLocks/>
          </p:cNvCxnSpPr>
          <p:nvPr/>
        </p:nvCxnSpPr>
        <p:spPr>
          <a:xfrm flipV="1">
            <a:off x="1029921" y="2374718"/>
            <a:ext cx="2639" cy="25839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29;p43">
            <a:extLst>
              <a:ext uri="{FF2B5EF4-FFF2-40B4-BE49-F238E27FC236}">
                <a16:creationId xmlns:a16="http://schemas.microsoft.com/office/drawing/2014/main" id="{F2BF6A0A-FDE5-46F1-9B55-7C2FE75302B1}"/>
              </a:ext>
            </a:extLst>
          </p:cNvPr>
          <p:cNvCxnSpPr>
            <a:cxnSpLocks/>
          </p:cNvCxnSpPr>
          <p:nvPr/>
        </p:nvCxnSpPr>
        <p:spPr>
          <a:xfrm flipV="1">
            <a:off x="1045640" y="1813895"/>
            <a:ext cx="2639" cy="25839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9038220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5100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ro-RO" sz="3000" dirty="0"/>
              <a:t>METODOLOGIE</a:t>
            </a:r>
            <a:endParaRPr sz="30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Google Shape;1265;p43">
            <a:extLst>
              <a:ext uri="{FF2B5EF4-FFF2-40B4-BE49-F238E27FC236}">
                <a16:creationId xmlns:a16="http://schemas.microsoft.com/office/drawing/2014/main" id="{72F64F51-34DA-D201-866B-E38830CD0A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75750" y="1634003"/>
            <a:ext cx="413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PREPROCESAREA DATELOR</a:t>
            </a:r>
            <a:endParaRPr dirty="0"/>
          </a:p>
        </p:txBody>
      </p:sp>
      <p:cxnSp>
        <p:nvCxnSpPr>
          <p:cNvPr id="3" name="Google Shape;1329;p43">
            <a:extLst>
              <a:ext uri="{FF2B5EF4-FFF2-40B4-BE49-F238E27FC236}">
                <a16:creationId xmlns:a16="http://schemas.microsoft.com/office/drawing/2014/main" id="{9F396937-6A32-5983-387E-F68DC1D4BD30}"/>
              </a:ext>
            </a:extLst>
          </p:cNvPr>
          <p:cNvCxnSpPr/>
          <p:nvPr/>
        </p:nvCxnSpPr>
        <p:spPr>
          <a:xfrm rot="10800000">
            <a:off x="1384425" y="1777964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265;p43">
            <a:extLst>
              <a:ext uri="{FF2B5EF4-FFF2-40B4-BE49-F238E27FC236}">
                <a16:creationId xmlns:a16="http://schemas.microsoft.com/office/drawing/2014/main" id="{31A62B76-7064-7D4D-D301-ACC76DE39ED5}"/>
              </a:ext>
            </a:extLst>
          </p:cNvPr>
          <p:cNvSpPr txBox="1">
            <a:spLocks/>
          </p:cNvSpPr>
          <p:nvPr/>
        </p:nvSpPr>
        <p:spPr>
          <a:xfrm>
            <a:off x="1372097" y="2713646"/>
            <a:ext cx="452060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dirty="0"/>
              <a:t>IMPLEMENTAREA ALGORITMILOR</a:t>
            </a:r>
          </a:p>
        </p:txBody>
      </p:sp>
      <p:cxnSp>
        <p:nvCxnSpPr>
          <p:cNvPr id="6" name="Google Shape;1329;p43">
            <a:extLst>
              <a:ext uri="{FF2B5EF4-FFF2-40B4-BE49-F238E27FC236}">
                <a16:creationId xmlns:a16="http://schemas.microsoft.com/office/drawing/2014/main" id="{975CC6D0-D6DE-6E77-8B64-67E787F0B24A}"/>
              </a:ext>
            </a:extLst>
          </p:cNvPr>
          <p:cNvCxnSpPr/>
          <p:nvPr/>
        </p:nvCxnSpPr>
        <p:spPr>
          <a:xfrm rot="10800000">
            <a:off x="1380773" y="2857607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265;p43">
            <a:extLst>
              <a:ext uri="{FF2B5EF4-FFF2-40B4-BE49-F238E27FC236}">
                <a16:creationId xmlns:a16="http://schemas.microsoft.com/office/drawing/2014/main" id="{C3DDED5C-6EE2-08C9-A573-AE1083DE0D91}"/>
              </a:ext>
            </a:extLst>
          </p:cNvPr>
          <p:cNvSpPr txBox="1">
            <a:spLocks/>
          </p:cNvSpPr>
          <p:nvPr/>
        </p:nvSpPr>
        <p:spPr>
          <a:xfrm>
            <a:off x="1371036" y="4064004"/>
            <a:ext cx="605082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dirty="0"/>
              <a:t>EVALUAREA ȘI COMPARAREA REZULTATELOR</a:t>
            </a:r>
          </a:p>
        </p:txBody>
      </p:sp>
      <p:cxnSp>
        <p:nvCxnSpPr>
          <p:cNvPr id="9" name="Google Shape;1329;p43">
            <a:extLst>
              <a:ext uri="{FF2B5EF4-FFF2-40B4-BE49-F238E27FC236}">
                <a16:creationId xmlns:a16="http://schemas.microsoft.com/office/drawing/2014/main" id="{BA99874A-3E7E-9B87-9DBB-084219546C12}"/>
              </a:ext>
            </a:extLst>
          </p:cNvPr>
          <p:cNvCxnSpPr/>
          <p:nvPr/>
        </p:nvCxnSpPr>
        <p:spPr>
          <a:xfrm rot="10800000">
            <a:off x="1379712" y="4207965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674;p47">
            <a:extLst>
              <a:ext uri="{FF2B5EF4-FFF2-40B4-BE49-F238E27FC236}">
                <a16:creationId xmlns:a16="http://schemas.microsoft.com/office/drawing/2014/main" id="{0E3FBB85-7978-B8D8-E3D5-3F0DCC56E325}"/>
              </a:ext>
            </a:extLst>
          </p:cNvPr>
          <p:cNvSpPr txBox="1"/>
          <p:nvPr/>
        </p:nvSpPr>
        <p:spPr>
          <a:xfrm>
            <a:off x="1640244" y="2142688"/>
            <a:ext cx="3821001" cy="5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Curățare</a:t>
            </a:r>
            <a:endParaRPr lang="ro-RO"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pt-BR" sz="300"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28575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Alegerea coloanelor de interes</a:t>
            </a:r>
          </a:p>
        </p:txBody>
      </p:sp>
      <p:sp>
        <p:nvSpPr>
          <p:cNvPr id="12" name="Google Shape;1674;p47">
            <a:extLst>
              <a:ext uri="{FF2B5EF4-FFF2-40B4-BE49-F238E27FC236}">
                <a16:creationId xmlns:a16="http://schemas.microsoft.com/office/drawing/2014/main" id="{CD139C9F-00EE-654D-F3F3-994D1519937A}"/>
              </a:ext>
            </a:extLst>
          </p:cNvPr>
          <p:cNvSpPr txBox="1"/>
          <p:nvPr/>
        </p:nvSpPr>
        <p:spPr>
          <a:xfrm>
            <a:off x="1657729" y="3284604"/>
            <a:ext cx="3821001" cy="7349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Regresie logistică</a:t>
            </a:r>
          </a:p>
          <a:p>
            <a: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pt-BR" sz="300"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28575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SVM</a:t>
            </a:r>
          </a:p>
          <a:p>
            <a:pPr marL="28575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Arbori de decizie</a:t>
            </a:r>
          </a:p>
          <a:p>
            <a:pPr marL="28575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  <p:extLst>
      <p:ext uri="{BB962C8B-B14F-4D97-AF65-F5344CB8AC3E}">
        <p14:creationId xmlns:p14="http://schemas.microsoft.com/office/powerpoint/2010/main" val="1088096082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500" dirty="0"/>
              <a:t>REFERINȚE</a:t>
            </a:r>
            <a:endParaRPr sz="35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" name="Google Shape;1265;p43">
            <a:extLst>
              <a:ext uri="{FF2B5EF4-FFF2-40B4-BE49-F238E27FC236}">
                <a16:creationId xmlns:a16="http://schemas.microsoft.com/office/drawing/2014/main" id="{E4E2F61F-CA38-6ECA-6A98-DE3C084B96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24750" y="1646419"/>
            <a:ext cx="7433017" cy="340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000" b="0" dirty="0"/>
              <a:t>Supriyanto, C., Rafrastara, F. A., Astuti, Y. P., &amp; Kencana, L. I. (2021). Clustered Logistic Regression Algorithm for Flight Delay Prediction. International Journal of Computer Science and Information Security (IJCSIS), 19(2).</a:t>
            </a:r>
          </a:p>
        </p:txBody>
      </p:sp>
      <p:sp>
        <p:nvSpPr>
          <p:cNvPr id="8" name="Google Shape;1265;p43">
            <a:extLst>
              <a:ext uri="{FF2B5EF4-FFF2-40B4-BE49-F238E27FC236}">
                <a16:creationId xmlns:a16="http://schemas.microsoft.com/office/drawing/2014/main" id="{CD25ED79-DE65-17C7-EB94-6F2D9E707E4F}"/>
              </a:ext>
            </a:extLst>
          </p:cNvPr>
          <p:cNvSpPr txBox="1">
            <a:spLocks/>
          </p:cNvSpPr>
          <p:nvPr/>
        </p:nvSpPr>
        <p:spPr>
          <a:xfrm>
            <a:off x="713058" y="1641247"/>
            <a:ext cx="363523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100" b="0" dirty="0"/>
              <a:t>[1]</a:t>
            </a:r>
            <a:endParaRPr lang="ro-RO" sz="1100" b="0" dirty="0"/>
          </a:p>
        </p:txBody>
      </p:sp>
      <p:sp>
        <p:nvSpPr>
          <p:cNvPr id="9" name="Google Shape;1265;p43">
            <a:extLst>
              <a:ext uri="{FF2B5EF4-FFF2-40B4-BE49-F238E27FC236}">
                <a16:creationId xmlns:a16="http://schemas.microsoft.com/office/drawing/2014/main" id="{47E1A26E-9168-06FD-8EBB-860F28EB1179}"/>
              </a:ext>
            </a:extLst>
          </p:cNvPr>
          <p:cNvSpPr txBox="1">
            <a:spLocks/>
          </p:cNvSpPr>
          <p:nvPr/>
        </p:nvSpPr>
        <p:spPr>
          <a:xfrm>
            <a:off x="924750" y="2027085"/>
            <a:ext cx="743301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000" b="0" dirty="0"/>
              <a:t>Yanying, Y., Mo, H., &amp; Haifeng, L. (2019). A classification prediction analysis of flight cancellation based on spark. Procedia Computer Science, 162, 480-486.</a:t>
            </a:r>
            <a:endParaRPr lang="ro-RO" sz="1000" b="0" dirty="0"/>
          </a:p>
        </p:txBody>
      </p:sp>
      <p:sp>
        <p:nvSpPr>
          <p:cNvPr id="10" name="Google Shape;1265;p43">
            <a:extLst>
              <a:ext uri="{FF2B5EF4-FFF2-40B4-BE49-F238E27FC236}">
                <a16:creationId xmlns:a16="http://schemas.microsoft.com/office/drawing/2014/main" id="{EEF3C65C-89B8-91AF-8A7C-06E34F4E26D0}"/>
              </a:ext>
            </a:extLst>
          </p:cNvPr>
          <p:cNvSpPr txBox="1">
            <a:spLocks/>
          </p:cNvSpPr>
          <p:nvPr/>
        </p:nvSpPr>
        <p:spPr>
          <a:xfrm>
            <a:off x="707630" y="2021913"/>
            <a:ext cx="44628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100" b="0" dirty="0"/>
              <a:t>[</a:t>
            </a:r>
            <a:r>
              <a:rPr lang="ro-RO" sz="1100" b="0" dirty="0"/>
              <a:t>2</a:t>
            </a:r>
            <a:r>
              <a:rPr lang="en-US" sz="1100" b="0" dirty="0"/>
              <a:t>]</a:t>
            </a:r>
            <a:endParaRPr lang="ro-RO" sz="1100" b="0" dirty="0"/>
          </a:p>
        </p:txBody>
      </p:sp>
      <p:sp>
        <p:nvSpPr>
          <p:cNvPr id="13" name="Google Shape;1265;p43">
            <a:extLst>
              <a:ext uri="{FF2B5EF4-FFF2-40B4-BE49-F238E27FC236}">
                <a16:creationId xmlns:a16="http://schemas.microsoft.com/office/drawing/2014/main" id="{F01C47BC-B3B5-7C00-6A33-C0A333BD0489}"/>
              </a:ext>
            </a:extLst>
          </p:cNvPr>
          <p:cNvSpPr txBox="1">
            <a:spLocks/>
          </p:cNvSpPr>
          <p:nvPr/>
        </p:nvSpPr>
        <p:spPr>
          <a:xfrm>
            <a:off x="924750" y="2407751"/>
            <a:ext cx="743301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000" b="0" dirty="0"/>
              <a:t>Khotimah, H., Al Aluf, B. W., Rifqi, M. A., Hernawan, A., &amp; Nugraha, G. S. (2023). Performance Analysis of the Distributed Support Vector Machine Algorithm Using Spark for Predicting Flight Delays. In E3S Web of Conferences (Vol. 465, p. 02037). EDP Sciences.</a:t>
            </a:r>
            <a:endParaRPr lang="ro-RO" sz="1000" b="0" dirty="0"/>
          </a:p>
        </p:txBody>
      </p:sp>
      <p:sp>
        <p:nvSpPr>
          <p:cNvPr id="14" name="Google Shape;1265;p43">
            <a:extLst>
              <a:ext uri="{FF2B5EF4-FFF2-40B4-BE49-F238E27FC236}">
                <a16:creationId xmlns:a16="http://schemas.microsoft.com/office/drawing/2014/main" id="{38309540-FE66-5A86-9C78-74ACF90EC020}"/>
              </a:ext>
            </a:extLst>
          </p:cNvPr>
          <p:cNvSpPr txBox="1">
            <a:spLocks/>
          </p:cNvSpPr>
          <p:nvPr/>
        </p:nvSpPr>
        <p:spPr>
          <a:xfrm>
            <a:off x="707630" y="2402579"/>
            <a:ext cx="44628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100" b="0" dirty="0"/>
              <a:t>[</a:t>
            </a:r>
            <a:r>
              <a:rPr lang="ro-RO" sz="1100" b="0" dirty="0"/>
              <a:t>3</a:t>
            </a:r>
            <a:r>
              <a:rPr lang="en-US" sz="1100" b="0" dirty="0"/>
              <a:t>]</a:t>
            </a:r>
            <a:endParaRPr lang="ro-RO" sz="1100" b="0" dirty="0"/>
          </a:p>
        </p:txBody>
      </p:sp>
      <p:sp>
        <p:nvSpPr>
          <p:cNvPr id="15" name="Google Shape;1265;p43">
            <a:extLst>
              <a:ext uri="{FF2B5EF4-FFF2-40B4-BE49-F238E27FC236}">
                <a16:creationId xmlns:a16="http://schemas.microsoft.com/office/drawing/2014/main" id="{2C6AB04A-5DB1-9C8E-D690-7473AD7E9FD5}"/>
              </a:ext>
            </a:extLst>
          </p:cNvPr>
          <p:cNvSpPr txBox="1">
            <a:spLocks/>
          </p:cNvSpPr>
          <p:nvPr/>
        </p:nvSpPr>
        <p:spPr>
          <a:xfrm>
            <a:off x="924750" y="2783245"/>
            <a:ext cx="743301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000" b="0" dirty="0"/>
              <a:t>Paramita, C., Supriyanto, C., Syarifuddin, L. A., &amp; Rafrastara, F. A. (2022). The Use of Cluster Computing and Random Forest Algoritm for Flight Delay Prediction. International Journal of Computer Science and Information Security (IJCSIS), 20(2).</a:t>
            </a:r>
            <a:endParaRPr lang="ro-RO" sz="1000" b="0" dirty="0"/>
          </a:p>
        </p:txBody>
      </p:sp>
      <p:sp>
        <p:nvSpPr>
          <p:cNvPr id="16" name="Google Shape;1265;p43">
            <a:extLst>
              <a:ext uri="{FF2B5EF4-FFF2-40B4-BE49-F238E27FC236}">
                <a16:creationId xmlns:a16="http://schemas.microsoft.com/office/drawing/2014/main" id="{43CFB7F0-A6A6-9DD3-B79C-4436EB4BF60E}"/>
              </a:ext>
            </a:extLst>
          </p:cNvPr>
          <p:cNvSpPr txBox="1">
            <a:spLocks/>
          </p:cNvSpPr>
          <p:nvPr/>
        </p:nvSpPr>
        <p:spPr>
          <a:xfrm>
            <a:off x="707630" y="2778073"/>
            <a:ext cx="44628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100" b="0" dirty="0"/>
              <a:t>[</a:t>
            </a:r>
            <a:r>
              <a:rPr lang="ro-RO" sz="1100" b="0" dirty="0"/>
              <a:t>4</a:t>
            </a:r>
            <a:r>
              <a:rPr lang="en-US" sz="1100" b="0" dirty="0"/>
              <a:t>]</a:t>
            </a:r>
            <a:endParaRPr lang="ro-RO" sz="1100" b="0" dirty="0"/>
          </a:p>
        </p:txBody>
      </p:sp>
      <p:sp>
        <p:nvSpPr>
          <p:cNvPr id="17" name="Google Shape;1265;p43">
            <a:extLst>
              <a:ext uri="{FF2B5EF4-FFF2-40B4-BE49-F238E27FC236}">
                <a16:creationId xmlns:a16="http://schemas.microsoft.com/office/drawing/2014/main" id="{1A104F44-F972-48E3-DC38-77C73209A4F1}"/>
              </a:ext>
            </a:extLst>
          </p:cNvPr>
          <p:cNvSpPr txBox="1">
            <a:spLocks/>
          </p:cNvSpPr>
          <p:nvPr/>
        </p:nvSpPr>
        <p:spPr>
          <a:xfrm>
            <a:off x="934370" y="3118813"/>
            <a:ext cx="743301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000" b="0" dirty="0"/>
              <a:t>Yazdi, M. F., Kamel, S. R., Chabok, S. J. M., &amp; Kheirabadi, M. (2020). Flight delay prediction based on deep learning and Levenberg-Marquart algorithm. Journal of Big Data, 7(1), 106.</a:t>
            </a:r>
            <a:endParaRPr lang="ro-RO" sz="1000" b="0" dirty="0"/>
          </a:p>
        </p:txBody>
      </p:sp>
      <p:sp>
        <p:nvSpPr>
          <p:cNvPr id="18" name="Google Shape;1265;p43">
            <a:extLst>
              <a:ext uri="{FF2B5EF4-FFF2-40B4-BE49-F238E27FC236}">
                <a16:creationId xmlns:a16="http://schemas.microsoft.com/office/drawing/2014/main" id="{A02F85EC-24BB-FDCD-99BE-215EF35D4B35}"/>
              </a:ext>
            </a:extLst>
          </p:cNvPr>
          <p:cNvSpPr txBox="1">
            <a:spLocks/>
          </p:cNvSpPr>
          <p:nvPr/>
        </p:nvSpPr>
        <p:spPr>
          <a:xfrm>
            <a:off x="717250" y="3113641"/>
            <a:ext cx="44628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100" b="0" dirty="0"/>
              <a:t>[</a:t>
            </a:r>
            <a:r>
              <a:rPr lang="ro-RO" sz="1100" b="0" dirty="0"/>
              <a:t>5</a:t>
            </a:r>
            <a:r>
              <a:rPr lang="en-US" sz="1100" b="0" dirty="0"/>
              <a:t>]</a:t>
            </a:r>
            <a:endParaRPr lang="ro-RO" sz="1100" b="0" dirty="0"/>
          </a:p>
        </p:txBody>
      </p:sp>
      <p:sp>
        <p:nvSpPr>
          <p:cNvPr id="19" name="Google Shape;1265;p43">
            <a:extLst>
              <a:ext uri="{FF2B5EF4-FFF2-40B4-BE49-F238E27FC236}">
                <a16:creationId xmlns:a16="http://schemas.microsoft.com/office/drawing/2014/main" id="{1D6BD860-032F-F611-006F-6DE7175B6B04}"/>
              </a:ext>
            </a:extLst>
          </p:cNvPr>
          <p:cNvSpPr txBox="1">
            <a:spLocks/>
          </p:cNvSpPr>
          <p:nvPr/>
        </p:nvSpPr>
        <p:spPr>
          <a:xfrm>
            <a:off x="934370" y="3489135"/>
            <a:ext cx="743301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000" b="0" dirty="0"/>
              <a:t>Qu, J., Zhao, T., Ye, M., Li, J., &amp; Liu, C. (2020). Flight delay prediction using deep convolutional neural network based on fusion of meteorological data. Neural Processing Letters, 52(2), 1461-1484.</a:t>
            </a:r>
            <a:endParaRPr lang="ro-RO" sz="1000" b="0" dirty="0"/>
          </a:p>
        </p:txBody>
      </p:sp>
      <p:sp>
        <p:nvSpPr>
          <p:cNvPr id="20" name="Google Shape;1265;p43">
            <a:extLst>
              <a:ext uri="{FF2B5EF4-FFF2-40B4-BE49-F238E27FC236}">
                <a16:creationId xmlns:a16="http://schemas.microsoft.com/office/drawing/2014/main" id="{A2976D4B-4F3D-EA4B-BC7A-69F497ABC258}"/>
              </a:ext>
            </a:extLst>
          </p:cNvPr>
          <p:cNvSpPr txBox="1">
            <a:spLocks/>
          </p:cNvSpPr>
          <p:nvPr/>
        </p:nvSpPr>
        <p:spPr>
          <a:xfrm>
            <a:off x="717250" y="3483963"/>
            <a:ext cx="44628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100" b="0" dirty="0"/>
              <a:t>[</a:t>
            </a:r>
            <a:r>
              <a:rPr lang="ro-RO" sz="1100" b="0" dirty="0"/>
              <a:t>6</a:t>
            </a:r>
            <a:r>
              <a:rPr lang="en-US" sz="1100" b="0" dirty="0"/>
              <a:t>]</a:t>
            </a:r>
            <a:endParaRPr lang="ro-RO" sz="1100" b="0" dirty="0"/>
          </a:p>
        </p:txBody>
      </p:sp>
      <p:sp>
        <p:nvSpPr>
          <p:cNvPr id="21" name="Google Shape;1265;p43">
            <a:extLst>
              <a:ext uri="{FF2B5EF4-FFF2-40B4-BE49-F238E27FC236}">
                <a16:creationId xmlns:a16="http://schemas.microsoft.com/office/drawing/2014/main" id="{96248C46-D587-878A-559D-8C1C4E5B54D3}"/>
              </a:ext>
            </a:extLst>
          </p:cNvPr>
          <p:cNvSpPr txBox="1">
            <a:spLocks/>
          </p:cNvSpPr>
          <p:nvPr/>
        </p:nvSpPr>
        <p:spPr>
          <a:xfrm>
            <a:off x="934370" y="3880145"/>
            <a:ext cx="743301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000" b="0" dirty="0"/>
              <a:t>Kalyani, N. L., Jeshmitha, G., Samanvitha, M., Mahesh, J., &amp; Kiranmayee, B. V. (2020, October). Machine learning model-based prediction of flight delay. In 2020 Fourth International Conference on I-SMAC (IoT in Social, Mobile, Analytics and Cloud)(I-SMAC) (pp. 577-581). IEEE.</a:t>
            </a:r>
            <a:endParaRPr lang="ro-RO" sz="1000" b="0" dirty="0"/>
          </a:p>
        </p:txBody>
      </p:sp>
      <p:sp>
        <p:nvSpPr>
          <p:cNvPr id="22" name="Google Shape;1265;p43">
            <a:extLst>
              <a:ext uri="{FF2B5EF4-FFF2-40B4-BE49-F238E27FC236}">
                <a16:creationId xmlns:a16="http://schemas.microsoft.com/office/drawing/2014/main" id="{BCD5B381-481D-A109-FEAE-5205B128CA54}"/>
              </a:ext>
            </a:extLst>
          </p:cNvPr>
          <p:cNvSpPr txBox="1">
            <a:spLocks/>
          </p:cNvSpPr>
          <p:nvPr/>
        </p:nvSpPr>
        <p:spPr>
          <a:xfrm>
            <a:off x="717250" y="3874973"/>
            <a:ext cx="446287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1100" b="0" dirty="0"/>
              <a:t>[7]</a:t>
            </a:r>
            <a:endParaRPr lang="ro-RO" sz="1100" b="0" dirty="0"/>
          </a:p>
        </p:txBody>
      </p:sp>
    </p:spTree>
    <p:extLst>
      <p:ext uri="{BB962C8B-B14F-4D97-AF65-F5344CB8AC3E}">
        <p14:creationId xmlns:p14="http://schemas.microsoft.com/office/powerpoint/2010/main" val="1721290330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500" dirty="0"/>
              <a:t>ENTITĂȚI AFECTATE</a:t>
            </a:r>
            <a:endParaRPr sz="35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2"/>
          </p:nvPr>
        </p:nvSpPr>
        <p:spPr>
          <a:xfrm>
            <a:off x="1585799" y="1741821"/>
            <a:ext cx="653167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COMPANIILE AERIENE</a:t>
            </a:r>
            <a:endParaRPr dirty="0"/>
          </a:p>
        </p:txBody>
      </p:sp>
      <p:sp>
        <p:nvSpPr>
          <p:cNvPr id="1267" name="Google Shape;1267;p43"/>
          <p:cNvSpPr txBox="1">
            <a:spLocks noGrp="1"/>
          </p:cNvSpPr>
          <p:nvPr>
            <p:ph type="title" idx="3"/>
          </p:nvPr>
        </p:nvSpPr>
        <p:spPr>
          <a:xfrm>
            <a:off x="1585799" y="2336090"/>
            <a:ext cx="661544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PASAGERII</a:t>
            </a:r>
            <a:endParaRPr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1329" name="Google Shape;1329;p43"/>
          <p:cNvCxnSpPr/>
          <p:nvPr/>
        </p:nvCxnSpPr>
        <p:spPr>
          <a:xfrm rot="10800000">
            <a:off x="1594475" y="1885782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43"/>
          <p:cNvCxnSpPr/>
          <p:nvPr/>
        </p:nvCxnSpPr>
        <p:spPr>
          <a:xfrm rot="10800000">
            <a:off x="1594474" y="2465821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267;p43">
            <a:extLst>
              <a:ext uri="{FF2B5EF4-FFF2-40B4-BE49-F238E27FC236}">
                <a16:creationId xmlns:a16="http://schemas.microsoft.com/office/drawing/2014/main" id="{EF4A61CD-C09A-F7CA-B163-CD09AE8F45DD}"/>
              </a:ext>
            </a:extLst>
          </p:cNvPr>
          <p:cNvSpPr txBox="1">
            <a:spLocks/>
          </p:cNvSpPr>
          <p:nvPr/>
        </p:nvSpPr>
        <p:spPr>
          <a:xfrm>
            <a:off x="1600141" y="2930359"/>
            <a:ext cx="647191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dirty="0"/>
              <a:t>AEROPORTURILE</a:t>
            </a:r>
          </a:p>
        </p:txBody>
      </p:sp>
      <p:cxnSp>
        <p:nvCxnSpPr>
          <p:cNvPr id="9" name="Google Shape;1330;p43">
            <a:extLst>
              <a:ext uri="{FF2B5EF4-FFF2-40B4-BE49-F238E27FC236}">
                <a16:creationId xmlns:a16="http://schemas.microsoft.com/office/drawing/2014/main" id="{73929B88-35C2-EEF1-6CE5-10ECEAC805DE}"/>
              </a:ext>
            </a:extLst>
          </p:cNvPr>
          <p:cNvCxnSpPr/>
          <p:nvPr/>
        </p:nvCxnSpPr>
        <p:spPr>
          <a:xfrm rot="10800000">
            <a:off x="1608815" y="3060090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67;p43">
            <a:extLst>
              <a:ext uri="{FF2B5EF4-FFF2-40B4-BE49-F238E27FC236}">
                <a16:creationId xmlns:a16="http://schemas.microsoft.com/office/drawing/2014/main" id="{5A0C8CA0-1039-1617-C81B-C7D8F0B35A9B}"/>
              </a:ext>
            </a:extLst>
          </p:cNvPr>
          <p:cNvSpPr txBox="1">
            <a:spLocks/>
          </p:cNvSpPr>
          <p:nvPr/>
        </p:nvSpPr>
        <p:spPr>
          <a:xfrm>
            <a:off x="1585800" y="3524628"/>
            <a:ext cx="688600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dirty="0"/>
              <a:t>AUTORITĂȚILE DE CONTROL AL TRAFICULUI AERIAN</a:t>
            </a:r>
          </a:p>
        </p:txBody>
      </p:sp>
      <p:cxnSp>
        <p:nvCxnSpPr>
          <p:cNvPr id="13" name="Google Shape;1330;p43">
            <a:extLst>
              <a:ext uri="{FF2B5EF4-FFF2-40B4-BE49-F238E27FC236}">
                <a16:creationId xmlns:a16="http://schemas.microsoft.com/office/drawing/2014/main" id="{014517D7-025E-991D-A08F-E7E46EF84E6C}"/>
              </a:ext>
            </a:extLst>
          </p:cNvPr>
          <p:cNvCxnSpPr/>
          <p:nvPr/>
        </p:nvCxnSpPr>
        <p:spPr>
          <a:xfrm rot="10800000">
            <a:off x="1594475" y="3654359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080;p52">
            <a:extLst>
              <a:ext uri="{FF2B5EF4-FFF2-40B4-BE49-F238E27FC236}">
                <a16:creationId xmlns:a16="http://schemas.microsoft.com/office/drawing/2014/main" id="{5DC63BD0-4DA1-A95E-C30E-99FADE928518}"/>
              </a:ext>
            </a:extLst>
          </p:cNvPr>
          <p:cNvSpPr/>
          <p:nvPr/>
        </p:nvSpPr>
        <p:spPr>
          <a:xfrm>
            <a:off x="1071941" y="1858857"/>
            <a:ext cx="334589" cy="324942"/>
          </a:xfrm>
          <a:custGeom>
            <a:avLst/>
            <a:gdLst/>
            <a:ahLst/>
            <a:cxnLst/>
            <a:rect l="l" t="t" r="r" b="b"/>
            <a:pathLst>
              <a:path w="11064" h="10745" extrusionOk="0">
                <a:moveTo>
                  <a:pt x="5015" y="860"/>
                </a:moveTo>
                <a:lnTo>
                  <a:pt x="5461" y="1306"/>
                </a:lnTo>
                <a:lnTo>
                  <a:pt x="5068" y="1699"/>
                </a:lnTo>
                <a:lnTo>
                  <a:pt x="4444" y="1431"/>
                </a:lnTo>
                <a:lnTo>
                  <a:pt x="5015" y="860"/>
                </a:lnTo>
                <a:close/>
                <a:moveTo>
                  <a:pt x="8896" y="1569"/>
                </a:moveTo>
                <a:cubicBezTo>
                  <a:pt x="8815" y="1569"/>
                  <a:pt x="8735" y="1601"/>
                  <a:pt x="8672" y="1663"/>
                </a:cubicBezTo>
                <a:lnTo>
                  <a:pt x="7780" y="2555"/>
                </a:lnTo>
                <a:cubicBezTo>
                  <a:pt x="7655" y="2680"/>
                  <a:pt x="7655" y="2876"/>
                  <a:pt x="7780" y="3001"/>
                </a:cubicBezTo>
                <a:cubicBezTo>
                  <a:pt x="7843" y="3064"/>
                  <a:pt x="7923" y="3095"/>
                  <a:pt x="8003" y="3095"/>
                </a:cubicBezTo>
                <a:cubicBezTo>
                  <a:pt x="8084" y="3095"/>
                  <a:pt x="8164" y="3064"/>
                  <a:pt x="8226" y="3001"/>
                </a:cubicBezTo>
                <a:lnTo>
                  <a:pt x="9119" y="2109"/>
                </a:lnTo>
                <a:cubicBezTo>
                  <a:pt x="9243" y="1984"/>
                  <a:pt x="9243" y="1788"/>
                  <a:pt x="9119" y="1663"/>
                </a:cubicBezTo>
                <a:cubicBezTo>
                  <a:pt x="9056" y="1601"/>
                  <a:pt x="8976" y="1569"/>
                  <a:pt x="8896" y="1569"/>
                </a:cubicBezTo>
                <a:close/>
                <a:moveTo>
                  <a:pt x="1732" y="972"/>
                </a:moveTo>
                <a:cubicBezTo>
                  <a:pt x="1865" y="972"/>
                  <a:pt x="1999" y="1000"/>
                  <a:pt x="2124" y="1056"/>
                </a:cubicBezTo>
                <a:lnTo>
                  <a:pt x="5800" y="2734"/>
                </a:lnTo>
                <a:lnTo>
                  <a:pt x="5336" y="3197"/>
                </a:lnTo>
                <a:cubicBezTo>
                  <a:pt x="5104" y="3447"/>
                  <a:pt x="4854" y="3715"/>
                  <a:pt x="4569" y="4036"/>
                </a:cubicBezTo>
                <a:lnTo>
                  <a:pt x="1036" y="1270"/>
                </a:lnTo>
                <a:lnTo>
                  <a:pt x="1072" y="1253"/>
                </a:lnTo>
                <a:cubicBezTo>
                  <a:pt x="1245" y="1067"/>
                  <a:pt x="1487" y="972"/>
                  <a:pt x="1732" y="972"/>
                </a:cubicBezTo>
                <a:close/>
                <a:moveTo>
                  <a:pt x="9475" y="5303"/>
                </a:moveTo>
                <a:lnTo>
                  <a:pt x="9921" y="5749"/>
                </a:lnTo>
                <a:lnTo>
                  <a:pt x="9351" y="6320"/>
                </a:lnTo>
                <a:lnTo>
                  <a:pt x="9065" y="5713"/>
                </a:lnTo>
                <a:lnTo>
                  <a:pt x="9475" y="5303"/>
                </a:lnTo>
                <a:close/>
                <a:moveTo>
                  <a:pt x="1999" y="7408"/>
                </a:moveTo>
                <a:cubicBezTo>
                  <a:pt x="1785" y="7712"/>
                  <a:pt x="1625" y="7997"/>
                  <a:pt x="1482" y="8247"/>
                </a:cubicBezTo>
                <a:lnTo>
                  <a:pt x="715" y="7997"/>
                </a:lnTo>
                <a:lnTo>
                  <a:pt x="768" y="7658"/>
                </a:lnTo>
                <a:cubicBezTo>
                  <a:pt x="804" y="7515"/>
                  <a:pt x="929" y="7408"/>
                  <a:pt x="1089" y="7408"/>
                </a:cubicBezTo>
                <a:close/>
                <a:moveTo>
                  <a:pt x="9583" y="630"/>
                </a:moveTo>
                <a:cubicBezTo>
                  <a:pt x="9763" y="630"/>
                  <a:pt x="9911" y="677"/>
                  <a:pt x="10011" y="771"/>
                </a:cubicBezTo>
                <a:cubicBezTo>
                  <a:pt x="10314" y="1092"/>
                  <a:pt x="10118" y="1984"/>
                  <a:pt x="9333" y="2769"/>
                </a:cubicBezTo>
                <a:lnTo>
                  <a:pt x="7120" y="4982"/>
                </a:lnTo>
                <a:cubicBezTo>
                  <a:pt x="6371" y="5749"/>
                  <a:pt x="5140" y="6766"/>
                  <a:pt x="3926" y="7622"/>
                </a:cubicBezTo>
                <a:cubicBezTo>
                  <a:pt x="3623" y="7854"/>
                  <a:pt x="2517" y="8639"/>
                  <a:pt x="1839" y="8943"/>
                </a:cubicBezTo>
                <a:cubicBezTo>
                  <a:pt x="2106" y="8318"/>
                  <a:pt x="2784" y="7355"/>
                  <a:pt x="3177" y="6802"/>
                </a:cubicBezTo>
                <a:cubicBezTo>
                  <a:pt x="4051" y="5606"/>
                  <a:pt x="5068" y="4375"/>
                  <a:pt x="5782" y="3644"/>
                </a:cubicBezTo>
                <a:lnTo>
                  <a:pt x="7994" y="1431"/>
                </a:lnTo>
                <a:cubicBezTo>
                  <a:pt x="8537" y="901"/>
                  <a:pt x="9151" y="630"/>
                  <a:pt x="9583" y="630"/>
                </a:cubicBezTo>
                <a:close/>
                <a:moveTo>
                  <a:pt x="8030" y="4964"/>
                </a:moveTo>
                <a:cubicBezTo>
                  <a:pt x="8244" y="5446"/>
                  <a:pt x="9440" y="8051"/>
                  <a:pt x="9707" y="8657"/>
                </a:cubicBezTo>
                <a:cubicBezTo>
                  <a:pt x="9868" y="9014"/>
                  <a:pt x="9797" y="9425"/>
                  <a:pt x="9529" y="9710"/>
                </a:cubicBezTo>
                <a:lnTo>
                  <a:pt x="9493" y="9728"/>
                </a:lnTo>
                <a:lnTo>
                  <a:pt x="6745" y="6195"/>
                </a:lnTo>
                <a:cubicBezTo>
                  <a:pt x="7049" y="5927"/>
                  <a:pt x="7334" y="5660"/>
                  <a:pt x="7566" y="5428"/>
                </a:cubicBezTo>
                <a:lnTo>
                  <a:pt x="8030" y="4964"/>
                </a:lnTo>
                <a:close/>
                <a:moveTo>
                  <a:pt x="3373" y="8782"/>
                </a:moveTo>
                <a:lnTo>
                  <a:pt x="3373" y="9692"/>
                </a:lnTo>
                <a:cubicBezTo>
                  <a:pt x="3373" y="9835"/>
                  <a:pt x="3266" y="9960"/>
                  <a:pt x="3106" y="9996"/>
                </a:cubicBezTo>
                <a:lnTo>
                  <a:pt x="2784" y="10067"/>
                </a:lnTo>
                <a:lnTo>
                  <a:pt x="2517" y="9300"/>
                </a:lnTo>
                <a:cubicBezTo>
                  <a:pt x="2767" y="9157"/>
                  <a:pt x="3052" y="8978"/>
                  <a:pt x="3373" y="8782"/>
                </a:cubicBezTo>
                <a:close/>
                <a:moveTo>
                  <a:pt x="9580" y="0"/>
                </a:moveTo>
                <a:cubicBezTo>
                  <a:pt x="8956" y="0"/>
                  <a:pt x="8196" y="355"/>
                  <a:pt x="7548" y="1003"/>
                </a:cubicBezTo>
                <a:lnTo>
                  <a:pt x="6282" y="2270"/>
                </a:lnTo>
                <a:lnTo>
                  <a:pt x="5675" y="1984"/>
                </a:lnTo>
                <a:lnTo>
                  <a:pt x="6121" y="1538"/>
                </a:lnTo>
                <a:cubicBezTo>
                  <a:pt x="6157" y="1502"/>
                  <a:pt x="6175" y="1467"/>
                  <a:pt x="6192" y="1431"/>
                </a:cubicBezTo>
                <a:cubicBezTo>
                  <a:pt x="6246" y="1306"/>
                  <a:pt x="6228" y="1163"/>
                  <a:pt x="6139" y="1074"/>
                </a:cubicBezTo>
                <a:lnTo>
                  <a:pt x="5247" y="200"/>
                </a:lnTo>
                <a:cubicBezTo>
                  <a:pt x="5211" y="164"/>
                  <a:pt x="5175" y="146"/>
                  <a:pt x="5140" y="129"/>
                </a:cubicBezTo>
                <a:cubicBezTo>
                  <a:pt x="5100" y="111"/>
                  <a:pt x="5060" y="103"/>
                  <a:pt x="5021" y="103"/>
                </a:cubicBezTo>
                <a:cubicBezTo>
                  <a:pt x="4938" y="103"/>
                  <a:pt x="4861" y="139"/>
                  <a:pt x="4801" y="200"/>
                </a:cubicBezTo>
                <a:lnTo>
                  <a:pt x="3837" y="1146"/>
                </a:lnTo>
                <a:lnTo>
                  <a:pt x="2374" y="485"/>
                </a:lnTo>
                <a:cubicBezTo>
                  <a:pt x="2168" y="392"/>
                  <a:pt x="1948" y="346"/>
                  <a:pt x="1727" y="346"/>
                </a:cubicBezTo>
                <a:cubicBezTo>
                  <a:pt x="1317" y="346"/>
                  <a:pt x="910" y="505"/>
                  <a:pt x="608" y="807"/>
                </a:cubicBezTo>
                <a:lnTo>
                  <a:pt x="340" y="1074"/>
                </a:lnTo>
                <a:cubicBezTo>
                  <a:pt x="322" y="1110"/>
                  <a:pt x="286" y="1146"/>
                  <a:pt x="269" y="1199"/>
                </a:cubicBezTo>
                <a:cubicBezTo>
                  <a:pt x="215" y="1324"/>
                  <a:pt x="269" y="1467"/>
                  <a:pt x="376" y="1556"/>
                </a:cubicBezTo>
                <a:lnTo>
                  <a:pt x="4158" y="4518"/>
                </a:lnTo>
                <a:cubicBezTo>
                  <a:pt x="3569" y="5232"/>
                  <a:pt x="2963" y="6017"/>
                  <a:pt x="2428" y="6784"/>
                </a:cubicBezTo>
                <a:lnTo>
                  <a:pt x="1089" y="6784"/>
                </a:lnTo>
                <a:cubicBezTo>
                  <a:pt x="625" y="6784"/>
                  <a:pt x="251" y="7105"/>
                  <a:pt x="162" y="7533"/>
                </a:cubicBezTo>
                <a:lnTo>
                  <a:pt x="37" y="8140"/>
                </a:lnTo>
                <a:cubicBezTo>
                  <a:pt x="1" y="8300"/>
                  <a:pt x="90" y="8461"/>
                  <a:pt x="251" y="8497"/>
                </a:cubicBezTo>
                <a:lnTo>
                  <a:pt x="1196" y="8818"/>
                </a:lnTo>
                <a:cubicBezTo>
                  <a:pt x="1089" y="9139"/>
                  <a:pt x="1072" y="9371"/>
                  <a:pt x="1232" y="9549"/>
                </a:cubicBezTo>
                <a:cubicBezTo>
                  <a:pt x="1324" y="9633"/>
                  <a:pt x="1432" y="9666"/>
                  <a:pt x="1546" y="9666"/>
                </a:cubicBezTo>
                <a:cubicBezTo>
                  <a:pt x="1676" y="9666"/>
                  <a:pt x="1813" y="9624"/>
                  <a:pt x="1946" y="9567"/>
                </a:cubicBezTo>
                <a:lnTo>
                  <a:pt x="2267" y="10531"/>
                </a:lnTo>
                <a:cubicBezTo>
                  <a:pt x="2321" y="10656"/>
                  <a:pt x="2428" y="10745"/>
                  <a:pt x="2570" y="10745"/>
                </a:cubicBezTo>
                <a:cubicBezTo>
                  <a:pt x="2624" y="10745"/>
                  <a:pt x="2606" y="10745"/>
                  <a:pt x="3230" y="10620"/>
                </a:cubicBezTo>
                <a:cubicBezTo>
                  <a:pt x="3677" y="10531"/>
                  <a:pt x="3998" y="10138"/>
                  <a:pt x="3998" y="9692"/>
                </a:cubicBezTo>
                <a:lnTo>
                  <a:pt x="3998" y="8354"/>
                </a:lnTo>
                <a:cubicBezTo>
                  <a:pt x="4783" y="7801"/>
                  <a:pt x="5568" y="7194"/>
                  <a:pt x="6264" y="6623"/>
                </a:cubicBezTo>
                <a:lnTo>
                  <a:pt x="9226" y="10406"/>
                </a:lnTo>
                <a:cubicBezTo>
                  <a:pt x="9279" y="10477"/>
                  <a:pt x="9368" y="10513"/>
                  <a:pt x="9458" y="10531"/>
                </a:cubicBezTo>
                <a:cubicBezTo>
                  <a:pt x="9547" y="10531"/>
                  <a:pt x="9636" y="10495"/>
                  <a:pt x="9690" y="10424"/>
                </a:cubicBezTo>
                <a:lnTo>
                  <a:pt x="9957" y="10156"/>
                </a:lnTo>
                <a:cubicBezTo>
                  <a:pt x="10421" y="9692"/>
                  <a:pt x="10546" y="8978"/>
                  <a:pt x="10278" y="8390"/>
                </a:cubicBezTo>
                <a:lnTo>
                  <a:pt x="9618" y="6944"/>
                </a:lnTo>
                <a:lnTo>
                  <a:pt x="10582" y="5981"/>
                </a:lnTo>
                <a:cubicBezTo>
                  <a:pt x="10707" y="5856"/>
                  <a:pt x="10707" y="5660"/>
                  <a:pt x="10582" y="5535"/>
                </a:cubicBezTo>
                <a:lnTo>
                  <a:pt x="9690" y="4643"/>
                </a:lnTo>
                <a:cubicBezTo>
                  <a:pt x="9629" y="4582"/>
                  <a:pt x="9552" y="4546"/>
                  <a:pt x="9469" y="4546"/>
                </a:cubicBezTo>
                <a:cubicBezTo>
                  <a:pt x="9431" y="4546"/>
                  <a:pt x="9391" y="4554"/>
                  <a:pt x="9351" y="4571"/>
                </a:cubicBezTo>
                <a:cubicBezTo>
                  <a:pt x="9297" y="4589"/>
                  <a:pt x="9279" y="4625"/>
                  <a:pt x="9243" y="4643"/>
                </a:cubicBezTo>
                <a:lnTo>
                  <a:pt x="8780" y="5107"/>
                </a:lnTo>
                <a:lnTo>
                  <a:pt x="8512" y="4500"/>
                </a:lnTo>
                <a:lnTo>
                  <a:pt x="9779" y="3215"/>
                </a:lnTo>
                <a:cubicBezTo>
                  <a:pt x="10778" y="2216"/>
                  <a:pt x="11063" y="949"/>
                  <a:pt x="10439" y="325"/>
                </a:cubicBezTo>
                <a:cubicBezTo>
                  <a:pt x="10219" y="105"/>
                  <a:pt x="9920" y="0"/>
                  <a:pt x="95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079;p52">
            <a:extLst>
              <a:ext uri="{FF2B5EF4-FFF2-40B4-BE49-F238E27FC236}">
                <a16:creationId xmlns:a16="http://schemas.microsoft.com/office/drawing/2014/main" id="{308DB11C-13EC-DA80-7CDA-FA031A002564}"/>
              </a:ext>
            </a:extLst>
          </p:cNvPr>
          <p:cNvSpPr/>
          <p:nvPr/>
        </p:nvSpPr>
        <p:spPr>
          <a:xfrm>
            <a:off x="1072161" y="3615932"/>
            <a:ext cx="302369" cy="344154"/>
          </a:xfrm>
          <a:custGeom>
            <a:avLst/>
            <a:gdLst/>
            <a:ahLst/>
            <a:cxnLst/>
            <a:rect l="l" t="t" r="r" b="b"/>
            <a:pathLst>
              <a:path w="9439" h="10743" extrusionOk="0">
                <a:moveTo>
                  <a:pt x="4084" y="1265"/>
                </a:moveTo>
                <a:cubicBezTo>
                  <a:pt x="3970" y="1265"/>
                  <a:pt x="3863" y="1333"/>
                  <a:pt x="3801" y="1446"/>
                </a:cubicBezTo>
                <a:cubicBezTo>
                  <a:pt x="3729" y="1589"/>
                  <a:pt x="3801" y="1785"/>
                  <a:pt x="3943" y="1857"/>
                </a:cubicBezTo>
                <a:lnTo>
                  <a:pt x="4586" y="2178"/>
                </a:lnTo>
                <a:cubicBezTo>
                  <a:pt x="4621" y="2196"/>
                  <a:pt x="4675" y="2213"/>
                  <a:pt x="4711" y="2213"/>
                </a:cubicBezTo>
                <a:cubicBezTo>
                  <a:pt x="4764" y="2213"/>
                  <a:pt x="4818" y="2196"/>
                  <a:pt x="4853" y="2178"/>
                </a:cubicBezTo>
                <a:lnTo>
                  <a:pt x="5496" y="1857"/>
                </a:lnTo>
                <a:cubicBezTo>
                  <a:pt x="5638" y="1785"/>
                  <a:pt x="5710" y="1589"/>
                  <a:pt x="5621" y="1446"/>
                </a:cubicBezTo>
                <a:cubicBezTo>
                  <a:pt x="5570" y="1333"/>
                  <a:pt x="5467" y="1265"/>
                  <a:pt x="5355" y="1265"/>
                </a:cubicBezTo>
                <a:cubicBezTo>
                  <a:pt x="5307" y="1265"/>
                  <a:pt x="5258" y="1277"/>
                  <a:pt x="5210" y="1303"/>
                </a:cubicBezTo>
                <a:lnTo>
                  <a:pt x="4711" y="1535"/>
                </a:lnTo>
                <a:lnTo>
                  <a:pt x="4229" y="1303"/>
                </a:lnTo>
                <a:cubicBezTo>
                  <a:pt x="4181" y="1277"/>
                  <a:pt x="4132" y="1265"/>
                  <a:pt x="4084" y="1265"/>
                </a:cubicBezTo>
                <a:close/>
                <a:moveTo>
                  <a:pt x="4711" y="643"/>
                </a:moveTo>
                <a:cubicBezTo>
                  <a:pt x="5246" y="643"/>
                  <a:pt x="5674" y="911"/>
                  <a:pt x="6120" y="1214"/>
                </a:cubicBezTo>
                <a:cubicBezTo>
                  <a:pt x="6531" y="1482"/>
                  <a:pt x="6977" y="1767"/>
                  <a:pt x="7512" y="1857"/>
                </a:cubicBezTo>
                <a:cubicBezTo>
                  <a:pt x="7387" y="2249"/>
                  <a:pt x="7030" y="2517"/>
                  <a:pt x="6602" y="2517"/>
                </a:cubicBezTo>
                <a:lnTo>
                  <a:pt x="2837" y="2517"/>
                </a:lnTo>
                <a:cubicBezTo>
                  <a:pt x="2409" y="2517"/>
                  <a:pt x="2052" y="2249"/>
                  <a:pt x="1927" y="1857"/>
                </a:cubicBezTo>
                <a:cubicBezTo>
                  <a:pt x="2462" y="1767"/>
                  <a:pt x="2891" y="1482"/>
                  <a:pt x="3319" y="1214"/>
                </a:cubicBezTo>
                <a:cubicBezTo>
                  <a:pt x="3765" y="911"/>
                  <a:pt x="4193" y="643"/>
                  <a:pt x="4711" y="643"/>
                </a:cubicBezTo>
                <a:close/>
                <a:moveTo>
                  <a:pt x="6191" y="3159"/>
                </a:moveTo>
                <a:cubicBezTo>
                  <a:pt x="5977" y="3516"/>
                  <a:pt x="5389" y="3784"/>
                  <a:pt x="4711" y="3784"/>
                </a:cubicBezTo>
                <a:cubicBezTo>
                  <a:pt x="4050" y="3784"/>
                  <a:pt x="3462" y="3516"/>
                  <a:pt x="3230" y="3159"/>
                </a:cubicBezTo>
                <a:close/>
                <a:moveTo>
                  <a:pt x="4086" y="5050"/>
                </a:moveTo>
                <a:cubicBezTo>
                  <a:pt x="3908" y="5050"/>
                  <a:pt x="3765" y="5175"/>
                  <a:pt x="3765" y="5354"/>
                </a:cubicBezTo>
                <a:cubicBezTo>
                  <a:pt x="3765" y="5871"/>
                  <a:pt x="4193" y="6299"/>
                  <a:pt x="4711" y="6299"/>
                </a:cubicBezTo>
                <a:cubicBezTo>
                  <a:pt x="5246" y="6299"/>
                  <a:pt x="5656" y="5871"/>
                  <a:pt x="5656" y="5354"/>
                </a:cubicBezTo>
                <a:cubicBezTo>
                  <a:pt x="5656" y="5175"/>
                  <a:pt x="5513" y="5050"/>
                  <a:pt x="5353" y="5050"/>
                </a:cubicBezTo>
                <a:cubicBezTo>
                  <a:pt x="5174" y="5050"/>
                  <a:pt x="5032" y="5175"/>
                  <a:pt x="5032" y="5354"/>
                </a:cubicBezTo>
                <a:cubicBezTo>
                  <a:pt x="5032" y="5532"/>
                  <a:pt x="4889" y="5675"/>
                  <a:pt x="4711" y="5675"/>
                </a:cubicBezTo>
                <a:cubicBezTo>
                  <a:pt x="4550" y="5675"/>
                  <a:pt x="4407" y="5532"/>
                  <a:pt x="4407" y="5354"/>
                </a:cubicBezTo>
                <a:cubicBezTo>
                  <a:pt x="4407" y="5175"/>
                  <a:pt x="4264" y="5050"/>
                  <a:pt x="4086" y="5050"/>
                </a:cubicBezTo>
                <a:close/>
                <a:moveTo>
                  <a:pt x="6299" y="3944"/>
                </a:moveTo>
                <a:lnTo>
                  <a:pt x="6299" y="5354"/>
                </a:lnTo>
                <a:cubicBezTo>
                  <a:pt x="6299" y="6032"/>
                  <a:pt x="5870" y="6620"/>
                  <a:pt x="5246" y="6835"/>
                </a:cubicBezTo>
                <a:cubicBezTo>
                  <a:pt x="5121" y="6888"/>
                  <a:pt x="5032" y="7013"/>
                  <a:pt x="5032" y="7138"/>
                </a:cubicBezTo>
                <a:lnTo>
                  <a:pt x="5032" y="7745"/>
                </a:lnTo>
                <a:lnTo>
                  <a:pt x="4711" y="8066"/>
                </a:lnTo>
                <a:lnTo>
                  <a:pt x="4407" y="7745"/>
                </a:lnTo>
                <a:lnTo>
                  <a:pt x="4407" y="7138"/>
                </a:lnTo>
                <a:cubicBezTo>
                  <a:pt x="4407" y="7013"/>
                  <a:pt x="4318" y="6888"/>
                  <a:pt x="4193" y="6835"/>
                </a:cubicBezTo>
                <a:cubicBezTo>
                  <a:pt x="3569" y="6620"/>
                  <a:pt x="3140" y="6032"/>
                  <a:pt x="3140" y="5354"/>
                </a:cubicBezTo>
                <a:lnTo>
                  <a:pt x="3140" y="3944"/>
                </a:lnTo>
                <a:cubicBezTo>
                  <a:pt x="3158" y="3962"/>
                  <a:pt x="3194" y="3980"/>
                  <a:pt x="3212" y="3998"/>
                </a:cubicBezTo>
                <a:cubicBezTo>
                  <a:pt x="3622" y="4265"/>
                  <a:pt x="4157" y="4408"/>
                  <a:pt x="4711" y="4408"/>
                </a:cubicBezTo>
                <a:cubicBezTo>
                  <a:pt x="5282" y="4408"/>
                  <a:pt x="5817" y="4265"/>
                  <a:pt x="6227" y="3998"/>
                </a:cubicBezTo>
                <a:cubicBezTo>
                  <a:pt x="6245" y="3980"/>
                  <a:pt x="6263" y="3962"/>
                  <a:pt x="6299" y="3944"/>
                </a:cubicBezTo>
                <a:close/>
                <a:moveTo>
                  <a:pt x="5460" y="8208"/>
                </a:moveTo>
                <a:cubicBezTo>
                  <a:pt x="7048" y="8476"/>
                  <a:pt x="7494" y="8547"/>
                  <a:pt x="7548" y="8565"/>
                </a:cubicBezTo>
                <a:lnTo>
                  <a:pt x="7548" y="9136"/>
                </a:lnTo>
                <a:cubicBezTo>
                  <a:pt x="7548" y="9315"/>
                  <a:pt x="7690" y="9440"/>
                  <a:pt x="7869" y="9440"/>
                </a:cubicBezTo>
                <a:cubicBezTo>
                  <a:pt x="8047" y="9440"/>
                  <a:pt x="8172" y="9315"/>
                  <a:pt x="8172" y="9136"/>
                </a:cubicBezTo>
                <a:lnTo>
                  <a:pt x="8172" y="8851"/>
                </a:lnTo>
                <a:cubicBezTo>
                  <a:pt x="8565" y="9136"/>
                  <a:pt x="8814" y="9600"/>
                  <a:pt x="8814" y="10100"/>
                </a:cubicBezTo>
                <a:lnTo>
                  <a:pt x="8814" y="10118"/>
                </a:lnTo>
                <a:lnTo>
                  <a:pt x="5032" y="10118"/>
                </a:lnTo>
                <a:lnTo>
                  <a:pt x="5032" y="9136"/>
                </a:lnTo>
                <a:cubicBezTo>
                  <a:pt x="5032" y="8958"/>
                  <a:pt x="4889" y="8815"/>
                  <a:pt x="4711" y="8815"/>
                </a:cubicBezTo>
                <a:cubicBezTo>
                  <a:pt x="4550" y="8815"/>
                  <a:pt x="4407" y="8958"/>
                  <a:pt x="4407" y="9136"/>
                </a:cubicBezTo>
                <a:lnTo>
                  <a:pt x="4407" y="10118"/>
                </a:lnTo>
                <a:lnTo>
                  <a:pt x="625" y="10118"/>
                </a:lnTo>
                <a:lnTo>
                  <a:pt x="625" y="10100"/>
                </a:lnTo>
                <a:cubicBezTo>
                  <a:pt x="625" y="9600"/>
                  <a:pt x="874" y="9136"/>
                  <a:pt x="1249" y="8851"/>
                </a:cubicBezTo>
                <a:lnTo>
                  <a:pt x="1249" y="9136"/>
                </a:lnTo>
                <a:cubicBezTo>
                  <a:pt x="1249" y="9315"/>
                  <a:pt x="1392" y="9440"/>
                  <a:pt x="1570" y="9440"/>
                </a:cubicBezTo>
                <a:cubicBezTo>
                  <a:pt x="1749" y="9440"/>
                  <a:pt x="1891" y="9315"/>
                  <a:pt x="1891" y="9136"/>
                </a:cubicBezTo>
                <a:lnTo>
                  <a:pt x="1891" y="8565"/>
                </a:lnTo>
                <a:cubicBezTo>
                  <a:pt x="1945" y="8547"/>
                  <a:pt x="2373" y="8476"/>
                  <a:pt x="3979" y="8208"/>
                </a:cubicBezTo>
                <a:lnTo>
                  <a:pt x="4496" y="8726"/>
                </a:lnTo>
                <a:cubicBezTo>
                  <a:pt x="4550" y="8779"/>
                  <a:pt x="4639" y="8815"/>
                  <a:pt x="4711" y="8815"/>
                </a:cubicBezTo>
                <a:cubicBezTo>
                  <a:pt x="4800" y="8815"/>
                  <a:pt x="4871" y="8779"/>
                  <a:pt x="4943" y="8726"/>
                </a:cubicBezTo>
                <a:lnTo>
                  <a:pt x="5460" y="8208"/>
                </a:lnTo>
                <a:close/>
                <a:moveTo>
                  <a:pt x="4711" y="1"/>
                </a:moveTo>
                <a:cubicBezTo>
                  <a:pt x="4015" y="1"/>
                  <a:pt x="3479" y="358"/>
                  <a:pt x="2980" y="679"/>
                </a:cubicBezTo>
                <a:cubicBezTo>
                  <a:pt x="2516" y="982"/>
                  <a:pt x="2088" y="1268"/>
                  <a:pt x="1570" y="1268"/>
                </a:cubicBezTo>
                <a:cubicBezTo>
                  <a:pt x="1392" y="1268"/>
                  <a:pt x="1249" y="1410"/>
                  <a:pt x="1249" y="1571"/>
                </a:cubicBezTo>
                <a:cubicBezTo>
                  <a:pt x="1249" y="2338"/>
                  <a:pt x="1802" y="2981"/>
                  <a:pt x="2516" y="3123"/>
                </a:cubicBezTo>
                <a:lnTo>
                  <a:pt x="2516" y="5354"/>
                </a:lnTo>
                <a:cubicBezTo>
                  <a:pt x="2516" y="6210"/>
                  <a:pt x="3016" y="6995"/>
                  <a:pt x="3765" y="7352"/>
                </a:cubicBezTo>
                <a:lnTo>
                  <a:pt x="3765" y="7602"/>
                </a:lnTo>
                <a:lnTo>
                  <a:pt x="1838" y="7923"/>
                </a:lnTo>
                <a:cubicBezTo>
                  <a:pt x="1338" y="8012"/>
                  <a:pt x="857" y="8280"/>
                  <a:pt x="518" y="8672"/>
                </a:cubicBezTo>
                <a:cubicBezTo>
                  <a:pt x="179" y="9083"/>
                  <a:pt x="0" y="9582"/>
                  <a:pt x="0" y="10100"/>
                </a:cubicBezTo>
                <a:lnTo>
                  <a:pt x="0" y="10439"/>
                </a:lnTo>
                <a:cubicBezTo>
                  <a:pt x="0" y="10617"/>
                  <a:pt x="143" y="10742"/>
                  <a:pt x="303" y="10742"/>
                </a:cubicBezTo>
                <a:lnTo>
                  <a:pt x="9118" y="10742"/>
                </a:lnTo>
                <a:cubicBezTo>
                  <a:pt x="9296" y="10742"/>
                  <a:pt x="9439" y="10617"/>
                  <a:pt x="9439" y="10439"/>
                </a:cubicBezTo>
                <a:lnTo>
                  <a:pt x="9439" y="10100"/>
                </a:lnTo>
                <a:cubicBezTo>
                  <a:pt x="9439" y="9582"/>
                  <a:pt x="9260" y="9083"/>
                  <a:pt x="8921" y="8672"/>
                </a:cubicBezTo>
                <a:cubicBezTo>
                  <a:pt x="8582" y="8298"/>
                  <a:pt x="8119" y="8012"/>
                  <a:pt x="7601" y="7923"/>
                </a:cubicBezTo>
                <a:lnTo>
                  <a:pt x="5656" y="7602"/>
                </a:lnTo>
                <a:lnTo>
                  <a:pt x="5656" y="7352"/>
                </a:lnTo>
                <a:cubicBezTo>
                  <a:pt x="6423" y="6995"/>
                  <a:pt x="6923" y="6210"/>
                  <a:pt x="6923" y="5354"/>
                </a:cubicBezTo>
                <a:lnTo>
                  <a:pt x="6923" y="3123"/>
                </a:lnTo>
                <a:cubicBezTo>
                  <a:pt x="7637" y="2981"/>
                  <a:pt x="8172" y="2338"/>
                  <a:pt x="8172" y="1571"/>
                </a:cubicBezTo>
                <a:cubicBezTo>
                  <a:pt x="8172" y="1410"/>
                  <a:pt x="8047" y="1268"/>
                  <a:pt x="7869" y="1268"/>
                </a:cubicBezTo>
                <a:cubicBezTo>
                  <a:pt x="7351" y="1268"/>
                  <a:pt x="6923" y="982"/>
                  <a:pt x="6459" y="679"/>
                </a:cubicBezTo>
                <a:cubicBezTo>
                  <a:pt x="5960" y="358"/>
                  <a:pt x="5424" y="1"/>
                  <a:pt x="47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4711;p66">
            <a:extLst>
              <a:ext uri="{FF2B5EF4-FFF2-40B4-BE49-F238E27FC236}">
                <a16:creationId xmlns:a16="http://schemas.microsoft.com/office/drawing/2014/main" id="{4882BF3E-FA1E-4D9B-8DD9-FB461825F2F7}"/>
              </a:ext>
            </a:extLst>
          </p:cNvPr>
          <p:cNvSpPr/>
          <p:nvPr/>
        </p:nvSpPr>
        <p:spPr>
          <a:xfrm>
            <a:off x="1096485" y="2421102"/>
            <a:ext cx="303186" cy="345072"/>
          </a:xfrm>
          <a:custGeom>
            <a:avLst/>
            <a:gdLst/>
            <a:ahLst/>
            <a:cxnLst/>
            <a:rect l="l" t="t" r="r" b="b"/>
            <a:pathLst>
              <a:path w="9439" h="10743" extrusionOk="0">
                <a:moveTo>
                  <a:pt x="4728" y="1892"/>
                </a:moveTo>
                <a:cubicBezTo>
                  <a:pt x="5246" y="1892"/>
                  <a:pt x="5692" y="2142"/>
                  <a:pt x="5977" y="2517"/>
                </a:cubicBezTo>
                <a:lnTo>
                  <a:pt x="5353" y="2517"/>
                </a:lnTo>
                <a:cubicBezTo>
                  <a:pt x="5121" y="2517"/>
                  <a:pt x="4889" y="2624"/>
                  <a:pt x="4728" y="2766"/>
                </a:cubicBezTo>
                <a:cubicBezTo>
                  <a:pt x="4568" y="2624"/>
                  <a:pt x="4336" y="2517"/>
                  <a:pt x="4104" y="2517"/>
                </a:cubicBezTo>
                <a:lnTo>
                  <a:pt x="3462" y="2517"/>
                </a:lnTo>
                <a:cubicBezTo>
                  <a:pt x="3747" y="2142"/>
                  <a:pt x="4211" y="1892"/>
                  <a:pt x="4728" y="1892"/>
                </a:cubicBezTo>
                <a:close/>
                <a:moveTo>
                  <a:pt x="4728" y="643"/>
                </a:moveTo>
                <a:cubicBezTo>
                  <a:pt x="6174" y="643"/>
                  <a:pt x="7387" y="1732"/>
                  <a:pt x="7548" y="3159"/>
                </a:cubicBezTo>
                <a:lnTo>
                  <a:pt x="6905" y="3159"/>
                </a:lnTo>
                <a:cubicBezTo>
                  <a:pt x="6887" y="3016"/>
                  <a:pt x="6852" y="2874"/>
                  <a:pt x="6816" y="2749"/>
                </a:cubicBezTo>
                <a:cubicBezTo>
                  <a:pt x="6798" y="2731"/>
                  <a:pt x="6798" y="2731"/>
                  <a:pt x="6798" y="2713"/>
                </a:cubicBezTo>
                <a:cubicBezTo>
                  <a:pt x="6495" y="1874"/>
                  <a:pt x="5674" y="1268"/>
                  <a:pt x="4728" y="1268"/>
                </a:cubicBezTo>
                <a:cubicBezTo>
                  <a:pt x="3783" y="1268"/>
                  <a:pt x="2962" y="1874"/>
                  <a:pt x="2659" y="2713"/>
                </a:cubicBezTo>
                <a:cubicBezTo>
                  <a:pt x="2641" y="2731"/>
                  <a:pt x="2641" y="2731"/>
                  <a:pt x="2641" y="2749"/>
                </a:cubicBezTo>
                <a:cubicBezTo>
                  <a:pt x="2605" y="2874"/>
                  <a:pt x="2569" y="3016"/>
                  <a:pt x="2552" y="3159"/>
                </a:cubicBezTo>
                <a:lnTo>
                  <a:pt x="1909" y="3159"/>
                </a:lnTo>
                <a:cubicBezTo>
                  <a:pt x="2070" y="1732"/>
                  <a:pt x="3265" y="643"/>
                  <a:pt x="4728" y="643"/>
                </a:cubicBezTo>
                <a:close/>
                <a:moveTo>
                  <a:pt x="2516" y="3784"/>
                </a:moveTo>
                <a:lnTo>
                  <a:pt x="2516" y="5050"/>
                </a:lnTo>
                <a:lnTo>
                  <a:pt x="1891" y="5050"/>
                </a:lnTo>
                <a:lnTo>
                  <a:pt x="1891" y="3784"/>
                </a:lnTo>
                <a:close/>
                <a:moveTo>
                  <a:pt x="7565" y="3784"/>
                </a:moveTo>
                <a:lnTo>
                  <a:pt x="7565" y="5050"/>
                </a:lnTo>
                <a:lnTo>
                  <a:pt x="6923" y="5050"/>
                </a:lnTo>
                <a:lnTo>
                  <a:pt x="6923" y="3784"/>
                </a:lnTo>
                <a:close/>
                <a:moveTo>
                  <a:pt x="4104" y="5050"/>
                </a:moveTo>
                <a:cubicBezTo>
                  <a:pt x="3925" y="5050"/>
                  <a:pt x="3783" y="5175"/>
                  <a:pt x="3783" y="5354"/>
                </a:cubicBezTo>
                <a:cubicBezTo>
                  <a:pt x="3783" y="5871"/>
                  <a:pt x="4211" y="6299"/>
                  <a:pt x="4728" y="6299"/>
                </a:cubicBezTo>
                <a:cubicBezTo>
                  <a:pt x="5246" y="6299"/>
                  <a:pt x="5674" y="5871"/>
                  <a:pt x="5674" y="5354"/>
                </a:cubicBezTo>
                <a:cubicBezTo>
                  <a:pt x="5674" y="5175"/>
                  <a:pt x="5531" y="5050"/>
                  <a:pt x="5353" y="5050"/>
                </a:cubicBezTo>
                <a:cubicBezTo>
                  <a:pt x="5174" y="5050"/>
                  <a:pt x="5032" y="5175"/>
                  <a:pt x="5032" y="5354"/>
                </a:cubicBezTo>
                <a:cubicBezTo>
                  <a:pt x="5032" y="5532"/>
                  <a:pt x="4907" y="5675"/>
                  <a:pt x="4728" y="5675"/>
                </a:cubicBezTo>
                <a:cubicBezTo>
                  <a:pt x="4550" y="5675"/>
                  <a:pt x="4407" y="5532"/>
                  <a:pt x="4407" y="5354"/>
                </a:cubicBezTo>
                <a:cubicBezTo>
                  <a:pt x="4407" y="5175"/>
                  <a:pt x="4265" y="5050"/>
                  <a:pt x="4104" y="5050"/>
                </a:cubicBezTo>
                <a:close/>
                <a:moveTo>
                  <a:pt x="7565" y="5675"/>
                </a:moveTo>
                <a:lnTo>
                  <a:pt x="7565" y="5978"/>
                </a:lnTo>
                <a:cubicBezTo>
                  <a:pt x="7565" y="6157"/>
                  <a:pt x="7423" y="6299"/>
                  <a:pt x="7244" y="6299"/>
                </a:cubicBezTo>
                <a:lnTo>
                  <a:pt x="6709" y="6299"/>
                </a:lnTo>
                <a:cubicBezTo>
                  <a:pt x="6816" y="6103"/>
                  <a:pt x="6870" y="5889"/>
                  <a:pt x="6905" y="5675"/>
                </a:cubicBezTo>
                <a:close/>
                <a:moveTo>
                  <a:pt x="6263" y="3159"/>
                </a:moveTo>
                <a:cubicBezTo>
                  <a:pt x="6281" y="3248"/>
                  <a:pt x="6299" y="3355"/>
                  <a:pt x="6299" y="3462"/>
                </a:cubicBezTo>
                <a:lnTo>
                  <a:pt x="6299" y="5354"/>
                </a:lnTo>
                <a:cubicBezTo>
                  <a:pt x="6299" y="6032"/>
                  <a:pt x="5870" y="6620"/>
                  <a:pt x="5246" y="6835"/>
                </a:cubicBezTo>
                <a:cubicBezTo>
                  <a:pt x="5121" y="6888"/>
                  <a:pt x="5032" y="7013"/>
                  <a:pt x="5032" y="7138"/>
                </a:cubicBezTo>
                <a:lnTo>
                  <a:pt x="5032" y="7745"/>
                </a:lnTo>
                <a:lnTo>
                  <a:pt x="4728" y="8066"/>
                </a:lnTo>
                <a:lnTo>
                  <a:pt x="4407" y="7745"/>
                </a:lnTo>
                <a:lnTo>
                  <a:pt x="4407" y="7138"/>
                </a:lnTo>
                <a:cubicBezTo>
                  <a:pt x="4407" y="7013"/>
                  <a:pt x="4318" y="6888"/>
                  <a:pt x="4193" y="6835"/>
                </a:cubicBezTo>
                <a:cubicBezTo>
                  <a:pt x="3569" y="6620"/>
                  <a:pt x="3158" y="6032"/>
                  <a:pt x="3158" y="5354"/>
                </a:cubicBezTo>
                <a:lnTo>
                  <a:pt x="3158" y="3462"/>
                </a:lnTo>
                <a:cubicBezTo>
                  <a:pt x="3158" y="3355"/>
                  <a:pt x="3158" y="3248"/>
                  <a:pt x="3176" y="3159"/>
                </a:cubicBezTo>
                <a:lnTo>
                  <a:pt x="4104" y="3159"/>
                </a:lnTo>
                <a:cubicBezTo>
                  <a:pt x="4265" y="3159"/>
                  <a:pt x="4407" y="3302"/>
                  <a:pt x="4407" y="3462"/>
                </a:cubicBezTo>
                <a:cubicBezTo>
                  <a:pt x="4407" y="3641"/>
                  <a:pt x="4550" y="3784"/>
                  <a:pt x="4728" y="3784"/>
                </a:cubicBezTo>
                <a:cubicBezTo>
                  <a:pt x="4907" y="3784"/>
                  <a:pt x="5050" y="3641"/>
                  <a:pt x="5050" y="3462"/>
                </a:cubicBezTo>
                <a:cubicBezTo>
                  <a:pt x="5050" y="3302"/>
                  <a:pt x="5192" y="3159"/>
                  <a:pt x="5353" y="3159"/>
                </a:cubicBezTo>
                <a:close/>
                <a:moveTo>
                  <a:pt x="5460" y="8208"/>
                </a:moveTo>
                <a:cubicBezTo>
                  <a:pt x="5460" y="8208"/>
                  <a:pt x="7548" y="8565"/>
                  <a:pt x="7565" y="8565"/>
                </a:cubicBezTo>
                <a:lnTo>
                  <a:pt x="7565" y="9136"/>
                </a:lnTo>
                <a:cubicBezTo>
                  <a:pt x="7565" y="9315"/>
                  <a:pt x="7690" y="9440"/>
                  <a:pt x="7869" y="9440"/>
                </a:cubicBezTo>
                <a:cubicBezTo>
                  <a:pt x="8047" y="9440"/>
                  <a:pt x="8190" y="9315"/>
                  <a:pt x="8190" y="9136"/>
                </a:cubicBezTo>
                <a:lnTo>
                  <a:pt x="8190" y="8851"/>
                </a:lnTo>
                <a:cubicBezTo>
                  <a:pt x="8582" y="9136"/>
                  <a:pt x="8814" y="9600"/>
                  <a:pt x="8814" y="10100"/>
                </a:cubicBezTo>
                <a:lnTo>
                  <a:pt x="8814" y="10118"/>
                </a:lnTo>
                <a:lnTo>
                  <a:pt x="5032" y="10118"/>
                </a:lnTo>
                <a:lnTo>
                  <a:pt x="5032" y="9136"/>
                </a:lnTo>
                <a:cubicBezTo>
                  <a:pt x="5032" y="8958"/>
                  <a:pt x="4907" y="8815"/>
                  <a:pt x="4728" y="8815"/>
                </a:cubicBezTo>
                <a:cubicBezTo>
                  <a:pt x="4550" y="8815"/>
                  <a:pt x="4407" y="8958"/>
                  <a:pt x="4407" y="9136"/>
                </a:cubicBezTo>
                <a:lnTo>
                  <a:pt x="4407" y="10118"/>
                </a:lnTo>
                <a:lnTo>
                  <a:pt x="625" y="10118"/>
                </a:lnTo>
                <a:lnTo>
                  <a:pt x="625" y="10100"/>
                </a:lnTo>
                <a:cubicBezTo>
                  <a:pt x="625" y="9600"/>
                  <a:pt x="874" y="9136"/>
                  <a:pt x="1267" y="8851"/>
                </a:cubicBezTo>
                <a:lnTo>
                  <a:pt x="1267" y="9136"/>
                </a:lnTo>
                <a:cubicBezTo>
                  <a:pt x="1267" y="9315"/>
                  <a:pt x="1410" y="9440"/>
                  <a:pt x="1570" y="9440"/>
                </a:cubicBezTo>
                <a:cubicBezTo>
                  <a:pt x="1749" y="9440"/>
                  <a:pt x="1891" y="9315"/>
                  <a:pt x="1891" y="9136"/>
                </a:cubicBezTo>
                <a:lnTo>
                  <a:pt x="1891" y="8565"/>
                </a:lnTo>
                <a:cubicBezTo>
                  <a:pt x="1909" y="8565"/>
                  <a:pt x="1927" y="8547"/>
                  <a:pt x="1945" y="8547"/>
                </a:cubicBezTo>
                <a:lnTo>
                  <a:pt x="3979" y="8208"/>
                </a:lnTo>
                <a:lnTo>
                  <a:pt x="4496" y="8726"/>
                </a:lnTo>
                <a:cubicBezTo>
                  <a:pt x="4568" y="8779"/>
                  <a:pt x="4639" y="8815"/>
                  <a:pt x="4728" y="8815"/>
                </a:cubicBezTo>
                <a:cubicBezTo>
                  <a:pt x="4800" y="8815"/>
                  <a:pt x="4889" y="8779"/>
                  <a:pt x="4943" y="8726"/>
                </a:cubicBezTo>
                <a:lnTo>
                  <a:pt x="5460" y="8208"/>
                </a:lnTo>
                <a:close/>
                <a:moveTo>
                  <a:pt x="4728" y="1"/>
                </a:moveTo>
                <a:cubicBezTo>
                  <a:pt x="2819" y="1"/>
                  <a:pt x="1267" y="1553"/>
                  <a:pt x="1267" y="3462"/>
                </a:cubicBezTo>
                <a:lnTo>
                  <a:pt x="1267" y="5354"/>
                </a:lnTo>
                <a:cubicBezTo>
                  <a:pt x="1267" y="5532"/>
                  <a:pt x="1410" y="5675"/>
                  <a:pt x="1570" y="5675"/>
                </a:cubicBezTo>
                <a:lnTo>
                  <a:pt x="2552" y="5675"/>
                </a:lnTo>
                <a:cubicBezTo>
                  <a:pt x="2641" y="6406"/>
                  <a:pt x="3123" y="7031"/>
                  <a:pt x="3783" y="7352"/>
                </a:cubicBezTo>
                <a:lnTo>
                  <a:pt x="3783" y="7602"/>
                </a:lnTo>
                <a:lnTo>
                  <a:pt x="1838" y="7923"/>
                </a:lnTo>
                <a:cubicBezTo>
                  <a:pt x="1731" y="7959"/>
                  <a:pt x="1606" y="7977"/>
                  <a:pt x="1499" y="8012"/>
                </a:cubicBezTo>
                <a:cubicBezTo>
                  <a:pt x="1481" y="8030"/>
                  <a:pt x="1481" y="8030"/>
                  <a:pt x="1463" y="8030"/>
                </a:cubicBezTo>
                <a:lnTo>
                  <a:pt x="1445" y="8030"/>
                </a:lnTo>
                <a:cubicBezTo>
                  <a:pt x="1089" y="8173"/>
                  <a:pt x="767" y="8387"/>
                  <a:pt x="518" y="8672"/>
                </a:cubicBezTo>
                <a:cubicBezTo>
                  <a:pt x="196" y="9083"/>
                  <a:pt x="0" y="9582"/>
                  <a:pt x="0" y="10100"/>
                </a:cubicBezTo>
                <a:lnTo>
                  <a:pt x="0" y="10439"/>
                </a:lnTo>
                <a:cubicBezTo>
                  <a:pt x="0" y="10617"/>
                  <a:pt x="143" y="10742"/>
                  <a:pt x="321" y="10742"/>
                </a:cubicBezTo>
                <a:lnTo>
                  <a:pt x="9136" y="10742"/>
                </a:lnTo>
                <a:cubicBezTo>
                  <a:pt x="9314" y="10742"/>
                  <a:pt x="9439" y="10617"/>
                  <a:pt x="9439" y="10439"/>
                </a:cubicBezTo>
                <a:lnTo>
                  <a:pt x="9439" y="10100"/>
                </a:lnTo>
                <a:cubicBezTo>
                  <a:pt x="9439" y="9582"/>
                  <a:pt x="9260" y="9083"/>
                  <a:pt x="8921" y="8672"/>
                </a:cubicBezTo>
                <a:cubicBezTo>
                  <a:pt x="8672" y="8387"/>
                  <a:pt x="8350" y="8173"/>
                  <a:pt x="7994" y="8030"/>
                </a:cubicBezTo>
                <a:lnTo>
                  <a:pt x="7976" y="8030"/>
                </a:lnTo>
                <a:cubicBezTo>
                  <a:pt x="7976" y="8030"/>
                  <a:pt x="7958" y="8030"/>
                  <a:pt x="7958" y="8012"/>
                </a:cubicBezTo>
                <a:cubicBezTo>
                  <a:pt x="7851" y="7977"/>
                  <a:pt x="7726" y="7959"/>
                  <a:pt x="7601" y="7923"/>
                </a:cubicBezTo>
                <a:lnTo>
                  <a:pt x="5674" y="7602"/>
                </a:lnTo>
                <a:lnTo>
                  <a:pt x="5674" y="7352"/>
                </a:lnTo>
                <a:cubicBezTo>
                  <a:pt x="5888" y="7245"/>
                  <a:pt x="6102" y="7102"/>
                  <a:pt x="6263" y="6924"/>
                </a:cubicBezTo>
                <a:lnTo>
                  <a:pt x="7244" y="6924"/>
                </a:lnTo>
                <a:cubicBezTo>
                  <a:pt x="7762" y="6924"/>
                  <a:pt x="8190" y="6513"/>
                  <a:pt x="8190" y="5978"/>
                </a:cubicBezTo>
                <a:lnTo>
                  <a:pt x="8190" y="3462"/>
                </a:lnTo>
                <a:cubicBezTo>
                  <a:pt x="8190" y="1553"/>
                  <a:pt x="6638" y="1"/>
                  <a:pt x="47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334;p43">
            <a:extLst>
              <a:ext uri="{FF2B5EF4-FFF2-40B4-BE49-F238E27FC236}">
                <a16:creationId xmlns:a16="http://schemas.microsoft.com/office/drawing/2014/main" id="{A9190C44-1FE6-2DFA-BAF2-4E3BE2B2CFB6}"/>
              </a:ext>
            </a:extLst>
          </p:cNvPr>
          <p:cNvSpPr/>
          <p:nvPr/>
        </p:nvSpPr>
        <p:spPr>
          <a:xfrm>
            <a:off x="1071941" y="3035719"/>
            <a:ext cx="397241" cy="324942"/>
          </a:xfrm>
          <a:custGeom>
            <a:avLst/>
            <a:gdLst/>
            <a:ahLst/>
            <a:cxnLst/>
            <a:rect l="l" t="t" r="r" b="b"/>
            <a:pathLst>
              <a:path w="10778" h="8816" extrusionOk="0">
                <a:moveTo>
                  <a:pt x="8226" y="643"/>
                </a:moveTo>
                <a:lnTo>
                  <a:pt x="8226" y="1268"/>
                </a:lnTo>
                <a:lnTo>
                  <a:pt x="2552" y="1268"/>
                </a:lnTo>
                <a:lnTo>
                  <a:pt x="2552" y="643"/>
                </a:lnTo>
                <a:close/>
                <a:moveTo>
                  <a:pt x="3820" y="2527"/>
                </a:moveTo>
                <a:cubicBezTo>
                  <a:pt x="3783" y="2527"/>
                  <a:pt x="3747" y="2535"/>
                  <a:pt x="3712" y="2552"/>
                </a:cubicBezTo>
                <a:cubicBezTo>
                  <a:pt x="3534" y="2606"/>
                  <a:pt x="3445" y="2820"/>
                  <a:pt x="3534" y="2981"/>
                </a:cubicBezTo>
                <a:lnTo>
                  <a:pt x="3855" y="3605"/>
                </a:lnTo>
                <a:cubicBezTo>
                  <a:pt x="3908" y="3712"/>
                  <a:pt x="4016" y="3783"/>
                  <a:pt x="4123" y="3783"/>
                </a:cubicBezTo>
                <a:lnTo>
                  <a:pt x="5265" y="3783"/>
                </a:lnTo>
                <a:lnTo>
                  <a:pt x="4551" y="4497"/>
                </a:lnTo>
                <a:cubicBezTo>
                  <a:pt x="4426" y="4622"/>
                  <a:pt x="4408" y="4800"/>
                  <a:pt x="4515" y="4925"/>
                </a:cubicBezTo>
                <a:cubicBezTo>
                  <a:pt x="4581" y="5001"/>
                  <a:pt x="4673" y="5042"/>
                  <a:pt x="4763" y="5042"/>
                </a:cubicBezTo>
                <a:cubicBezTo>
                  <a:pt x="4842" y="5042"/>
                  <a:pt x="4920" y="5010"/>
                  <a:pt x="4979" y="4943"/>
                </a:cubicBezTo>
                <a:lnTo>
                  <a:pt x="6157" y="3783"/>
                </a:lnTo>
                <a:lnTo>
                  <a:pt x="7263" y="3783"/>
                </a:lnTo>
                <a:cubicBezTo>
                  <a:pt x="7423" y="3783"/>
                  <a:pt x="7566" y="3659"/>
                  <a:pt x="7584" y="3498"/>
                </a:cubicBezTo>
                <a:cubicBezTo>
                  <a:pt x="7620" y="3320"/>
                  <a:pt x="7459" y="3159"/>
                  <a:pt x="7281" y="3159"/>
                </a:cubicBezTo>
                <a:lnTo>
                  <a:pt x="4319" y="3159"/>
                </a:lnTo>
                <a:lnTo>
                  <a:pt x="4105" y="2713"/>
                </a:lnTo>
                <a:cubicBezTo>
                  <a:pt x="4051" y="2605"/>
                  <a:pt x="3935" y="2527"/>
                  <a:pt x="3820" y="2527"/>
                </a:cubicBezTo>
                <a:close/>
                <a:moveTo>
                  <a:pt x="1607" y="5675"/>
                </a:moveTo>
                <a:cubicBezTo>
                  <a:pt x="1446" y="5675"/>
                  <a:pt x="1303" y="5818"/>
                  <a:pt x="1303" y="5996"/>
                </a:cubicBezTo>
                <a:cubicBezTo>
                  <a:pt x="1303" y="6157"/>
                  <a:pt x="1446" y="6299"/>
                  <a:pt x="1607" y="6299"/>
                </a:cubicBezTo>
                <a:cubicBezTo>
                  <a:pt x="1785" y="6299"/>
                  <a:pt x="1928" y="6157"/>
                  <a:pt x="1928" y="5996"/>
                </a:cubicBezTo>
                <a:cubicBezTo>
                  <a:pt x="1928" y="5818"/>
                  <a:pt x="1785" y="5675"/>
                  <a:pt x="1607" y="5675"/>
                </a:cubicBezTo>
                <a:close/>
                <a:moveTo>
                  <a:pt x="2874" y="5675"/>
                </a:moveTo>
                <a:cubicBezTo>
                  <a:pt x="2713" y="5675"/>
                  <a:pt x="2570" y="5800"/>
                  <a:pt x="2552" y="5960"/>
                </a:cubicBezTo>
                <a:cubicBezTo>
                  <a:pt x="2535" y="6139"/>
                  <a:pt x="2695" y="6299"/>
                  <a:pt x="2874" y="6299"/>
                </a:cubicBezTo>
                <a:lnTo>
                  <a:pt x="4747" y="6299"/>
                </a:lnTo>
                <a:cubicBezTo>
                  <a:pt x="4908" y="6299"/>
                  <a:pt x="5050" y="6192"/>
                  <a:pt x="5068" y="6032"/>
                </a:cubicBezTo>
                <a:cubicBezTo>
                  <a:pt x="5086" y="5835"/>
                  <a:pt x="4943" y="5675"/>
                  <a:pt x="4765" y="5675"/>
                </a:cubicBezTo>
                <a:close/>
                <a:moveTo>
                  <a:pt x="6014" y="5675"/>
                </a:moveTo>
                <a:cubicBezTo>
                  <a:pt x="5853" y="5675"/>
                  <a:pt x="5711" y="5818"/>
                  <a:pt x="5711" y="5996"/>
                </a:cubicBezTo>
                <a:cubicBezTo>
                  <a:pt x="5711" y="6157"/>
                  <a:pt x="5853" y="6299"/>
                  <a:pt x="6014" y="6299"/>
                </a:cubicBezTo>
                <a:cubicBezTo>
                  <a:pt x="6192" y="6299"/>
                  <a:pt x="6335" y="6157"/>
                  <a:pt x="6335" y="5996"/>
                </a:cubicBezTo>
                <a:cubicBezTo>
                  <a:pt x="6335" y="5818"/>
                  <a:pt x="6192" y="5675"/>
                  <a:pt x="6014" y="5675"/>
                </a:cubicBezTo>
                <a:close/>
                <a:moveTo>
                  <a:pt x="7281" y="5675"/>
                </a:moveTo>
                <a:cubicBezTo>
                  <a:pt x="7102" y="5675"/>
                  <a:pt x="6942" y="5835"/>
                  <a:pt x="6960" y="6032"/>
                </a:cubicBezTo>
                <a:cubicBezTo>
                  <a:pt x="6977" y="6192"/>
                  <a:pt x="7120" y="6299"/>
                  <a:pt x="7281" y="6299"/>
                </a:cubicBezTo>
                <a:lnTo>
                  <a:pt x="9154" y="6299"/>
                </a:lnTo>
                <a:cubicBezTo>
                  <a:pt x="9315" y="6299"/>
                  <a:pt x="9458" y="6192"/>
                  <a:pt x="9475" y="6032"/>
                </a:cubicBezTo>
                <a:cubicBezTo>
                  <a:pt x="9493" y="5835"/>
                  <a:pt x="9350" y="5675"/>
                  <a:pt x="9172" y="5675"/>
                </a:cubicBezTo>
                <a:close/>
                <a:moveTo>
                  <a:pt x="1607" y="6924"/>
                </a:moveTo>
                <a:cubicBezTo>
                  <a:pt x="1446" y="6924"/>
                  <a:pt x="1303" y="7066"/>
                  <a:pt x="1303" y="7245"/>
                </a:cubicBezTo>
                <a:cubicBezTo>
                  <a:pt x="1303" y="7423"/>
                  <a:pt x="1446" y="7566"/>
                  <a:pt x="1607" y="7566"/>
                </a:cubicBezTo>
                <a:cubicBezTo>
                  <a:pt x="1785" y="7566"/>
                  <a:pt x="1928" y="7423"/>
                  <a:pt x="1928" y="7245"/>
                </a:cubicBezTo>
                <a:cubicBezTo>
                  <a:pt x="1928" y="7066"/>
                  <a:pt x="1785" y="6924"/>
                  <a:pt x="1607" y="6924"/>
                </a:cubicBezTo>
                <a:close/>
                <a:moveTo>
                  <a:pt x="2874" y="6924"/>
                </a:moveTo>
                <a:cubicBezTo>
                  <a:pt x="2713" y="6924"/>
                  <a:pt x="2570" y="7049"/>
                  <a:pt x="2552" y="7209"/>
                </a:cubicBezTo>
                <a:cubicBezTo>
                  <a:pt x="2535" y="7406"/>
                  <a:pt x="2695" y="7566"/>
                  <a:pt x="2874" y="7566"/>
                </a:cubicBezTo>
                <a:lnTo>
                  <a:pt x="4747" y="7566"/>
                </a:lnTo>
                <a:cubicBezTo>
                  <a:pt x="4908" y="7566"/>
                  <a:pt x="5050" y="7441"/>
                  <a:pt x="5068" y="7281"/>
                </a:cubicBezTo>
                <a:cubicBezTo>
                  <a:pt x="5086" y="7084"/>
                  <a:pt x="4943" y="6924"/>
                  <a:pt x="4765" y="6924"/>
                </a:cubicBezTo>
                <a:close/>
                <a:moveTo>
                  <a:pt x="6014" y="6924"/>
                </a:moveTo>
                <a:cubicBezTo>
                  <a:pt x="5853" y="6924"/>
                  <a:pt x="5711" y="7066"/>
                  <a:pt x="5711" y="7245"/>
                </a:cubicBezTo>
                <a:cubicBezTo>
                  <a:pt x="5711" y="7423"/>
                  <a:pt x="5853" y="7566"/>
                  <a:pt x="6014" y="7566"/>
                </a:cubicBezTo>
                <a:cubicBezTo>
                  <a:pt x="6192" y="7566"/>
                  <a:pt x="6335" y="7423"/>
                  <a:pt x="6335" y="7245"/>
                </a:cubicBezTo>
                <a:cubicBezTo>
                  <a:pt x="6335" y="7066"/>
                  <a:pt x="6192" y="6924"/>
                  <a:pt x="6014" y="6924"/>
                </a:cubicBezTo>
                <a:close/>
                <a:moveTo>
                  <a:pt x="7281" y="6924"/>
                </a:moveTo>
                <a:cubicBezTo>
                  <a:pt x="7120" y="6924"/>
                  <a:pt x="6977" y="7049"/>
                  <a:pt x="6960" y="7209"/>
                </a:cubicBezTo>
                <a:cubicBezTo>
                  <a:pt x="6942" y="7406"/>
                  <a:pt x="7102" y="7566"/>
                  <a:pt x="7281" y="7566"/>
                </a:cubicBezTo>
                <a:lnTo>
                  <a:pt x="9154" y="7566"/>
                </a:lnTo>
                <a:cubicBezTo>
                  <a:pt x="9315" y="7566"/>
                  <a:pt x="9458" y="7441"/>
                  <a:pt x="9475" y="7281"/>
                </a:cubicBezTo>
                <a:cubicBezTo>
                  <a:pt x="9493" y="7084"/>
                  <a:pt x="9350" y="6924"/>
                  <a:pt x="9172" y="6924"/>
                </a:cubicBezTo>
                <a:close/>
                <a:moveTo>
                  <a:pt x="10136" y="1892"/>
                </a:moveTo>
                <a:lnTo>
                  <a:pt x="10136" y="8191"/>
                </a:lnTo>
                <a:lnTo>
                  <a:pt x="643" y="8191"/>
                </a:lnTo>
                <a:lnTo>
                  <a:pt x="643" y="1892"/>
                </a:lnTo>
                <a:close/>
                <a:moveTo>
                  <a:pt x="340" y="1"/>
                </a:moveTo>
                <a:cubicBezTo>
                  <a:pt x="179" y="1"/>
                  <a:pt x="37" y="126"/>
                  <a:pt x="19" y="286"/>
                </a:cubicBezTo>
                <a:cubicBezTo>
                  <a:pt x="1" y="483"/>
                  <a:pt x="144" y="643"/>
                  <a:pt x="340" y="643"/>
                </a:cubicBezTo>
                <a:lnTo>
                  <a:pt x="1928" y="643"/>
                </a:lnTo>
                <a:lnTo>
                  <a:pt x="1928" y="1268"/>
                </a:lnTo>
                <a:lnTo>
                  <a:pt x="340" y="1268"/>
                </a:lnTo>
                <a:cubicBezTo>
                  <a:pt x="162" y="1268"/>
                  <a:pt x="19" y="1410"/>
                  <a:pt x="19" y="1589"/>
                </a:cubicBezTo>
                <a:lnTo>
                  <a:pt x="19" y="8512"/>
                </a:lnTo>
                <a:cubicBezTo>
                  <a:pt x="19" y="8672"/>
                  <a:pt x="162" y="8815"/>
                  <a:pt x="340" y="8815"/>
                </a:cubicBezTo>
                <a:lnTo>
                  <a:pt x="10457" y="8815"/>
                </a:lnTo>
                <a:cubicBezTo>
                  <a:pt x="10617" y="8815"/>
                  <a:pt x="10760" y="8672"/>
                  <a:pt x="10760" y="8512"/>
                </a:cubicBezTo>
                <a:lnTo>
                  <a:pt x="10760" y="1589"/>
                </a:lnTo>
                <a:cubicBezTo>
                  <a:pt x="10760" y="1410"/>
                  <a:pt x="10617" y="1268"/>
                  <a:pt x="10457" y="1268"/>
                </a:cubicBezTo>
                <a:lnTo>
                  <a:pt x="8851" y="1268"/>
                </a:lnTo>
                <a:lnTo>
                  <a:pt x="8851" y="643"/>
                </a:lnTo>
                <a:lnTo>
                  <a:pt x="10439" y="643"/>
                </a:lnTo>
                <a:cubicBezTo>
                  <a:pt x="10599" y="643"/>
                  <a:pt x="10742" y="518"/>
                  <a:pt x="10760" y="358"/>
                </a:cubicBezTo>
                <a:cubicBezTo>
                  <a:pt x="10778" y="161"/>
                  <a:pt x="10635" y="1"/>
                  <a:pt x="10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092814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500" dirty="0"/>
              <a:t>MOTIVAȚIE</a:t>
            </a:r>
            <a:endParaRPr sz="35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2"/>
          </p:nvPr>
        </p:nvSpPr>
        <p:spPr>
          <a:xfrm>
            <a:off x="872150" y="1751356"/>
            <a:ext cx="3262375" cy="340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100" dirty="0"/>
              <a:t>IMPACT ASUPRA MEDIULUI</a:t>
            </a:r>
            <a:endParaRPr sz="21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" name="Google Shape;1674;p47">
            <a:extLst>
              <a:ext uri="{FF2B5EF4-FFF2-40B4-BE49-F238E27FC236}">
                <a16:creationId xmlns:a16="http://schemas.microsoft.com/office/drawing/2014/main" id="{1D87DF2E-8635-6A71-991D-FC3DF0399BDF}"/>
              </a:ext>
            </a:extLst>
          </p:cNvPr>
          <p:cNvSpPr txBox="1"/>
          <p:nvPr/>
        </p:nvSpPr>
        <p:spPr>
          <a:xfrm>
            <a:off x="827328" y="2167807"/>
            <a:ext cx="3158875" cy="8355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Creșterea consumului de combustibil și a emisilor datorate întârzierilor</a:t>
            </a:r>
          </a:p>
        </p:txBody>
      </p:sp>
      <p:sp>
        <p:nvSpPr>
          <p:cNvPr id="18" name="Google Shape;1265;p43">
            <a:extLst>
              <a:ext uri="{FF2B5EF4-FFF2-40B4-BE49-F238E27FC236}">
                <a16:creationId xmlns:a16="http://schemas.microsoft.com/office/drawing/2014/main" id="{833BD976-94D5-9104-6AB8-E6C84F649AE0}"/>
              </a:ext>
            </a:extLst>
          </p:cNvPr>
          <p:cNvSpPr txBox="1">
            <a:spLocks/>
          </p:cNvSpPr>
          <p:nvPr/>
        </p:nvSpPr>
        <p:spPr>
          <a:xfrm>
            <a:off x="5036250" y="1752930"/>
            <a:ext cx="3105950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2100" dirty="0"/>
              <a:t>IMPACT ECONOMIC</a:t>
            </a:r>
          </a:p>
        </p:txBody>
      </p:sp>
      <p:sp>
        <p:nvSpPr>
          <p:cNvPr id="19" name="Google Shape;1674;p47">
            <a:extLst>
              <a:ext uri="{FF2B5EF4-FFF2-40B4-BE49-F238E27FC236}">
                <a16:creationId xmlns:a16="http://schemas.microsoft.com/office/drawing/2014/main" id="{7E282300-330E-A018-F9A0-581D50759619}"/>
              </a:ext>
            </a:extLst>
          </p:cNvPr>
          <p:cNvSpPr txBox="1"/>
          <p:nvPr/>
        </p:nvSpPr>
        <p:spPr>
          <a:xfrm>
            <a:off x="4987050" y="2153956"/>
            <a:ext cx="3158875" cy="8355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Impact asupra pasagerilor, companiilor aeriene și a economiei generale.</a:t>
            </a:r>
            <a:endParaRPr lang="en-US"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20" name="Google Shape;1329;p43">
            <a:extLst>
              <a:ext uri="{FF2B5EF4-FFF2-40B4-BE49-F238E27FC236}">
                <a16:creationId xmlns:a16="http://schemas.microsoft.com/office/drawing/2014/main" id="{B2DD5575-B4E2-357D-FF7F-754FEDA53C90}"/>
              </a:ext>
            </a:extLst>
          </p:cNvPr>
          <p:cNvCxnSpPr/>
          <p:nvPr/>
        </p:nvCxnSpPr>
        <p:spPr>
          <a:xfrm rot="10800000">
            <a:off x="794625" y="1790400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29;p43">
            <a:extLst>
              <a:ext uri="{FF2B5EF4-FFF2-40B4-BE49-F238E27FC236}">
                <a16:creationId xmlns:a16="http://schemas.microsoft.com/office/drawing/2014/main" id="{39920451-D35F-AEFB-E61D-33E153AC3276}"/>
              </a:ext>
            </a:extLst>
          </p:cNvPr>
          <p:cNvCxnSpPr/>
          <p:nvPr/>
        </p:nvCxnSpPr>
        <p:spPr>
          <a:xfrm rot="10800000">
            <a:off x="4955850" y="1790400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674;p47">
            <a:extLst>
              <a:ext uri="{FF2B5EF4-FFF2-40B4-BE49-F238E27FC236}">
                <a16:creationId xmlns:a16="http://schemas.microsoft.com/office/drawing/2014/main" id="{AF97B81B-1767-01E4-BE83-0B99FD0DD9D1}"/>
              </a:ext>
            </a:extLst>
          </p:cNvPr>
          <p:cNvSpPr txBox="1"/>
          <p:nvPr/>
        </p:nvSpPr>
        <p:spPr>
          <a:xfrm>
            <a:off x="790367" y="3688968"/>
            <a:ext cx="3158875" cy="8355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Congestia în spațiul aerian crește riscul de accidente și incidente.</a:t>
            </a:r>
            <a:endParaRPr lang="en-US"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6" name="Google Shape;1265;p43">
            <a:extLst>
              <a:ext uri="{FF2B5EF4-FFF2-40B4-BE49-F238E27FC236}">
                <a16:creationId xmlns:a16="http://schemas.microsoft.com/office/drawing/2014/main" id="{CD4173EB-3A05-9339-BA63-7C00EB4DEDAD}"/>
              </a:ext>
            </a:extLst>
          </p:cNvPr>
          <p:cNvSpPr txBox="1">
            <a:spLocks/>
          </p:cNvSpPr>
          <p:nvPr/>
        </p:nvSpPr>
        <p:spPr>
          <a:xfrm>
            <a:off x="867892" y="3195464"/>
            <a:ext cx="3262375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en-US" sz="2100" dirty="0"/>
              <a:t>SIGURAN</a:t>
            </a:r>
            <a:r>
              <a:rPr lang="ro-RO" sz="2100" dirty="0"/>
              <a:t>ȚĂ</a:t>
            </a:r>
          </a:p>
        </p:txBody>
      </p:sp>
      <p:cxnSp>
        <p:nvCxnSpPr>
          <p:cNvPr id="27" name="Google Shape;1329;p43">
            <a:extLst>
              <a:ext uri="{FF2B5EF4-FFF2-40B4-BE49-F238E27FC236}">
                <a16:creationId xmlns:a16="http://schemas.microsoft.com/office/drawing/2014/main" id="{9B19E629-EC66-B2D7-070A-B8BCD73385AB}"/>
              </a:ext>
            </a:extLst>
          </p:cNvPr>
          <p:cNvCxnSpPr/>
          <p:nvPr/>
        </p:nvCxnSpPr>
        <p:spPr>
          <a:xfrm rot="10800000">
            <a:off x="790367" y="3234508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265;p43">
            <a:extLst>
              <a:ext uri="{FF2B5EF4-FFF2-40B4-BE49-F238E27FC236}">
                <a16:creationId xmlns:a16="http://schemas.microsoft.com/office/drawing/2014/main" id="{9DE3D8BC-D029-547D-8E6B-4630182F4419}"/>
              </a:ext>
            </a:extLst>
          </p:cNvPr>
          <p:cNvSpPr txBox="1">
            <a:spLocks/>
          </p:cNvSpPr>
          <p:nvPr/>
        </p:nvSpPr>
        <p:spPr>
          <a:xfrm>
            <a:off x="5038904" y="3282685"/>
            <a:ext cx="3105950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2100" dirty="0"/>
              <a:t>EFICIENȚA OPERAȚIONALĂ</a:t>
            </a:r>
          </a:p>
        </p:txBody>
      </p:sp>
      <p:sp>
        <p:nvSpPr>
          <p:cNvPr id="31" name="Google Shape;1674;p47">
            <a:extLst>
              <a:ext uri="{FF2B5EF4-FFF2-40B4-BE49-F238E27FC236}">
                <a16:creationId xmlns:a16="http://schemas.microsoft.com/office/drawing/2014/main" id="{C8D1681C-528F-9877-BB4F-781E30BE5A59}"/>
              </a:ext>
            </a:extLst>
          </p:cNvPr>
          <p:cNvSpPr txBox="1"/>
          <p:nvPr/>
        </p:nvSpPr>
        <p:spPr>
          <a:xfrm>
            <a:off x="4989704" y="3683711"/>
            <a:ext cx="3158875" cy="8355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Prezicerea întârzierilor ajută la gestionarea mai eficientă a resurselor.</a:t>
            </a:r>
            <a:endParaRPr lang="en-US" b="1" dirty="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32" name="Google Shape;1329;p43">
            <a:extLst>
              <a:ext uri="{FF2B5EF4-FFF2-40B4-BE49-F238E27FC236}">
                <a16:creationId xmlns:a16="http://schemas.microsoft.com/office/drawing/2014/main" id="{B071D0EB-BFF4-3195-0DD4-4B65D2CABC4F}"/>
              </a:ext>
            </a:extLst>
          </p:cNvPr>
          <p:cNvCxnSpPr/>
          <p:nvPr/>
        </p:nvCxnSpPr>
        <p:spPr>
          <a:xfrm rot="10800000">
            <a:off x="4958504" y="3320155"/>
            <a:ext cx="0" cy="26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8664437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5100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/>
              <a:t>STUDIUL LITERATURII</a:t>
            </a:r>
            <a:endParaRPr sz="30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2"/>
          </p:nvPr>
        </p:nvSpPr>
        <p:spPr>
          <a:xfrm>
            <a:off x="872150" y="1865881"/>
            <a:ext cx="7357449" cy="340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100" dirty="0"/>
              <a:t>Analiza performanței regresiei logistice într-un mediu distribuit</a:t>
            </a:r>
            <a:r>
              <a:rPr lang="en-US" sz="2100" dirty="0"/>
              <a:t> [1]</a:t>
            </a:r>
            <a:r>
              <a:rPr lang="ro-RO" sz="2100" dirty="0"/>
              <a:t> </a:t>
            </a:r>
            <a:endParaRPr sz="21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12ABD3-4912-45B9-5CB7-98BB699F7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07933"/>
              </p:ext>
            </p:extLst>
          </p:nvPr>
        </p:nvGraphicFramePr>
        <p:xfrm>
          <a:off x="1023490" y="2489193"/>
          <a:ext cx="6568085" cy="1718586"/>
        </p:xfrm>
        <a:graphic>
          <a:graphicData uri="http://schemas.openxmlformats.org/drawingml/2006/table">
            <a:tbl>
              <a:tblPr firstRow="1" bandRow="1">
                <a:tableStyleId>{7D0F5305-A248-45A6-AC55-F6A38A4BC3FE}</a:tableStyleId>
              </a:tblPr>
              <a:tblGrid>
                <a:gridCol w="575493">
                  <a:extLst>
                    <a:ext uri="{9D8B030D-6E8A-4147-A177-3AD203B41FA5}">
                      <a16:colId xmlns:a16="http://schemas.microsoft.com/office/drawing/2014/main" val="3052543034"/>
                    </a:ext>
                  </a:extLst>
                </a:gridCol>
                <a:gridCol w="2506489">
                  <a:extLst>
                    <a:ext uri="{9D8B030D-6E8A-4147-A177-3AD203B41FA5}">
                      <a16:colId xmlns:a16="http://schemas.microsoft.com/office/drawing/2014/main" val="1839490151"/>
                    </a:ext>
                  </a:extLst>
                </a:gridCol>
                <a:gridCol w="522915">
                  <a:extLst>
                    <a:ext uri="{9D8B030D-6E8A-4147-A177-3AD203B41FA5}">
                      <a16:colId xmlns:a16="http://schemas.microsoft.com/office/drawing/2014/main" val="403413426"/>
                    </a:ext>
                  </a:extLst>
                </a:gridCol>
                <a:gridCol w="510005">
                  <a:extLst>
                    <a:ext uri="{9D8B030D-6E8A-4147-A177-3AD203B41FA5}">
                      <a16:colId xmlns:a16="http://schemas.microsoft.com/office/drawing/2014/main" val="3631240976"/>
                    </a:ext>
                  </a:extLst>
                </a:gridCol>
                <a:gridCol w="477725">
                  <a:extLst>
                    <a:ext uri="{9D8B030D-6E8A-4147-A177-3AD203B41FA5}">
                      <a16:colId xmlns:a16="http://schemas.microsoft.com/office/drawing/2014/main" val="453768609"/>
                    </a:ext>
                  </a:extLst>
                </a:gridCol>
                <a:gridCol w="535827">
                  <a:extLst>
                    <a:ext uri="{9D8B030D-6E8A-4147-A177-3AD203B41FA5}">
                      <a16:colId xmlns:a16="http://schemas.microsoft.com/office/drawing/2014/main" val="356255634"/>
                    </a:ext>
                  </a:extLst>
                </a:gridCol>
                <a:gridCol w="522915">
                  <a:extLst>
                    <a:ext uri="{9D8B030D-6E8A-4147-A177-3AD203B41FA5}">
                      <a16:colId xmlns:a16="http://schemas.microsoft.com/office/drawing/2014/main" val="2804765982"/>
                    </a:ext>
                  </a:extLst>
                </a:gridCol>
                <a:gridCol w="916716">
                  <a:extLst>
                    <a:ext uri="{9D8B030D-6E8A-4147-A177-3AD203B41FA5}">
                      <a16:colId xmlns:a16="http://schemas.microsoft.com/office/drawing/2014/main" val="128881335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No.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Mediu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Timp de calcul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46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Experiment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36722"/>
                  </a:ext>
                </a:extLst>
              </a:tr>
              <a:tr h="1423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96873"/>
                  </a:ext>
                </a:extLst>
              </a:tr>
              <a:tr h="298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Standalone (3GB 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169.4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166.2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169.3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161.9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167.3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166.82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69944"/>
                  </a:ext>
                </a:extLst>
              </a:tr>
              <a:tr h="298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Cluster_1 (2 workers) - @3GB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152.7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157.8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156.84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14892"/>
                  </a:ext>
                </a:extLst>
              </a:tr>
              <a:tr h="298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Cluster_2 (3 workers) - @3GB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121.72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2473"/>
                  </a:ext>
                </a:extLst>
              </a:tr>
            </a:tbl>
          </a:graphicData>
        </a:graphic>
      </p:graphicFrame>
      <p:sp>
        <p:nvSpPr>
          <p:cNvPr id="6" name="Google Shape;1265;p43">
            <a:extLst>
              <a:ext uri="{FF2B5EF4-FFF2-40B4-BE49-F238E27FC236}">
                <a16:creationId xmlns:a16="http://schemas.microsoft.com/office/drawing/2014/main" id="{7E589F73-9021-A1BF-0EE1-5059E81596CD}"/>
              </a:ext>
            </a:extLst>
          </p:cNvPr>
          <p:cNvSpPr txBox="1">
            <a:spLocks/>
          </p:cNvSpPr>
          <p:nvPr/>
        </p:nvSpPr>
        <p:spPr>
          <a:xfrm>
            <a:off x="7622775" y="3600894"/>
            <a:ext cx="859160" cy="60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1400" dirty="0">
                <a:solidFill>
                  <a:srgbClr val="576080"/>
                </a:solidFill>
              </a:rPr>
              <a:t>+ 5.98%</a:t>
            </a:r>
          </a:p>
          <a:p>
            <a:endParaRPr lang="ro-RO" sz="500" dirty="0">
              <a:solidFill>
                <a:srgbClr val="576080"/>
              </a:solidFill>
            </a:endParaRPr>
          </a:p>
          <a:p>
            <a:r>
              <a:rPr lang="ro-RO" sz="1400" dirty="0">
                <a:solidFill>
                  <a:srgbClr val="576080"/>
                </a:solidFill>
              </a:rPr>
              <a:t>+ 27.03%</a:t>
            </a:r>
          </a:p>
        </p:txBody>
      </p:sp>
      <p:sp>
        <p:nvSpPr>
          <p:cNvPr id="7" name="Google Shape;1265;p43">
            <a:extLst>
              <a:ext uri="{FF2B5EF4-FFF2-40B4-BE49-F238E27FC236}">
                <a16:creationId xmlns:a16="http://schemas.microsoft.com/office/drawing/2014/main" id="{11E73EC1-2C19-781E-89E3-998F124D0FCD}"/>
              </a:ext>
            </a:extLst>
          </p:cNvPr>
          <p:cNvSpPr txBox="1">
            <a:spLocks/>
          </p:cNvSpPr>
          <p:nvPr/>
        </p:nvSpPr>
        <p:spPr>
          <a:xfrm>
            <a:off x="923400" y="4299651"/>
            <a:ext cx="6312938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1500" b="0" dirty="0"/>
              <a:t>Cea mai mare acuratețe obținută: 82.5%</a:t>
            </a:r>
          </a:p>
        </p:txBody>
      </p:sp>
    </p:spTree>
    <p:extLst>
      <p:ext uri="{BB962C8B-B14F-4D97-AF65-F5344CB8AC3E}">
        <p14:creationId xmlns:p14="http://schemas.microsoft.com/office/powerpoint/2010/main" val="4066538111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46349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/>
              <a:t>STUDIUL LITERATURII</a:t>
            </a:r>
            <a:endParaRPr sz="30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2"/>
          </p:nvPr>
        </p:nvSpPr>
        <p:spPr>
          <a:xfrm>
            <a:off x="836663" y="1587445"/>
            <a:ext cx="7357449" cy="340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700" dirty="0"/>
              <a:t>Analiza performanței a mai multor algoritmi pentru predicția anulării zborului </a:t>
            </a:r>
            <a:r>
              <a:rPr lang="en-US" sz="1700" dirty="0"/>
              <a:t>[</a:t>
            </a:r>
            <a:r>
              <a:rPr lang="ro-RO" sz="1700" dirty="0"/>
              <a:t>2</a:t>
            </a:r>
            <a:r>
              <a:rPr lang="en-US" sz="1700" dirty="0"/>
              <a:t>]</a:t>
            </a:r>
            <a:r>
              <a:rPr lang="ro-RO" sz="1700" dirty="0"/>
              <a:t> </a:t>
            </a:r>
            <a:endParaRPr sz="17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AF4128-53DD-8EE9-1986-F5C76BBC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9" y="2049907"/>
            <a:ext cx="4015042" cy="1969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0633F-C481-5387-3427-C382B61D7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203" y="2498751"/>
            <a:ext cx="3672564" cy="20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613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46349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/>
              <a:t>STUDIUL LITERATURII</a:t>
            </a:r>
            <a:endParaRPr sz="30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2"/>
          </p:nvPr>
        </p:nvSpPr>
        <p:spPr>
          <a:xfrm>
            <a:off x="855798" y="1690480"/>
            <a:ext cx="7357449" cy="340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100" dirty="0"/>
              <a:t>Analiza performanței algoritmului SVM distribuit </a:t>
            </a:r>
            <a:r>
              <a:rPr lang="en-US" sz="2100" dirty="0"/>
              <a:t>[</a:t>
            </a:r>
            <a:r>
              <a:rPr lang="ro-RO" sz="2100" dirty="0"/>
              <a:t>3</a:t>
            </a:r>
            <a:r>
              <a:rPr lang="en-US" sz="2100" dirty="0"/>
              <a:t>]</a:t>
            </a:r>
            <a:r>
              <a:rPr lang="ro-RO" sz="2100" dirty="0"/>
              <a:t> </a:t>
            </a:r>
            <a:endParaRPr sz="21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76704C-03E5-F039-8D38-D92C18697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83042"/>
              </p:ext>
            </p:extLst>
          </p:nvPr>
        </p:nvGraphicFramePr>
        <p:xfrm>
          <a:off x="1419515" y="2262330"/>
          <a:ext cx="6249170" cy="1906715"/>
        </p:xfrm>
        <a:graphic>
          <a:graphicData uri="http://schemas.openxmlformats.org/drawingml/2006/table">
            <a:tbl>
              <a:tblPr firstRow="1" bandRow="1">
                <a:tableStyleId>{7D0F5305-A248-45A6-AC55-F6A38A4BC3FE}</a:tableStyleId>
              </a:tblPr>
              <a:tblGrid>
                <a:gridCol w="1249834">
                  <a:extLst>
                    <a:ext uri="{9D8B030D-6E8A-4147-A177-3AD203B41FA5}">
                      <a16:colId xmlns:a16="http://schemas.microsoft.com/office/drawing/2014/main" val="3469345884"/>
                    </a:ext>
                  </a:extLst>
                </a:gridCol>
                <a:gridCol w="1249834">
                  <a:extLst>
                    <a:ext uri="{9D8B030D-6E8A-4147-A177-3AD203B41FA5}">
                      <a16:colId xmlns:a16="http://schemas.microsoft.com/office/drawing/2014/main" val="2131029690"/>
                    </a:ext>
                  </a:extLst>
                </a:gridCol>
                <a:gridCol w="1249834">
                  <a:extLst>
                    <a:ext uri="{9D8B030D-6E8A-4147-A177-3AD203B41FA5}">
                      <a16:colId xmlns:a16="http://schemas.microsoft.com/office/drawing/2014/main" val="4243951526"/>
                    </a:ext>
                  </a:extLst>
                </a:gridCol>
                <a:gridCol w="1249834">
                  <a:extLst>
                    <a:ext uri="{9D8B030D-6E8A-4147-A177-3AD203B41FA5}">
                      <a16:colId xmlns:a16="http://schemas.microsoft.com/office/drawing/2014/main" val="3519620978"/>
                    </a:ext>
                  </a:extLst>
                </a:gridCol>
                <a:gridCol w="1249834">
                  <a:extLst>
                    <a:ext uri="{9D8B030D-6E8A-4147-A177-3AD203B41FA5}">
                      <a16:colId xmlns:a16="http://schemas.microsoft.com/office/drawing/2014/main" val="3710307401"/>
                    </a:ext>
                  </a:extLst>
                </a:gridCol>
              </a:tblGrid>
              <a:tr h="381343">
                <a:tc rowSpan="2"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Volum dataset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Timp de rulare (min.)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8354"/>
                  </a:ext>
                </a:extLst>
              </a:tr>
              <a:tr h="381343">
                <a:tc vMerge="1">
                  <a:txBody>
                    <a:bodyPr/>
                    <a:lstStyle/>
                    <a:p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 worker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2 workers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3 workers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4 workers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90190"/>
                  </a:ext>
                </a:extLst>
              </a:tr>
              <a:tr h="38134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 GB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5.1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5.7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4.2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3.4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1484"/>
                  </a:ext>
                </a:extLst>
              </a:tr>
              <a:tr h="38134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1.5 GB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9.5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9.7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6.4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6.3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18677"/>
                  </a:ext>
                </a:extLst>
              </a:tr>
              <a:tr h="38134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2 GB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16.3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13.6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11.5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10.2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68876"/>
                  </a:ext>
                </a:extLst>
              </a:tr>
            </a:tbl>
          </a:graphicData>
        </a:graphic>
      </p:graphicFrame>
      <p:sp>
        <p:nvSpPr>
          <p:cNvPr id="4" name="Google Shape;1265;p43">
            <a:extLst>
              <a:ext uri="{FF2B5EF4-FFF2-40B4-BE49-F238E27FC236}">
                <a16:creationId xmlns:a16="http://schemas.microsoft.com/office/drawing/2014/main" id="{9EB1D764-0DEB-D845-8D45-00ABCB9B29E2}"/>
              </a:ext>
            </a:extLst>
          </p:cNvPr>
          <p:cNvSpPr txBox="1">
            <a:spLocks/>
          </p:cNvSpPr>
          <p:nvPr/>
        </p:nvSpPr>
        <p:spPr>
          <a:xfrm>
            <a:off x="1321143" y="4229785"/>
            <a:ext cx="6312938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1500" b="0" dirty="0"/>
              <a:t>Cea mai mare acuratețe obținută: 93.98%</a:t>
            </a:r>
          </a:p>
        </p:txBody>
      </p:sp>
    </p:spTree>
    <p:extLst>
      <p:ext uri="{BB962C8B-B14F-4D97-AF65-F5344CB8AC3E}">
        <p14:creationId xmlns:p14="http://schemas.microsoft.com/office/powerpoint/2010/main" val="1569369154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5100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/>
              <a:t>STUDIUL LITERATURII</a:t>
            </a:r>
            <a:endParaRPr sz="30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2"/>
          </p:nvPr>
        </p:nvSpPr>
        <p:spPr>
          <a:xfrm>
            <a:off x="883405" y="1707121"/>
            <a:ext cx="7357449" cy="606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100" dirty="0"/>
              <a:t> Analiza performanței algoritmului „random forest” într-un mediu distribuit</a:t>
            </a:r>
            <a:r>
              <a:rPr lang="en-US" sz="2100" dirty="0"/>
              <a:t> [</a:t>
            </a:r>
            <a:r>
              <a:rPr lang="ro-RO" sz="2100" dirty="0"/>
              <a:t>4</a:t>
            </a:r>
            <a:r>
              <a:rPr lang="en-US" sz="2100" dirty="0"/>
              <a:t>]</a:t>
            </a:r>
            <a:r>
              <a:rPr lang="ro-RO" sz="2100" dirty="0"/>
              <a:t> </a:t>
            </a:r>
            <a:endParaRPr sz="21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12ABD3-4912-45B9-5CB7-98BB699F7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91628"/>
              </p:ext>
            </p:extLst>
          </p:nvPr>
        </p:nvGraphicFramePr>
        <p:xfrm>
          <a:off x="1023490" y="2489193"/>
          <a:ext cx="6568085" cy="1718586"/>
        </p:xfrm>
        <a:graphic>
          <a:graphicData uri="http://schemas.openxmlformats.org/drawingml/2006/table">
            <a:tbl>
              <a:tblPr firstRow="1" bandRow="1">
                <a:tableStyleId>{7D0F5305-A248-45A6-AC55-F6A38A4BC3FE}</a:tableStyleId>
              </a:tblPr>
              <a:tblGrid>
                <a:gridCol w="575493">
                  <a:extLst>
                    <a:ext uri="{9D8B030D-6E8A-4147-A177-3AD203B41FA5}">
                      <a16:colId xmlns:a16="http://schemas.microsoft.com/office/drawing/2014/main" val="3052543034"/>
                    </a:ext>
                  </a:extLst>
                </a:gridCol>
                <a:gridCol w="2506489">
                  <a:extLst>
                    <a:ext uri="{9D8B030D-6E8A-4147-A177-3AD203B41FA5}">
                      <a16:colId xmlns:a16="http://schemas.microsoft.com/office/drawing/2014/main" val="1839490151"/>
                    </a:ext>
                  </a:extLst>
                </a:gridCol>
                <a:gridCol w="522915">
                  <a:extLst>
                    <a:ext uri="{9D8B030D-6E8A-4147-A177-3AD203B41FA5}">
                      <a16:colId xmlns:a16="http://schemas.microsoft.com/office/drawing/2014/main" val="403413426"/>
                    </a:ext>
                  </a:extLst>
                </a:gridCol>
                <a:gridCol w="510005">
                  <a:extLst>
                    <a:ext uri="{9D8B030D-6E8A-4147-A177-3AD203B41FA5}">
                      <a16:colId xmlns:a16="http://schemas.microsoft.com/office/drawing/2014/main" val="3631240976"/>
                    </a:ext>
                  </a:extLst>
                </a:gridCol>
                <a:gridCol w="477725">
                  <a:extLst>
                    <a:ext uri="{9D8B030D-6E8A-4147-A177-3AD203B41FA5}">
                      <a16:colId xmlns:a16="http://schemas.microsoft.com/office/drawing/2014/main" val="453768609"/>
                    </a:ext>
                  </a:extLst>
                </a:gridCol>
                <a:gridCol w="535827">
                  <a:extLst>
                    <a:ext uri="{9D8B030D-6E8A-4147-A177-3AD203B41FA5}">
                      <a16:colId xmlns:a16="http://schemas.microsoft.com/office/drawing/2014/main" val="356255634"/>
                    </a:ext>
                  </a:extLst>
                </a:gridCol>
                <a:gridCol w="522915">
                  <a:extLst>
                    <a:ext uri="{9D8B030D-6E8A-4147-A177-3AD203B41FA5}">
                      <a16:colId xmlns:a16="http://schemas.microsoft.com/office/drawing/2014/main" val="2804765982"/>
                    </a:ext>
                  </a:extLst>
                </a:gridCol>
                <a:gridCol w="916716">
                  <a:extLst>
                    <a:ext uri="{9D8B030D-6E8A-4147-A177-3AD203B41FA5}">
                      <a16:colId xmlns:a16="http://schemas.microsoft.com/office/drawing/2014/main" val="128881335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No.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Mediu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Timp de calcul</a:t>
                      </a:r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 (sec.)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46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Experiment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36722"/>
                  </a:ext>
                </a:extLst>
              </a:tr>
              <a:tr h="1423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96873"/>
                  </a:ext>
                </a:extLst>
              </a:tr>
              <a:tr h="298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Standalone (3GB 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177.5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183.3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178.5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178.3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184.5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180.4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69944"/>
                  </a:ext>
                </a:extLst>
              </a:tr>
              <a:tr h="298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Cluster_1 (2 workers) - @3GB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140.1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143.2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145.5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141.4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144.3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142.9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14892"/>
                  </a:ext>
                </a:extLst>
              </a:tr>
              <a:tr h="298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Cluster_2 (3 workers) - @3GB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115.9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120.6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117.2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120.9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118.3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latin typeface="Barlow Semi Condensed" panose="00000506000000000000" pitchFamily="2" charset="0"/>
                        </a:rPr>
                        <a:t>118.6</a:t>
                      </a:r>
                      <a:endParaRPr lang="en-US" sz="1200" dirty="0">
                        <a:latin typeface="Barlow Semi Condensed" panose="00000506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2473"/>
                  </a:ext>
                </a:extLst>
              </a:tr>
            </a:tbl>
          </a:graphicData>
        </a:graphic>
      </p:graphicFrame>
      <p:sp>
        <p:nvSpPr>
          <p:cNvPr id="6" name="Google Shape;1265;p43">
            <a:extLst>
              <a:ext uri="{FF2B5EF4-FFF2-40B4-BE49-F238E27FC236}">
                <a16:creationId xmlns:a16="http://schemas.microsoft.com/office/drawing/2014/main" id="{7E589F73-9021-A1BF-0EE1-5059E81596CD}"/>
              </a:ext>
            </a:extLst>
          </p:cNvPr>
          <p:cNvSpPr txBox="1">
            <a:spLocks/>
          </p:cNvSpPr>
          <p:nvPr/>
        </p:nvSpPr>
        <p:spPr>
          <a:xfrm>
            <a:off x="7622775" y="3600894"/>
            <a:ext cx="859160" cy="60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1400" dirty="0">
                <a:solidFill>
                  <a:srgbClr val="576080"/>
                </a:solidFill>
              </a:rPr>
              <a:t>+ 20.7%</a:t>
            </a:r>
          </a:p>
          <a:p>
            <a:endParaRPr lang="ro-RO" sz="500" dirty="0">
              <a:solidFill>
                <a:srgbClr val="576080"/>
              </a:solidFill>
            </a:endParaRPr>
          </a:p>
          <a:p>
            <a:r>
              <a:rPr lang="ro-RO" sz="1400" dirty="0">
                <a:solidFill>
                  <a:srgbClr val="576080"/>
                </a:solidFill>
              </a:rPr>
              <a:t>+ 35.8%</a:t>
            </a:r>
          </a:p>
        </p:txBody>
      </p:sp>
      <p:sp>
        <p:nvSpPr>
          <p:cNvPr id="2" name="Google Shape;1265;p43">
            <a:extLst>
              <a:ext uri="{FF2B5EF4-FFF2-40B4-BE49-F238E27FC236}">
                <a16:creationId xmlns:a16="http://schemas.microsoft.com/office/drawing/2014/main" id="{8FB247CC-7F5C-3E49-B316-401A076E86F4}"/>
              </a:ext>
            </a:extLst>
          </p:cNvPr>
          <p:cNvSpPr txBox="1">
            <a:spLocks/>
          </p:cNvSpPr>
          <p:nvPr/>
        </p:nvSpPr>
        <p:spPr>
          <a:xfrm>
            <a:off x="923400" y="4299651"/>
            <a:ext cx="6312938" cy="3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 Semi Condensed SemiBold"/>
              <a:buNone/>
              <a:defRPr sz="2500" b="0" i="0" u="none" strike="noStrike" cap="none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r>
              <a:rPr lang="ro-RO" sz="1500" b="0" dirty="0"/>
              <a:t>Cea mai mare acuratețe obținută: 92.7%</a:t>
            </a:r>
          </a:p>
        </p:txBody>
      </p:sp>
    </p:spTree>
    <p:extLst>
      <p:ext uri="{BB962C8B-B14F-4D97-AF65-F5344CB8AC3E}">
        <p14:creationId xmlns:p14="http://schemas.microsoft.com/office/powerpoint/2010/main" val="2360063011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5100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/>
              <a:t>STUDIUL LITERATURII</a:t>
            </a:r>
            <a:endParaRPr sz="30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2"/>
          </p:nvPr>
        </p:nvSpPr>
        <p:spPr>
          <a:xfrm>
            <a:off x="895354" y="1651296"/>
            <a:ext cx="7357449" cy="360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100" dirty="0"/>
              <a:t> Analiza performanței unui model bazat pe deep-learning </a:t>
            </a:r>
            <a:r>
              <a:rPr lang="en-US" sz="2100" dirty="0"/>
              <a:t>[</a:t>
            </a:r>
            <a:r>
              <a:rPr lang="ro-RO" sz="2100" dirty="0"/>
              <a:t>5</a:t>
            </a:r>
            <a:r>
              <a:rPr lang="en-US" sz="2100" dirty="0"/>
              <a:t>]</a:t>
            </a:r>
            <a:r>
              <a:rPr lang="ro-RO" sz="2100" dirty="0"/>
              <a:t> </a:t>
            </a:r>
            <a:endParaRPr sz="21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21C9CB3-973A-376C-0A51-1689A001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50" y="2096149"/>
            <a:ext cx="5725300" cy="24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58364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 txBox="1">
            <a:spLocks noGrp="1"/>
          </p:cNvSpPr>
          <p:nvPr>
            <p:ph type="ctrTitle"/>
          </p:nvPr>
        </p:nvSpPr>
        <p:spPr>
          <a:xfrm>
            <a:off x="704850" y="1123950"/>
            <a:ext cx="7739100" cy="5100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/>
              <a:t>STUDIUL LITERATURII</a:t>
            </a:r>
            <a:endParaRPr sz="3000" dirty="0"/>
          </a:p>
        </p:txBody>
      </p:sp>
      <p:sp>
        <p:nvSpPr>
          <p:cNvPr id="1265" name="Google Shape;1265;p43"/>
          <p:cNvSpPr txBox="1">
            <a:spLocks noGrp="1"/>
          </p:cNvSpPr>
          <p:nvPr>
            <p:ph type="title" idx="2"/>
          </p:nvPr>
        </p:nvSpPr>
        <p:spPr>
          <a:xfrm>
            <a:off x="895354" y="1651296"/>
            <a:ext cx="7357449" cy="360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100" dirty="0"/>
              <a:t> Analiza performanței unui model bazat pe DCNN </a:t>
            </a:r>
            <a:r>
              <a:rPr lang="en-US" sz="2100" dirty="0"/>
              <a:t>[</a:t>
            </a:r>
            <a:r>
              <a:rPr lang="ro-RO" sz="2100" dirty="0"/>
              <a:t>6</a:t>
            </a:r>
            <a:r>
              <a:rPr lang="en-US" sz="2100" dirty="0"/>
              <a:t>]</a:t>
            </a:r>
            <a:r>
              <a:rPr lang="ro-RO" sz="2100" dirty="0"/>
              <a:t> </a:t>
            </a:r>
            <a:endParaRPr sz="2100" dirty="0"/>
          </a:p>
        </p:txBody>
      </p:sp>
      <p:grpSp>
        <p:nvGrpSpPr>
          <p:cNvPr id="1271" name="Google Shape;1271;p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1272" name="Google Shape;1272;p43"/>
            <p:cNvSpPr/>
            <p:nvPr/>
          </p:nvSpPr>
          <p:spPr>
            <a:xfrm>
              <a:off x="1192931" y="497641"/>
              <a:ext cx="195396" cy="205039"/>
            </a:xfrm>
            <a:custGeom>
              <a:avLst/>
              <a:gdLst/>
              <a:ahLst/>
              <a:cxnLst/>
              <a:rect l="l" t="t" r="r" b="b"/>
              <a:pathLst>
                <a:path w="19817" h="20795" extrusionOk="0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412256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492414" y="558226"/>
              <a:ext cx="98166" cy="144459"/>
            </a:xfrm>
            <a:custGeom>
              <a:avLst/>
              <a:gdLst/>
              <a:ahLst/>
              <a:cxnLst/>
              <a:rect l="l" t="t" r="r" b="b"/>
              <a:pathLst>
                <a:path w="9956" h="14651" extrusionOk="0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694682" y="491429"/>
              <a:ext cx="49093" cy="211250"/>
            </a:xfrm>
            <a:custGeom>
              <a:avLst/>
              <a:gdLst/>
              <a:ahLst/>
              <a:cxnLst/>
              <a:rect l="l" t="t" r="r" b="b"/>
              <a:pathLst>
                <a:path w="4979" h="21425" extrusionOk="0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774525" y="558226"/>
              <a:ext cx="141974" cy="144459"/>
            </a:xfrm>
            <a:custGeom>
              <a:avLst/>
              <a:gdLst/>
              <a:ahLst/>
              <a:cxnLst/>
              <a:rect l="l" t="t" r="r" b="b"/>
              <a:pathLst>
                <a:path w="14399" h="14651" extrusionOk="0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943530" y="558226"/>
              <a:ext cx="146007" cy="146007"/>
            </a:xfrm>
            <a:custGeom>
              <a:avLst/>
              <a:gdLst/>
              <a:ahLst/>
              <a:cxnLst/>
              <a:rect l="l" t="t" r="r" b="b"/>
              <a:pathLst>
                <a:path w="14808" h="14808" extrusionOk="0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1280" name="Google Shape;1280;p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9" name="Google Shape;1319;p43"/>
          <p:cNvSpPr/>
          <p:nvPr/>
        </p:nvSpPr>
        <p:spPr>
          <a:xfrm>
            <a:off x="8117475" y="426325"/>
            <a:ext cx="323459" cy="31949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20" name="Google Shape;1320;p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1321" name="Google Shape;1321;p43"/>
            <p:cNvSpPr/>
            <p:nvPr/>
          </p:nvSpPr>
          <p:spPr>
            <a:xfrm>
              <a:off x="603775" y="-2498175"/>
              <a:ext cx="734875" cy="147300"/>
            </a:xfrm>
            <a:custGeom>
              <a:avLst/>
              <a:gdLst/>
              <a:ahLst/>
              <a:cxnLst/>
              <a:rect l="l" t="t" r="r" b="b"/>
              <a:pathLst>
                <a:path w="29395" h="5892" extrusionOk="0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avLst/>
                <a:gdLst/>
                <a:ahLst/>
                <a:cxnLst/>
                <a:rect l="l" t="t" r="r" b="b"/>
                <a:pathLst>
                  <a:path w="40233" h="40233" extrusionOk="0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7744" extrusionOk="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7744" h="2490" extrusionOk="0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39224" extrusionOk="0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39224" extrusionOk="0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5907" extrusionOk="0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6A4720-7D0B-7D35-74ED-CA23F89D7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75" y="2133603"/>
            <a:ext cx="4365050" cy="25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51679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847</Words>
  <Application>Microsoft Office PowerPoint</Application>
  <PresentationFormat>On-screen Show (16:9)</PresentationFormat>
  <Paragraphs>179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Cutive Mono</vt:lpstr>
      <vt:lpstr>Arial</vt:lpstr>
      <vt:lpstr>Barlow Semi Condensed SemiBold</vt:lpstr>
      <vt:lpstr>Barlow Semi Condensed</vt:lpstr>
      <vt:lpstr>Airline MK Plan by Slidesgo</vt:lpstr>
      <vt:lpstr>Predicția întârzierii zborurilor</vt:lpstr>
      <vt:lpstr>ENTITĂȚI AFECTATE</vt:lpstr>
      <vt:lpstr>MOTIVAȚIE</vt:lpstr>
      <vt:lpstr>STUDIUL LITERATURII</vt:lpstr>
      <vt:lpstr>STUDIUL LITERATURII</vt:lpstr>
      <vt:lpstr>STUDIUL LITERATURII</vt:lpstr>
      <vt:lpstr>STUDIUL LITERATURII</vt:lpstr>
      <vt:lpstr>STUDIUL LITERATURII</vt:lpstr>
      <vt:lpstr>STUDIUL LITERATURII</vt:lpstr>
      <vt:lpstr>STUDIUL LITERATURII</vt:lpstr>
      <vt:lpstr>DATASET: Flight Status Prediction </vt:lpstr>
      <vt:lpstr>METODOLOGIE</vt:lpstr>
      <vt:lpstr>REFERINȚE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MK PLAN</dc:title>
  <cp:lastModifiedBy>Amalia-Diana Duma</cp:lastModifiedBy>
  <cp:revision>23</cp:revision>
  <dcterms:modified xsi:type="dcterms:W3CDTF">2024-04-10T14:33:24Z</dcterms:modified>
</cp:coreProperties>
</file>