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10287000" cx="18288000"/>
  <p:notesSz cx="6858000" cy="9144000"/>
  <p:embeddedFontLst>
    <p:embeddedFont>
      <p:font typeface="Black Ops One"/>
      <p:regular r:id="rId32"/>
    </p:embeddedFont>
    <p:embeddedFont>
      <p:font typeface="Inter SemiBold"/>
      <p:regular r:id="rId33"/>
      <p:bold r:id="rId34"/>
      <p:italic r:id="rId35"/>
      <p:boldItalic r:id="rId36"/>
    </p:embeddedFont>
    <p:embeddedFont>
      <p:font typeface="Inter"/>
      <p:regular r:id="rId37"/>
      <p:bold r:id="rId38"/>
      <p:italic r:id="rId39"/>
      <p:boldItalic r:id="rId40"/>
    </p:embeddedFont>
    <p:embeddedFont>
      <p:font typeface="Inter ExtraBold"/>
      <p:bold r:id="rId41"/>
      <p:boldItalic r:id="rId42"/>
    </p:embeddedFont>
    <p:embeddedFont>
      <p:font typeface="Merriweather"/>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Inter-boldItalic.fntdata"/><Relationship Id="rId20" Type="http://schemas.openxmlformats.org/officeDocument/2006/relationships/slide" Target="slides/slide15.xml"/><Relationship Id="rId42" Type="http://schemas.openxmlformats.org/officeDocument/2006/relationships/font" Target="fonts/InterExtraBold-boldItalic.fntdata"/><Relationship Id="rId41" Type="http://schemas.openxmlformats.org/officeDocument/2006/relationships/font" Target="fonts/InterExtraBold-bold.fntdata"/><Relationship Id="rId22" Type="http://schemas.openxmlformats.org/officeDocument/2006/relationships/slide" Target="slides/slide17.xml"/><Relationship Id="rId44" Type="http://schemas.openxmlformats.org/officeDocument/2006/relationships/font" Target="fonts/Merriweather-bold.fntdata"/><Relationship Id="rId21" Type="http://schemas.openxmlformats.org/officeDocument/2006/relationships/slide" Target="slides/slide16.xml"/><Relationship Id="rId43" Type="http://schemas.openxmlformats.org/officeDocument/2006/relationships/font" Target="fonts/Merriweather-regular.fntdata"/><Relationship Id="rId24" Type="http://schemas.openxmlformats.org/officeDocument/2006/relationships/slide" Target="slides/slide19.xml"/><Relationship Id="rId46" Type="http://schemas.openxmlformats.org/officeDocument/2006/relationships/font" Target="fonts/Merriweather-boldItalic.fntdata"/><Relationship Id="rId23" Type="http://schemas.openxmlformats.org/officeDocument/2006/relationships/slide" Target="slides/slide18.xml"/><Relationship Id="rId45" Type="http://schemas.openxmlformats.org/officeDocument/2006/relationships/font" Target="fonts/Merriweather-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InterSemiBold-regular.fntdata"/><Relationship Id="rId10" Type="http://schemas.openxmlformats.org/officeDocument/2006/relationships/slide" Target="slides/slide5.xml"/><Relationship Id="rId32" Type="http://schemas.openxmlformats.org/officeDocument/2006/relationships/font" Target="fonts/BlackOpsOne-regular.fntdata"/><Relationship Id="rId13" Type="http://schemas.openxmlformats.org/officeDocument/2006/relationships/slide" Target="slides/slide8.xml"/><Relationship Id="rId35" Type="http://schemas.openxmlformats.org/officeDocument/2006/relationships/font" Target="fonts/InterSemiBold-italic.fntdata"/><Relationship Id="rId12" Type="http://schemas.openxmlformats.org/officeDocument/2006/relationships/slide" Target="slides/slide7.xml"/><Relationship Id="rId34" Type="http://schemas.openxmlformats.org/officeDocument/2006/relationships/font" Target="fonts/InterSemiBold-bold.fntdata"/><Relationship Id="rId15" Type="http://schemas.openxmlformats.org/officeDocument/2006/relationships/slide" Target="slides/slide10.xml"/><Relationship Id="rId37" Type="http://schemas.openxmlformats.org/officeDocument/2006/relationships/font" Target="fonts/Inter-regular.fntdata"/><Relationship Id="rId14" Type="http://schemas.openxmlformats.org/officeDocument/2006/relationships/slide" Target="slides/slide9.xml"/><Relationship Id="rId36" Type="http://schemas.openxmlformats.org/officeDocument/2006/relationships/font" Target="fonts/InterSemiBold-boldItalic.fntdata"/><Relationship Id="rId17" Type="http://schemas.openxmlformats.org/officeDocument/2006/relationships/slide" Target="slides/slide12.xml"/><Relationship Id="rId39" Type="http://schemas.openxmlformats.org/officeDocument/2006/relationships/font" Target="fonts/Inter-italic.fntdata"/><Relationship Id="rId16" Type="http://schemas.openxmlformats.org/officeDocument/2006/relationships/slide" Target="slides/slide11.xml"/><Relationship Id="rId38" Type="http://schemas.openxmlformats.org/officeDocument/2006/relationships/font" Target="fonts/Inter-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onference-board.org/topics/us-leading-indicators/press/us-lei-dec-2023" TargetMode="External"/><Relationship Id="rId3" Type="http://schemas.openxmlformats.org/officeDocument/2006/relationships/hyperlink" Target="https://www.conference-board.org/topics/us-leading-indicators/press/us-lei-dec-2023" TargetMode="External"/><Relationship Id="rId4" Type="http://schemas.openxmlformats.org/officeDocument/2006/relationships/hyperlink" Target="https://www.conference-board.org/topics/us-leading-indicators/press/us-lei-dec-2023" TargetMode="External"/><Relationship Id="rId11" Type="http://schemas.openxmlformats.org/officeDocument/2006/relationships/hyperlink" Target="https://www.conference-board.org/topics/us-leading-indicators/press/us-lei-dec-2023" TargetMode="External"/><Relationship Id="rId10" Type="http://schemas.openxmlformats.org/officeDocument/2006/relationships/hyperlink" Target="https://www.conference-board.org/topics/us-leading-indicators/press/us-lei-dec-2023" TargetMode="External"/><Relationship Id="rId9" Type="http://schemas.openxmlformats.org/officeDocument/2006/relationships/hyperlink" Target="https://www.conference-board.org/topics/us-leading-indicators/press/us-lei-dec-2023" TargetMode="External"/><Relationship Id="rId5" Type="http://schemas.openxmlformats.org/officeDocument/2006/relationships/hyperlink" Target="https://www.conference-board.org/topics/us-leading-indicators/press/us-lei-dec-2023" TargetMode="External"/><Relationship Id="rId6" Type="http://schemas.openxmlformats.org/officeDocument/2006/relationships/hyperlink" Target="https://www.conference-board.org/topics/us-leading-indicators/press/us-lei-dec-2023" TargetMode="External"/><Relationship Id="rId7" Type="http://schemas.openxmlformats.org/officeDocument/2006/relationships/hyperlink" Target="https://www.conference-board.org/topics/us-leading-indicators/press/us-lei-dec-2023" TargetMode="External"/><Relationship Id="rId8" Type="http://schemas.openxmlformats.org/officeDocument/2006/relationships/hyperlink" Target="https://www.conference-board.org/topics/us-leading-indicators/press/us-lei-dec-2023"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usbank.com/investing/financial-perspectives/market-news/federal-reserve-tapering-asset-purchases.html#:~:text=The%20Fed%20held%20rates%20at,Reserve%2C%20November%207%2C%202024"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usbank.com/investing/financial-perspectives/market-news/federal-reserve-tapering-asset-purchases.html#:~:text=The%20Fed%20held%20rates%20at,Reserve%2C%20November%207%2C%202024"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pnews.com/article/federal-reserve-inflation-interest-rate-economy-7e0405851b6099278d491d0a938238f5"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pnews.com/article/federal-reserve-inflation-interest-rate-economy-7e0405851b6099278d491d0a938238f5"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iscaldata.treasury.gov/americas-finance-guide/national-deficit/#:~:text=Fiscal%20year%2Dto%2Ddate%20" TargetMode="External"/><Relationship Id="rId3" Type="http://schemas.openxmlformats.org/officeDocument/2006/relationships/hyperlink" Target="https://www.pgpf.org/programs-and-projects/fiscal-policy/current-debt-deficit/"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federalreserve.gov/monetarypolicy/fomc.htm#:~:text=The%20Federal%20Reserve%20controls%20the,discount%20rate%2C%20and%20reserve%20requirements" TargetMode="External"/><Relationship Id="rId3" Type="http://schemas.openxmlformats.org/officeDocument/2006/relationships/hyperlink" Target="https://www.federalreserve.gov/monetarypolicy/policytools.htm"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pnews.com/article/federal-reserve-inflation-interest-rate-economy-7e0405851b6099278d491d0a938238f5" TargetMode="External"/><Relationship Id="rId3" Type="http://schemas.openxmlformats.org/officeDocument/2006/relationships/hyperlink" Target="https://money.usnews.com/investing/news/articles/2024-12-06/feds-goolsbee-hopes-neutral-can-be-in-sight-by-late-next-year"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onference-board.org/topics/us-leading-indicators/press/us-lei-dec-2023" TargetMode="External"/><Relationship Id="rId3" Type="http://schemas.openxmlformats.org/officeDocument/2006/relationships/hyperlink" Target="https://www.conference-board.org/topics/us-leading-indicators/press/us-lei-dec-2023" TargetMode="External"/><Relationship Id="rId4" Type="http://schemas.openxmlformats.org/officeDocument/2006/relationships/hyperlink" Target="https://www.conference-board.org/topics/us-leading-indicators/press/us-lei-dec-2023" TargetMode="External"/><Relationship Id="rId11" Type="http://schemas.openxmlformats.org/officeDocument/2006/relationships/hyperlink" Target="https://www.conference-board.org/topics/us-leading-indicators/press/us-lei-dec-2023" TargetMode="External"/><Relationship Id="rId10" Type="http://schemas.openxmlformats.org/officeDocument/2006/relationships/hyperlink" Target="https://www.conference-board.org/topics/us-leading-indicators/press/us-lei-dec-2023" TargetMode="External"/><Relationship Id="rId9" Type="http://schemas.openxmlformats.org/officeDocument/2006/relationships/hyperlink" Target="https://www.conference-board.org/topics/us-leading-indicators/press/us-lei-dec-2023" TargetMode="External"/><Relationship Id="rId5" Type="http://schemas.openxmlformats.org/officeDocument/2006/relationships/hyperlink" Target="https://www.conference-board.org/topics/us-leading-indicators/press/us-lei-dec-2023" TargetMode="External"/><Relationship Id="rId6" Type="http://schemas.openxmlformats.org/officeDocument/2006/relationships/hyperlink" Target="https://www.conference-board.org/topics/us-leading-indicators/press/us-lei-dec-2023" TargetMode="External"/><Relationship Id="rId7" Type="http://schemas.openxmlformats.org/officeDocument/2006/relationships/hyperlink" Target="https://www.conference-board.org/topics/us-leading-indicators/press/us-lei-dec-2023" TargetMode="External"/><Relationship Id="rId8" Type="http://schemas.openxmlformats.org/officeDocument/2006/relationships/hyperlink" Target="https://www.conference-board.org/topics/us-leading-indicators/press/us-lei-dec-2023"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1f28243fae_1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US">
                <a:solidFill>
                  <a:schemeClr val="dk1"/>
                </a:solidFill>
              </a:rPr>
              <a:t>A critical metric here is the </a:t>
            </a:r>
            <a:r>
              <a:rPr b="1" lang="en-US">
                <a:solidFill>
                  <a:schemeClr val="dk1"/>
                </a:solidFill>
              </a:rPr>
              <a:t>labor market ratio</a:t>
            </a:r>
            <a:r>
              <a:rPr lang="en-US">
                <a:solidFill>
                  <a:schemeClr val="dk1"/>
                </a:solidFill>
              </a:rPr>
              <a:t>, which measures the balance between job openings and unemployed individuals. This ratio peaked near 81% after 2021, signaling an exceptionally tight labor market. Recently, it has declined slightly, showing signs of a modest cooling. However, it remains strong, indicating continued labor market health. Importantly, a softening labor market can help reduce wage pressures, aligning with broader efforts to control inflation.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t/>
            </a:r>
            <a:endParaRPr b="1">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US">
                <a:solidFill>
                  <a:schemeClr val="dk1"/>
                </a:solidFill>
              </a:rPr>
              <a:t>Consumer Confidence Index (CCI):</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Increased to </a:t>
            </a:r>
            <a:r>
              <a:rPr b="1" lang="en-US">
                <a:solidFill>
                  <a:schemeClr val="dk1"/>
                </a:solidFill>
              </a:rPr>
              <a:t>111.7</a:t>
            </a:r>
            <a:r>
              <a:rPr lang="en-US">
                <a:solidFill>
                  <a:schemeClr val="dk1"/>
                </a:solidFill>
              </a:rPr>
              <a:t> in November, up from 109.6 in October.</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This improvement was largely driven by better perceptions of the labor market and moderate optimism about future conditions​</a:t>
            </a:r>
            <a:br>
              <a:rPr lang="en-US">
                <a:solidFill>
                  <a:schemeClr val="dk1"/>
                </a:solidFill>
              </a:rPr>
            </a:br>
            <a:r>
              <a:rPr lang="en-US" u="sng">
                <a:solidFill>
                  <a:schemeClr val="hlink"/>
                </a:solidFill>
                <a:hlinkClick r:id="rId2"/>
              </a:rPr>
              <a:t>The Conference Board</a:t>
            </a:r>
            <a:br>
              <a:rPr lang="en-US" u="sng">
                <a:solidFill>
                  <a:schemeClr val="hlink"/>
                </a:solidFill>
                <a:hlinkClick r:id="rId3"/>
              </a:rPr>
            </a:br>
            <a:r>
              <a:rPr lang="en-US">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US">
                <a:solidFill>
                  <a:schemeClr val="dk1"/>
                </a:solidFill>
              </a:rPr>
              <a:t>Present Situation Index:</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Rose by </a:t>
            </a:r>
            <a:r>
              <a:rPr b="1" lang="en-US">
                <a:solidFill>
                  <a:schemeClr val="dk1"/>
                </a:solidFill>
              </a:rPr>
              <a:t>4.8 points to 140.9</a:t>
            </a:r>
            <a:r>
              <a:rPr lang="en-US">
                <a:solidFill>
                  <a:schemeClr val="dk1"/>
                </a:solidFill>
              </a:rPr>
              <a:t>, showing improved assessments of current business and labor market conditions.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Consumers reporting jobs as "hard to get" decreased, and those finding jobs "plentiful" remained relatively high​</a:t>
            </a:r>
            <a:br>
              <a:rPr lang="en-US">
                <a:solidFill>
                  <a:schemeClr val="dk1"/>
                </a:solidFill>
              </a:rPr>
            </a:br>
            <a:r>
              <a:rPr lang="en-US" u="sng">
                <a:solidFill>
                  <a:schemeClr val="hlink"/>
                </a:solidFill>
                <a:hlinkClick r:id="rId4"/>
              </a:rPr>
              <a:t>The Conference Board</a:t>
            </a:r>
            <a:br>
              <a:rPr lang="en-US" u="sng">
                <a:solidFill>
                  <a:schemeClr val="hlink"/>
                </a:solidFill>
                <a:hlinkClick r:id="rId5"/>
              </a:rPr>
            </a:br>
            <a:r>
              <a:rPr lang="en-US">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US">
                <a:solidFill>
                  <a:schemeClr val="dk1"/>
                </a:solidFill>
              </a:rPr>
              <a:t>Expectations Index:</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Increased slightly to </a:t>
            </a:r>
            <a:r>
              <a:rPr b="1" lang="en-US">
                <a:solidFill>
                  <a:schemeClr val="dk1"/>
                </a:solidFill>
              </a:rPr>
              <a:t>92.3</a:t>
            </a:r>
            <a:r>
              <a:rPr lang="en-US">
                <a:solidFill>
                  <a:schemeClr val="dk1"/>
                </a:solidFill>
              </a:rPr>
              <a:t>, well above the recession-indicating threshold of 80.</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Optimism for job availability reached its highest level in nearly three years, but expectations for income and business conditions showed little change​</a:t>
            </a:r>
            <a:br>
              <a:rPr lang="en-US">
                <a:solidFill>
                  <a:schemeClr val="dk1"/>
                </a:solidFill>
              </a:rPr>
            </a:br>
            <a:r>
              <a:rPr lang="en-US" u="sng">
                <a:solidFill>
                  <a:schemeClr val="hlink"/>
                </a:solidFill>
                <a:hlinkClick r:id="rId6"/>
              </a:rPr>
              <a:t>The Conference Board</a:t>
            </a:r>
            <a:br>
              <a:rPr lang="en-US" u="sng">
                <a:solidFill>
                  <a:schemeClr val="hlink"/>
                </a:solidFill>
                <a:hlinkClick r:id="rId7"/>
              </a:rPr>
            </a:br>
            <a:r>
              <a:rPr lang="en-US">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US">
                <a:solidFill>
                  <a:schemeClr val="dk1"/>
                </a:solidFill>
              </a:rPr>
              <a:t>Labor Market and Income Expectations: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21.7% of respondents anticipated more jobs being available in six months, an increase from October.</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Income expectations were steady, with 19% expecting increases, though this marked a slight decline from October​</a:t>
            </a:r>
            <a:br>
              <a:rPr lang="en-US">
                <a:solidFill>
                  <a:schemeClr val="dk1"/>
                </a:solidFill>
              </a:rPr>
            </a:br>
            <a:r>
              <a:rPr lang="en-US" u="sng">
                <a:solidFill>
                  <a:schemeClr val="hlink"/>
                </a:solidFill>
                <a:hlinkClick r:id="rId8"/>
              </a:rPr>
              <a:t>The Conference Board</a:t>
            </a:r>
            <a:br>
              <a:rPr lang="en-US" u="sng">
                <a:solidFill>
                  <a:schemeClr val="hlink"/>
                </a:solidFill>
                <a:hlinkClick r:id="rId9"/>
              </a:rPr>
            </a:br>
            <a:r>
              <a:rPr lang="en-US">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US">
                <a:solidFill>
                  <a:schemeClr val="dk1"/>
                </a:solidFill>
              </a:rPr>
              <a:t>Inflation and Economic Concerns: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Inflation expectations for the next 12 months declined to </a:t>
            </a:r>
            <a:r>
              <a:rPr b="1" lang="en-US">
                <a:solidFill>
                  <a:schemeClr val="dk1"/>
                </a:solidFill>
              </a:rPr>
              <a:t>4.9%</a:t>
            </a:r>
            <a:r>
              <a:rPr lang="en-US">
                <a:solidFill>
                  <a:schemeClr val="dk1"/>
                </a:solidFill>
              </a:rPr>
              <a:t>, the lowest since March 2020.</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Concerns about higher prices persist, topping consumers’ lists for 2025 alongside taxes, social unrest, and financial stability​</a:t>
            </a:r>
            <a:br>
              <a:rPr lang="en-US">
                <a:solidFill>
                  <a:schemeClr val="dk1"/>
                </a:solidFill>
              </a:rPr>
            </a:br>
            <a:r>
              <a:rPr lang="en-US" u="sng">
                <a:solidFill>
                  <a:schemeClr val="hlink"/>
                </a:solidFill>
                <a:hlinkClick r:id="rId10"/>
              </a:rPr>
              <a:t>The Conference Board</a:t>
            </a:r>
            <a:br>
              <a:rPr lang="en-US" u="sng">
                <a:solidFill>
                  <a:schemeClr val="hlink"/>
                </a:solidFill>
                <a:hlinkClick r:id="rId11"/>
              </a:rPr>
            </a:br>
            <a:r>
              <a:rPr lang="en-US">
                <a:solidFill>
                  <a:schemeClr val="dk1"/>
                </a:solidFill>
              </a:rPr>
              <a:t>.</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Implications:</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The improvement in consumer confidence reflects a more positive sentiment toward labor market conditions and moderated inflation concerns. However, challenges such as elevated prices and cautious income expectations remain. This data suggests resilience in consumer spending heading into 2025, though external economic pressures could still affect overall sentiment.</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p>
        </p:txBody>
      </p:sp>
      <p:sp>
        <p:nvSpPr>
          <p:cNvPr id="202" name="Google Shape;202;g31f28243fae_1_1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1f28243fae_1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Now, turning to the </a:t>
            </a:r>
            <a:r>
              <a:rPr b="1" lang="en-US">
                <a:solidFill>
                  <a:schemeClr val="dk1"/>
                </a:solidFill>
              </a:rPr>
              <a:t>supply side</a:t>
            </a:r>
            <a:r>
              <a:rPr lang="en-US">
                <a:solidFill>
                  <a:schemeClr val="dk1"/>
                </a:solidFill>
              </a:rPr>
              <a:t>, inventory-to-sales ratios have improved, moving toward normal levels after a sharp drop in 2020 that reflected supply shortages. As of September 2024, a ratio of 1.33 suggests that retailers are holding more inventory. This could lead to discounting, which may ease inflationary pressures.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None/>
            </a:pPr>
            <a:r>
              <a:t/>
            </a:r>
            <a:endParaRPr/>
          </a:p>
        </p:txBody>
      </p:sp>
      <p:sp>
        <p:nvSpPr>
          <p:cNvPr id="213" name="Google Shape;213;g31f28243fae_1_1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1f6380760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The GSCPI is carefully constructed to isolate </a:t>
            </a:r>
            <a:r>
              <a:rPr b="1" lang="en-US">
                <a:solidFill>
                  <a:schemeClr val="dk1"/>
                </a:solidFill>
              </a:rPr>
              <a:t>supply-side pressures</a:t>
            </a:r>
            <a:r>
              <a:rPr lang="en-US">
                <a:solidFill>
                  <a:schemeClr val="dk1"/>
                </a:solidFill>
              </a:rPr>
              <a:t> from demand influences by adjusting PMI and transport cost variables, handling data gaps through PCA, and revising readings as updated data become available.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Lastly, on the global front, supply chain pressures have significantly eased. The Global Supply Chain Pressure Index, or GSCPI, dropped into negative territory in 2023 and remained there in 2024. This indicates that supply chain conditions are better than average, thanks to declining transportation costs and improved production. Stable supply chains reduce the risk of cost-push inflation, providing further relief to the broader economy.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Key Takeaways:</a:t>
            </a:r>
            <a:br>
              <a:rPr b="1" lang="en-US">
                <a:solidFill>
                  <a:schemeClr val="dk1"/>
                </a:solidFill>
              </a:rPr>
            </a:br>
            <a:r>
              <a:rPr lang="en-US">
                <a:solidFill>
                  <a:schemeClr val="dk1"/>
                </a:solidFill>
              </a:rPr>
              <a:t>While the labor market shows signs of cooling, it remains tight enough to sustain wage growth. Combined with improving supply-side conditions, these trends offer cautious optimism. However, balancing labor market health with inflation control remains a key challenge for policymakers.</a:t>
            </a:r>
            <a:endParaRPr>
              <a:solidFill>
                <a:schemeClr val="dk1"/>
              </a:solidFill>
            </a:endParaRPr>
          </a:p>
          <a:p>
            <a:pPr indent="0" lvl="0" marL="0" rtl="0" algn="l">
              <a:spcBef>
                <a:spcPts val="1200"/>
              </a:spcBef>
              <a:spcAft>
                <a:spcPts val="0"/>
              </a:spcAft>
              <a:buClr>
                <a:schemeClr val="dk1"/>
              </a:buClr>
              <a:buSzPts val="1100"/>
              <a:buFont typeface="Arial"/>
              <a:buNone/>
            </a:pPr>
            <a:r>
              <a:rPr lang="en-US">
                <a:solidFill>
                  <a:schemeClr val="dk1"/>
                </a:solidFill>
              </a:rPr>
              <a:t>1. "Do you think the current monetary policy stance—lowering interest rates—will be enough to balance inflation and labor market dynamics?"</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Response: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Lowering interest rates stimulates economic activity by encouraging borrowing and spending, which could boost job creation. However, it might also reignite inflationary pressures, especially if wage growth remains strong due to a tight labor market.</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The success of this policy depends on how quickly labor market tightness eases. If job openings and wage growth stabilize, lowering rates might support a balanced recovery.</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You could point out the risk of acting too early, as prematurely lowering rates might prolong inflation rather than help achieve the desired equilibrium.</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Example Conclusion:</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"Ultimately, while rate reductions can help stabilize growth, they need to be timed carefully to avoid reintroducing inflationary pressures, especially if the labor market remains tight."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2. "How might global supply chain stability impact domestic wage growth trends in the coming years?"</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Response: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A stable global supply chain reduces production and transportation costs, lowering the prices of goods and services. This could reduce inflationary pressures, which in turn might alleviate the need for workers to demand higher wages to keep up with rising living costs.</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However, wage growth is not solely driven by supply chain factors—it’s also influenced by domestic labor market conditions. If demand for workers remains high relative to supply, wages are likely to remain elevated even with stable supply chains.</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Additionally, as supply chain conditions stabilize, companies may shift their focus back to investing in productivity improvements, potentially reducing the reliance on labor-intensive solutions.</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Example Conclusion:</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"While supply chain stability can indirectly ease wage pressures by containing inflation, domestic labor market dynamics will likely remain the primary driver of wage growth trends."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224" name="Google Shape;224;g31f63807609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23e07edc9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u="sng">
                <a:solidFill>
                  <a:schemeClr val="hlink"/>
                </a:solidFill>
                <a:hlinkClick r:id="rId2"/>
              </a:rPr>
              <a:t>https://www.usbank.com/investing/financial-perspectives/market-news/federal-reserve-tapering-asset-purchases.html#:~:text=The%20Fed%20held%20rates%20at,Reserve%2C%20November%207%2C%202024</a:t>
            </a:r>
            <a:r>
              <a:rPr lang="en-US"/>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sz="1900">
                <a:solidFill>
                  <a:srgbClr val="253278"/>
                </a:solidFill>
                <a:latin typeface="Inter"/>
                <a:ea typeface="Inter"/>
                <a:cs typeface="Inter"/>
                <a:sym typeface="Inter"/>
              </a:rPr>
              <a:t>CPI measures the overall cost of goods and services purchased by urban consumers, reflecting headline inflation.</a:t>
            </a:r>
            <a:endParaRPr sz="1900">
              <a:solidFill>
                <a:srgbClr val="253278"/>
              </a:solidFill>
              <a:latin typeface="Inter"/>
              <a:ea typeface="Inter"/>
              <a:cs typeface="Inter"/>
              <a:sym typeface="Inter"/>
            </a:endParaRPr>
          </a:p>
          <a:p>
            <a:pPr indent="0" lvl="0" marL="0" rtl="0" algn="l">
              <a:spcBef>
                <a:spcPts val="0"/>
              </a:spcBef>
              <a:spcAft>
                <a:spcPts val="0"/>
              </a:spcAft>
              <a:buClr>
                <a:schemeClr val="dk1"/>
              </a:buClr>
              <a:buSzPts val="1100"/>
              <a:buFont typeface="Arial"/>
              <a:buNone/>
            </a:pPr>
            <a:r>
              <a:rPr lang="en-US" sz="1400">
                <a:solidFill>
                  <a:srgbClr val="253278"/>
                </a:solidFill>
                <a:latin typeface="Inter"/>
                <a:ea typeface="Inter"/>
                <a:cs typeface="Inter"/>
                <a:sym typeface="Inter"/>
              </a:rPr>
              <a:t>Measures the prices of a fixed basket of goods and services bought by urban consumers.</a:t>
            </a:r>
            <a:endParaRPr sz="1400">
              <a:solidFill>
                <a:srgbClr val="253278"/>
              </a:solidFill>
              <a:latin typeface="Inter"/>
              <a:ea typeface="Inter"/>
              <a:cs typeface="Inter"/>
              <a:sym typeface="Inter"/>
            </a:endParaRPr>
          </a:p>
          <a:p>
            <a:pPr indent="0" lvl="0" marL="0" rtl="0" algn="l">
              <a:spcBef>
                <a:spcPts val="0"/>
              </a:spcBef>
              <a:spcAft>
                <a:spcPts val="0"/>
              </a:spcAft>
              <a:buClr>
                <a:schemeClr val="dk1"/>
              </a:buClr>
              <a:buSzPts val="1100"/>
              <a:buFont typeface="Arial"/>
              <a:buNone/>
            </a:pPr>
            <a:r>
              <a:rPr lang="en-US" sz="1400">
                <a:solidFill>
                  <a:srgbClr val="253278"/>
                </a:solidFill>
                <a:latin typeface="Inter"/>
                <a:ea typeface="Inter"/>
                <a:cs typeface="Inter"/>
                <a:sym typeface="Inter"/>
              </a:rPr>
              <a:t>Focuses on out-of-pocket costs like rent, groceries, and transportation.</a:t>
            </a:r>
            <a:endParaRPr sz="1400">
              <a:solidFill>
                <a:srgbClr val="253278"/>
              </a:solidFill>
              <a:latin typeface="Inter"/>
              <a:ea typeface="Inter"/>
              <a:cs typeface="Inter"/>
              <a:sym typeface="Inter"/>
            </a:endParaRPr>
          </a:p>
          <a:p>
            <a:pPr indent="0" lvl="0" marL="0" rtl="0" algn="l">
              <a:spcBef>
                <a:spcPts val="0"/>
              </a:spcBef>
              <a:spcAft>
                <a:spcPts val="0"/>
              </a:spcAft>
              <a:buNone/>
            </a:pPr>
            <a:r>
              <a:rPr lang="en-US" sz="1400">
                <a:solidFill>
                  <a:srgbClr val="253278"/>
                </a:solidFill>
                <a:latin typeface="Inter"/>
                <a:ea typeface="Inter"/>
                <a:cs typeface="Inter"/>
                <a:sym typeface="Inter"/>
              </a:rPr>
              <a:t>Doesn't account for consumers switching to cheaper alternatives.</a:t>
            </a:r>
            <a:endParaRPr sz="1400">
              <a:solidFill>
                <a:srgbClr val="253278"/>
              </a:solidFill>
              <a:latin typeface="Inter"/>
              <a:ea typeface="Inter"/>
              <a:cs typeface="Inter"/>
              <a:sym typeface="Inter"/>
            </a:endParaRPr>
          </a:p>
          <a:p>
            <a:pPr indent="0" lvl="0" marL="0" rtl="0" algn="l">
              <a:spcBef>
                <a:spcPts val="0"/>
              </a:spcBef>
              <a:spcAft>
                <a:spcPts val="0"/>
              </a:spcAft>
              <a:buNone/>
            </a:pPr>
            <a:r>
              <a:t/>
            </a:r>
            <a:endParaRPr sz="1400">
              <a:solidFill>
                <a:srgbClr val="253278"/>
              </a:solidFill>
              <a:latin typeface="Inter"/>
              <a:ea typeface="Inter"/>
              <a:cs typeface="Inter"/>
              <a:sym typeface="Inter"/>
            </a:endParaRPr>
          </a:p>
          <a:p>
            <a:pPr indent="0" lvl="0" marL="0" rtl="0" algn="l">
              <a:spcBef>
                <a:spcPts val="0"/>
              </a:spcBef>
              <a:spcAft>
                <a:spcPts val="0"/>
              </a:spcAft>
              <a:buNone/>
            </a:pPr>
            <a:r>
              <a:rPr lang="en-US" sz="1800">
                <a:solidFill>
                  <a:srgbClr val="C0504D"/>
                </a:solidFill>
                <a:latin typeface="Inter"/>
                <a:ea typeface="Inter"/>
                <a:cs typeface="Inter"/>
                <a:sym typeface="Inter"/>
              </a:rPr>
              <a:t>PCE is a broader measure of inflation </a:t>
            </a:r>
            <a:r>
              <a:rPr b="1" lang="en-US" sz="1800">
                <a:solidFill>
                  <a:srgbClr val="C0504D"/>
                </a:solidFill>
                <a:latin typeface="Inter"/>
                <a:ea typeface="Inter"/>
                <a:cs typeface="Inter"/>
                <a:sym typeface="Inter"/>
              </a:rPr>
              <a:t>preferred by the Federal Reserve</a:t>
            </a:r>
            <a:r>
              <a:rPr lang="en-US" sz="1800">
                <a:solidFill>
                  <a:srgbClr val="C0504D"/>
                </a:solidFill>
                <a:latin typeface="Inter"/>
                <a:ea typeface="Inter"/>
                <a:cs typeface="Inter"/>
                <a:sym typeface="Inter"/>
              </a:rPr>
              <a:t>, capturing changes in consumer spending patterns.</a:t>
            </a:r>
            <a:endParaRPr sz="1800">
              <a:solidFill>
                <a:srgbClr val="C0504D"/>
              </a:solidFill>
              <a:latin typeface="Inter"/>
              <a:ea typeface="Inter"/>
              <a:cs typeface="Inter"/>
              <a:sym typeface="Inter"/>
            </a:endParaRPr>
          </a:p>
          <a:p>
            <a:pPr indent="0" lvl="0" marL="0" rtl="0" algn="l">
              <a:spcBef>
                <a:spcPts val="0"/>
              </a:spcBef>
              <a:spcAft>
                <a:spcPts val="0"/>
              </a:spcAft>
              <a:buNone/>
            </a:pPr>
            <a:r>
              <a:rPr lang="en-US" sz="1400">
                <a:solidFill>
                  <a:srgbClr val="C0504D"/>
                </a:solidFill>
                <a:latin typeface="Inter"/>
                <a:ea typeface="Inter"/>
                <a:cs typeface="Inter"/>
                <a:sym typeface="Inter"/>
              </a:rPr>
              <a:t>Measures the prices of all goods and services households consume, including indirect costs (e.g., employer-paid health insurance).</a:t>
            </a:r>
            <a:endParaRPr sz="1400">
              <a:solidFill>
                <a:srgbClr val="C0504D"/>
              </a:solidFill>
              <a:latin typeface="Inter"/>
              <a:ea typeface="Inter"/>
              <a:cs typeface="Inter"/>
              <a:sym typeface="Inter"/>
            </a:endParaRPr>
          </a:p>
          <a:p>
            <a:pPr indent="0" lvl="0" marL="0" rtl="0" algn="l">
              <a:spcBef>
                <a:spcPts val="0"/>
              </a:spcBef>
              <a:spcAft>
                <a:spcPts val="0"/>
              </a:spcAft>
              <a:buNone/>
            </a:pPr>
            <a:r>
              <a:rPr lang="en-US" sz="1400">
                <a:solidFill>
                  <a:srgbClr val="C0504D"/>
                </a:solidFill>
                <a:latin typeface="Inter"/>
                <a:ea typeface="Inter"/>
                <a:cs typeface="Inter"/>
                <a:sym typeface="Inter"/>
              </a:rPr>
              <a:t>Adjusts for changes in what consumers buy (substitution effect).</a:t>
            </a:r>
            <a:endParaRPr sz="1400">
              <a:solidFill>
                <a:srgbClr val="C0504D"/>
              </a:solidFill>
              <a:latin typeface="Inter"/>
              <a:ea typeface="Inter"/>
              <a:cs typeface="Inter"/>
              <a:sym typeface="Inter"/>
            </a:endParaRPr>
          </a:p>
          <a:p>
            <a:pPr indent="0" lvl="0" marL="0" rtl="0" algn="l">
              <a:spcBef>
                <a:spcPts val="0"/>
              </a:spcBef>
              <a:spcAft>
                <a:spcPts val="0"/>
              </a:spcAft>
              <a:buNone/>
            </a:pPr>
            <a:r>
              <a:rPr lang="en-US" sz="1400">
                <a:solidFill>
                  <a:srgbClr val="C0504D"/>
                </a:solidFill>
                <a:latin typeface="Inter"/>
                <a:ea typeface="Inter"/>
                <a:cs typeface="Inter"/>
                <a:sym typeface="Inter"/>
              </a:rPr>
              <a:t>Covers a broader range of spending than CPI.</a:t>
            </a:r>
            <a:endParaRPr sz="1400">
              <a:solidFill>
                <a:srgbClr val="C0504D"/>
              </a:solidFill>
              <a:latin typeface="Inter"/>
              <a:ea typeface="Inter"/>
              <a:cs typeface="Inter"/>
              <a:sym typeface="Inter"/>
            </a:endParaRPr>
          </a:p>
          <a:p>
            <a:pPr indent="0" lvl="0" marL="0" rtl="0" algn="l">
              <a:spcBef>
                <a:spcPts val="0"/>
              </a:spcBef>
              <a:spcAft>
                <a:spcPts val="0"/>
              </a:spcAft>
              <a:buNone/>
            </a:pPr>
            <a:r>
              <a:t/>
            </a:r>
            <a:endParaRPr sz="1400">
              <a:solidFill>
                <a:srgbClr val="C0504D"/>
              </a:solidFill>
              <a:latin typeface="Inter"/>
              <a:ea typeface="Inter"/>
              <a:cs typeface="Inter"/>
              <a:sym typeface="Inter"/>
            </a:endParaRPr>
          </a:p>
          <a:p>
            <a:pPr indent="0" lvl="0" marL="0" rtl="0" algn="l">
              <a:spcBef>
                <a:spcPts val="0"/>
              </a:spcBef>
              <a:spcAft>
                <a:spcPts val="0"/>
              </a:spcAft>
              <a:buNone/>
            </a:pPr>
            <a:r>
              <a:rPr lang="en-US" sz="1800">
                <a:solidFill>
                  <a:srgbClr val="9BBB59"/>
                </a:solidFill>
                <a:latin typeface="Inter"/>
                <a:ea typeface="Inter"/>
                <a:cs typeface="Inter"/>
                <a:sym typeface="Inter"/>
              </a:rPr>
              <a:t>Core PCE index excluding volatile food and energy prices, used to measure underlying inflation trends.</a:t>
            </a:r>
            <a:endParaRPr sz="1800">
              <a:solidFill>
                <a:srgbClr val="9BBB59"/>
              </a:solidFill>
              <a:latin typeface="Inter"/>
              <a:ea typeface="Inter"/>
              <a:cs typeface="Inter"/>
              <a:sym typeface="Inter"/>
            </a:endParaRPr>
          </a:p>
          <a:p>
            <a:pPr indent="0" lvl="0" marL="0" rtl="0" algn="l">
              <a:spcBef>
                <a:spcPts val="0"/>
              </a:spcBef>
              <a:spcAft>
                <a:spcPts val="0"/>
              </a:spcAft>
              <a:buNone/>
            </a:pPr>
            <a:r>
              <a:rPr lang="en-US" sz="1400">
                <a:solidFill>
                  <a:srgbClr val="9BBB59"/>
                </a:solidFill>
                <a:latin typeface="Inter"/>
                <a:ea typeface="Inter"/>
                <a:cs typeface="Inter"/>
                <a:sym typeface="Inter"/>
              </a:rPr>
              <a:t>Same as PCE but excludes food and energy prices, which are more volatile.</a:t>
            </a:r>
            <a:endParaRPr sz="1400">
              <a:solidFill>
                <a:srgbClr val="9BBB59"/>
              </a:solidFill>
              <a:latin typeface="Inter"/>
              <a:ea typeface="Inter"/>
              <a:cs typeface="Inter"/>
              <a:sym typeface="Inter"/>
            </a:endParaRPr>
          </a:p>
          <a:p>
            <a:pPr indent="0" lvl="0" marL="0" rtl="0" algn="l">
              <a:spcBef>
                <a:spcPts val="0"/>
              </a:spcBef>
              <a:spcAft>
                <a:spcPts val="0"/>
              </a:spcAft>
              <a:buNone/>
            </a:pPr>
            <a:r>
              <a:rPr lang="en-US" sz="1400">
                <a:solidFill>
                  <a:srgbClr val="9BBB59"/>
                </a:solidFill>
                <a:latin typeface="Inter"/>
                <a:ea typeface="Inter"/>
                <a:cs typeface="Inter"/>
                <a:sym typeface="Inter"/>
              </a:rPr>
              <a:t>Provides a more stable measure of underlying inflation trends.</a:t>
            </a:r>
            <a:endParaRPr sz="1400">
              <a:solidFill>
                <a:srgbClr val="253278"/>
              </a:solidFill>
              <a:latin typeface="Inter"/>
              <a:ea typeface="Inter"/>
              <a:cs typeface="Inter"/>
              <a:sym typeface="Inter"/>
            </a:endParaRPr>
          </a:p>
          <a:p>
            <a:pPr indent="0" lvl="0" marL="0" rtl="0" algn="l">
              <a:spcBef>
                <a:spcPts val="0"/>
              </a:spcBef>
              <a:spcAft>
                <a:spcPts val="0"/>
              </a:spcAft>
              <a:buNone/>
            </a:pPr>
            <a:r>
              <a:t/>
            </a:r>
            <a:endParaRPr sz="1400">
              <a:solidFill>
                <a:srgbClr val="C0504D"/>
              </a:solidFill>
              <a:latin typeface="Inter"/>
              <a:ea typeface="Inter"/>
              <a:cs typeface="Inter"/>
              <a:sym typeface="Inter"/>
            </a:endParaRPr>
          </a:p>
          <a:p>
            <a:pPr indent="0" lvl="0" marL="0" rtl="0" algn="l">
              <a:spcBef>
                <a:spcPts val="0"/>
              </a:spcBef>
              <a:spcAft>
                <a:spcPts val="0"/>
              </a:spcAft>
              <a:buClr>
                <a:schemeClr val="dk1"/>
              </a:buClr>
              <a:buSzPts val="1100"/>
              <a:buFont typeface="Arial"/>
              <a:buNone/>
            </a:pPr>
            <a:r>
              <a:t/>
            </a:r>
            <a:endParaRPr sz="1400">
              <a:solidFill>
                <a:srgbClr val="253278"/>
              </a:solidFill>
              <a:latin typeface="Inter"/>
              <a:ea typeface="Inter"/>
              <a:cs typeface="Inter"/>
              <a:sym typeface="Inter"/>
            </a:endParaRPr>
          </a:p>
          <a:p>
            <a:pPr indent="0" lvl="0" marL="0" rtl="0" algn="l">
              <a:spcBef>
                <a:spcPts val="0"/>
              </a:spcBef>
              <a:spcAft>
                <a:spcPts val="0"/>
              </a:spcAft>
              <a:buNone/>
            </a:pPr>
            <a:r>
              <a:t/>
            </a:r>
            <a:endParaRPr/>
          </a:p>
        </p:txBody>
      </p:sp>
      <p:sp>
        <p:nvSpPr>
          <p:cNvPr id="235" name="Google Shape;235;g323e07edc94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1f28243fae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u="sng">
                <a:solidFill>
                  <a:schemeClr val="hlink"/>
                </a:solidFill>
                <a:hlinkClick r:id="rId2"/>
              </a:rPr>
              <a:t>https://www.usbank.com/investing/financial-perspectives/market-news/federal-reserve-tapering-asset-purchases.html#:~:text=The%20Fed%20held%20rates%20at,Reserve%2C%20November%207%2C%202024</a:t>
            </a:r>
            <a:r>
              <a:rPr lang="en-US"/>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sz="1900">
                <a:solidFill>
                  <a:srgbClr val="253278"/>
                </a:solidFill>
                <a:latin typeface="Inter"/>
                <a:ea typeface="Inter"/>
                <a:cs typeface="Inter"/>
                <a:sym typeface="Inter"/>
              </a:rPr>
              <a:t>CPI measures the overall cost of goods and services purchased by urban consumers, reflecting headline inflation.</a:t>
            </a:r>
            <a:endParaRPr sz="1900">
              <a:solidFill>
                <a:srgbClr val="253278"/>
              </a:solidFill>
              <a:latin typeface="Inter"/>
              <a:ea typeface="Inter"/>
              <a:cs typeface="Inter"/>
              <a:sym typeface="Inter"/>
            </a:endParaRPr>
          </a:p>
          <a:p>
            <a:pPr indent="0" lvl="0" marL="0" rtl="0" algn="l">
              <a:spcBef>
                <a:spcPts val="0"/>
              </a:spcBef>
              <a:spcAft>
                <a:spcPts val="0"/>
              </a:spcAft>
              <a:buClr>
                <a:schemeClr val="dk1"/>
              </a:buClr>
              <a:buSzPts val="1100"/>
              <a:buFont typeface="Arial"/>
              <a:buNone/>
            </a:pPr>
            <a:r>
              <a:rPr lang="en-US" sz="1400">
                <a:solidFill>
                  <a:srgbClr val="253278"/>
                </a:solidFill>
                <a:latin typeface="Inter"/>
                <a:ea typeface="Inter"/>
                <a:cs typeface="Inter"/>
                <a:sym typeface="Inter"/>
              </a:rPr>
              <a:t>Measures the prices of a fixed basket of goods and services bought by urban consumers.</a:t>
            </a:r>
            <a:endParaRPr sz="1400">
              <a:solidFill>
                <a:srgbClr val="253278"/>
              </a:solidFill>
              <a:latin typeface="Inter"/>
              <a:ea typeface="Inter"/>
              <a:cs typeface="Inter"/>
              <a:sym typeface="Inter"/>
            </a:endParaRPr>
          </a:p>
          <a:p>
            <a:pPr indent="0" lvl="0" marL="0" rtl="0" algn="l">
              <a:spcBef>
                <a:spcPts val="0"/>
              </a:spcBef>
              <a:spcAft>
                <a:spcPts val="0"/>
              </a:spcAft>
              <a:buClr>
                <a:schemeClr val="dk1"/>
              </a:buClr>
              <a:buSzPts val="1100"/>
              <a:buFont typeface="Arial"/>
              <a:buNone/>
            </a:pPr>
            <a:r>
              <a:rPr lang="en-US" sz="1400">
                <a:solidFill>
                  <a:srgbClr val="253278"/>
                </a:solidFill>
                <a:latin typeface="Inter"/>
                <a:ea typeface="Inter"/>
                <a:cs typeface="Inter"/>
                <a:sym typeface="Inter"/>
              </a:rPr>
              <a:t>Focuses on out-of-pocket costs like rent, groceries, and transportation.</a:t>
            </a:r>
            <a:endParaRPr sz="1400">
              <a:solidFill>
                <a:srgbClr val="253278"/>
              </a:solidFill>
              <a:latin typeface="Inter"/>
              <a:ea typeface="Inter"/>
              <a:cs typeface="Inter"/>
              <a:sym typeface="Inter"/>
            </a:endParaRPr>
          </a:p>
          <a:p>
            <a:pPr indent="0" lvl="0" marL="0" rtl="0" algn="l">
              <a:spcBef>
                <a:spcPts val="0"/>
              </a:spcBef>
              <a:spcAft>
                <a:spcPts val="0"/>
              </a:spcAft>
              <a:buNone/>
            </a:pPr>
            <a:r>
              <a:rPr lang="en-US" sz="1400">
                <a:solidFill>
                  <a:srgbClr val="253278"/>
                </a:solidFill>
                <a:latin typeface="Inter"/>
                <a:ea typeface="Inter"/>
                <a:cs typeface="Inter"/>
                <a:sym typeface="Inter"/>
              </a:rPr>
              <a:t>Doesn't account for consumers switching to cheaper alternatives.</a:t>
            </a:r>
            <a:endParaRPr sz="1400">
              <a:solidFill>
                <a:srgbClr val="253278"/>
              </a:solidFill>
              <a:latin typeface="Inter"/>
              <a:ea typeface="Inter"/>
              <a:cs typeface="Inter"/>
              <a:sym typeface="Inter"/>
            </a:endParaRPr>
          </a:p>
          <a:p>
            <a:pPr indent="0" lvl="0" marL="0" rtl="0" algn="l">
              <a:spcBef>
                <a:spcPts val="0"/>
              </a:spcBef>
              <a:spcAft>
                <a:spcPts val="0"/>
              </a:spcAft>
              <a:buNone/>
            </a:pPr>
            <a:r>
              <a:t/>
            </a:r>
            <a:endParaRPr sz="1400">
              <a:solidFill>
                <a:srgbClr val="253278"/>
              </a:solidFill>
              <a:latin typeface="Inter"/>
              <a:ea typeface="Inter"/>
              <a:cs typeface="Inter"/>
              <a:sym typeface="Inter"/>
            </a:endParaRPr>
          </a:p>
          <a:p>
            <a:pPr indent="0" lvl="0" marL="0" rtl="0" algn="l">
              <a:spcBef>
                <a:spcPts val="0"/>
              </a:spcBef>
              <a:spcAft>
                <a:spcPts val="0"/>
              </a:spcAft>
              <a:buNone/>
            </a:pPr>
            <a:r>
              <a:rPr lang="en-US" sz="1800">
                <a:solidFill>
                  <a:srgbClr val="C0504D"/>
                </a:solidFill>
                <a:latin typeface="Inter"/>
                <a:ea typeface="Inter"/>
                <a:cs typeface="Inter"/>
                <a:sym typeface="Inter"/>
              </a:rPr>
              <a:t>PCE is a broader measure of inflation </a:t>
            </a:r>
            <a:r>
              <a:rPr b="1" lang="en-US" sz="1800">
                <a:solidFill>
                  <a:srgbClr val="C0504D"/>
                </a:solidFill>
                <a:latin typeface="Inter"/>
                <a:ea typeface="Inter"/>
                <a:cs typeface="Inter"/>
                <a:sym typeface="Inter"/>
              </a:rPr>
              <a:t>preferred by the Federal Reserve</a:t>
            </a:r>
            <a:r>
              <a:rPr lang="en-US" sz="1800">
                <a:solidFill>
                  <a:srgbClr val="C0504D"/>
                </a:solidFill>
                <a:latin typeface="Inter"/>
                <a:ea typeface="Inter"/>
                <a:cs typeface="Inter"/>
                <a:sym typeface="Inter"/>
              </a:rPr>
              <a:t>, capturing changes in consumer spending patterns.</a:t>
            </a:r>
            <a:endParaRPr sz="1800">
              <a:solidFill>
                <a:srgbClr val="C0504D"/>
              </a:solidFill>
              <a:latin typeface="Inter"/>
              <a:ea typeface="Inter"/>
              <a:cs typeface="Inter"/>
              <a:sym typeface="Inter"/>
            </a:endParaRPr>
          </a:p>
          <a:p>
            <a:pPr indent="0" lvl="0" marL="0" rtl="0" algn="l">
              <a:spcBef>
                <a:spcPts val="0"/>
              </a:spcBef>
              <a:spcAft>
                <a:spcPts val="0"/>
              </a:spcAft>
              <a:buNone/>
            </a:pPr>
            <a:r>
              <a:rPr lang="en-US" sz="1400">
                <a:solidFill>
                  <a:srgbClr val="C0504D"/>
                </a:solidFill>
                <a:latin typeface="Inter"/>
                <a:ea typeface="Inter"/>
                <a:cs typeface="Inter"/>
                <a:sym typeface="Inter"/>
              </a:rPr>
              <a:t>Measures the prices of all goods and services households consume, including indirect costs (e.g., employer-paid health insurance).</a:t>
            </a:r>
            <a:endParaRPr sz="1400">
              <a:solidFill>
                <a:srgbClr val="C0504D"/>
              </a:solidFill>
              <a:latin typeface="Inter"/>
              <a:ea typeface="Inter"/>
              <a:cs typeface="Inter"/>
              <a:sym typeface="Inter"/>
            </a:endParaRPr>
          </a:p>
          <a:p>
            <a:pPr indent="0" lvl="0" marL="0" rtl="0" algn="l">
              <a:spcBef>
                <a:spcPts val="0"/>
              </a:spcBef>
              <a:spcAft>
                <a:spcPts val="0"/>
              </a:spcAft>
              <a:buNone/>
            </a:pPr>
            <a:r>
              <a:rPr lang="en-US" sz="1400">
                <a:solidFill>
                  <a:srgbClr val="C0504D"/>
                </a:solidFill>
                <a:latin typeface="Inter"/>
                <a:ea typeface="Inter"/>
                <a:cs typeface="Inter"/>
                <a:sym typeface="Inter"/>
              </a:rPr>
              <a:t>Adjusts for changes in what consumers buy (substitution effect).</a:t>
            </a:r>
            <a:endParaRPr sz="1400">
              <a:solidFill>
                <a:srgbClr val="C0504D"/>
              </a:solidFill>
              <a:latin typeface="Inter"/>
              <a:ea typeface="Inter"/>
              <a:cs typeface="Inter"/>
              <a:sym typeface="Inter"/>
            </a:endParaRPr>
          </a:p>
          <a:p>
            <a:pPr indent="0" lvl="0" marL="0" rtl="0" algn="l">
              <a:spcBef>
                <a:spcPts val="0"/>
              </a:spcBef>
              <a:spcAft>
                <a:spcPts val="0"/>
              </a:spcAft>
              <a:buNone/>
            </a:pPr>
            <a:r>
              <a:rPr lang="en-US" sz="1400">
                <a:solidFill>
                  <a:srgbClr val="C0504D"/>
                </a:solidFill>
                <a:latin typeface="Inter"/>
                <a:ea typeface="Inter"/>
                <a:cs typeface="Inter"/>
                <a:sym typeface="Inter"/>
              </a:rPr>
              <a:t>Covers a broader range of spending than CPI.</a:t>
            </a:r>
            <a:endParaRPr sz="1400">
              <a:solidFill>
                <a:srgbClr val="C0504D"/>
              </a:solidFill>
              <a:latin typeface="Inter"/>
              <a:ea typeface="Inter"/>
              <a:cs typeface="Inter"/>
              <a:sym typeface="Inter"/>
            </a:endParaRPr>
          </a:p>
          <a:p>
            <a:pPr indent="0" lvl="0" marL="0" rtl="0" algn="l">
              <a:spcBef>
                <a:spcPts val="0"/>
              </a:spcBef>
              <a:spcAft>
                <a:spcPts val="0"/>
              </a:spcAft>
              <a:buNone/>
            </a:pPr>
            <a:r>
              <a:t/>
            </a:r>
            <a:endParaRPr sz="1400">
              <a:solidFill>
                <a:srgbClr val="C0504D"/>
              </a:solidFill>
              <a:latin typeface="Inter"/>
              <a:ea typeface="Inter"/>
              <a:cs typeface="Inter"/>
              <a:sym typeface="Inter"/>
            </a:endParaRPr>
          </a:p>
          <a:p>
            <a:pPr indent="0" lvl="0" marL="0" rtl="0" algn="l">
              <a:spcBef>
                <a:spcPts val="0"/>
              </a:spcBef>
              <a:spcAft>
                <a:spcPts val="0"/>
              </a:spcAft>
              <a:buNone/>
            </a:pPr>
            <a:r>
              <a:rPr lang="en-US" sz="1800">
                <a:solidFill>
                  <a:srgbClr val="9BBB59"/>
                </a:solidFill>
                <a:latin typeface="Inter"/>
                <a:ea typeface="Inter"/>
                <a:cs typeface="Inter"/>
                <a:sym typeface="Inter"/>
              </a:rPr>
              <a:t>Core PCE index excluding volatile food and energy prices, used to measure underlying inflation trends.</a:t>
            </a:r>
            <a:endParaRPr sz="1800">
              <a:solidFill>
                <a:srgbClr val="9BBB59"/>
              </a:solidFill>
              <a:latin typeface="Inter"/>
              <a:ea typeface="Inter"/>
              <a:cs typeface="Inter"/>
              <a:sym typeface="Inter"/>
            </a:endParaRPr>
          </a:p>
          <a:p>
            <a:pPr indent="0" lvl="0" marL="0" rtl="0" algn="l">
              <a:spcBef>
                <a:spcPts val="0"/>
              </a:spcBef>
              <a:spcAft>
                <a:spcPts val="0"/>
              </a:spcAft>
              <a:buNone/>
            </a:pPr>
            <a:r>
              <a:rPr lang="en-US" sz="1400">
                <a:solidFill>
                  <a:srgbClr val="9BBB59"/>
                </a:solidFill>
                <a:latin typeface="Inter"/>
                <a:ea typeface="Inter"/>
                <a:cs typeface="Inter"/>
                <a:sym typeface="Inter"/>
              </a:rPr>
              <a:t>Same as PCE but excludes food and energy prices, which are more volatile.</a:t>
            </a:r>
            <a:endParaRPr sz="1400">
              <a:solidFill>
                <a:srgbClr val="9BBB59"/>
              </a:solidFill>
              <a:latin typeface="Inter"/>
              <a:ea typeface="Inter"/>
              <a:cs typeface="Inter"/>
              <a:sym typeface="Inter"/>
            </a:endParaRPr>
          </a:p>
          <a:p>
            <a:pPr indent="0" lvl="0" marL="0" rtl="0" algn="l">
              <a:spcBef>
                <a:spcPts val="0"/>
              </a:spcBef>
              <a:spcAft>
                <a:spcPts val="0"/>
              </a:spcAft>
              <a:buNone/>
            </a:pPr>
            <a:r>
              <a:rPr lang="en-US" sz="1400">
                <a:solidFill>
                  <a:srgbClr val="9BBB59"/>
                </a:solidFill>
                <a:latin typeface="Inter"/>
                <a:ea typeface="Inter"/>
                <a:cs typeface="Inter"/>
                <a:sym typeface="Inter"/>
              </a:rPr>
              <a:t>Provides a more stable measure of underlying inflation trends.</a:t>
            </a:r>
            <a:endParaRPr sz="1400">
              <a:solidFill>
                <a:srgbClr val="253278"/>
              </a:solidFill>
              <a:latin typeface="Inter"/>
              <a:ea typeface="Inter"/>
              <a:cs typeface="Inter"/>
              <a:sym typeface="Inter"/>
            </a:endParaRPr>
          </a:p>
          <a:p>
            <a:pPr indent="0" lvl="0" marL="0" rtl="0" algn="l">
              <a:spcBef>
                <a:spcPts val="0"/>
              </a:spcBef>
              <a:spcAft>
                <a:spcPts val="0"/>
              </a:spcAft>
              <a:buNone/>
            </a:pPr>
            <a:r>
              <a:t/>
            </a:r>
            <a:endParaRPr sz="1400">
              <a:solidFill>
                <a:srgbClr val="C0504D"/>
              </a:solidFill>
              <a:latin typeface="Inter"/>
              <a:ea typeface="Inter"/>
              <a:cs typeface="Inter"/>
              <a:sym typeface="Inter"/>
            </a:endParaRPr>
          </a:p>
          <a:p>
            <a:pPr indent="0" lvl="0" marL="0" rtl="0" algn="l">
              <a:spcBef>
                <a:spcPts val="0"/>
              </a:spcBef>
              <a:spcAft>
                <a:spcPts val="0"/>
              </a:spcAft>
              <a:buClr>
                <a:schemeClr val="dk1"/>
              </a:buClr>
              <a:buSzPts val="1100"/>
              <a:buFont typeface="Arial"/>
              <a:buNone/>
            </a:pPr>
            <a:r>
              <a:t/>
            </a:r>
            <a:endParaRPr sz="1400">
              <a:solidFill>
                <a:srgbClr val="253278"/>
              </a:solidFill>
              <a:latin typeface="Inter"/>
              <a:ea typeface="Inter"/>
              <a:cs typeface="Inter"/>
              <a:sym typeface="Inter"/>
            </a:endParaRPr>
          </a:p>
          <a:p>
            <a:pPr indent="0" lvl="0" marL="0" rtl="0" algn="l">
              <a:spcBef>
                <a:spcPts val="0"/>
              </a:spcBef>
              <a:spcAft>
                <a:spcPts val="0"/>
              </a:spcAft>
              <a:buNone/>
            </a:pPr>
            <a:r>
              <a:t/>
            </a:r>
            <a:endParaRPr/>
          </a:p>
        </p:txBody>
      </p:sp>
      <p:sp>
        <p:nvSpPr>
          <p:cNvPr id="249" name="Google Shape;249;g31f28243fae_1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1f28243fae_1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450" u="sng">
                <a:solidFill>
                  <a:schemeClr val="hlink"/>
                </a:solidFill>
                <a:latin typeface="Times New Roman"/>
                <a:ea typeface="Times New Roman"/>
                <a:cs typeface="Times New Roman"/>
                <a:sym typeface="Times New Roman"/>
                <a:hlinkClick r:id="rId2"/>
              </a:rPr>
              <a:t>https://apnews.com/article/federal-reserve-inflation-interest-rate-economy-7e0405851b6099278d491d0a938238f5</a:t>
            </a:r>
            <a:r>
              <a:rPr b="1" lang="en-US" sz="1450">
                <a:solidFill>
                  <a:schemeClr val="dk1"/>
                </a:solidFill>
                <a:latin typeface="Times New Roman"/>
                <a:ea typeface="Times New Roman"/>
                <a:cs typeface="Times New Roman"/>
                <a:sym typeface="Times New Roman"/>
              </a:rPr>
              <a:t> </a:t>
            </a:r>
            <a:endParaRPr b="1" sz="145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450">
                <a:solidFill>
                  <a:schemeClr val="dk1"/>
                </a:solidFill>
                <a:latin typeface="Times New Roman"/>
                <a:ea typeface="Times New Roman"/>
                <a:cs typeface="Times New Roman"/>
                <a:sym typeface="Times New Roman"/>
              </a:rPr>
              <a:t>Summary: </a:t>
            </a:r>
            <a:r>
              <a:rPr lang="en-US" sz="1450">
                <a:solidFill>
                  <a:schemeClr val="dk1"/>
                </a:solidFill>
                <a:latin typeface="Times New Roman"/>
                <a:ea typeface="Times New Roman"/>
                <a:cs typeface="Times New Roman"/>
                <a:sym typeface="Times New Roman"/>
              </a:rPr>
              <a:t>Christopher Waller, a member of the Federal Reserve's Board of Governors, signaled support for a quarter-point rate cut at the December meeting, provided incoming data did not reveal unexpected inflationary pressures. While confident in a gradual decline in inflation, Waller acknowledged risks of it stalling above the Fed's 2% target. Mixed signals from the economy, including robust consumer spending and economic growth in the July-September quarter alongside a slight uptick in core inflation from 2.7% to 2.8% in October, underscored the need for caution. The Fed, already having cut rates by 0.75% this year, faced persistent inflation challenges that complicated further easing. Waller and other Fed officials, such as Atlanta Fed President Raphael Bostic, emphasized a data-dependent approach, reflecting the Fed’s cautious and flexible strategy in navigating economic uncertainty.</a:t>
            </a:r>
            <a:endParaRPr sz="145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45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450">
                <a:solidFill>
                  <a:schemeClr val="dk1"/>
                </a:solidFill>
                <a:latin typeface="Times New Roman"/>
                <a:ea typeface="Times New Roman"/>
                <a:cs typeface="Times New Roman"/>
                <a:sym typeface="Times New Roman"/>
              </a:rPr>
              <a:t>Analysis: </a:t>
            </a:r>
            <a:r>
              <a:rPr lang="en-US" sz="1450">
                <a:solidFill>
                  <a:schemeClr val="dk1"/>
                </a:solidFill>
                <a:latin typeface="Times New Roman"/>
                <a:ea typeface="Times New Roman"/>
                <a:cs typeface="Times New Roman"/>
                <a:sym typeface="Times New Roman"/>
              </a:rPr>
              <a:t>The Fed was monitoring core inflation (notably its slight uptick from 2.7% in September to 2.8% in October), consumer spending trends, and economic growth data before its December meeting to determine if inflation was continuing to decline or stalling above the 2% target. These indicators would inform whether to cut rates or hold steady, as persistent inflation would argue against easing policy. Ultimately, the Fed implemented a quarter-point rate cut in December, consistent with Christopher Waller's remarks that easing monetary policy was likely unless incoming data surprised to the upside. The decision aligned with evidence of a still-restrictive policy stance that allowed for gradual rate reductions without reigniting inflation.</a:t>
            </a:r>
            <a:endParaRPr sz="145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58" name="Google Shape;258;g31f28243fae_1_1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1f72a99fc3_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450" u="sng">
                <a:solidFill>
                  <a:schemeClr val="hlink"/>
                </a:solidFill>
                <a:latin typeface="Times New Roman"/>
                <a:ea typeface="Times New Roman"/>
                <a:cs typeface="Times New Roman"/>
                <a:sym typeface="Times New Roman"/>
                <a:hlinkClick r:id="rId2"/>
              </a:rPr>
              <a:t>https://apnews.com/article/federal-reserve-inflation-interest-rate-economy-7e0405851b6099278d491d0a938238f5</a:t>
            </a:r>
            <a:r>
              <a:rPr b="1" lang="en-US" sz="1450">
                <a:solidFill>
                  <a:schemeClr val="dk1"/>
                </a:solidFill>
                <a:latin typeface="Times New Roman"/>
                <a:ea typeface="Times New Roman"/>
                <a:cs typeface="Times New Roman"/>
                <a:sym typeface="Times New Roman"/>
              </a:rPr>
              <a:t> </a:t>
            </a:r>
            <a:endParaRPr b="1" sz="145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450">
                <a:solidFill>
                  <a:schemeClr val="dk1"/>
                </a:solidFill>
                <a:latin typeface="Times New Roman"/>
                <a:ea typeface="Times New Roman"/>
                <a:cs typeface="Times New Roman"/>
                <a:sym typeface="Times New Roman"/>
              </a:rPr>
              <a:t>Summary: </a:t>
            </a:r>
            <a:r>
              <a:rPr lang="en-US" sz="1450">
                <a:solidFill>
                  <a:schemeClr val="dk1"/>
                </a:solidFill>
                <a:latin typeface="Times New Roman"/>
                <a:ea typeface="Times New Roman"/>
                <a:cs typeface="Times New Roman"/>
                <a:sym typeface="Times New Roman"/>
              </a:rPr>
              <a:t>Christopher Waller, a member of the Federal Reserve's Board of Governors, signaled support for a quarter-point rate cut at the December meeting, provided incoming data did not reveal unexpected inflationary pressures. While confident in a gradual decline in inflation, Waller acknowledged risks of it stalling above the Fed's 2% target. Mixed signals from the economy, including robust consumer spending and economic growth in the July-September quarter alongside a slight uptick in core inflation from 2.7% to 2.8% in October, underscored the need for caution. The Fed, already having cut rates by 0.75% this year, faced persistent inflation challenges that complicated further easing. Waller and other Fed officials, such as Atlanta Fed President Raphael Bostic, emphasized a data-dependent approach, reflecting the Fed’s cautious and flexible strategy in navigating economic uncertainty.</a:t>
            </a:r>
            <a:endParaRPr sz="145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45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450">
                <a:solidFill>
                  <a:schemeClr val="dk1"/>
                </a:solidFill>
                <a:latin typeface="Times New Roman"/>
                <a:ea typeface="Times New Roman"/>
                <a:cs typeface="Times New Roman"/>
                <a:sym typeface="Times New Roman"/>
              </a:rPr>
              <a:t>Analysis: </a:t>
            </a:r>
            <a:r>
              <a:rPr lang="en-US" sz="1450">
                <a:solidFill>
                  <a:schemeClr val="dk1"/>
                </a:solidFill>
                <a:latin typeface="Times New Roman"/>
                <a:ea typeface="Times New Roman"/>
                <a:cs typeface="Times New Roman"/>
                <a:sym typeface="Times New Roman"/>
              </a:rPr>
              <a:t>The Fed was monitoring core inflation (notably its slight uptick from 2.7% in September to 2.8% in October), consumer spending trends, and economic growth data before its December meeting to determine if inflation was continuing to decline or stalling above the 2% target. These indicators would inform whether to cut rates or hold steady, as persistent inflation would argue against easing policy. Ultimately, the Fed implemented a quarter-point rate cut in December, consistent with Christopher Waller's remarks that easing monetary policy was likely unless incoming data surprised to the upside. The decision aligned with evidence of a still-restrictive policy stance that allowed for gradual rate reductions without reigniting inflation.</a:t>
            </a:r>
            <a:endParaRPr sz="145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73" name="Google Shape;273;g31f72a99fc3_4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1f28243fae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g31f28243fae_1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1f28243fae_1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g31f28243fae_1_1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23e07edc9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g323e07edc94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2027af2e0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u="sng">
                <a:solidFill>
                  <a:schemeClr val="hlink"/>
                </a:solidFill>
                <a:hlinkClick r:id="rId2"/>
              </a:rPr>
              <a:t>https://fiscaldata.treasury.gov/americas-finance-guide/national-deficit/#:~:text=Fiscal%20year%2Dto%2Ddate%20</a:t>
            </a:r>
            <a:r>
              <a:rPr b="1" lang="en-US">
                <a:solidFill>
                  <a:schemeClr val="dk1"/>
                </a:solidFill>
              </a:rPr>
              <a:t>(,has%20increased%20by%20%24244%20billion.</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US" u="sng">
                <a:solidFill>
                  <a:schemeClr val="hlink"/>
                </a:solidFill>
                <a:hlinkClick r:id="rId3"/>
              </a:rPr>
              <a:t>https://www.pgpf.org/programs-and-projects/fiscal-policy/current-debt-deficit/</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sz="1600">
              <a:solidFill>
                <a:schemeClr val="dk1"/>
              </a:solidFill>
              <a:latin typeface="Inter"/>
              <a:ea typeface="Inter"/>
              <a:cs typeface="Inter"/>
              <a:sym typeface="Inter"/>
            </a:endParaRPr>
          </a:p>
          <a:p>
            <a:pPr indent="0" lvl="0" marL="0" rtl="0" algn="l">
              <a:lnSpc>
                <a:spcPct val="115000"/>
              </a:lnSpc>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p>
        </p:txBody>
      </p:sp>
      <p:sp>
        <p:nvSpPr>
          <p:cNvPr id="315" name="Google Shape;315;g32027af2e0a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1f28243fae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g31f28243fae_1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1f28243fae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u="sng">
                <a:solidFill>
                  <a:schemeClr val="hlink"/>
                </a:solidFill>
                <a:hlinkClick r:id="rId2"/>
              </a:rPr>
              <a:t>https://www.federalreserve.gov/monetarypolicy/fomc.htm#:~:text=The%20Federal%20Reserve%20controls%20the,discount%20rate%2C%20and%20reserve%20requirements</a:t>
            </a:r>
            <a:r>
              <a:rPr lang="en-US"/>
              <a:t>.</a:t>
            </a:r>
            <a:endParaRPr/>
          </a:p>
          <a:p>
            <a:pPr indent="0" lvl="0" marL="0" rtl="0" algn="l">
              <a:spcBef>
                <a:spcPts val="0"/>
              </a:spcBef>
              <a:spcAft>
                <a:spcPts val="0"/>
              </a:spcAft>
              <a:buNone/>
            </a:pPr>
            <a:r>
              <a:rPr lang="en-US" u="sng">
                <a:solidFill>
                  <a:schemeClr val="hlink"/>
                </a:solidFill>
                <a:hlinkClick r:id="rId3"/>
              </a:rPr>
              <a:t>https://www.federalreserve.gov/monetarypolicy/policytools.htm</a:t>
            </a:r>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The Federal Reserve uses various tools to implement monetary policy, influencing interest rates, credit availability, and overall economic stability:</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US">
                <a:solidFill>
                  <a:schemeClr val="dk1"/>
                </a:solidFill>
              </a:rPr>
              <a:t>Open Market Operations (OMO)</a:t>
            </a:r>
            <a:r>
              <a:rPr lang="en-US">
                <a:solidFill>
                  <a:schemeClr val="dk1"/>
                </a:solidFill>
              </a:rPr>
              <a:t>: Buying or selling government securities to control liquidity and influence the federal funds rate.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US">
                <a:solidFill>
                  <a:schemeClr val="dk1"/>
                </a:solidFill>
              </a:rPr>
              <a:t>Discount Window</a:t>
            </a:r>
            <a:r>
              <a:rPr lang="en-US">
                <a:solidFill>
                  <a:schemeClr val="dk1"/>
                </a:solidFill>
              </a:rPr>
              <a:t>: Providing short-term loans to banks at the Fed’s discount rate to support liquidity.</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US">
                <a:solidFill>
                  <a:schemeClr val="dk1"/>
                </a:solidFill>
              </a:rPr>
              <a:t>Reserve Requirements</a:t>
            </a:r>
            <a:r>
              <a:rPr lang="en-US">
                <a:solidFill>
                  <a:schemeClr val="dk1"/>
                </a:solidFill>
              </a:rPr>
              <a:t>: Mandating minimum reserves banks must hold, impacting their lending capacity.</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US">
                <a:solidFill>
                  <a:schemeClr val="dk1"/>
                </a:solidFill>
              </a:rPr>
              <a:t>Interest on Reserve Balances (IORB)</a:t>
            </a:r>
            <a:r>
              <a:rPr lang="en-US">
                <a:solidFill>
                  <a:schemeClr val="dk1"/>
                </a:solidFill>
              </a:rPr>
              <a:t>: Paying interest on reserves held by banks, affecting their incentives to lend or hold funds.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US">
                <a:solidFill>
                  <a:schemeClr val="dk1"/>
                </a:solidFill>
              </a:rPr>
              <a:t>Overnight Reverse Repurchase Agreement (ON RRP) Facility</a:t>
            </a:r>
            <a:r>
              <a:rPr lang="en-US">
                <a:solidFill>
                  <a:schemeClr val="dk1"/>
                </a:solidFill>
              </a:rPr>
              <a:t>: Offering secure overnight investments to set a floor on short-term interest rates.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US">
                <a:solidFill>
                  <a:schemeClr val="dk1"/>
                </a:solidFill>
              </a:rPr>
              <a:t>Term Deposit Facility (TDF)</a:t>
            </a:r>
            <a:r>
              <a:rPr lang="en-US">
                <a:solidFill>
                  <a:schemeClr val="dk1"/>
                </a:solidFill>
              </a:rPr>
              <a:t>: Allowing banks to place funds in time deposits with the Fed, reducing excess reserves.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US">
                <a:solidFill>
                  <a:schemeClr val="dk1"/>
                </a:solidFill>
              </a:rPr>
              <a:t>Central Bank Liquidity Swaps</a:t>
            </a:r>
            <a:r>
              <a:rPr lang="en-US">
                <a:solidFill>
                  <a:schemeClr val="dk1"/>
                </a:solidFill>
              </a:rPr>
              <a:t>: Providing dollar liquidity to foreign central banks to stabilize international markets.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US">
                <a:solidFill>
                  <a:schemeClr val="dk1"/>
                </a:solidFill>
              </a:rPr>
              <a:t>Foreign and International Monetary Authorities (FIMA) Repo Facility</a:t>
            </a:r>
            <a:r>
              <a:rPr lang="en-US">
                <a:solidFill>
                  <a:schemeClr val="dk1"/>
                </a:solidFill>
              </a:rPr>
              <a:t>: Offering dollar funding to foreign central banks through repurchase agreements.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US">
                <a:solidFill>
                  <a:schemeClr val="dk1"/>
                </a:solidFill>
              </a:rPr>
              <a:t>Standing Overnight Repurchase Agreement (SORA) Facility</a:t>
            </a:r>
            <a:r>
              <a:rPr lang="en-US">
                <a:solidFill>
                  <a:schemeClr val="dk1"/>
                </a:solidFill>
              </a:rPr>
              <a:t>: Supplying overnight liquidity to stabilize U.S. short-term funding markets.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US">
                <a:solidFill>
                  <a:schemeClr val="dk1"/>
                </a:solidFill>
              </a:rPr>
              <a:t>Expired Policy Tools</a:t>
            </a:r>
            <a:r>
              <a:rPr lang="en-US">
                <a:solidFill>
                  <a:schemeClr val="dk1"/>
                </a:solidFill>
              </a:rPr>
              <a:t>: Temporary programs like the Main Street Lending Program, Money Market Mutual Fund Liquidity Facility, and others designed for crisis response. These tools are inactive but can be reinstated during future disruptions.</a:t>
            </a:r>
            <a:endParaRPr>
              <a:solidFill>
                <a:schemeClr val="dk1"/>
              </a:solidFill>
            </a:endParaRPr>
          </a:p>
          <a:p>
            <a:pPr indent="0" lvl="0" marL="0" rtl="0" algn="l">
              <a:spcBef>
                <a:spcPts val="1200"/>
              </a:spcBef>
              <a:spcAft>
                <a:spcPts val="0"/>
              </a:spcAft>
              <a:buNone/>
            </a:pPr>
            <a:r>
              <a:t/>
            </a:r>
            <a:endParaRPr/>
          </a:p>
        </p:txBody>
      </p:sp>
      <p:sp>
        <p:nvSpPr>
          <p:cNvPr id="336" name="Google Shape;336;g31f28243fae_1_1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31f63807609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31f6380760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1f28243fae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g31f28243fae_1_1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1f28243fae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u="sng">
                <a:solidFill>
                  <a:schemeClr val="hlink"/>
                </a:solidFill>
                <a:hlinkClick r:id="rId2"/>
              </a:rPr>
              <a:t>https://apnews.com/article/federal-reserve-inflation-interest-rate-economy-7e0405851b6099278d491d0a938238f5</a:t>
            </a:r>
            <a:r>
              <a:rPr lang="en-US"/>
              <a:t> </a:t>
            </a:r>
            <a:br>
              <a:rPr lang="en-US"/>
            </a:br>
            <a:r>
              <a:rPr lang="en-US" u="sng">
                <a:solidFill>
                  <a:schemeClr val="hlink"/>
                </a:solidFill>
                <a:hlinkClick r:id="rId3"/>
              </a:rPr>
              <a:t>https://money.usnews.com/investing/news/articles/2024-12-06/feds-goolsbee-hopes-neutral-can-be-in-sight-by-late-next-year</a:t>
            </a:r>
            <a:r>
              <a:rPr lang="en-US"/>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66" name="Google Shape;366;g31f28243fae_1_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32027af2e0a_2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32027af2e0a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1f28243fae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1200"/>
              </a:spcAft>
              <a:buNone/>
            </a:pPr>
            <a:r>
              <a:t/>
            </a:r>
            <a:endParaRPr>
              <a:solidFill>
                <a:schemeClr val="dk1"/>
              </a:solidFill>
            </a:endParaRPr>
          </a:p>
        </p:txBody>
      </p:sp>
      <p:sp>
        <p:nvSpPr>
          <p:cNvPr id="132" name="Google Shape;132;g31f28243fae_1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1f28243fae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31f28243fae_1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1f28243fae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31f28243fae_1_1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1f28243fae_1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Behind the Aggregate Data (November 2024):</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While aggregate unemployment remains low at </a:t>
            </a:r>
            <a:r>
              <a:rPr b="1" lang="en-US">
                <a:solidFill>
                  <a:schemeClr val="dk1"/>
                </a:solidFill>
              </a:rPr>
              <a:t>4.1%</a:t>
            </a:r>
            <a:r>
              <a:rPr lang="en-US">
                <a:solidFill>
                  <a:schemeClr val="dk1"/>
                </a:solidFill>
              </a:rPr>
              <a:t>, important details emerge upon examining sector-specific trends. The job market shows a mix of resilience and weakness, with impacts concentrated in certain areas rather than being broad-based.</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Key Insights:</a:t>
            </a:r>
            <a:endParaRPr b="1">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US">
                <a:solidFill>
                  <a:schemeClr val="dk1"/>
                </a:solidFill>
              </a:rPr>
              <a:t>Concentrated Weakness in Specific Sectors:</a:t>
            </a:r>
            <a:br>
              <a:rPr b="1" lang="en-US">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Manufacturing and Warehousing:</a:t>
            </a:r>
            <a:r>
              <a:rPr lang="en-US">
                <a:solidFill>
                  <a:schemeClr val="dk1"/>
                </a:solidFill>
              </a:rPr>
              <a:t> These sectors saw job losses in October 2024, reflecting broader challenges like reduced consumer demand, global supply chain issues, and rising borrowing costs【25†source】【26†source】.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Information Technology:</a:t>
            </a:r>
            <a:r>
              <a:rPr lang="en-US">
                <a:solidFill>
                  <a:schemeClr val="dk1"/>
                </a:solidFill>
              </a:rPr>
              <a:t> Layoffs in tech have persisted due to cost-cutting and post-pandemic corrections in hiring, though the pace has slowed compared to 2023【26†source】.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US">
                <a:solidFill>
                  <a:schemeClr val="dk1"/>
                </a:solidFill>
              </a:rPr>
              <a:t>Resilient Sectors:</a:t>
            </a:r>
            <a:br>
              <a:rPr b="1" lang="en-US">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Construction:</a:t>
            </a:r>
            <a:r>
              <a:rPr lang="en-US">
                <a:solidFill>
                  <a:schemeClr val="dk1"/>
                </a:solidFill>
              </a:rPr>
              <a:t> Despite higher interest rates dampening demand for new projects, construction added jobs in October, growing </a:t>
            </a:r>
            <a:r>
              <a:rPr b="1" lang="en-US">
                <a:solidFill>
                  <a:schemeClr val="dk1"/>
                </a:solidFill>
              </a:rPr>
              <a:t>2.8% year-over-year</a:t>
            </a:r>
            <a:r>
              <a:rPr lang="en-US">
                <a:solidFill>
                  <a:schemeClr val="dk1"/>
                </a:solidFill>
              </a:rPr>
              <a:t> due to strong demand for infrastructure projects【26†source】.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Healthcare and Services:</a:t>
            </a:r>
            <a:r>
              <a:rPr lang="en-US">
                <a:solidFill>
                  <a:schemeClr val="dk1"/>
                </a:solidFill>
              </a:rPr>
              <a:t> These industries continue to expand steadily, driven by population growth and increasing demand for healthcare services【25†source】.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US">
                <a:solidFill>
                  <a:schemeClr val="dk1"/>
                </a:solidFill>
              </a:rPr>
              <a:t>Labor Force Participation and Wage Growth:</a:t>
            </a:r>
            <a:br>
              <a:rPr b="1" lang="en-US">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Labor force participation remained stable around </a:t>
            </a:r>
            <a:r>
              <a:rPr b="1" lang="en-US">
                <a:solidFill>
                  <a:schemeClr val="dk1"/>
                </a:solidFill>
              </a:rPr>
              <a:t>62.6%</a:t>
            </a:r>
            <a:r>
              <a:rPr lang="en-US">
                <a:solidFill>
                  <a:schemeClr val="dk1"/>
                </a:solidFill>
              </a:rPr>
              <a:t>, though slightly below pre-pandemic levels. Wage growth, especially in lower-paying sectors like leisure and hospitality, has moderated but remains higher than pre-pandemic averages【26†source】.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US">
                <a:solidFill>
                  <a:schemeClr val="dk1"/>
                </a:solidFill>
              </a:rPr>
              <a:t>Regional and Demographic Variations:</a:t>
            </a:r>
            <a:br>
              <a:rPr b="1" lang="en-US">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Hurricane Impacts:</a:t>
            </a:r>
            <a:r>
              <a:rPr lang="en-US">
                <a:solidFill>
                  <a:schemeClr val="dk1"/>
                </a:solidFill>
              </a:rPr>
              <a:t> Severe weather in October 2024 disrupted employment in several states, temporarily reducing job availability【26†source】.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Strikes:</a:t>
            </a:r>
            <a:r>
              <a:rPr lang="en-US">
                <a:solidFill>
                  <a:schemeClr val="dk1"/>
                </a:solidFill>
              </a:rPr>
              <a:t> Labor actions in industries like automotive manufacturing contributed to temporary employment declines but also highlighted worker bargaining power【25†source】【27†source】.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Is Unemployment Broad-Based?</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Unemployment is not broad-based but rather concentrated in specific industries and regions. Certain sectors—especially manufacturing, warehousing, and tech—are under strain, while healthcare, construction, and leisure show resilience. This divergence underscores the uneven recovery and sector-specific challenges facing the U.S. economy.</a:t>
            </a:r>
            <a:endParaRPr>
              <a:solidFill>
                <a:schemeClr val="dk1"/>
              </a:solidFill>
            </a:endParaRPr>
          </a:p>
          <a:p>
            <a:pPr indent="0" lvl="0" marL="0" rtl="0" algn="l">
              <a:lnSpc>
                <a:spcPct val="115000"/>
              </a:lnSpc>
              <a:spcBef>
                <a:spcPts val="1200"/>
              </a:spcBef>
              <a:spcAft>
                <a:spcPts val="0"/>
              </a:spcAft>
              <a:buNone/>
            </a:pPr>
            <a:r>
              <a:rPr lang="en-US">
                <a:solidFill>
                  <a:schemeClr val="dk1"/>
                </a:solidFill>
              </a:rPr>
              <a:t>"US Employment Situation Report for October 2024." U.S. Bureau of Labor Statistics, 3 Nov. 2024, www.bls.gov/news.release/empsit.nr0.htm. Accessed 5 Dec. 2024.</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rPr lang="en-US">
                <a:solidFill>
                  <a:schemeClr val="dk1"/>
                </a:solidFill>
              </a:rPr>
              <a:t>Rugaber, Christopher. "US Employers Add Just 12,000 Jobs in October as Strikes and Weather Hurt Hiring." Associated Press News, 3 Nov. 2024, apnews.com/article/us-employment-october-2024-trends. Accessed 5 Dec. 2024.</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rPr lang="en-US">
                <a:solidFill>
                  <a:schemeClr val="dk1"/>
                </a:solidFill>
              </a:rPr>
              <a:t>Scheiber, Noam. "Unions and Labor Market Dynamics: Lessons from 2024." The New York Times, 3 Nov. 2024, www.nytimes.com/2024/11/03/business/economy/us-labor-market.html. Accessed 5 Dec. 2024.</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rPr lang="en-US">
                <a:solidFill>
                  <a:schemeClr val="dk1"/>
                </a:solidFill>
              </a:rPr>
              <a:t>"United States Employment Report – November 2024 Trends." Trading Economics, Nov. 2024, tradingeconomics.com/united-states/employment-data. Accessed 5 Dec. 2024.</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"United States: Employment – 2024 Highlights and 2025 Outlook." Mayer Brown, Nov. 2024, www.mayerbrown.com/en/perspectives-events/publications/2024/us-employment-trends. Accessed 5 Dec. 2024</a:t>
            </a:r>
            <a:endParaRPr>
              <a:solidFill>
                <a:schemeClr val="dk1"/>
              </a:solidFill>
            </a:endParaRPr>
          </a:p>
          <a:p>
            <a:pPr indent="0" lvl="0" marL="0" rtl="0" algn="l">
              <a:spcBef>
                <a:spcPts val="1200"/>
              </a:spcBef>
              <a:spcAft>
                <a:spcPts val="0"/>
              </a:spcAft>
              <a:buNone/>
            </a:pPr>
            <a:r>
              <a:t/>
            </a:r>
            <a:endParaRPr/>
          </a:p>
        </p:txBody>
      </p:sp>
      <p:sp>
        <p:nvSpPr>
          <p:cNvPr id="170" name="Google Shape;170;g31f28243fae_1_1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1f28243fae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31f28243fae_1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1f6380760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US">
                <a:solidFill>
                  <a:schemeClr val="dk1"/>
                </a:solidFill>
              </a:rPr>
              <a:t>Slide Title: Labor Market and Inflation Dynamics in 2024</a:t>
            </a:r>
            <a:endParaRPr b="1">
              <a:solidFill>
                <a:schemeClr val="dk1"/>
              </a:solidFill>
            </a:endParaRPr>
          </a:p>
          <a:p>
            <a:pPr indent="0" lvl="0" marL="0" rtl="0" algn="l">
              <a:lnSpc>
                <a:spcPct val="115000"/>
              </a:lnSpc>
              <a:spcBef>
                <a:spcPts val="1200"/>
              </a:spcBef>
              <a:spcAft>
                <a:spcPts val="0"/>
              </a:spcAft>
              <a:buNone/>
            </a:pPr>
            <a:r>
              <a:rPr lang="en-US">
                <a:solidFill>
                  <a:schemeClr val="dk1"/>
                </a:solidFill>
              </a:rPr>
              <a:t>"Good [morning/afternoon], everyone. Today, I’ll explore how the labor market in 2024 has influenced inflation and economic stability. This topic is crucial as policymakers strive to balance economic growth with price stability.</a:t>
            </a:r>
            <a:endParaRPr>
              <a:solidFill>
                <a:schemeClr val="dk1"/>
              </a:solidFill>
            </a:endParaRPr>
          </a:p>
          <a:p>
            <a:pPr indent="0" lvl="0" marL="0" rtl="0" algn="l">
              <a:lnSpc>
                <a:spcPct val="115000"/>
              </a:lnSpc>
              <a:spcBef>
                <a:spcPts val="1200"/>
              </a:spcBef>
              <a:spcAft>
                <a:spcPts val="0"/>
              </a:spcAft>
              <a:buNone/>
            </a:pPr>
            <a:r>
              <a:rPr lang="en-US">
                <a:solidFill>
                  <a:schemeClr val="dk1"/>
                </a:solidFill>
              </a:rPr>
              <a:t>Let’s start with </a:t>
            </a:r>
            <a:r>
              <a:rPr b="1" lang="en-US">
                <a:solidFill>
                  <a:schemeClr val="dk1"/>
                </a:solidFill>
              </a:rPr>
              <a:t>wage growth</a:t>
            </a:r>
            <a:r>
              <a:rPr lang="en-US">
                <a:solidFill>
                  <a:schemeClr val="dk1"/>
                </a:solidFill>
              </a:rPr>
              <a:t>, a key indicator of labor market tightness and a driver of cost-push inflation. Over the past year, wage growth slowed from 4.5% to 3.7% by early 2024. However, it rose slightly above 4%, which remains elevated by historical standards. While this is closer to pre-pandemic levels, it highlights that wage pressures persist, partly due to strong labor demand. Elevated wage growth, while beneficial for workers, complicates efforts to control inflation.</a:t>
            </a:r>
            <a:endParaRPr>
              <a:solidFill>
                <a:schemeClr val="dk1"/>
              </a:solidFill>
            </a:endParaRPr>
          </a:p>
          <a:p>
            <a:pPr indent="0" lvl="0" marL="0" rtl="0" algn="l">
              <a:lnSpc>
                <a:spcPct val="115000"/>
              </a:lnSpc>
              <a:spcBef>
                <a:spcPts val="1200"/>
              </a:spcBef>
              <a:spcAft>
                <a:spcPts val="0"/>
              </a:spcAft>
              <a:buNone/>
            </a:pPr>
            <a:r>
              <a:rPr lang="en-US">
                <a:solidFill>
                  <a:schemeClr val="dk1"/>
                </a:solidFill>
              </a:rPr>
              <a:t>Next is </a:t>
            </a:r>
            <a:r>
              <a:rPr b="1" lang="en-US">
                <a:solidFill>
                  <a:schemeClr val="dk1"/>
                </a:solidFill>
              </a:rPr>
              <a:t>job creation</a:t>
            </a:r>
            <a:r>
              <a:rPr lang="en-US">
                <a:solidFill>
                  <a:schemeClr val="dk1"/>
                </a:solidFill>
              </a:rPr>
              <a:t>, which remains robust despite some disruptions, including strikes and hurricanes. In November 2024 alone, 227,000 jobs were added. While this is impressive, it’s a moderation compared to the rapid job recovery we saw in 2021. This cooling indicates a gradual normalization of the labor market as the economy stabilizes post-pandemic.</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US">
                <a:solidFill>
                  <a:schemeClr val="dk1"/>
                </a:solidFill>
              </a:rPr>
              <a:t>Consumer Confidence Index (CCI):</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Increased to </a:t>
            </a:r>
            <a:r>
              <a:rPr b="1" lang="en-US">
                <a:solidFill>
                  <a:schemeClr val="dk1"/>
                </a:solidFill>
              </a:rPr>
              <a:t>111.7</a:t>
            </a:r>
            <a:r>
              <a:rPr lang="en-US">
                <a:solidFill>
                  <a:schemeClr val="dk1"/>
                </a:solidFill>
              </a:rPr>
              <a:t> in November, up from 109.6 in October.</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This improvement was largely driven by better perceptions of the labor market and moderate optimism about future conditions​</a:t>
            </a:r>
            <a:br>
              <a:rPr lang="en-US">
                <a:solidFill>
                  <a:schemeClr val="dk1"/>
                </a:solidFill>
              </a:rPr>
            </a:br>
            <a:r>
              <a:rPr lang="en-US" u="sng">
                <a:solidFill>
                  <a:schemeClr val="hlink"/>
                </a:solidFill>
                <a:hlinkClick r:id="rId2"/>
              </a:rPr>
              <a:t>The Conference Board</a:t>
            </a:r>
            <a:br>
              <a:rPr lang="en-US" u="sng">
                <a:solidFill>
                  <a:schemeClr val="hlink"/>
                </a:solidFill>
                <a:hlinkClick r:id="rId3"/>
              </a:rPr>
            </a:br>
            <a:r>
              <a:rPr lang="en-US">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US">
                <a:solidFill>
                  <a:schemeClr val="dk1"/>
                </a:solidFill>
              </a:rPr>
              <a:t>Present Situation Index:</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Rose by </a:t>
            </a:r>
            <a:r>
              <a:rPr b="1" lang="en-US">
                <a:solidFill>
                  <a:schemeClr val="dk1"/>
                </a:solidFill>
              </a:rPr>
              <a:t>4.8 points to 140.9</a:t>
            </a:r>
            <a:r>
              <a:rPr lang="en-US">
                <a:solidFill>
                  <a:schemeClr val="dk1"/>
                </a:solidFill>
              </a:rPr>
              <a:t>, showing improved assessments of current business and labor market conditions.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Consumers reporting jobs as "hard to get" decreased, and those finding jobs "plentiful" remained relatively high​</a:t>
            </a:r>
            <a:br>
              <a:rPr lang="en-US">
                <a:solidFill>
                  <a:schemeClr val="dk1"/>
                </a:solidFill>
              </a:rPr>
            </a:br>
            <a:r>
              <a:rPr lang="en-US" u="sng">
                <a:solidFill>
                  <a:schemeClr val="hlink"/>
                </a:solidFill>
                <a:hlinkClick r:id="rId4"/>
              </a:rPr>
              <a:t>The Conference Board</a:t>
            </a:r>
            <a:br>
              <a:rPr lang="en-US" u="sng">
                <a:solidFill>
                  <a:schemeClr val="hlink"/>
                </a:solidFill>
                <a:hlinkClick r:id="rId5"/>
              </a:rPr>
            </a:br>
            <a:r>
              <a:rPr lang="en-US">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US">
                <a:solidFill>
                  <a:schemeClr val="dk1"/>
                </a:solidFill>
              </a:rPr>
              <a:t>Expectations Index:</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Increased slightly to </a:t>
            </a:r>
            <a:r>
              <a:rPr b="1" lang="en-US">
                <a:solidFill>
                  <a:schemeClr val="dk1"/>
                </a:solidFill>
              </a:rPr>
              <a:t>92.3</a:t>
            </a:r>
            <a:r>
              <a:rPr lang="en-US">
                <a:solidFill>
                  <a:schemeClr val="dk1"/>
                </a:solidFill>
              </a:rPr>
              <a:t>, well above the recession-indicating threshold of 80.</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Optimism for job availability reached its highest level in nearly three years, but expectations for income and business conditions showed little change​</a:t>
            </a:r>
            <a:br>
              <a:rPr lang="en-US">
                <a:solidFill>
                  <a:schemeClr val="dk1"/>
                </a:solidFill>
              </a:rPr>
            </a:br>
            <a:r>
              <a:rPr lang="en-US" u="sng">
                <a:solidFill>
                  <a:schemeClr val="hlink"/>
                </a:solidFill>
                <a:hlinkClick r:id="rId6"/>
              </a:rPr>
              <a:t>The Conference Board</a:t>
            </a:r>
            <a:br>
              <a:rPr lang="en-US" u="sng">
                <a:solidFill>
                  <a:schemeClr val="hlink"/>
                </a:solidFill>
                <a:hlinkClick r:id="rId7"/>
              </a:rPr>
            </a:br>
            <a:r>
              <a:rPr lang="en-US">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US">
                <a:solidFill>
                  <a:schemeClr val="dk1"/>
                </a:solidFill>
              </a:rPr>
              <a:t>Labor Market and Income Expectations: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21.7% of respondents anticipated more jobs being available in six months, an increase from October.</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Income expectations were steady, with 19% expecting increases, though this marked a slight decline from October​</a:t>
            </a:r>
            <a:br>
              <a:rPr lang="en-US">
                <a:solidFill>
                  <a:schemeClr val="dk1"/>
                </a:solidFill>
              </a:rPr>
            </a:br>
            <a:r>
              <a:rPr lang="en-US" u="sng">
                <a:solidFill>
                  <a:schemeClr val="hlink"/>
                </a:solidFill>
                <a:hlinkClick r:id="rId8"/>
              </a:rPr>
              <a:t>The Conference Board</a:t>
            </a:r>
            <a:br>
              <a:rPr lang="en-US" u="sng">
                <a:solidFill>
                  <a:schemeClr val="hlink"/>
                </a:solidFill>
                <a:hlinkClick r:id="rId9"/>
              </a:rPr>
            </a:br>
            <a:r>
              <a:rPr lang="en-US">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US">
                <a:solidFill>
                  <a:schemeClr val="dk1"/>
                </a:solidFill>
              </a:rPr>
              <a:t>Inflation and Economic Concerns: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Inflation expectations for the next 12 months declined to </a:t>
            </a:r>
            <a:r>
              <a:rPr b="1" lang="en-US">
                <a:solidFill>
                  <a:schemeClr val="dk1"/>
                </a:solidFill>
              </a:rPr>
              <a:t>4.9%</a:t>
            </a:r>
            <a:r>
              <a:rPr lang="en-US">
                <a:solidFill>
                  <a:schemeClr val="dk1"/>
                </a:solidFill>
              </a:rPr>
              <a:t>, the lowest since March 2020.</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Concerns about higher prices persist, topping consumers’ lists for 2025 alongside taxes, social unrest, and financial stability​</a:t>
            </a:r>
            <a:br>
              <a:rPr lang="en-US">
                <a:solidFill>
                  <a:schemeClr val="dk1"/>
                </a:solidFill>
              </a:rPr>
            </a:br>
            <a:r>
              <a:rPr lang="en-US" u="sng">
                <a:solidFill>
                  <a:schemeClr val="hlink"/>
                </a:solidFill>
                <a:hlinkClick r:id="rId10"/>
              </a:rPr>
              <a:t>The Conference Board</a:t>
            </a:r>
            <a:br>
              <a:rPr lang="en-US" u="sng">
                <a:solidFill>
                  <a:schemeClr val="hlink"/>
                </a:solidFill>
                <a:hlinkClick r:id="rId11"/>
              </a:rPr>
            </a:br>
            <a:r>
              <a:rPr lang="en-US">
                <a:solidFill>
                  <a:schemeClr val="dk1"/>
                </a:solidFill>
              </a:rPr>
              <a:t>.</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Implications:</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The improvement in consumer confidence reflects a more positive sentiment toward labor market conditions and moderated inflation concerns. However, challenges such as elevated prices and cautious income expectations remain. This data suggests resilience in consumer spending heading into 2025, though external economic pressures could still affect overall sentiment.</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p>
        </p:txBody>
      </p:sp>
      <p:sp>
        <p:nvSpPr>
          <p:cNvPr id="192" name="Google Shape;192;g31f63807609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8EFE5"/>
        </a:solidFill>
      </p:bgPr>
    </p:bg>
    <p:spTree>
      <p:nvGrpSpPr>
        <p:cNvPr id="15" name="Shape 15"/>
        <p:cNvGrpSpPr/>
        <p:nvPr/>
      </p:nvGrpSpPr>
      <p:grpSpPr>
        <a:xfrm>
          <a:off x="0" y="0"/>
          <a:ext cx="0" cy="0"/>
          <a:chOff x="0" y="0"/>
          <a:chExt cx="0" cy="0"/>
        </a:xfrm>
      </p:grpSpPr>
      <p:pic>
        <p:nvPicPr>
          <p:cNvPr id="16" name="Google Shape;16;p3"/>
          <p:cNvPicPr preferRelativeResize="0"/>
          <p:nvPr/>
        </p:nvPicPr>
        <p:blipFill>
          <a:blip r:embed="rId2">
            <a:alphaModFix/>
          </a:blip>
          <a:stretch>
            <a:fillRect/>
          </a:stretch>
        </p:blipFill>
        <p:spPr>
          <a:xfrm>
            <a:off x="14709652" y="1207432"/>
            <a:ext cx="2549651" cy="2473314"/>
          </a:xfrm>
          <a:prstGeom prst="rect">
            <a:avLst/>
          </a:prstGeom>
          <a:noFill/>
          <a:ln>
            <a:noFill/>
          </a:ln>
        </p:spPr>
      </p:pic>
      <p:grpSp>
        <p:nvGrpSpPr>
          <p:cNvPr id="17" name="Google Shape;17;p3"/>
          <p:cNvGrpSpPr/>
          <p:nvPr/>
        </p:nvGrpSpPr>
        <p:grpSpPr>
          <a:xfrm>
            <a:off x="1028700" y="4154808"/>
            <a:ext cx="16230707" cy="4785415"/>
            <a:chOff x="0" y="-9525"/>
            <a:chExt cx="4274726" cy="1260348"/>
          </a:xfrm>
        </p:grpSpPr>
        <p:sp>
          <p:nvSpPr>
            <p:cNvPr id="18" name="Google Shape;18;p3"/>
            <p:cNvSpPr/>
            <p:nvPr/>
          </p:nvSpPr>
          <p:spPr>
            <a:xfrm>
              <a:off x="0" y="0"/>
              <a:ext cx="4274726" cy="1250823"/>
            </a:xfrm>
            <a:custGeom>
              <a:rect b="b" l="l" r="r" t="t"/>
              <a:pathLst>
                <a:path extrusionOk="0" h="1250823" w="4274726">
                  <a:moveTo>
                    <a:pt x="0" y="0"/>
                  </a:moveTo>
                  <a:lnTo>
                    <a:pt x="4274726" y="0"/>
                  </a:lnTo>
                  <a:lnTo>
                    <a:pt x="4274726" y="1250823"/>
                  </a:lnTo>
                  <a:lnTo>
                    <a:pt x="0" y="1250823"/>
                  </a:lnTo>
                  <a:close/>
                </a:path>
              </a:pathLst>
            </a:custGeom>
            <a:solidFill>
              <a:srgbClr val="253278"/>
            </a:solidFill>
            <a:ln>
              <a:noFill/>
            </a:ln>
          </p:spPr>
        </p:sp>
        <p:sp>
          <p:nvSpPr>
            <p:cNvPr id="19" name="Google Shape;19;p3"/>
            <p:cNvSpPr txBox="1"/>
            <p:nvPr/>
          </p:nvSpPr>
          <p:spPr>
            <a:xfrm>
              <a:off x="0" y="-9525"/>
              <a:ext cx="4274700" cy="12603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20" name="Google Shape;20;p3"/>
          <p:cNvCxnSpPr/>
          <p:nvPr/>
        </p:nvCxnSpPr>
        <p:spPr>
          <a:xfrm rot="10800000">
            <a:off x="6372056" y="4696765"/>
            <a:ext cx="0" cy="3737700"/>
          </a:xfrm>
          <a:prstGeom prst="straightConnector1">
            <a:avLst/>
          </a:prstGeom>
          <a:noFill/>
          <a:ln cap="flat" cmpd="sng" w="38100">
            <a:solidFill>
              <a:srgbClr val="F8EFE5"/>
            </a:solidFill>
            <a:prstDash val="solid"/>
            <a:round/>
            <a:headEnd len="sm" w="sm" type="none"/>
            <a:tailEnd len="sm" w="sm" type="none"/>
          </a:ln>
        </p:spPr>
      </p:cxnSp>
      <p:cxnSp>
        <p:nvCxnSpPr>
          <p:cNvPr id="21" name="Google Shape;21;p3"/>
          <p:cNvCxnSpPr/>
          <p:nvPr/>
        </p:nvCxnSpPr>
        <p:spPr>
          <a:xfrm rot="10800000">
            <a:off x="11914561" y="4696765"/>
            <a:ext cx="0" cy="3737700"/>
          </a:xfrm>
          <a:prstGeom prst="straightConnector1">
            <a:avLst/>
          </a:prstGeom>
          <a:noFill/>
          <a:ln cap="flat" cmpd="sng" w="38100">
            <a:solidFill>
              <a:srgbClr val="F8EFE5"/>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One" type="obj">
  <p:cSld name="OBJECT">
    <p:bg>
      <p:bgPr>
        <a:solidFill>
          <a:srgbClr val="F8EFE5"/>
        </a:solidFill>
      </p:bgPr>
    </p:bg>
    <p:spTree>
      <p:nvGrpSpPr>
        <p:cNvPr id="22" name="Shape 22"/>
        <p:cNvGrpSpPr/>
        <p:nvPr/>
      </p:nvGrpSpPr>
      <p:grpSpPr>
        <a:xfrm>
          <a:off x="0" y="0"/>
          <a:ext cx="0" cy="0"/>
          <a:chOff x="0" y="0"/>
          <a:chExt cx="0" cy="0"/>
        </a:xfrm>
      </p:grpSpPr>
      <p:sp>
        <p:nvSpPr>
          <p:cNvPr id="23" name="Google Shape;23;p4"/>
          <p:cNvSpPr/>
          <p:nvPr>
            <p:ph idx="2" type="pic"/>
          </p:nvPr>
        </p:nvSpPr>
        <p:spPr>
          <a:xfrm>
            <a:off x="-4337" y="0"/>
            <a:ext cx="7604400" cy="102870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type="secHead">
  <p:cSld name="SECTION_HEADER">
    <p:bg>
      <p:bgPr>
        <a:solidFill>
          <a:srgbClr val="F8EFE5"/>
        </a:solidFill>
      </p:bgPr>
    </p:bg>
    <p:spTree>
      <p:nvGrpSpPr>
        <p:cNvPr id="24" name="Shape 24"/>
        <p:cNvGrpSpPr/>
        <p:nvPr/>
      </p:nvGrpSpPr>
      <p:grpSpPr>
        <a:xfrm>
          <a:off x="0" y="0"/>
          <a:ext cx="0" cy="0"/>
          <a:chOff x="0" y="0"/>
          <a:chExt cx="0" cy="0"/>
        </a:xfrm>
      </p:grpSpPr>
      <p:grpSp>
        <p:nvGrpSpPr>
          <p:cNvPr id="25" name="Google Shape;25;p5"/>
          <p:cNvGrpSpPr/>
          <p:nvPr/>
        </p:nvGrpSpPr>
        <p:grpSpPr>
          <a:xfrm>
            <a:off x="705068" y="944180"/>
            <a:ext cx="16877925" cy="8398575"/>
            <a:chOff x="81" y="-86"/>
            <a:chExt cx="22503900" cy="11198100"/>
          </a:xfrm>
        </p:grpSpPr>
        <p:grpSp>
          <p:nvGrpSpPr>
            <p:cNvPr id="26" name="Google Shape;26;p5"/>
            <p:cNvGrpSpPr/>
            <p:nvPr/>
          </p:nvGrpSpPr>
          <p:grpSpPr>
            <a:xfrm>
              <a:off x="431590" y="220606"/>
              <a:ext cx="21640800" cy="10708706"/>
              <a:chOff x="0" y="-9525"/>
              <a:chExt cx="4274726" cy="2115300"/>
            </a:xfrm>
          </p:grpSpPr>
          <p:sp>
            <p:nvSpPr>
              <p:cNvPr id="27" name="Google Shape;27;p5"/>
              <p:cNvSpPr/>
              <p:nvPr/>
            </p:nvSpPr>
            <p:spPr>
              <a:xfrm>
                <a:off x="0" y="0"/>
                <a:ext cx="4274726" cy="2105751"/>
              </a:xfrm>
              <a:custGeom>
                <a:rect b="b" l="l" r="r" t="t"/>
                <a:pathLst>
                  <a:path extrusionOk="0" h="2105751" w="4274726">
                    <a:moveTo>
                      <a:pt x="0" y="0"/>
                    </a:moveTo>
                    <a:lnTo>
                      <a:pt x="4274726" y="0"/>
                    </a:lnTo>
                    <a:lnTo>
                      <a:pt x="4274726" y="2105751"/>
                    </a:lnTo>
                    <a:lnTo>
                      <a:pt x="0" y="2105751"/>
                    </a:lnTo>
                    <a:close/>
                  </a:path>
                </a:pathLst>
              </a:custGeom>
              <a:solidFill>
                <a:srgbClr val="253278"/>
              </a:solidFill>
              <a:ln>
                <a:noFill/>
              </a:ln>
            </p:spPr>
          </p:sp>
          <p:sp>
            <p:nvSpPr>
              <p:cNvPr id="28" name="Google Shape;28;p5"/>
              <p:cNvSpPr txBox="1"/>
              <p:nvPr/>
            </p:nvSpPr>
            <p:spPr>
              <a:xfrm>
                <a:off x="0" y="-9525"/>
                <a:ext cx="4274700" cy="21153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29" name="Google Shape;29;p5"/>
            <p:cNvCxnSpPr/>
            <p:nvPr/>
          </p:nvCxnSpPr>
          <p:spPr>
            <a:xfrm rot="10800000">
              <a:off x="5708265" y="-86"/>
              <a:ext cx="0" cy="11198100"/>
            </a:xfrm>
            <a:prstGeom prst="straightConnector1">
              <a:avLst/>
            </a:prstGeom>
            <a:noFill/>
            <a:ln cap="flat" cmpd="sng" w="381000">
              <a:solidFill>
                <a:srgbClr val="F8EFE5"/>
              </a:solidFill>
              <a:prstDash val="solid"/>
              <a:round/>
              <a:headEnd len="sm" w="sm" type="none"/>
              <a:tailEnd len="sm" w="sm" type="none"/>
            </a:ln>
          </p:spPr>
        </p:cxnSp>
        <p:cxnSp>
          <p:nvCxnSpPr>
            <p:cNvPr id="30" name="Google Shape;30;p5"/>
            <p:cNvCxnSpPr/>
            <p:nvPr/>
          </p:nvCxnSpPr>
          <p:spPr>
            <a:xfrm rot="10800000">
              <a:off x="81" y="2406194"/>
              <a:ext cx="22503900" cy="0"/>
            </a:xfrm>
            <a:prstGeom prst="straightConnector1">
              <a:avLst/>
            </a:prstGeom>
            <a:noFill/>
            <a:ln cap="flat" cmpd="sng" w="381000">
              <a:solidFill>
                <a:srgbClr val="F8EFE5"/>
              </a:solidFill>
              <a:prstDash val="solid"/>
              <a:round/>
              <a:headEnd len="sm" w="sm" type="none"/>
              <a:tailEnd len="sm" w="sm" type="none"/>
            </a:ln>
          </p:spPr>
        </p:cxnSp>
      </p:grpSp>
      <p:cxnSp>
        <p:nvCxnSpPr>
          <p:cNvPr id="31" name="Google Shape;31;p5"/>
          <p:cNvCxnSpPr/>
          <p:nvPr/>
        </p:nvCxnSpPr>
        <p:spPr>
          <a:xfrm>
            <a:off x="1233028" y="4382053"/>
            <a:ext cx="3402300" cy="0"/>
          </a:xfrm>
          <a:prstGeom prst="straightConnector1">
            <a:avLst/>
          </a:prstGeom>
          <a:noFill/>
          <a:ln cap="flat" cmpd="sng" w="38100">
            <a:solidFill>
              <a:srgbClr val="F8EFE5"/>
            </a:solidFill>
            <a:prstDash val="solid"/>
            <a:round/>
            <a:headEnd len="sm" w="sm" type="none"/>
            <a:tailEnd len="sm" w="sm" type="none"/>
          </a:ln>
        </p:spPr>
      </p:cxnSp>
      <p:cxnSp>
        <p:nvCxnSpPr>
          <p:cNvPr id="32" name="Google Shape;32;p5"/>
          <p:cNvCxnSpPr/>
          <p:nvPr/>
        </p:nvCxnSpPr>
        <p:spPr>
          <a:xfrm>
            <a:off x="1233028" y="5975789"/>
            <a:ext cx="3402300" cy="0"/>
          </a:xfrm>
          <a:prstGeom prst="straightConnector1">
            <a:avLst/>
          </a:prstGeom>
          <a:noFill/>
          <a:ln cap="flat" cmpd="sng" w="38100">
            <a:solidFill>
              <a:srgbClr val="F8EFE5"/>
            </a:solidFill>
            <a:prstDash val="solid"/>
            <a:round/>
            <a:headEnd len="sm" w="sm" type="none"/>
            <a:tailEnd len="sm" w="sm" type="none"/>
          </a:ln>
        </p:spPr>
      </p:cxnSp>
      <p:cxnSp>
        <p:nvCxnSpPr>
          <p:cNvPr id="33" name="Google Shape;33;p5"/>
          <p:cNvCxnSpPr/>
          <p:nvPr/>
        </p:nvCxnSpPr>
        <p:spPr>
          <a:xfrm>
            <a:off x="1233028" y="7569525"/>
            <a:ext cx="3402300" cy="0"/>
          </a:xfrm>
          <a:prstGeom prst="straightConnector1">
            <a:avLst/>
          </a:prstGeom>
          <a:noFill/>
          <a:ln cap="flat" cmpd="sng" w="38100">
            <a:solidFill>
              <a:srgbClr val="F8EFE5"/>
            </a:solidFill>
            <a:prstDash val="solid"/>
            <a:round/>
            <a:headEnd len="sm" w="sm" type="none"/>
            <a:tailEnd len="sm" w="sm" type="none"/>
          </a:ln>
        </p:spPr>
      </p:cxnSp>
      <p:cxnSp>
        <p:nvCxnSpPr>
          <p:cNvPr id="34" name="Google Shape;34;p5"/>
          <p:cNvCxnSpPr/>
          <p:nvPr/>
        </p:nvCxnSpPr>
        <p:spPr>
          <a:xfrm rot="10800000">
            <a:off x="9701646" y="944255"/>
            <a:ext cx="0" cy="8398500"/>
          </a:xfrm>
          <a:prstGeom prst="straightConnector1">
            <a:avLst/>
          </a:prstGeom>
          <a:noFill/>
          <a:ln cap="flat" cmpd="sng" w="285750">
            <a:solidFill>
              <a:srgbClr val="F8EFE5"/>
            </a:solidFill>
            <a:prstDash val="solid"/>
            <a:round/>
            <a:headEnd len="sm" w="sm" type="none"/>
            <a:tailEnd len="sm" w="sm" type="none"/>
          </a:ln>
        </p:spPr>
      </p:cxnSp>
      <p:cxnSp>
        <p:nvCxnSpPr>
          <p:cNvPr id="35" name="Google Shape;35;p5"/>
          <p:cNvCxnSpPr/>
          <p:nvPr/>
        </p:nvCxnSpPr>
        <p:spPr>
          <a:xfrm rot="10800000">
            <a:off x="14412566" y="944255"/>
            <a:ext cx="0" cy="8398500"/>
          </a:xfrm>
          <a:prstGeom prst="straightConnector1">
            <a:avLst/>
          </a:prstGeom>
          <a:noFill/>
          <a:ln cap="flat" cmpd="sng" w="285750">
            <a:solidFill>
              <a:srgbClr val="F8EFE5"/>
            </a:solidFill>
            <a:prstDash val="solid"/>
            <a:round/>
            <a:headEnd len="sm" w="sm" type="none"/>
            <a:tailEnd len="sm" w="sm" type="none"/>
          </a:ln>
        </p:spPr>
      </p:cxnSp>
      <p:cxnSp>
        <p:nvCxnSpPr>
          <p:cNvPr id="36" name="Google Shape;36;p5"/>
          <p:cNvCxnSpPr/>
          <p:nvPr/>
        </p:nvCxnSpPr>
        <p:spPr>
          <a:xfrm>
            <a:off x="5389491" y="4382053"/>
            <a:ext cx="3909000" cy="0"/>
          </a:xfrm>
          <a:prstGeom prst="straightConnector1">
            <a:avLst/>
          </a:prstGeom>
          <a:noFill/>
          <a:ln cap="flat" cmpd="sng" w="38100">
            <a:solidFill>
              <a:srgbClr val="F8EFE5"/>
            </a:solidFill>
            <a:prstDash val="solid"/>
            <a:round/>
            <a:headEnd len="sm" w="sm" type="none"/>
            <a:tailEnd len="sm" w="sm" type="none"/>
          </a:ln>
        </p:spPr>
      </p:cxnSp>
      <p:cxnSp>
        <p:nvCxnSpPr>
          <p:cNvPr id="37" name="Google Shape;37;p5"/>
          <p:cNvCxnSpPr/>
          <p:nvPr/>
        </p:nvCxnSpPr>
        <p:spPr>
          <a:xfrm>
            <a:off x="5389491" y="5975789"/>
            <a:ext cx="3909000" cy="0"/>
          </a:xfrm>
          <a:prstGeom prst="straightConnector1">
            <a:avLst/>
          </a:prstGeom>
          <a:noFill/>
          <a:ln cap="flat" cmpd="sng" w="38100">
            <a:solidFill>
              <a:srgbClr val="F8EFE5"/>
            </a:solidFill>
            <a:prstDash val="solid"/>
            <a:round/>
            <a:headEnd len="sm" w="sm" type="none"/>
            <a:tailEnd len="sm" w="sm" type="none"/>
          </a:ln>
        </p:spPr>
      </p:cxnSp>
      <p:cxnSp>
        <p:nvCxnSpPr>
          <p:cNvPr id="38" name="Google Shape;38;p5"/>
          <p:cNvCxnSpPr/>
          <p:nvPr/>
        </p:nvCxnSpPr>
        <p:spPr>
          <a:xfrm>
            <a:off x="5389491" y="7569525"/>
            <a:ext cx="3909000" cy="0"/>
          </a:xfrm>
          <a:prstGeom prst="straightConnector1">
            <a:avLst/>
          </a:prstGeom>
          <a:noFill/>
          <a:ln cap="flat" cmpd="sng" w="38100">
            <a:solidFill>
              <a:srgbClr val="F8EFE5"/>
            </a:solidFill>
            <a:prstDash val="solid"/>
            <a:round/>
            <a:headEnd len="sm" w="sm" type="none"/>
            <a:tailEnd len="sm" w="sm" type="none"/>
          </a:ln>
        </p:spPr>
      </p:cxnSp>
      <p:cxnSp>
        <p:nvCxnSpPr>
          <p:cNvPr id="39" name="Google Shape;39;p5"/>
          <p:cNvCxnSpPr/>
          <p:nvPr/>
        </p:nvCxnSpPr>
        <p:spPr>
          <a:xfrm>
            <a:off x="10101696" y="4382053"/>
            <a:ext cx="3909000" cy="0"/>
          </a:xfrm>
          <a:prstGeom prst="straightConnector1">
            <a:avLst/>
          </a:prstGeom>
          <a:noFill/>
          <a:ln cap="flat" cmpd="sng" w="38100">
            <a:solidFill>
              <a:srgbClr val="F8EFE5"/>
            </a:solidFill>
            <a:prstDash val="solid"/>
            <a:round/>
            <a:headEnd len="sm" w="sm" type="none"/>
            <a:tailEnd len="sm" w="sm" type="none"/>
          </a:ln>
        </p:spPr>
      </p:cxnSp>
      <p:cxnSp>
        <p:nvCxnSpPr>
          <p:cNvPr id="40" name="Google Shape;40;p5"/>
          <p:cNvCxnSpPr/>
          <p:nvPr/>
        </p:nvCxnSpPr>
        <p:spPr>
          <a:xfrm>
            <a:off x="10101696" y="5975789"/>
            <a:ext cx="3909000" cy="0"/>
          </a:xfrm>
          <a:prstGeom prst="straightConnector1">
            <a:avLst/>
          </a:prstGeom>
          <a:noFill/>
          <a:ln cap="flat" cmpd="sng" w="38100">
            <a:solidFill>
              <a:srgbClr val="F8EFE5"/>
            </a:solidFill>
            <a:prstDash val="solid"/>
            <a:round/>
            <a:headEnd len="sm" w="sm" type="none"/>
            <a:tailEnd len="sm" w="sm" type="none"/>
          </a:ln>
        </p:spPr>
      </p:cxnSp>
      <p:cxnSp>
        <p:nvCxnSpPr>
          <p:cNvPr id="41" name="Google Shape;41;p5"/>
          <p:cNvCxnSpPr/>
          <p:nvPr/>
        </p:nvCxnSpPr>
        <p:spPr>
          <a:xfrm>
            <a:off x="10101696" y="7569525"/>
            <a:ext cx="3909000" cy="0"/>
          </a:xfrm>
          <a:prstGeom prst="straightConnector1">
            <a:avLst/>
          </a:prstGeom>
          <a:noFill/>
          <a:ln cap="flat" cmpd="sng" w="38100">
            <a:solidFill>
              <a:srgbClr val="F8EFE5"/>
            </a:solidFill>
            <a:prstDash val="solid"/>
            <a:round/>
            <a:headEnd len="sm" w="sm" type="none"/>
            <a:tailEnd len="sm" w="sm" type="none"/>
          </a:ln>
        </p:spPr>
      </p:cxnSp>
      <p:cxnSp>
        <p:nvCxnSpPr>
          <p:cNvPr id="42" name="Google Shape;42;p5"/>
          <p:cNvCxnSpPr/>
          <p:nvPr/>
        </p:nvCxnSpPr>
        <p:spPr>
          <a:xfrm>
            <a:off x="14853166" y="4382053"/>
            <a:ext cx="2115000" cy="0"/>
          </a:xfrm>
          <a:prstGeom prst="straightConnector1">
            <a:avLst/>
          </a:prstGeom>
          <a:noFill/>
          <a:ln cap="flat" cmpd="sng" w="38100">
            <a:solidFill>
              <a:srgbClr val="F8EFE5"/>
            </a:solidFill>
            <a:prstDash val="solid"/>
            <a:round/>
            <a:headEnd len="sm" w="sm" type="none"/>
            <a:tailEnd len="sm" w="sm" type="none"/>
          </a:ln>
        </p:spPr>
      </p:cxnSp>
      <p:cxnSp>
        <p:nvCxnSpPr>
          <p:cNvPr id="43" name="Google Shape;43;p5"/>
          <p:cNvCxnSpPr/>
          <p:nvPr/>
        </p:nvCxnSpPr>
        <p:spPr>
          <a:xfrm>
            <a:off x="14853166" y="5975789"/>
            <a:ext cx="2115000" cy="0"/>
          </a:xfrm>
          <a:prstGeom prst="straightConnector1">
            <a:avLst/>
          </a:prstGeom>
          <a:noFill/>
          <a:ln cap="flat" cmpd="sng" w="38100">
            <a:solidFill>
              <a:srgbClr val="F8EFE5"/>
            </a:solidFill>
            <a:prstDash val="solid"/>
            <a:round/>
            <a:headEnd len="sm" w="sm" type="none"/>
            <a:tailEnd len="sm" w="sm" type="none"/>
          </a:ln>
        </p:spPr>
      </p:cxnSp>
      <p:cxnSp>
        <p:nvCxnSpPr>
          <p:cNvPr id="44" name="Google Shape;44;p5"/>
          <p:cNvCxnSpPr/>
          <p:nvPr/>
        </p:nvCxnSpPr>
        <p:spPr>
          <a:xfrm>
            <a:off x="14853166" y="7569525"/>
            <a:ext cx="2115000" cy="0"/>
          </a:xfrm>
          <a:prstGeom prst="straightConnector1">
            <a:avLst/>
          </a:prstGeom>
          <a:noFill/>
          <a:ln cap="flat" cmpd="sng" w="38100">
            <a:solidFill>
              <a:srgbClr val="F8EFE5"/>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allery" type="twoObj">
  <p:cSld name="TWO_OBJECTS">
    <p:bg>
      <p:bgPr>
        <a:solidFill>
          <a:srgbClr val="253278"/>
        </a:solidFill>
      </p:bgPr>
    </p:bg>
    <p:spTree>
      <p:nvGrpSpPr>
        <p:cNvPr id="45" name="Shape 45"/>
        <p:cNvGrpSpPr/>
        <p:nvPr/>
      </p:nvGrpSpPr>
      <p:grpSpPr>
        <a:xfrm>
          <a:off x="0" y="0"/>
          <a:ext cx="0" cy="0"/>
          <a:chOff x="0" y="0"/>
          <a:chExt cx="0" cy="0"/>
        </a:xfrm>
      </p:grpSpPr>
      <p:sp>
        <p:nvSpPr>
          <p:cNvPr id="46" name="Google Shape;46;p6"/>
          <p:cNvSpPr/>
          <p:nvPr>
            <p:ph idx="2" type="pic"/>
          </p:nvPr>
        </p:nvSpPr>
        <p:spPr>
          <a:xfrm>
            <a:off x="1051450" y="1219775"/>
            <a:ext cx="5058600" cy="3942900"/>
          </a:xfrm>
          <a:prstGeom prst="rect">
            <a:avLst/>
          </a:prstGeom>
          <a:noFill/>
          <a:ln>
            <a:noFill/>
          </a:ln>
        </p:spPr>
      </p:sp>
      <p:sp>
        <p:nvSpPr>
          <p:cNvPr id="47" name="Google Shape;47;p6"/>
          <p:cNvSpPr/>
          <p:nvPr>
            <p:ph idx="3" type="pic"/>
          </p:nvPr>
        </p:nvSpPr>
        <p:spPr>
          <a:xfrm>
            <a:off x="6637450" y="1219775"/>
            <a:ext cx="5058600" cy="3942900"/>
          </a:xfrm>
          <a:prstGeom prst="rect">
            <a:avLst/>
          </a:prstGeom>
          <a:noFill/>
          <a:ln>
            <a:noFill/>
          </a:ln>
        </p:spPr>
      </p:sp>
      <p:sp>
        <p:nvSpPr>
          <p:cNvPr id="48" name="Google Shape;48;p6"/>
          <p:cNvSpPr/>
          <p:nvPr>
            <p:ph idx="4" type="pic"/>
          </p:nvPr>
        </p:nvSpPr>
        <p:spPr>
          <a:xfrm>
            <a:off x="12176563" y="1219775"/>
            <a:ext cx="5058600" cy="3942900"/>
          </a:xfrm>
          <a:prstGeom prst="rect">
            <a:avLst/>
          </a:prstGeom>
          <a:noFill/>
          <a:ln>
            <a:noFill/>
          </a:ln>
        </p:spPr>
      </p:sp>
      <p:sp>
        <p:nvSpPr>
          <p:cNvPr id="49" name="Google Shape;49;p6"/>
          <p:cNvSpPr/>
          <p:nvPr>
            <p:ph idx="5" type="pic"/>
          </p:nvPr>
        </p:nvSpPr>
        <p:spPr>
          <a:xfrm>
            <a:off x="1050825" y="5529725"/>
            <a:ext cx="5058600" cy="3942900"/>
          </a:xfrm>
          <a:prstGeom prst="rect">
            <a:avLst/>
          </a:prstGeom>
          <a:noFill/>
          <a:ln>
            <a:noFill/>
          </a:ln>
        </p:spPr>
      </p:sp>
      <p:sp>
        <p:nvSpPr>
          <p:cNvPr id="50" name="Google Shape;50;p6"/>
          <p:cNvSpPr/>
          <p:nvPr>
            <p:ph idx="6" type="pic"/>
          </p:nvPr>
        </p:nvSpPr>
        <p:spPr>
          <a:xfrm>
            <a:off x="6636825" y="5529725"/>
            <a:ext cx="5058600" cy="3942900"/>
          </a:xfrm>
          <a:prstGeom prst="rect">
            <a:avLst/>
          </a:prstGeom>
          <a:noFill/>
          <a:ln>
            <a:noFill/>
          </a:ln>
        </p:spPr>
      </p:sp>
      <p:sp>
        <p:nvSpPr>
          <p:cNvPr id="51" name="Google Shape;51;p6"/>
          <p:cNvSpPr/>
          <p:nvPr>
            <p:ph idx="7" type="pic"/>
          </p:nvPr>
        </p:nvSpPr>
        <p:spPr>
          <a:xfrm>
            <a:off x="12175938" y="5529725"/>
            <a:ext cx="5058600" cy="39429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rgbClr val="253278"/>
              </a:buClr>
              <a:buSzPts val="4400"/>
              <a:buFont typeface="Inter"/>
              <a:buNone/>
              <a:defRPr i="0" sz="4400" u="none" cap="none" strike="noStrike">
                <a:solidFill>
                  <a:srgbClr val="253278"/>
                </a:solidFill>
                <a:latin typeface="Inter"/>
                <a:ea typeface="Inter"/>
                <a:cs typeface="Inter"/>
                <a:sym typeface="Inter"/>
              </a:defRPr>
            </a:lvl1pPr>
            <a:lvl2pPr lvl="1">
              <a:spcBef>
                <a:spcPts val="0"/>
              </a:spcBef>
              <a:spcAft>
                <a:spcPts val="0"/>
              </a:spcAft>
              <a:buClr>
                <a:srgbClr val="253278"/>
              </a:buClr>
              <a:buSzPts val="1400"/>
              <a:buFont typeface="Inter"/>
              <a:buNone/>
              <a:defRPr sz="1800">
                <a:solidFill>
                  <a:srgbClr val="253278"/>
                </a:solidFill>
                <a:latin typeface="Inter"/>
                <a:ea typeface="Inter"/>
                <a:cs typeface="Inter"/>
                <a:sym typeface="Inter"/>
              </a:defRPr>
            </a:lvl2pPr>
            <a:lvl3pPr lvl="2">
              <a:spcBef>
                <a:spcPts val="0"/>
              </a:spcBef>
              <a:spcAft>
                <a:spcPts val="0"/>
              </a:spcAft>
              <a:buClr>
                <a:srgbClr val="253278"/>
              </a:buClr>
              <a:buSzPts val="1400"/>
              <a:buFont typeface="Inter"/>
              <a:buNone/>
              <a:defRPr sz="1800">
                <a:solidFill>
                  <a:srgbClr val="253278"/>
                </a:solidFill>
                <a:latin typeface="Inter"/>
                <a:ea typeface="Inter"/>
                <a:cs typeface="Inter"/>
                <a:sym typeface="Inter"/>
              </a:defRPr>
            </a:lvl3pPr>
            <a:lvl4pPr lvl="3">
              <a:spcBef>
                <a:spcPts val="0"/>
              </a:spcBef>
              <a:spcAft>
                <a:spcPts val="0"/>
              </a:spcAft>
              <a:buClr>
                <a:srgbClr val="253278"/>
              </a:buClr>
              <a:buSzPts val="1400"/>
              <a:buFont typeface="Inter"/>
              <a:buNone/>
              <a:defRPr sz="1800">
                <a:solidFill>
                  <a:srgbClr val="253278"/>
                </a:solidFill>
                <a:latin typeface="Inter"/>
                <a:ea typeface="Inter"/>
                <a:cs typeface="Inter"/>
                <a:sym typeface="Inter"/>
              </a:defRPr>
            </a:lvl4pPr>
            <a:lvl5pPr lvl="4">
              <a:spcBef>
                <a:spcPts val="0"/>
              </a:spcBef>
              <a:spcAft>
                <a:spcPts val="0"/>
              </a:spcAft>
              <a:buClr>
                <a:srgbClr val="253278"/>
              </a:buClr>
              <a:buSzPts val="1400"/>
              <a:buFont typeface="Inter"/>
              <a:buNone/>
              <a:defRPr sz="1800">
                <a:solidFill>
                  <a:srgbClr val="253278"/>
                </a:solidFill>
                <a:latin typeface="Inter"/>
                <a:ea typeface="Inter"/>
                <a:cs typeface="Inter"/>
                <a:sym typeface="Inter"/>
              </a:defRPr>
            </a:lvl5pPr>
            <a:lvl6pPr lvl="5">
              <a:spcBef>
                <a:spcPts val="0"/>
              </a:spcBef>
              <a:spcAft>
                <a:spcPts val="0"/>
              </a:spcAft>
              <a:buClr>
                <a:srgbClr val="253278"/>
              </a:buClr>
              <a:buSzPts val="1400"/>
              <a:buFont typeface="Inter"/>
              <a:buNone/>
              <a:defRPr sz="1800">
                <a:solidFill>
                  <a:srgbClr val="253278"/>
                </a:solidFill>
                <a:latin typeface="Inter"/>
                <a:ea typeface="Inter"/>
                <a:cs typeface="Inter"/>
                <a:sym typeface="Inter"/>
              </a:defRPr>
            </a:lvl6pPr>
            <a:lvl7pPr lvl="6">
              <a:spcBef>
                <a:spcPts val="0"/>
              </a:spcBef>
              <a:spcAft>
                <a:spcPts val="0"/>
              </a:spcAft>
              <a:buClr>
                <a:srgbClr val="253278"/>
              </a:buClr>
              <a:buSzPts val="1400"/>
              <a:buFont typeface="Inter"/>
              <a:buNone/>
              <a:defRPr sz="1800">
                <a:solidFill>
                  <a:srgbClr val="253278"/>
                </a:solidFill>
                <a:latin typeface="Inter"/>
                <a:ea typeface="Inter"/>
                <a:cs typeface="Inter"/>
                <a:sym typeface="Inter"/>
              </a:defRPr>
            </a:lvl7pPr>
            <a:lvl8pPr lvl="7">
              <a:spcBef>
                <a:spcPts val="0"/>
              </a:spcBef>
              <a:spcAft>
                <a:spcPts val="0"/>
              </a:spcAft>
              <a:buClr>
                <a:srgbClr val="253278"/>
              </a:buClr>
              <a:buSzPts val="1400"/>
              <a:buFont typeface="Inter"/>
              <a:buNone/>
              <a:defRPr sz="1800">
                <a:solidFill>
                  <a:srgbClr val="253278"/>
                </a:solidFill>
                <a:latin typeface="Inter"/>
                <a:ea typeface="Inter"/>
                <a:cs typeface="Inter"/>
                <a:sym typeface="Inter"/>
              </a:defRPr>
            </a:lvl8pPr>
            <a:lvl9pPr lvl="8">
              <a:spcBef>
                <a:spcPts val="0"/>
              </a:spcBef>
              <a:spcAft>
                <a:spcPts val="0"/>
              </a:spcAft>
              <a:buClr>
                <a:srgbClr val="253278"/>
              </a:buClr>
              <a:buSzPts val="1400"/>
              <a:buFont typeface="Inter"/>
              <a:buNone/>
              <a:defRPr sz="1800">
                <a:solidFill>
                  <a:srgbClr val="253278"/>
                </a:solidFill>
                <a:latin typeface="Inter"/>
                <a:ea typeface="Inter"/>
                <a:cs typeface="Inter"/>
                <a:sym typeface="Inter"/>
              </a:defRPr>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rgbClr val="253278"/>
              </a:buClr>
              <a:buSzPts val="3200"/>
              <a:buFont typeface="Inter"/>
              <a:buChar char="•"/>
              <a:defRPr i="0" sz="3200" u="none" cap="none" strike="noStrike">
                <a:solidFill>
                  <a:srgbClr val="253278"/>
                </a:solidFill>
                <a:latin typeface="Inter"/>
                <a:ea typeface="Inter"/>
                <a:cs typeface="Inter"/>
                <a:sym typeface="Inter"/>
              </a:defRPr>
            </a:lvl1pPr>
            <a:lvl2pPr indent="-406400" lvl="1" marL="914400" marR="0" rtl="0" algn="l">
              <a:spcBef>
                <a:spcPts val="560"/>
              </a:spcBef>
              <a:spcAft>
                <a:spcPts val="0"/>
              </a:spcAft>
              <a:buClr>
                <a:srgbClr val="253278"/>
              </a:buClr>
              <a:buSzPts val="2800"/>
              <a:buFont typeface="Inter"/>
              <a:buChar char="–"/>
              <a:defRPr i="0" sz="2800" u="none" cap="none" strike="noStrike">
                <a:solidFill>
                  <a:srgbClr val="253278"/>
                </a:solidFill>
                <a:latin typeface="Inter"/>
                <a:ea typeface="Inter"/>
                <a:cs typeface="Inter"/>
                <a:sym typeface="Inter"/>
              </a:defRPr>
            </a:lvl2pPr>
            <a:lvl3pPr indent="-381000" lvl="2" marL="1371600" marR="0" rtl="0" algn="l">
              <a:spcBef>
                <a:spcPts val="480"/>
              </a:spcBef>
              <a:spcAft>
                <a:spcPts val="0"/>
              </a:spcAft>
              <a:buClr>
                <a:srgbClr val="253278"/>
              </a:buClr>
              <a:buSzPts val="2400"/>
              <a:buFont typeface="Inter"/>
              <a:buChar char="•"/>
              <a:defRPr i="0" sz="2400" u="none" cap="none" strike="noStrike">
                <a:solidFill>
                  <a:srgbClr val="253278"/>
                </a:solidFill>
                <a:latin typeface="Inter"/>
                <a:ea typeface="Inter"/>
                <a:cs typeface="Inter"/>
                <a:sym typeface="Inter"/>
              </a:defRPr>
            </a:lvl3pPr>
            <a:lvl4pPr indent="-355600" lvl="3" marL="1828800" marR="0" rtl="0" algn="l">
              <a:spcBef>
                <a:spcPts val="400"/>
              </a:spcBef>
              <a:spcAft>
                <a:spcPts val="0"/>
              </a:spcAft>
              <a:buClr>
                <a:srgbClr val="253278"/>
              </a:buClr>
              <a:buSzPts val="2000"/>
              <a:buFont typeface="Inter"/>
              <a:buChar char="–"/>
              <a:defRPr i="0" sz="2000" u="none" cap="none" strike="noStrike">
                <a:solidFill>
                  <a:srgbClr val="253278"/>
                </a:solidFill>
                <a:latin typeface="Inter"/>
                <a:ea typeface="Inter"/>
                <a:cs typeface="Inter"/>
                <a:sym typeface="Inter"/>
              </a:defRPr>
            </a:lvl4pPr>
            <a:lvl5pPr indent="-355600" lvl="4" marL="2286000" marR="0" rtl="0" algn="l">
              <a:spcBef>
                <a:spcPts val="400"/>
              </a:spcBef>
              <a:spcAft>
                <a:spcPts val="0"/>
              </a:spcAft>
              <a:buClr>
                <a:srgbClr val="253278"/>
              </a:buClr>
              <a:buSzPts val="2000"/>
              <a:buFont typeface="Inter"/>
              <a:buChar char="»"/>
              <a:defRPr i="0" sz="2000" u="none" cap="none" strike="noStrike">
                <a:solidFill>
                  <a:srgbClr val="253278"/>
                </a:solidFill>
                <a:latin typeface="Inter"/>
                <a:ea typeface="Inter"/>
                <a:cs typeface="Inter"/>
                <a:sym typeface="Inter"/>
              </a:defRPr>
            </a:lvl5pPr>
            <a:lvl6pPr indent="-355600" lvl="5" marL="2743200" marR="0" rtl="0" algn="l">
              <a:spcBef>
                <a:spcPts val="400"/>
              </a:spcBef>
              <a:spcAft>
                <a:spcPts val="0"/>
              </a:spcAft>
              <a:buClr>
                <a:srgbClr val="253278"/>
              </a:buClr>
              <a:buSzPts val="2000"/>
              <a:buFont typeface="Inter"/>
              <a:buChar char="•"/>
              <a:defRPr i="0" sz="2000" u="none" cap="none" strike="noStrike">
                <a:solidFill>
                  <a:srgbClr val="253278"/>
                </a:solidFill>
                <a:latin typeface="Inter"/>
                <a:ea typeface="Inter"/>
                <a:cs typeface="Inter"/>
                <a:sym typeface="Inter"/>
              </a:defRPr>
            </a:lvl6pPr>
            <a:lvl7pPr indent="-355600" lvl="6" marL="3200400" marR="0" rtl="0" algn="l">
              <a:spcBef>
                <a:spcPts val="400"/>
              </a:spcBef>
              <a:spcAft>
                <a:spcPts val="0"/>
              </a:spcAft>
              <a:buClr>
                <a:srgbClr val="253278"/>
              </a:buClr>
              <a:buSzPts val="2000"/>
              <a:buFont typeface="Inter"/>
              <a:buChar char="•"/>
              <a:defRPr i="0" sz="2000" u="none" cap="none" strike="noStrike">
                <a:solidFill>
                  <a:srgbClr val="253278"/>
                </a:solidFill>
                <a:latin typeface="Inter"/>
                <a:ea typeface="Inter"/>
                <a:cs typeface="Inter"/>
                <a:sym typeface="Inter"/>
              </a:defRPr>
            </a:lvl7pPr>
            <a:lvl8pPr indent="-355600" lvl="7" marL="3657600" marR="0" rtl="0" algn="l">
              <a:spcBef>
                <a:spcPts val="400"/>
              </a:spcBef>
              <a:spcAft>
                <a:spcPts val="0"/>
              </a:spcAft>
              <a:buClr>
                <a:srgbClr val="253278"/>
              </a:buClr>
              <a:buSzPts val="2000"/>
              <a:buFont typeface="Inter"/>
              <a:buChar char="•"/>
              <a:defRPr i="0" sz="2000" u="none" cap="none" strike="noStrike">
                <a:solidFill>
                  <a:srgbClr val="253278"/>
                </a:solidFill>
                <a:latin typeface="Inter"/>
                <a:ea typeface="Inter"/>
                <a:cs typeface="Inter"/>
                <a:sym typeface="Inter"/>
              </a:defRPr>
            </a:lvl8pPr>
            <a:lvl9pPr indent="-355600" lvl="8" marL="4114800" marR="0" rtl="0" algn="l">
              <a:spcBef>
                <a:spcPts val="400"/>
              </a:spcBef>
              <a:spcAft>
                <a:spcPts val="0"/>
              </a:spcAft>
              <a:buClr>
                <a:srgbClr val="253278"/>
              </a:buClr>
              <a:buSzPts val="2000"/>
              <a:buFont typeface="Inter"/>
              <a:buChar char="•"/>
              <a:defRPr i="0" sz="2000" u="none" cap="none" strike="noStrike">
                <a:solidFill>
                  <a:srgbClr val="253278"/>
                </a:solidFill>
                <a:latin typeface="Inter"/>
                <a:ea typeface="Inter"/>
                <a:cs typeface="Inter"/>
                <a:sym typeface="Inter"/>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EFE5"/>
        </a:solidFill>
      </p:bgPr>
    </p:bg>
    <p:spTree>
      <p:nvGrpSpPr>
        <p:cNvPr id="55" name="Shape 55"/>
        <p:cNvGrpSpPr/>
        <p:nvPr/>
      </p:nvGrpSpPr>
      <p:grpSpPr>
        <a:xfrm>
          <a:off x="0" y="0"/>
          <a:ext cx="0" cy="0"/>
          <a:chOff x="0" y="0"/>
          <a:chExt cx="0" cy="0"/>
        </a:xfrm>
      </p:grpSpPr>
      <p:pic>
        <p:nvPicPr>
          <p:cNvPr id="56" name="Google Shape;56;p7"/>
          <p:cNvPicPr preferRelativeResize="0"/>
          <p:nvPr/>
        </p:nvPicPr>
        <p:blipFill>
          <a:blip r:embed="rId3">
            <a:alphaModFix/>
          </a:blip>
          <a:stretch>
            <a:fillRect/>
          </a:stretch>
        </p:blipFill>
        <p:spPr>
          <a:xfrm>
            <a:off x="1680300" y="3065150"/>
            <a:ext cx="4238074" cy="4111176"/>
          </a:xfrm>
          <a:prstGeom prst="rect">
            <a:avLst/>
          </a:prstGeom>
          <a:noFill/>
          <a:ln>
            <a:noFill/>
          </a:ln>
        </p:spPr>
      </p:pic>
      <p:sp>
        <p:nvSpPr>
          <p:cNvPr id="57" name="Google Shape;57;p7"/>
          <p:cNvSpPr txBox="1"/>
          <p:nvPr/>
        </p:nvSpPr>
        <p:spPr>
          <a:xfrm>
            <a:off x="6385595" y="3455670"/>
            <a:ext cx="10222200" cy="31170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14400">
                <a:solidFill>
                  <a:srgbClr val="253278"/>
                </a:solidFill>
                <a:latin typeface="Inter ExtraBold"/>
                <a:ea typeface="Inter ExtraBold"/>
                <a:cs typeface="Inter ExtraBold"/>
                <a:sym typeface="Inter ExtraBold"/>
              </a:rPr>
              <a:t>POLICY </a:t>
            </a:r>
            <a:r>
              <a:rPr lang="en-US" sz="8100">
                <a:solidFill>
                  <a:srgbClr val="253278"/>
                </a:solidFill>
                <a:latin typeface="Inter ExtraBold"/>
                <a:ea typeface="Inter ExtraBold"/>
                <a:cs typeface="Inter ExtraBold"/>
                <a:sym typeface="Inter ExtraBold"/>
              </a:rPr>
              <a:t>RECOMMENDATION</a:t>
            </a:r>
            <a:endParaRPr sz="200">
              <a:latin typeface="Inter ExtraBold"/>
              <a:ea typeface="Inter ExtraBold"/>
              <a:cs typeface="Inter ExtraBold"/>
              <a:sym typeface="Inter ExtraBold"/>
            </a:endParaRPr>
          </a:p>
        </p:txBody>
      </p:sp>
      <p:sp>
        <p:nvSpPr>
          <p:cNvPr id="58" name="Google Shape;58;p7"/>
          <p:cNvSpPr txBox="1"/>
          <p:nvPr/>
        </p:nvSpPr>
        <p:spPr>
          <a:xfrm>
            <a:off x="6385600" y="3178474"/>
            <a:ext cx="7053000" cy="277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lang="en-US" sz="1800">
                <a:solidFill>
                  <a:srgbClr val="253278"/>
                </a:solidFill>
                <a:latin typeface="Inter"/>
                <a:ea typeface="Inter"/>
                <a:cs typeface="Inter"/>
                <a:sym typeface="Inter"/>
              </a:rPr>
              <a:t>ECON 4011 - Monetary Economics | Professor Ilir Miteza</a:t>
            </a:r>
            <a:endParaRPr b="1" sz="1800">
              <a:solidFill>
                <a:srgbClr val="253278"/>
              </a:solidFill>
              <a:latin typeface="Inter"/>
              <a:ea typeface="Inter"/>
              <a:cs typeface="Inter"/>
              <a:sym typeface="Inter"/>
            </a:endParaRPr>
          </a:p>
        </p:txBody>
      </p:sp>
      <p:sp>
        <p:nvSpPr>
          <p:cNvPr id="59" name="Google Shape;59;p7"/>
          <p:cNvSpPr txBox="1"/>
          <p:nvPr/>
        </p:nvSpPr>
        <p:spPr>
          <a:xfrm>
            <a:off x="16682530" y="403013"/>
            <a:ext cx="753726" cy="190500"/>
          </a:xfrm>
          <a:prstGeom prst="rect">
            <a:avLst/>
          </a:prstGeom>
          <a:noFill/>
          <a:ln>
            <a:noFill/>
          </a:ln>
        </p:spPr>
        <p:txBody>
          <a:bodyPr anchorCtr="0" anchor="t" bIns="0" lIns="0" spcFirstLastPara="1" rIns="0" wrap="square" tIns="0">
            <a:spAutoFit/>
          </a:bodyPr>
          <a:lstStyle/>
          <a:p>
            <a:pPr indent="0" lvl="0" marL="0" marR="0" rtl="0" algn="r">
              <a:lnSpc>
                <a:spcPct val="119916"/>
              </a:lnSpc>
              <a:spcBef>
                <a:spcPts val="0"/>
              </a:spcBef>
              <a:spcAft>
                <a:spcPts val="0"/>
              </a:spcAft>
              <a:buNone/>
            </a:pPr>
            <a:r>
              <a:rPr b="1" i="0" lang="en-US" sz="1200" u="none" cap="none" strike="noStrike">
                <a:solidFill>
                  <a:srgbClr val="253278"/>
                </a:solidFill>
                <a:latin typeface="Inter"/>
                <a:ea typeface="Inter"/>
                <a:cs typeface="Inter"/>
                <a:sym typeface="Inter"/>
              </a:rPr>
              <a:t>2024</a:t>
            </a:r>
            <a:endParaRPr/>
          </a:p>
        </p:txBody>
      </p:sp>
      <p:sp>
        <p:nvSpPr>
          <p:cNvPr id="60" name="Google Shape;60;p7"/>
          <p:cNvSpPr txBox="1"/>
          <p:nvPr/>
        </p:nvSpPr>
        <p:spPr>
          <a:xfrm>
            <a:off x="688525" y="403850"/>
            <a:ext cx="13313100" cy="461700"/>
          </a:xfrm>
          <a:prstGeom prst="rect">
            <a:avLst/>
          </a:prstGeom>
          <a:noFill/>
          <a:ln>
            <a:noFill/>
          </a:ln>
        </p:spPr>
        <p:txBody>
          <a:bodyPr anchorCtr="0" anchor="t" bIns="0" lIns="0" spcFirstLastPara="1" rIns="0" wrap="square" tIns="0">
            <a:spAutoFit/>
          </a:bodyPr>
          <a:lstStyle/>
          <a:p>
            <a:pPr indent="0" lvl="0" marL="0" marR="0" rtl="0" algn="l">
              <a:lnSpc>
                <a:spcPct val="119916"/>
              </a:lnSpc>
              <a:spcBef>
                <a:spcPts val="0"/>
              </a:spcBef>
              <a:spcAft>
                <a:spcPts val="0"/>
              </a:spcAft>
              <a:buNone/>
            </a:pPr>
            <a:r>
              <a:rPr b="1" lang="en-US" sz="3000">
                <a:solidFill>
                  <a:srgbClr val="253278"/>
                </a:solidFill>
                <a:latin typeface="Inter"/>
                <a:ea typeface="Inter"/>
                <a:cs typeface="Inter"/>
                <a:sym typeface="Inter"/>
              </a:rPr>
              <a:t>David Gault | Sam Parent | Ali Zein | Arwa Abdulla | Amalia Jamaludin</a:t>
            </a:r>
            <a:endParaRPr sz="3200"/>
          </a:p>
        </p:txBody>
      </p:sp>
      <p:sp>
        <p:nvSpPr>
          <p:cNvPr id="61" name="Google Shape;61;p7"/>
          <p:cNvSpPr txBox="1"/>
          <p:nvPr/>
        </p:nvSpPr>
        <p:spPr>
          <a:xfrm>
            <a:off x="3016938" y="4304288"/>
            <a:ext cx="1564800" cy="16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9600">
                <a:solidFill>
                  <a:srgbClr val="253278"/>
                </a:solidFill>
                <a:latin typeface="Inter"/>
                <a:ea typeface="Inter"/>
                <a:cs typeface="Inter"/>
                <a:sym typeface="Inter"/>
              </a:rPr>
              <a:t>:</a:t>
            </a:r>
            <a:r>
              <a:rPr b="1" lang="en-US" sz="9600">
                <a:solidFill>
                  <a:srgbClr val="253278"/>
                </a:solidFill>
                <a:latin typeface="Inter"/>
                <a:ea typeface="Inter"/>
                <a:cs typeface="Inter"/>
                <a:sym typeface="Inter"/>
              </a:rPr>
              <a:t>)</a:t>
            </a:r>
            <a:endParaRPr b="1" sz="9600">
              <a:solidFill>
                <a:srgbClr val="253278"/>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1E9F0"/>
        </a:solidFill>
      </p:bgPr>
    </p:bg>
    <p:spTree>
      <p:nvGrpSpPr>
        <p:cNvPr id="203" name="Shape 203"/>
        <p:cNvGrpSpPr/>
        <p:nvPr/>
      </p:nvGrpSpPr>
      <p:grpSpPr>
        <a:xfrm>
          <a:off x="0" y="0"/>
          <a:ext cx="0" cy="0"/>
          <a:chOff x="0" y="0"/>
          <a:chExt cx="0" cy="0"/>
        </a:xfrm>
      </p:grpSpPr>
      <p:pic>
        <p:nvPicPr>
          <p:cNvPr id="204" name="Google Shape;204;p16"/>
          <p:cNvPicPr preferRelativeResize="0"/>
          <p:nvPr/>
        </p:nvPicPr>
        <p:blipFill rotWithShape="1">
          <a:blip r:embed="rId3">
            <a:alphaModFix/>
          </a:blip>
          <a:srcRect b="9974" l="0" r="0" t="0"/>
          <a:stretch/>
        </p:blipFill>
        <p:spPr>
          <a:xfrm>
            <a:off x="69463" y="1165125"/>
            <a:ext cx="9355024" cy="5830318"/>
          </a:xfrm>
          <a:prstGeom prst="rect">
            <a:avLst/>
          </a:prstGeom>
          <a:noFill/>
          <a:ln>
            <a:noFill/>
          </a:ln>
        </p:spPr>
      </p:pic>
      <p:pic>
        <p:nvPicPr>
          <p:cNvPr id="205" name="Google Shape;205;p16"/>
          <p:cNvPicPr preferRelativeResize="0"/>
          <p:nvPr/>
        </p:nvPicPr>
        <p:blipFill rotWithShape="1">
          <a:blip r:embed="rId4">
            <a:alphaModFix/>
          </a:blip>
          <a:srcRect b="8941" l="0" r="2534" t="0"/>
          <a:stretch/>
        </p:blipFill>
        <p:spPr>
          <a:xfrm>
            <a:off x="9204342" y="1135500"/>
            <a:ext cx="9014195" cy="5830325"/>
          </a:xfrm>
          <a:prstGeom prst="rect">
            <a:avLst/>
          </a:prstGeom>
          <a:noFill/>
          <a:ln>
            <a:noFill/>
          </a:ln>
        </p:spPr>
      </p:pic>
      <p:sp>
        <p:nvSpPr>
          <p:cNvPr id="206" name="Google Shape;206;p16"/>
          <p:cNvSpPr txBox="1"/>
          <p:nvPr/>
        </p:nvSpPr>
        <p:spPr>
          <a:xfrm>
            <a:off x="16682530" y="403013"/>
            <a:ext cx="753600" cy="184800"/>
          </a:xfrm>
          <a:prstGeom prst="rect">
            <a:avLst/>
          </a:prstGeom>
          <a:noFill/>
          <a:ln>
            <a:noFill/>
          </a:ln>
        </p:spPr>
        <p:txBody>
          <a:bodyPr anchorCtr="0" anchor="t" bIns="0" lIns="0" spcFirstLastPara="1" rIns="0" wrap="square" tIns="0">
            <a:spAutoFit/>
          </a:bodyPr>
          <a:lstStyle/>
          <a:p>
            <a:pPr indent="0" lvl="0" marL="0" marR="0" rtl="0" algn="r">
              <a:lnSpc>
                <a:spcPct val="119916"/>
              </a:lnSpc>
              <a:spcBef>
                <a:spcPts val="0"/>
              </a:spcBef>
              <a:spcAft>
                <a:spcPts val="0"/>
              </a:spcAft>
              <a:buNone/>
            </a:pPr>
            <a:r>
              <a:rPr b="1" i="0" lang="en-US" sz="1200" u="none" cap="none" strike="noStrike">
                <a:solidFill>
                  <a:srgbClr val="253278"/>
                </a:solidFill>
                <a:latin typeface="Inter"/>
                <a:ea typeface="Inter"/>
                <a:cs typeface="Inter"/>
                <a:sym typeface="Inter"/>
              </a:rPr>
              <a:t>2024</a:t>
            </a:r>
            <a:endParaRPr/>
          </a:p>
        </p:txBody>
      </p:sp>
      <p:sp>
        <p:nvSpPr>
          <p:cNvPr id="207" name="Google Shape;207;p16"/>
          <p:cNvSpPr txBox="1"/>
          <p:nvPr/>
        </p:nvSpPr>
        <p:spPr>
          <a:xfrm>
            <a:off x="437700" y="0"/>
            <a:ext cx="17097300" cy="1539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10000">
                <a:solidFill>
                  <a:srgbClr val="253278"/>
                </a:solidFill>
                <a:latin typeface="Inter ExtraBold"/>
                <a:ea typeface="Inter ExtraBold"/>
                <a:cs typeface="Inter ExtraBold"/>
                <a:sym typeface="Inter ExtraBold"/>
              </a:rPr>
              <a:t>LABOR MARKET</a:t>
            </a:r>
            <a:endParaRPr sz="10000">
              <a:latin typeface="Inter ExtraBold"/>
              <a:ea typeface="Inter ExtraBold"/>
              <a:cs typeface="Inter ExtraBold"/>
              <a:sym typeface="Inter ExtraBold"/>
            </a:endParaRPr>
          </a:p>
        </p:txBody>
      </p:sp>
      <p:sp>
        <p:nvSpPr>
          <p:cNvPr id="208" name="Google Shape;208;p16"/>
          <p:cNvSpPr txBox="1"/>
          <p:nvPr/>
        </p:nvSpPr>
        <p:spPr>
          <a:xfrm>
            <a:off x="9424475" y="6995450"/>
            <a:ext cx="8677800" cy="1887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solidFill>
                  <a:schemeClr val="lt2"/>
                </a:solidFill>
                <a:latin typeface="Inter"/>
                <a:ea typeface="Inter"/>
                <a:cs typeface="Inter"/>
                <a:sym typeface="Inter"/>
              </a:rPr>
              <a:t>The ratio </a:t>
            </a:r>
            <a:r>
              <a:rPr b="1" lang="en-US" sz="2400">
                <a:solidFill>
                  <a:schemeClr val="lt2"/>
                </a:solidFill>
                <a:latin typeface="Inter"/>
                <a:ea typeface="Inter"/>
                <a:cs typeface="Inter"/>
                <a:sym typeface="Inter"/>
              </a:rPr>
              <a:t>rose steadily after 2021, peaking near 81%</a:t>
            </a:r>
            <a:r>
              <a:rPr lang="en-US" sz="2400">
                <a:solidFill>
                  <a:schemeClr val="lt2"/>
                </a:solidFill>
                <a:latin typeface="Inter"/>
                <a:ea typeface="Inter"/>
                <a:cs typeface="Inter"/>
                <a:sym typeface="Inter"/>
              </a:rPr>
              <a:t>, showing</a:t>
            </a:r>
            <a:r>
              <a:rPr b="1" lang="en-US" sz="2400">
                <a:solidFill>
                  <a:schemeClr val="accent3"/>
                </a:solidFill>
                <a:latin typeface="Inter"/>
                <a:ea typeface="Inter"/>
                <a:cs typeface="Inter"/>
                <a:sym typeface="Inter"/>
              </a:rPr>
              <a:t> strong labor demand</a:t>
            </a:r>
            <a:r>
              <a:rPr lang="en-US" sz="2400">
                <a:solidFill>
                  <a:schemeClr val="lt2"/>
                </a:solidFill>
                <a:latin typeface="Inter"/>
                <a:ea typeface="Inter"/>
                <a:cs typeface="Inter"/>
                <a:sym typeface="Inter"/>
              </a:rPr>
              <a:t>. Recently, it has slightly declined, </a:t>
            </a:r>
            <a:r>
              <a:rPr b="1" lang="en-US" sz="2400">
                <a:solidFill>
                  <a:schemeClr val="lt2"/>
                </a:solidFill>
                <a:latin typeface="Inter"/>
                <a:ea typeface="Inter"/>
                <a:cs typeface="Inter"/>
                <a:sym typeface="Inter"/>
              </a:rPr>
              <a:t>indicating a modest cooling in employment levels</a:t>
            </a:r>
            <a:r>
              <a:rPr lang="en-US" sz="2400">
                <a:solidFill>
                  <a:schemeClr val="lt2"/>
                </a:solidFill>
                <a:latin typeface="Inter"/>
                <a:ea typeface="Inter"/>
                <a:cs typeface="Inter"/>
                <a:sym typeface="Inter"/>
              </a:rPr>
              <a:t>, though the labor market remains healthy.</a:t>
            </a:r>
            <a:endParaRPr sz="2400">
              <a:solidFill>
                <a:schemeClr val="lt2"/>
              </a:solidFill>
              <a:latin typeface="Inter"/>
              <a:ea typeface="Inter"/>
              <a:cs typeface="Inter"/>
              <a:sym typeface="Inter"/>
            </a:endParaRPr>
          </a:p>
        </p:txBody>
      </p:sp>
      <p:sp>
        <p:nvSpPr>
          <p:cNvPr id="209" name="Google Shape;209;p16"/>
          <p:cNvSpPr txBox="1"/>
          <p:nvPr/>
        </p:nvSpPr>
        <p:spPr>
          <a:xfrm>
            <a:off x="239925" y="6995450"/>
            <a:ext cx="9014100" cy="1887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solidFill>
                  <a:srgbClr val="253278"/>
                </a:solidFill>
                <a:latin typeface="Inter"/>
                <a:ea typeface="Inter"/>
                <a:cs typeface="Inter"/>
                <a:sym typeface="Inter"/>
              </a:rPr>
              <a:t>The ratio fell below 1 in 2021, </a:t>
            </a:r>
            <a:r>
              <a:rPr b="1" lang="en-US" sz="2400">
                <a:solidFill>
                  <a:srgbClr val="253278"/>
                </a:solidFill>
                <a:latin typeface="Inter"/>
                <a:ea typeface="Inter"/>
                <a:cs typeface="Inter"/>
                <a:sym typeface="Inter"/>
              </a:rPr>
              <a:t>meaning job openings exceeded unemployed people</a:t>
            </a:r>
            <a:r>
              <a:rPr lang="en-US" sz="2400">
                <a:solidFill>
                  <a:srgbClr val="253278"/>
                </a:solidFill>
                <a:latin typeface="Inter"/>
                <a:ea typeface="Inter"/>
                <a:cs typeface="Inter"/>
                <a:sym typeface="Inter"/>
              </a:rPr>
              <a:t>, signaling an exceptionally tight labor market. </a:t>
            </a:r>
            <a:r>
              <a:rPr b="1" lang="en-US" sz="2400">
                <a:solidFill>
                  <a:srgbClr val="253278"/>
                </a:solidFill>
                <a:latin typeface="Inter"/>
                <a:ea typeface="Inter"/>
                <a:cs typeface="Inter"/>
                <a:sym typeface="Inter"/>
              </a:rPr>
              <a:t>It later rose to nearly 1</a:t>
            </a:r>
            <a:r>
              <a:rPr lang="en-US" sz="2400">
                <a:solidFill>
                  <a:srgbClr val="253278"/>
                </a:solidFill>
                <a:latin typeface="Inter"/>
                <a:ea typeface="Inter"/>
                <a:cs typeface="Inter"/>
                <a:sym typeface="Inter"/>
              </a:rPr>
              <a:t>, showing </a:t>
            </a:r>
            <a:r>
              <a:rPr lang="en-US" sz="2400" u="sng">
                <a:solidFill>
                  <a:srgbClr val="253278"/>
                </a:solidFill>
                <a:latin typeface="Inter"/>
                <a:ea typeface="Inter"/>
                <a:cs typeface="Inter"/>
                <a:sym typeface="Inter"/>
              </a:rPr>
              <a:t>a slight balance shift</a:t>
            </a:r>
            <a:r>
              <a:rPr lang="en-US" sz="2400">
                <a:solidFill>
                  <a:srgbClr val="253278"/>
                </a:solidFill>
                <a:latin typeface="Inter"/>
                <a:ea typeface="Inter"/>
                <a:cs typeface="Inter"/>
                <a:sym typeface="Inter"/>
              </a:rPr>
              <a:t> but still reflecting </a:t>
            </a:r>
            <a:r>
              <a:rPr b="1" lang="en-US" sz="2400">
                <a:solidFill>
                  <a:srgbClr val="253278"/>
                </a:solidFill>
                <a:latin typeface="Inter"/>
                <a:ea typeface="Inter"/>
                <a:cs typeface="Inter"/>
                <a:sym typeface="Inter"/>
              </a:rPr>
              <a:t>a strong labor market</a:t>
            </a:r>
            <a:r>
              <a:rPr lang="en-US" sz="2400">
                <a:solidFill>
                  <a:srgbClr val="253278"/>
                </a:solidFill>
                <a:latin typeface="Inter"/>
                <a:ea typeface="Inter"/>
                <a:cs typeface="Inter"/>
                <a:sym typeface="Inter"/>
              </a:rPr>
              <a:t>.</a:t>
            </a:r>
            <a:endParaRPr sz="2400">
              <a:solidFill>
                <a:srgbClr val="253278"/>
              </a:solidFill>
              <a:latin typeface="Inter"/>
              <a:ea typeface="Inter"/>
              <a:cs typeface="Inter"/>
              <a:sym typeface="Inter"/>
            </a:endParaRPr>
          </a:p>
        </p:txBody>
      </p:sp>
      <p:sp>
        <p:nvSpPr>
          <p:cNvPr id="210" name="Google Shape;210;p16"/>
          <p:cNvSpPr txBox="1"/>
          <p:nvPr/>
        </p:nvSpPr>
        <p:spPr>
          <a:xfrm>
            <a:off x="595350" y="8882450"/>
            <a:ext cx="17097300" cy="12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000">
                <a:solidFill>
                  <a:schemeClr val="accent4"/>
                </a:solidFill>
                <a:latin typeface="Merriweather"/>
                <a:ea typeface="Merriweather"/>
                <a:cs typeface="Merriweather"/>
                <a:sym typeface="Merriweather"/>
              </a:rPr>
              <a:t>The labor market remains tight but shows signs of stabilizing or softening slightly. </a:t>
            </a:r>
            <a:endParaRPr b="1" sz="3000">
              <a:solidFill>
                <a:schemeClr val="accent4"/>
              </a:solidFill>
              <a:latin typeface="Merriweather"/>
              <a:ea typeface="Merriweather"/>
              <a:cs typeface="Merriweather"/>
              <a:sym typeface="Merriweather"/>
            </a:endParaRPr>
          </a:p>
          <a:p>
            <a:pPr indent="0" lvl="0" marL="0" rtl="0" algn="ctr">
              <a:spcBef>
                <a:spcPts val="0"/>
              </a:spcBef>
              <a:spcAft>
                <a:spcPts val="0"/>
              </a:spcAft>
              <a:buNone/>
            </a:pPr>
            <a:r>
              <a:rPr b="1" lang="en-US" sz="3000">
                <a:solidFill>
                  <a:schemeClr val="accent4"/>
                </a:solidFill>
                <a:latin typeface="Merriweather"/>
                <a:ea typeface="Merriweather"/>
                <a:cs typeface="Merriweather"/>
                <a:sym typeface="Merriweather"/>
              </a:rPr>
              <a:t>This could ease wage pressures and support efforts to bring inflation under control</a:t>
            </a:r>
            <a:endParaRPr b="1" sz="3000">
              <a:solidFill>
                <a:schemeClr val="accent4"/>
              </a:solidFill>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1E9F0"/>
        </a:solidFill>
      </p:bgPr>
    </p:bg>
    <p:spTree>
      <p:nvGrpSpPr>
        <p:cNvPr id="214" name="Shape 214"/>
        <p:cNvGrpSpPr/>
        <p:nvPr/>
      </p:nvGrpSpPr>
      <p:grpSpPr>
        <a:xfrm>
          <a:off x="0" y="0"/>
          <a:ext cx="0" cy="0"/>
          <a:chOff x="0" y="0"/>
          <a:chExt cx="0" cy="0"/>
        </a:xfrm>
      </p:grpSpPr>
      <p:pic>
        <p:nvPicPr>
          <p:cNvPr id="215" name="Google Shape;215;p17"/>
          <p:cNvPicPr preferRelativeResize="0"/>
          <p:nvPr/>
        </p:nvPicPr>
        <p:blipFill rotWithShape="1">
          <a:blip r:embed="rId3">
            <a:alphaModFix/>
          </a:blip>
          <a:srcRect b="10112" l="0" r="0" t="0"/>
          <a:stretch/>
        </p:blipFill>
        <p:spPr>
          <a:xfrm>
            <a:off x="0" y="1321650"/>
            <a:ext cx="12763525" cy="7375646"/>
          </a:xfrm>
          <a:prstGeom prst="rect">
            <a:avLst/>
          </a:prstGeom>
          <a:noFill/>
          <a:ln>
            <a:noFill/>
          </a:ln>
        </p:spPr>
      </p:pic>
      <p:sp>
        <p:nvSpPr>
          <p:cNvPr id="216" name="Google Shape;216;p17"/>
          <p:cNvSpPr txBox="1"/>
          <p:nvPr/>
        </p:nvSpPr>
        <p:spPr>
          <a:xfrm>
            <a:off x="16682530" y="403013"/>
            <a:ext cx="753600" cy="184800"/>
          </a:xfrm>
          <a:prstGeom prst="rect">
            <a:avLst/>
          </a:prstGeom>
          <a:noFill/>
          <a:ln>
            <a:noFill/>
          </a:ln>
        </p:spPr>
        <p:txBody>
          <a:bodyPr anchorCtr="0" anchor="t" bIns="0" lIns="0" spcFirstLastPara="1" rIns="0" wrap="square" tIns="0">
            <a:spAutoFit/>
          </a:bodyPr>
          <a:lstStyle/>
          <a:p>
            <a:pPr indent="0" lvl="0" marL="0" marR="0" rtl="0" algn="r">
              <a:lnSpc>
                <a:spcPct val="119916"/>
              </a:lnSpc>
              <a:spcBef>
                <a:spcPts val="0"/>
              </a:spcBef>
              <a:spcAft>
                <a:spcPts val="0"/>
              </a:spcAft>
              <a:buNone/>
            </a:pPr>
            <a:r>
              <a:rPr b="1" i="0" lang="en-US" sz="1200" u="none" cap="none" strike="noStrike">
                <a:solidFill>
                  <a:srgbClr val="253278"/>
                </a:solidFill>
                <a:latin typeface="Inter"/>
                <a:ea typeface="Inter"/>
                <a:cs typeface="Inter"/>
                <a:sym typeface="Inter"/>
              </a:rPr>
              <a:t>2024</a:t>
            </a:r>
            <a:endParaRPr/>
          </a:p>
        </p:txBody>
      </p:sp>
      <p:sp>
        <p:nvSpPr>
          <p:cNvPr id="217" name="Google Shape;217;p17"/>
          <p:cNvSpPr txBox="1"/>
          <p:nvPr/>
        </p:nvSpPr>
        <p:spPr>
          <a:xfrm>
            <a:off x="829925" y="5769675"/>
            <a:ext cx="5154600" cy="27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solidFill>
                <a:srgbClr val="253278"/>
              </a:solidFill>
              <a:latin typeface="Inter"/>
              <a:ea typeface="Inter"/>
              <a:cs typeface="Inter"/>
              <a:sym typeface="Inter"/>
            </a:endParaRPr>
          </a:p>
        </p:txBody>
      </p:sp>
      <p:sp>
        <p:nvSpPr>
          <p:cNvPr id="218" name="Google Shape;218;p17"/>
          <p:cNvSpPr txBox="1"/>
          <p:nvPr/>
        </p:nvSpPr>
        <p:spPr>
          <a:xfrm>
            <a:off x="936625" y="0"/>
            <a:ext cx="11826900" cy="1539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10000">
                <a:solidFill>
                  <a:srgbClr val="253278"/>
                </a:solidFill>
                <a:latin typeface="Inter ExtraBold"/>
                <a:ea typeface="Inter ExtraBold"/>
                <a:cs typeface="Inter ExtraBold"/>
                <a:sym typeface="Inter ExtraBold"/>
              </a:rPr>
              <a:t>SUPPLY SIDE</a:t>
            </a:r>
            <a:endParaRPr sz="10000">
              <a:latin typeface="Inter ExtraBold"/>
              <a:ea typeface="Inter ExtraBold"/>
              <a:cs typeface="Inter ExtraBold"/>
              <a:sym typeface="Inter ExtraBold"/>
            </a:endParaRPr>
          </a:p>
        </p:txBody>
      </p:sp>
      <p:sp>
        <p:nvSpPr>
          <p:cNvPr id="219" name="Google Shape;219;p17"/>
          <p:cNvSpPr txBox="1"/>
          <p:nvPr/>
        </p:nvSpPr>
        <p:spPr>
          <a:xfrm>
            <a:off x="12604775" y="4667500"/>
            <a:ext cx="5154600" cy="38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253278"/>
                </a:solidFill>
                <a:latin typeface="Inter"/>
                <a:ea typeface="Inter"/>
                <a:cs typeface="Inter"/>
                <a:sym typeface="Inter"/>
              </a:rPr>
              <a:t>A ratio of </a:t>
            </a:r>
            <a:r>
              <a:rPr b="1" lang="en-US" sz="3600">
                <a:solidFill>
                  <a:srgbClr val="253278"/>
                </a:solidFill>
                <a:latin typeface="Inter"/>
                <a:ea typeface="Inter"/>
                <a:cs typeface="Inter"/>
                <a:sym typeface="Inter"/>
              </a:rPr>
              <a:t>1.33 </a:t>
            </a:r>
            <a:r>
              <a:rPr b="1" lang="en-US" sz="2400">
                <a:solidFill>
                  <a:srgbClr val="253278"/>
                </a:solidFill>
                <a:latin typeface="Inter"/>
                <a:ea typeface="Inter"/>
                <a:cs typeface="Inter"/>
                <a:sym typeface="Inter"/>
              </a:rPr>
              <a:t>in September 2024 </a:t>
            </a:r>
            <a:r>
              <a:rPr lang="en-US" sz="2400">
                <a:solidFill>
                  <a:srgbClr val="253278"/>
                </a:solidFill>
                <a:latin typeface="Inter"/>
                <a:ea typeface="Inter"/>
                <a:cs typeface="Inter"/>
                <a:sym typeface="Inter"/>
              </a:rPr>
              <a:t>suggests retailers may be holding more inventory, potentially leading to discounting to clear excess stock,</a:t>
            </a:r>
            <a:r>
              <a:rPr lang="en-US" sz="2400" u="sng">
                <a:solidFill>
                  <a:schemeClr val="accent4"/>
                </a:solidFill>
                <a:latin typeface="Inter"/>
                <a:ea typeface="Inter"/>
                <a:cs typeface="Inter"/>
                <a:sym typeface="Inter"/>
              </a:rPr>
              <a:t> </a:t>
            </a:r>
            <a:r>
              <a:rPr b="1" lang="en-US" sz="2800" u="sng">
                <a:solidFill>
                  <a:schemeClr val="accent4"/>
                </a:solidFill>
                <a:latin typeface="Inter"/>
                <a:ea typeface="Inter"/>
                <a:cs typeface="Inter"/>
                <a:sym typeface="Inter"/>
              </a:rPr>
              <a:t>which can help ease inflation</a:t>
            </a:r>
            <a:r>
              <a:rPr lang="en-US" sz="2400">
                <a:solidFill>
                  <a:srgbClr val="253278"/>
                </a:solidFill>
                <a:latin typeface="Inter"/>
                <a:ea typeface="Inter"/>
                <a:cs typeface="Inter"/>
                <a:sym typeface="Inter"/>
              </a:rPr>
              <a:t>. We can see it showing moderate increasing trend but still within </a:t>
            </a:r>
            <a:r>
              <a:rPr lang="en-US" sz="2400">
                <a:solidFill>
                  <a:schemeClr val="accent3"/>
                </a:solidFill>
                <a:latin typeface="Inter"/>
                <a:ea typeface="Inter"/>
                <a:cs typeface="Inter"/>
                <a:sym typeface="Inter"/>
              </a:rPr>
              <a:t>1.3 - 1.5 typical range in US economy.</a:t>
            </a:r>
            <a:endParaRPr sz="2400">
              <a:solidFill>
                <a:schemeClr val="accent3"/>
              </a:solidFill>
              <a:latin typeface="Inter"/>
              <a:ea typeface="Inter"/>
              <a:cs typeface="Inter"/>
              <a:sym typeface="Inter"/>
            </a:endParaRPr>
          </a:p>
        </p:txBody>
      </p:sp>
      <p:sp>
        <p:nvSpPr>
          <p:cNvPr id="220" name="Google Shape;220;p17"/>
          <p:cNvSpPr/>
          <p:nvPr/>
        </p:nvSpPr>
        <p:spPr>
          <a:xfrm>
            <a:off x="1312225" y="3897350"/>
            <a:ext cx="11075700" cy="1772100"/>
          </a:xfrm>
          <a:prstGeom prst="rect">
            <a:avLst/>
          </a:prstGeom>
          <a:solidFill>
            <a:srgbClr val="89A54E">
              <a:alpha val="452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21" name="Google Shape;221;p17"/>
          <p:cNvSpPr txBox="1"/>
          <p:nvPr/>
        </p:nvSpPr>
        <p:spPr>
          <a:xfrm>
            <a:off x="12604775" y="2219451"/>
            <a:ext cx="5154600" cy="25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253278"/>
                </a:solidFill>
                <a:latin typeface="Inter"/>
                <a:ea typeface="Inter"/>
                <a:cs typeface="Inter"/>
                <a:sym typeface="Inter"/>
              </a:rPr>
              <a:t>Compared to the last year, </a:t>
            </a:r>
            <a:r>
              <a:rPr b="1" lang="en-US" sz="3000">
                <a:solidFill>
                  <a:srgbClr val="253278"/>
                </a:solidFill>
                <a:latin typeface="Inter"/>
                <a:ea typeface="Inter"/>
                <a:cs typeface="Inter"/>
                <a:sym typeface="Inter"/>
              </a:rPr>
              <a:t>the trend shows an increase in the inventories to sales ratio</a:t>
            </a:r>
            <a:r>
              <a:rPr lang="en-US" sz="2400">
                <a:solidFill>
                  <a:srgbClr val="253278"/>
                </a:solidFill>
                <a:latin typeface="Inter"/>
                <a:ea typeface="Inter"/>
                <a:cs typeface="Inter"/>
                <a:sym typeface="Inter"/>
              </a:rPr>
              <a:t> after a </a:t>
            </a:r>
            <a:r>
              <a:rPr b="1" lang="en-US" sz="2400">
                <a:solidFill>
                  <a:srgbClr val="253278"/>
                </a:solidFill>
                <a:latin typeface="Inter"/>
                <a:ea typeface="Inter"/>
                <a:cs typeface="Inter"/>
                <a:sym typeface="Inter"/>
              </a:rPr>
              <a:t>sharp drop</a:t>
            </a:r>
            <a:r>
              <a:rPr lang="en-US" sz="2400">
                <a:solidFill>
                  <a:srgbClr val="253278"/>
                </a:solidFill>
                <a:latin typeface="Inter"/>
                <a:ea typeface="Inter"/>
                <a:cs typeface="Inter"/>
                <a:sym typeface="Inter"/>
              </a:rPr>
              <a:t> in </a:t>
            </a:r>
            <a:r>
              <a:rPr lang="en-US" sz="2400" u="sng">
                <a:solidFill>
                  <a:srgbClr val="253278"/>
                </a:solidFill>
                <a:latin typeface="Inter"/>
                <a:ea typeface="Inter"/>
                <a:cs typeface="Inter"/>
                <a:sym typeface="Inter"/>
              </a:rPr>
              <a:t>2020 that signals supply shortage</a:t>
            </a:r>
            <a:r>
              <a:rPr lang="en-US" sz="2400">
                <a:solidFill>
                  <a:srgbClr val="253278"/>
                </a:solidFill>
                <a:latin typeface="Inter"/>
                <a:ea typeface="Inter"/>
                <a:cs typeface="Inter"/>
                <a:sym typeface="Inter"/>
              </a:rPr>
              <a:t>.</a:t>
            </a:r>
            <a:endParaRPr sz="2400">
              <a:solidFill>
                <a:srgbClr val="253278"/>
              </a:solidFill>
              <a:latin typeface="Inter"/>
              <a:ea typeface="Inter"/>
              <a:cs typeface="Inter"/>
              <a:sym typeface="Int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1E9F0"/>
        </a:solidFill>
      </p:bgPr>
    </p:bg>
    <p:spTree>
      <p:nvGrpSpPr>
        <p:cNvPr id="225" name="Shape 225"/>
        <p:cNvGrpSpPr/>
        <p:nvPr/>
      </p:nvGrpSpPr>
      <p:grpSpPr>
        <a:xfrm>
          <a:off x="0" y="0"/>
          <a:ext cx="0" cy="0"/>
          <a:chOff x="0" y="0"/>
          <a:chExt cx="0" cy="0"/>
        </a:xfrm>
      </p:grpSpPr>
      <p:sp>
        <p:nvSpPr>
          <p:cNvPr id="226" name="Google Shape;226;p18"/>
          <p:cNvSpPr txBox="1"/>
          <p:nvPr/>
        </p:nvSpPr>
        <p:spPr>
          <a:xfrm>
            <a:off x="16682530" y="403013"/>
            <a:ext cx="753600" cy="184800"/>
          </a:xfrm>
          <a:prstGeom prst="rect">
            <a:avLst/>
          </a:prstGeom>
          <a:noFill/>
          <a:ln>
            <a:noFill/>
          </a:ln>
        </p:spPr>
        <p:txBody>
          <a:bodyPr anchorCtr="0" anchor="t" bIns="0" lIns="0" spcFirstLastPara="1" rIns="0" wrap="square" tIns="0">
            <a:spAutoFit/>
          </a:bodyPr>
          <a:lstStyle/>
          <a:p>
            <a:pPr indent="0" lvl="0" marL="0" marR="0" rtl="0" algn="r">
              <a:lnSpc>
                <a:spcPct val="119916"/>
              </a:lnSpc>
              <a:spcBef>
                <a:spcPts val="0"/>
              </a:spcBef>
              <a:spcAft>
                <a:spcPts val="0"/>
              </a:spcAft>
              <a:buNone/>
            </a:pPr>
            <a:r>
              <a:rPr b="1" i="0" lang="en-US" sz="1200" u="none" cap="none" strike="noStrike">
                <a:solidFill>
                  <a:srgbClr val="253278"/>
                </a:solidFill>
                <a:latin typeface="Inter"/>
                <a:ea typeface="Inter"/>
                <a:cs typeface="Inter"/>
                <a:sym typeface="Inter"/>
              </a:rPr>
              <a:t>2024</a:t>
            </a:r>
            <a:endParaRPr/>
          </a:p>
        </p:txBody>
      </p:sp>
      <p:sp>
        <p:nvSpPr>
          <p:cNvPr id="227" name="Google Shape;227;p18"/>
          <p:cNvSpPr txBox="1"/>
          <p:nvPr/>
        </p:nvSpPr>
        <p:spPr>
          <a:xfrm>
            <a:off x="936625" y="0"/>
            <a:ext cx="15386100" cy="104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6800">
                <a:solidFill>
                  <a:srgbClr val="253278"/>
                </a:solidFill>
                <a:latin typeface="Inter ExtraBold"/>
                <a:ea typeface="Inter ExtraBold"/>
                <a:cs typeface="Inter ExtraBold"/>
                <a:sym typeface="Inter ExtraBold"/>
              </a:rPr>
              <a:t>Global Supply Chain Pressure Index</a:t>
            </a:r>
            <a:endParaRPr sz="6800">
              <a:latin typeface="Inter ExtraBold"/>
              <a:ea typeface="Inter ExtraBold"/>
              <a:cs typeface="Inter ExtraBold"/>
              <a:sym typeface="Inter ExtraBold"/>
            </a:endParaRPr>
          </a:p>
        </p:txBody>
      </p:sp>
      <p:pic>
        <p:nvPicPr>
          <p:cNvPr id="228" name="Google Shape;228;p18"/>
          <p:cNvPicPr preferRelativeResize="0"/>
          <p:nvPr/>
        </p:nvPicPr>
        <p:blipFill>
          <a:blip r:embed="rId3">
            <a:alphaModFix/>
          </a:blip>
          <a:stretch>
            <a:fillRect/>
          </a:stretch>
        </p:blipFill>
        <p:spPr>
          <a:xfrm>
            <a:off x="174013" y="2925388"/>
            <a:ext cx="17701826" cy="5152575"/>
          </a:xfrm>
          <a:prstGeom prst="rect">
            <a:avLst/>
          </a:prstGeom>
          <a:noFill/>
          <a:ln>
            <a:noFill/>
          </a:ln>
        </p:spPr>
      </p:pic>
      <p:sp>
        <p:nvSpPr>
          <p:cNvPr id="229" name="Google Shape;229;p18"/>
          <p:cNvSpPr txBox="1"/>
          <p:nvPr/>
        </p:nvSpPr>
        <p:spPr>
          <a:xfrm>
            <a:off x="4766450" y="1121200"/>
            <a:ext cx="6153000" cy="18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253278"/>
                </a:solidFill>
                <a:latin typeface="Inter"/>
                <a:ea typeface="Inter"/>
                <a:cs typeface="Inter"/>
                <a:sym typeface="Inter"/>
              </a:rPr>
              <a:t>Supply chain (cost-push inflationary) pressures </a:t>
            </a:r>
            <a:r>
              <a:rPr b="1" lang="en-US" sz="2400">
                <a:solidFill>
                  <a:schemeClr val="accent3"/>
                </a:solidFill>
                <a:latin typeface="Inter"/>
                <a:ea typeface="Inter"/>
                <a:cs typeface="Inter"/>
                <a:sym typeface="Inter"/>
              </a:rPr>
              <a:t>gradually eased</a:t>
            </a:r>
            <a:r>
              <a:rPr lang="en-US" sz="2400">
                <a:solidFill>
                  <a:srgbClr val="253278"/>
                </a:solidFill>
                <a:latin typeface="Inter"/>
                <a:ea typeface="Inter"/>
                <a:cs typeface="Inter"/>
                <a:sym typeface="Inter"/>
              </a:rPr>
              <a:t> as </a:t>
            </a:r>
            <a:endParaRPr sz="2400">
              <a:solidFill>
                <a:srgbClr val="253278"/>
              </a:solidFill>
              <a:latin typeface="Inter"/>
              <a:ea typeface="Inter"/>
              <a:cs typeface="Inter"/>
              <a:sym typeface="Inter"/>
            </a:endParaRPr>
          </a:p>
          <a:p>
            <a:pPr indent="0" lvl="0" marL="0" rtl="0" algn="l">
              <a:spcBef>
                <a:spcPts val="0"/>
              </a:spcBef>
              <a:spcAft>
                <a:spcPts val="0"/>
              </a:spcAft>
              <a:buNone/>
            </a:pPr>
            <a:r>
              <a:rPr b="1" lang="en-US" sz="2600">
                <a:solidFill>
                  <a:srgbClr val="253278"/>
                </a:solidFill>
                <a:latin typeface="Inter"/>
                <a:ea typeface="Inter"/>
                <a:cs typeface="Inter"/>
                <a:sym typeface="Inter"/>
              </a:rPr>
              <a:t>transportation costs declined, and production improved.</a:t>
            </a:r>
            <a:endParaRPr sz="2400">
              <a:solidFill>
                <a:srgbClr val="253278"/>
              </a:solidFill>
              <a:latin typeface="Inter"/>
              <a:ea typeface="Inter"/>
              <a:cs typeface="Inter"/>
              <a:sym typeface="Inter"/>
            </a:endParaRPr>
          </a:p>
        </p:txBody>
      </p:sp>
      <p:sp>
        <p:nvSpPr>
          <p:cNvPr id="230" name="Google Shape;230;p18"/>
          <p:cNvSpPr txBox="1"/>
          <p:nvPr/>
        </p:nvSpPr>
        <p:spPr>
          <a:xfrm>
            <a:off x="10919450" y="3589957"/>
            <a:ext cx="6875400" cy="22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253278"/>
                </a:solidFill>
                <a:latin typeface="Inter"/>
                <a:ea typeface="Inter"/>
                <a:cs typeface="Inter"/>
                <a:sym typeface="Inter"/>
              </a:rPr>
              <a:t>The index fluctuated around the baseline, suggesting </a:t>
            </a:r>
            <a:r>
              <a:rPr b="1" lang="en-US" sz="2800">
                <a:solidFill>
                  <a:schemeClr val="accent3"/>
                </a:solidFill>
                <a:latin typeface="Inter"/>
                <a:ea typeface="Inter"/>
                <a:cs typeface="Inter"/>
                <a:sym typeface="Inter"/>
              </a:rPr>
              <a:t>near-normal conditions</a:t>
            </a:r>
            <a:r>
              <a:rPr b="1" lang="en-US" sz="2800">
                <a:solidFill>
                  <a:srgbClr val="253278"/>
                </a:solidFill>
                <a:latin typeface="Inter"/>
                <a:ea typeface="Inter"/>
                <a:cs typeface="Inter"/>
                <a:sym typeface="Inter"/>
              </a:rPr>
              <a:t> </a:t>
            </a:r>
            <a:r>
              <a:rPr lang="en-US" sz="2400">
                <a:solidFill>
                  <a:srgbClr val="253278"/>
                </a:solidFill>
                <a:latin typeface="Inter"/>
                <a:ea typeface="Inter"/>
                <a:cs typeface="Inter"/>
                <a:sym typeface="Inter"/>
              </a:rPr>
              <a:t>with occasional, mild disruptions. </a:t>
            </a:r>
            <a:r>
              <a:rPr b="1" lang="en-US" sz="2400">
                <a:solidFill>
                  <a:srgbClr val="253278"/>
                </a:solidFill>
                <a:latin typeface="Inter"/>
                <a:ea typeface="Inter"/>
                <a:cs typeface="Inter"/>
                <a:sym typeface="Inter"/>
              </a:rPr>
              <a:t>Supply chain costs are stable</a:t>
            </a:r>
            <a:r>
              <a:rPr lang="en-US" sz="2400">
                <a:solidFill>
                  <a:srgbClr val="253278"/>
                </a:solidFill>
                <a:latin typeface="Inter"/>
                <a:ea typeface="Inter"/>
                <a:cs typeface="Inter"/>
                <a:sym typeface="Inter"/>
              </a:rPr>
              <a:t>, </a:t>
            </a:r>
            <a:r>
              <a:rPr lang="en-US" sz="2400" u="sng">
                <a:solidFill>
                  <a:srgbClr val="253278"/>
                </a:solidFill>
                <a:latin typeface="Inter"/>
                <a:ea typeface="Inter"/>
                <a:cs typeface="Inter"/>
                <a:sym typeface="Inter"/>
              </a:rPr>
              <a:t>reducing the likelihood of further inflationary spikes</a:t>
            </a:r>
            <a:r>
              <a:rPr lang="en-US" sz="2400">
                <a:solidFill>
                  <a:srgbClr val="253278"/>
                </a:solidFill>
                <a:latin typeface="Inter"/>
                <a:ea typeface="Inter"/>
                <a:cs typeface="Inter"/>
                <a:sym typeface="Inter"/>
              </a:rPr>
              <a:t>.</a:t>
            </a:r>
            <a:endParaRPr sz="2400">
              <a:solidFill>
                <a:srgbClr val="253278"/>
              </a:solidFill>
              <a:latin typeface="Inter"/>
              <a:ea typeface="Inter"/>
              <a:cs typeface="Inter"/>
              <a:sym typeface="Inter"/>
            </a:endParaRPr>
          </a:p>
          <a:p>
            <a:pPr indent="0" lvl="0" marL="0" rtl="0" algn="l">
              <a:spcBef>
                <a:spcPts val="0"/>
              </a:spcBef>
              <a:spcAft>
                <a:spcPts val="0"/>
              </a:spcAft>
              <a:buClr>
                <a:schemeClr val="dk1"/>
              </a:buClr>
              <a:buSzPts val="1100"/>
              <a:buFont typeface="Arial"/>
              <a:buNone/>
            </a:pPr>
            <a:r>
              <a:t/>
            </a:r>
            <a:endParaRPr sz="2400" u="sng">
              <a:solidFill>
                <a:srgbClr val="253278"/>
              </a:solidFill>
              <a:latin typeface="Inter"/>
              <a:ea typeface="Inter"/>
              <a:cs typeface="Inter"/>
              <a:sym typeface="Inter"/>
            </a:endParaRPr>
          </a:p>
          <a:p>
            <a:pPr indent="0" lvl="0" marL="0" rtl="0" algn="l">
              <a:spcBef>
                <a:spcPts val="0"/>
              </a:spcBef>
              <a:spcAft>
                <a:spcPts val="0"/>
              </a:spcAft>
              <a:buNone/>
            </a:pPr>
            <a:r>
              <a:t/>
            </a:r>
            <a:endParaRPr sz="2400" u="sng">
              <a:solidFill>
                <a:srgbClr val="253278"/>
              </a:solidFill>
              <a:latin typeface="Inter"/>
              <a:ea typeface="Inter"/>
              <a:cs typeface="Inter"/>
              <a:sym typeface="Inter"/>
            </a:endParaRPr>
          </a:p>
        </p:txBody>
      </p:sp>
      <p:sp>
        <p:nvSpPr>
          <p:cNvPr id="231" name="Google Shape;231;p18"/>
          <p:cNvSpPr txBox="1"/>
          <p:nvPr/>
        </p:nvSpPr>
        <p:spPr>
          <a:xfrm>
            <a:off x="6958000" y="8077950"/>
            <a:ext cx="7858200" cy="18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253278"/>
                </a:solidFill>
                <a:latin typeface="Inter"/>
                <a:ea typeface="Inter"/>
                <a:cs typeface="Inter"/>
                <a:sym typeface="Inter"/>
              </a:rPr>
              <a:t>The GSCPI </a:t>
            </a:r>
            <a:r>
              <a:rPr lang="en-US" sz="2400" u="sng">
                <a:solidFill>
                  <a:srgbClr val="253278"/>
                </a:solidFill>
                <a:latin typeface="Inter"/>
                <a:ea typeface="Inter"/>
                <a:cs typeface="Inter"/>
                <a:sym typeface="Inter"/>
              </a:rPr>
              <a:t>dropped into negative territory in 2023,</a:t>
            </a:r>
            <a:r>
              <a:rPr lang="en-US" sz="2400">
                <a:solidFill>
                  <a:srgbClr val="253278"/>
                </a:solidFill>
                <a:latin typeface="Inter"/>
                <a:ea typeface="Inter"/>
                <a:cs typeface="Inter"/>
                <a:sym typeface="Inter"/>
              </a:rPr>
              <a:t> indicating that </a:t>
            </a:r>
            <a:r>
              <a:rPr b="1" lang="en-US" sz="2400">
                <a:solidFill>
                  <a:srgbClr val="253278"/>
                </a:solidFill>
                <a:latin typeface="Inter"/>
                <a:ea typeface="Inter"/>
                <a:cs typeface="Inter"/>
                <a:sym typeface="Inter"/>
              </a:rPr>
              <a:t>global supply chain conditions became better than average, reflecting stable logistics and reduced disruptions.</a:t>
            </a:r>
            <a:endParaRPr b="1" sz="2400">
              <a:solidFill>
                <a:srgbClr val="253278"/>
              </a:solidFill>
              <a:latin typeface="Inter"/>
              <a:ea typeface="Inter"/>
              <a:cs typeface="Inter"/>
              <a:sym typeface="Inter"/>
            </a:endParaRPr>
          </a:p>
        </p:txBody>
      </p:sp>
      <p:sp>
        <p:nvSpPr>
          <p:cNvPr id="232" name="Google Shape;232;p18"/>
          <p:cNvSpPr txBox="1"/>
          <p:nvPr/>
        </p:nvSpPr>
        <p:spPr>
          <a:xfrm>
            <a:off x="14374425" y="1046700"/>
            <a:ext cx="3287100" cy="84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US" sz="2400" u="sng">
                <a:solidFill>
                  <a:schemeClr val="dk1"/>
                </a:solidFill>
                <a:latin typeface="Inter"/>
                <a:ea typeface="Inter"/>
                <a:cs typeface="Inter"/>
                <a:sym typeface="Inter"/>
              </a:rPr>
              <a:t>November </a:t>
            </a:r>
            <a:r>
              <a:rPr b="1" i="1" lang="en-US" sz="2400" u="sng">
                <a:solidFill>
                  <a:schemeClr val="dk1"/>
                </a:solidFill>
                <a:latin typeface="Inter"/>
                <a:ea typeface="Inter"/>
                <a:cs typeface="Inter"/>
                <a:sym typeface="Inter"/>
              </a:rPr>
              <a:t> this year</a:t>
            </a:r>
            <a:endParaRPr b="1" i="1" sz="2400" u="sng">
              <a:solidFill>
                <a:schemeClr val="dk1"/>
              </a:solidFill>
              <a:latin typeface="Inter"/>
              <a:ea typeface="Inter"/>
              <a:cs typeface="Inter"/>
              <a:sym typeface="Inter"/>
            </a:endParaRPr>
          </a:p>
          <a:p>
            <a:pPr indent="0" lvl="0" marL="0" rtl="0" algn="ctr">
              <a:spcBef>
                <a:spcPts val="0"/>
              </a:spcBef>
              <a:spcAft>
                <a:spcPts val="0"/>
              </a:spcAft>
              <a:buNone/>
            </a:pPr>
            <a:r>
              <a:rPr b="1" lang="en-US" sz="2400">
                <a:solidFill>
                  <a:srgbClr val="253278"/>
                </a:solidFill>
                <a:latin typeface="Inter"/>
                <a:ea typeface="Inter"/>
                <a:cs typeface="Inter"/>
                <a:sym typeface="Inter"/>
              </a:rPr>
              <a:t>-0.33</a:t>
            </a:r>
            <a:endParaRPr b="1" sz="2400">
              <a:solidFill>
                <a:schemeClr val="accent3"/>
              </a:solidFill>
              <a:latin typeface="Inter"/>
              <a:ea typeface="Inter"/>
              <a:cs typeface="Inter"/>
              <a:sym typeface="Int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1E9F0"/>
        </a:solidFill>
      </p:bgPr>
    </p:bg>
    <p:spTree>
      <p:nvGrpSpPr>
        <p:cNvPr id="236" name="Shape 236"/>
        <p:cNvGrpSpPr/>
        <p:nvPr/>
      </p:nvGrpSpPr>
      <p:grpSpPr>
        <a:xfrm>
          <a:off x="0" y="0"/>
          <a:ext cx="0" cy="0"/>
          <a:chOff x="0" y="0"/>
          <a:chExt cx="0" cy="0"/>
        </a:xfrm>
      </p:grpSpPr>
      <p:pic>
        <p:nvPicPr>
          <p:cNvPr id="237" name="Google Shape;237;p19"/>
          <p:cNvPicPr preferRelativeResize="0"/>
          <p:nvPr/>
        </p:nvPicPr>
        <p:blipFill rotWithShape="1">
          <a:blip r:embed="rId3">
            <a:alphaModFix/>
          </a:blip>
          <a:srcRect b="9156" l="0" r="0" t="0"/>
          <a:stretch/>
        </p:blipFill>
        <p:spPr>
          <a:xfrm>
            <a:off x="0" y="2465738"/>
            <a:ext cx="18287999" cy="5663485"/>
          </a:xfrm>
          <a:prstGeom prst="rect">
            <a:avLst/>
          </a:prstGeom>
          <a:noFill/>
          <a:ln>
            <a:noFill/>
          </a:ln>
        </p:spPr>
      </p:pic>
      <p:sp>
        <p:nvSpPr>
          <p:cNvPr id="238" name="Google Shape;238;p19"/>
          <p:cNvSpPr txBox="1"/>
          <p:nvPr/>
        </p:nvSpPr>
        <p:spPr>
          <a:xfrm>
            <a:off x="16682530" y="403013"/>
            <a:ext cx="753600" cy="184800"/>
          </a:xfrm>
          <a:prstGeom prst="rect">
            <a:avLst/>
          </a:prstGeom>
          <a:noFill/>
          <a:ln>
            <a:noFill/>
          </a:ln>
        </p:spPr>
        <p:txBody>
          <a:bodyPr anchorCtr="0" anchor="t" bIns="0" lIns="0" spcFirstLastPara="1" rIns="0" wrap="square" tIns="0">
            <a:spAutoFit/>
          </a:bodyPr>
          <a:lstStyle/>
          <a:p>
            <a:pPr indent="0" lvl="0" marL="0" marR="0" rtl="0" algn="r">
              <a:lnSpc>
                <a:spcPct val="119916"/>
              </a:lnSpc>
              <a:spcBef>
                <a:spcPts val="0"/>
              </a:spcBef>
              <a:spcAft>
                <a:spcPts val="0"/>
              </a:spcAft>
              <a:buNone/>
            </a:pPr>
            <a:r>
              <a:rPr b="1" i="0" lang="en-US" sz="1200" u="none" cap="none" strike="noStrike">
                <a:solidFill>
                  <a:srgbClr val="253278"/>
                </a:solidFill>
                <a:latin typeface="Inter"/>
                <a:ea typeface="Inter"/>
                <a:cs typeface="Inter"/>
                <a:sym typeface="Inter"/>
              </a:rPr>
              <a:t>2024</a:t>
            </a:r>
            <a:endParaRPr/>
          </a:p>
        </p:txBody>
      </p:sp>
      <p:sp>
        <p:nvSpPr>
          <p:cNvPr id="239" name="Google Shape;239;p19"/>
          <p:cNvSpPr txBox="1"/>
          <p:nvPr/>
        </p:nvSpPr>
        <p:spPr>
          <a:xfrm>
            <a:off x="936625" y="0"/>
            <a:ext cx="11826900" cy="1539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10000">
                <a:solidFill>
                  <a:srgbClr val="253278"/>
                </a:solidFill>
                <a:latin typeface="Inter ExtraBold"/>
                <a:ea typeface="Inter ExtraBold"/>
                <a:cs typeface="Inter ExtraBold"/>
                <a:sym typeface="Inter ExtraBold"/>
              </a:rPr>
              <a:t>INFLATION</a:t>
            </a:r>
            <a:endParaRPr sz="10000">
              <a:latin typeface="Inter ExtraBold"/>
              <a:ea typeface="Inter ExtraBold"/>
              <a:cs typeface="Inter ExtraBold"/>
              <a:sym typeface="Inter ExtraBold"/>
            </a:endParaRPr>
          </a:p>
        </p:txBody>
      </p:sp>
      <p:sp>
        <p:nvSpPr>
          <p:cNvPr id="240" name="Google Shape;240;p19"/>
          <p:cNvSpPr txBox="1"/>
          <p:nvPr/>
        </p:nvSpPr>
        <p:spPr>
          <a:xfrm>
            <a:off x="11201800" y="734750"/>
            <a:ext cx="3287100" cy="173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US" sz="2400" u="sng">
                <a:solidFill>
                  <a:schemeClr val="dk1"/>
                </a:solidFill>
                <a:latin typeface="Inter"/>
                <a:ea typeface="Inter"/>
                <a:cs typeface="Inter"/>
                <a:sym typeface="Inter"/>
              </a:rPr>
              <a:t>October this year</a:t>
            </a:r>
            <a:endParaRPr b="1" i="1" sz="2400" u="sng">
              <a:solidFill>
                <a:schemeClr val="dk1"/>
              </a:solidFill>
              <a:latin typeface="Inter"/>
              <a:ea typeface="Inter"/>
              <a:cs typeface="Inter"/>
              <a:sym typeface="Inter"/>
            </a:endParaRPr>
          </a:p>
          <a:p>
            <a:pPr indent="0" lvl="0" marL="0" rtl="0" algn="ctr">
              <a:spcBef>
                <a:spcPts val="0"/>
              </a:spcBef>
              <a:spcAft>
                <a:spcPts val="0"/>
              </a:spcAft>
              <a:buNone/>
            </a:pPr>
            <a:r>
              <a:rPr b="1" lang="en-US" sz="2400">
                <a:solidFill>
                  <a:srgbClr val="253278"/>
                </a:solidFill>
                <a:latin typeface="Inter"/>
                <a:ea typeface="Inter"/>
                <a:cs typeface="Inter"/>
                <a:sym typeface="Inter"/>
              </a:rPr>
              <a:t>2.58%</a:t>
            </a:r>
            <a:endParaRPr b="1" sz="2400">
              <a:solidFill>
                <a:srgbClr val="253278"/>
              </a:solidFill>
              <a:latin typeface="Inter"/>
              <a:ea typeface="Inter"/>
              <a:cs typeface="Inter"/>
              <a:sym typeface="Inter"/>
            </a:endParaRPr>
          </a:p>
          <a:p>
            <a:pPr indent="0" lvl="0" marL="0" rtl="0" algn="ctr">
              <a:spcBef>
                <a:spcPts val="0"/>
              </a:spcBef>
              <a:spcAft>
                <a:spcPts val="0"/>
              </a:spcAft>
              <a:buNone/>
            </a:pPr>
            <a:r>
              <a:rPr b="1" lang="en-US" sz="2400">
                <a:solidFill>
                  <a:schemeClr val="accent2"/>
                </a:solidFill>
                <a:latin typeface="Inter"/>
                <a:ea typeface="Inter"/>
                <a:cs typeface="Inter"/>
                <a:sym typeface="Inter"/>
              </a:rPr>
              <a:t>2.31%</a:t>
            </a:r>
            <a:endParaRPr b="1" sz="2400">
              <a:solidFill>
                <a:schemeClr val="accent2"/>
              </a:solidFill>
              <a:latin typeface="Inter"/>
              <a:ea typeface="Inter"/>
              <a:cs typeface="Inter"/>
              <a:sym typeface="Inter"/>
            </a:endParaRPr>
          </a:p>
          <a:p>
            <a:pPr indent="0" lvl="0" marL="0" rtl="0" algn="ctr">
              <a:spcBef>
                <a:spcPts val="0"/>
              </a:spcBef>
              <a:spcAft>
                <a:spcPts val="0"/>
              </a:spcAft>
              <a:buNone/>
            </a:pPr>
            <a:r>
              <a:rPr b="1" lang="en-US" sz="2400">
                <a:solidFill>
                  <a:schemeClr val="accent3"/>
                </a:solidFill>
                <a:latin typeface="Inter"/>
                <a:ea typeface="Inter"/>
                <a:cs typeface="Inter"/>
                <a:sym typeface="Inter"/>
              </a:rPr>
              <a:t>2.80%</a:t>
            </a:r>
            <a:endParaRPr b="1" sz="2400">
              <a:solidFill>
                <a:schemeClr val="accent3"/>
              </a:solidFill>
              <a:latin typeface="Inter"/>
              <a:ea typeface="Inter"/>
              <a:cs typeface="Inter"/>
              <a:sym typeface="Inter"/>
            </a:endParaRPr>
          </a:p>
        </p:txBody>
      </p:sp>
      <p:sp>
        <p:nvSpPr>
          <p:cNvPr id="241" name="Google Shape;241;p19"/>
          <p:cNvSpPr txBox="1"/>
          <p:nvPr/>
        </p:nvSpPr>
        <p:spPr>
          <a:xfrm>
            <a:off x="14401075" y="2015625"/>
            <a:ext cx="3792900" cy="17310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a:solidFill>
                  <a:srgbClr val="253278"/>
                </a:solidFill>
                <a:latin typeface="Inter"/>
                <a:ea typeface="Inter"/>
                <a:cs typeface="Inter"/>
                <a:sym typeface="Inter"/>
              </a:rPr>
              <a:t>#</a:t>
            </a:r>
            <a:r>
              <a:rPr b="1" i="1" lang="en-US" sz="2400">
                <a:solidFill>
                  <a:srgbClr val="253278"/>
                </a:solidFill>
                <a:latin typeface="Inter"/>
                <a:ea typeface="Inter"/>
                <a:cs typeface="Inter"/>
                <a:sym typeface="Inter"/>
              </a:rPr>
              <a:t> I</a:t>
            </a:r>
            <a:r>
              <a:rPr b="1" i="1" lang="en-US" sz="2400">
                <a:solidFill>
                  <a:srgbClr val="253278"/>
                </a:solidFill>
                <a:latin typeface="Inter"/>
                <a:ea typeface="Inter"/>
                <a:cs typeface="Inter"/>
                <a:sym typeface="Inter"/>
              </a:rPr>
              <a:t>nterest rates at </a:t>
            </a:r>
            <a:r>
              <a:rPr b="1" i="1" lang="en-US" sz="2400">
                <a:solidFill>
                  <a:srgbClr val="434343"/>
                </a:solidFill>
                <a:latin typeface="Inter"/>
                <a:ea typeface="Inter"/>
                <a:cs typeface="Inter"/>
                <a:sym typeface="Inter"/>
              </a:rPr>
              <a:t>5.25%</a:t>
            </a:r>
            <a:r>
              <a:rPr b="1" i="1" lang="en-US" sz="2400">
                <a:solidFill>
                  <a:srgbClr val="253278"/>
                </a:solidFill>
                <a:latin typeface="Inter"/>
                <a:ea typeface="Inter"/>
                <a:cs typeface="Inter"/>
                <a:sym typeface="Inter"/>
              </a:rPr>
              <a:t> to </a:t>
            </a:r>
            <a:r>
              <a:rPr b="1" i="1" lang="en-US" sz="2400">
                <a:solidFill>
                  <a:srgbClr val="FF0000"/>
                </a:solidFill>
                <a:latin typeface="Inter"/>
                <a:ea typeface="Inter"/>
                <a:cs typeface="Inter"/>
                <a:sym typeface="Inter"/>
              </a:rPr>
              <a:t>5.50%</a:t>
            </a:r>
            <a:r>
              <a:rPr b="1" i="1" lang="en-US" sz="2400">
                <a:solidFill>
                  <a:srgbClr val="253278"/>
                </a:solidFill>
                <a:latin typeface="Inter"/>
                <a:ea typeface="Inter"/>
                <a:cs typeface="Inter"/>
                <a:sym typeface="Inter"/>
              </a:rPr>
              <a:t> from July 2023 to September 2024.</a:t>
            </a:r>
            <a:endParaRPr b="1" i="1" sz="2400">
              <a:solidFill>
                <a:srgbClr val="253278"/>
              </a:solidFill>
              <a:latin typeface="Inter"/>
              <a:ea typeface="Inter"/>
              <a:cs typeface="Inter"/>
              <a:sym typeface="Inter"/>
            </a:endParaRPr>
          </a:p>
        </p:txBody>
      </p:sp>
      <p:sp>
        <p:nvSpPr>
          <p:cNvPr id="242" name="Google Shape;242;p19"/>
          <p:cNvSpPr txBox="1"/>
          <p:nvPr/>
        </p:nvSpPr>
        <p:spPr>
          <a:xfrm>
            <a:off x="15203875" y="872163"/>
            <a:ext cx="2476500" cy="8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US" sz="4700">
                <a:solidFill>
                  <a:srgbClr val="202122"/>
                </a:solidFill>
                <a:latin typeface="Times New Roman"/>
                <a:ea typeface="Times New Roman"/>
                <a:cs typeface="Times New Roman"/>
                <a:sym typeface="Times New Roman"/>
              </a:rPr>
              <a:t>i = r + π</a:t>
            </a:r>
            <a:endParaRPr b="1" i="1" sz="4700">
              <a:solidFill>
                <a:srgbClr val="202122"/>
              </a:solidFill>
              <a:latin typeface="Times New Roman"/>
              <a:ea typeface="Times New Roman"/>
              <a:cs typeface="Times New Roman"/>
              <a:sym typeface="Times New Roman"/>
            </a:endParaRPr>
          </a:p>
          <a:p>
            <a:pPr indent="0" lvl="0" marL="0" rtl="0" algn="l">
              <a:spcBef>
                <a:spcPts val="0"/>
              </a:spcBef>
              <a:spcAft>
                <a:spcPts val="0"/>
              </a:spcAft>
              <a:buNone/>
            </a:pPr>
            <a:r>
              <a:t/>
            </a:r>
            <a:endParaRPr i="1" sz="3200">
              <a:solidFill>
                <a:srgbClr val="253278"/>
              </a:solidFill>
              <a:latin typeface="Inter"/>
              <a:ea typeface="Inter"/>
              <a:cs typeface="Inter"/>
              <a:sym typeface="Inter"/>
            </a:endParaRPr>
          </a:p>
        </p:txBody>
      </p:sp>
      <p:cxnSp>
        <p:nvCxnSpPr>
          <p:cNvPr id="243" name="Google Shape;243;p19"/>
          <p:cNvCxnSpPr>
            <a:endCxn id="242" idx="2"/>
          </p:cNvCxnSpPr>
          <p:nvPr/>
        </p:nvCxnSpPr>
        <p:spPr>
          <a:xfrm rot="10800000">
            <a:off x="16442125" y="1721163"/>
            <a:ext cx="779100" cy="580800"/>
          </a:xfrm>
          <a:prstGeom prst="straightConnector1">
            <a:avLst/>
          </a:prstGeom>
          <a:noFill/>
          <a:ln cap="flat" cmpd="sng" w="38100">
            <a:solidFill>
              <a:schemeClr val="dk2"/>
            </a:solidFill>
            <a:prstDash val="solid"/>
            <a:round/>
            <a:headEnd len="med" w="med" type="none"/>
            <a:tailEnd len="med" w="med" type="triangle"/>
          </a:ln>
        </p:spPr>
      </p:cxnSp>
      <p:cxnSp>
        <p:nvCxnSpPr>
          <p:cNvPr id="244" name="Google Shape;244;p19"/>
          <p:cNvCxnSpPr/>
          <p:nvPr/>
        </p:nvCxnSpPr>
        <p:spPr>
          <a:xfrm flipH="1" rot="10800000">
            <a:off x="16241025" y="836338"/>
            <a:ext cx="7200" cy="296100"/>
          </a:xfrm>
          <a:prstGeom prst="straightConnector1">
            <a:avLst/>
          </a:prstGeom>
          <a:noFill/>
          <a:ln cap="flat" cmpd="sng" w="19050">
            <a:solidFill>
              <a:srgbClr val="FF0000"/>
            </a:solidFill>
            <a:prstDash val="solid"/>
            <a:round/>
            <a:headEnd len="med" w="med" type="none"/>
            <a:tailEnd len="med" w="med" type="triangle"/>
          </a:ln>
        </p:spPr>
      </p:cxnSp>
      <p:cxnSp>
        <p:nvCxnSpPr>
          <p:cNvPr id="245" name="Google Shape;245;p19"/>
          <p:cNvCxnSpPr/>
          <p:nvPr/>
        </p:nvCxnSpPr>
        <p:spPr>
          <a:xfrm rot="10800000">
            <a:off x="17129750" y="827788"/>
            <a:ext cx="4500" cy="313200"/>
          </a:xfrm>
          <a:prstGeom prst="straightConnector1">
            <a:avLst/>
          </a:prstGeom>
          <a:noFill/>
          <a:ln cap="flat" cmpd="sng" w="19050">
            <a:solidFill>
              <a:srgbClr val="6AA84F"/>
            </a:solidFill>
            <a:prstDash val="solid"/>
            <a:round/>
            <a:headEnd len="med" w="med" type="triangle"/>
            <a:tailEnd len="med" w="med" type="none"/>
          </a:ln>
        </p:spPr>
      </p:cxnSp>
      <p:sp>
        <p:nvSpPr>
          <p:cNvPr id="246" name="Google Shape;246;p19"/>
          <p:cNvSpPr txBox="1"/>
          <p:nvPr/>
        </p:nvSpPr>
        <p:spPr>
          <a:xfrm>
            <a:off x="8071650" y="734750"/>
            <a:ext cx="3287100" cy="173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US" sz="2400" u="sng">
                <a:solidFill>
                  <a:schemeClr val="dk1"/>
                </a:solidFill>
                <a:latin typeface="Inter"/>
                <a:ea typeface="Inter"/>
                <a:cs typeface="Inter"/>
                <a:sym typeface="Inter"/>
              </a:rPr>
              <a:t>September this year</a:t>
            </a:r>
            <a:endParaRPr b="1" i="1" sz="2400" u="sng">
              <a:solidFill>
                <a:schemeClr val="dk1"/>
              </a:solidFill>
              <a:latin typeface="Inter"/>
              <a:ea typeface="Inter"/>
              <a:cs typeface="Inter"/>
              <a:sym typeface="Inter"/>
            </a:endParaRPr>
          </a:p>
          <a:p>
            <a:pPr indent="0" lvl="0" marL="0" rtl="0" algn="ctr">
              <a:spcBef>
                <a:spcPts val="0"/>
              </a:spcBef>
              <a:spcAft>
                <a:spcPts val="0"/>
              </a:spcAft>
              <a:buNone/>
            </a:pPr>
            <a:r>
              <a:rPr b="1" lang="en-US" sz="2400">
                <a:solidFill>
                  <a:srgbClr val="253278"/>
                </a:solidFill>
                <a:latin typeface="Inter"/>
                <a:ea typeface="Inter"/>
                <a:cs typeface="Inter"/>
                <a:sym typeface="Inter"/>
              </a:rPr>
              <a:t>2.41%</a:t>
            </a:r>
            <a:endParaRPr b="1" sz="2400">
              <a:solidFill>
                <a:srgbClr val="253278"/>
              </a:solidFill>
              <a:latin typeface="Inter"/>
              <a:ea typeface="Inter"/>
              <a:cs typeface="Inter"/>
              <a:sym typeface="Inter"/>
            </a:endParaRPr>
          </a:p>
          <a:p>
            <a:pPr indent="0" lvl="0" marL="0" rtl="0" algn="ctr">
              <a:spcBef>
                <a:spcPts val="0"/>
              </a:spcBef>
              <a:spcAft>
                <a:spcPts val="0"/>
              </a:spcAft>
              <a:buNone/>
            </a:pPr>
            <a:r>
              <a:rPr b="1" lang="en-US" sz="2400">
                <a:solidFill>
                  <a:schemeClr val="accent2"/>
                </a:solidFill>
                <a:latin typeface="Inter"/>
                <a:ea typeface="Inter"/>
                <a:cs typeface="Inter"/>
                <a:sym typeface="Inter"/>
              </a:rPr>
              <a:t>2.10%</a:t>
            </a:r>
            <a:endParaRPr b="1" sz="2400">
              <a:solidFill>
                <a:schemeClr val="accent2"/>
              </a:solidFill>
              <a:latin typeface="Inter"/>
              <a:ea typeface="Inter"/>
              <a:cs typeface="Inter"/>
              <a:sym typeface="Inter"/>
            </a:endParaRPr>
          </a:p>
          <a:p>
            <a:pPr indent="0" lvl="0" marL="0" rtl="0" algn="ctr">
              <a:spcBef>
                <a:spcPts val="0"/>
              </a:spcBef>
              <a:spcAft>
                <a:spcPts val="0"/>
              </a:spcAft>
              <a:buNone/>
            </a:pPr>
            <a:r>
              <a:rPr b="1" lang="en-US" sz="2400">
                <a:solidFill>
                  <a:schemeClr val="accent3"/>
                </a:solidFill>
                <a:latin typeface="Inter"/>
                <a:ea typeface="Inter"/>
                <a:cs typeface="Inter"/>
                <a:sym typeface="Inter"/>
              </a:rPr>
              <a:t>2.65%</a:t>
            </a:r>
            <a:endParaRPr b="1" sz="2400">
              <a:solidFill>
                <a:schemeClr val="accent3"/>
              </a:solidFill>
              <a:latin typeface="Inter"/>
              <a:ea typeface="Inter"/>
              <a:cs typeface="Inter"/>
              <a:sym typeface="Int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1E9F0"/>
        </a:solidFill>
      </p:bgPr>
    </p:bg>
    <p:spTree>
      <p:nvGrpSpPr>
        <p:cNvPr id="250" name="Shape 250"/>
        <p:cNvGrpSpPr/>
        <p:nvPr/>
      </p:nvGrpSpPr>
      <p:grpSpPr>
        <a:xfrm>
          <a:off x="0" y="0"/>
          <a:ext cx="0" cy="0"/>
          <a:chOff x="0" y="0"/>
          <a:chExt cx="0" cy="0"/>
        </a:xfrm>
      </p:grpSpPr>
      <p:sp>
        <p:nvSpPr>
          <p:cNvPr id="251" name="Google Shape;251;p20"/>
          <p:cNvSpPr txBox="1"/>
          <p:nvPr/>
        </p:nvSpPr>
        <p:spPr>
          <a:xfrm>
            <a:off x="16682530" y="403013"/>
            <a:ext cx="753600" cy="184800"/>
          </a:xfrm>
          <a:prstGeom prst="rect">
            <a:avLst/>
          </a:prstGeom>
          <a:noFill/>
          <a:ln>
            <a:noFill/>
          </a:ln>
        </p:spPr>
        <p:txBody>
          <a:bodyPr anchorCtr="0" anchor="t" bIns="0" lIns="0" spcFirstLastPara="1" rIns="0" wrap="square" tIns="0">
            <a:spAutoFit/>
          </a:bodyPr>
          <a:lstStyle/>
          <a:p>
            <a:pPr indent="0" lvl="0" marL="0" marR="0" rtl="0" algn="r">
              <a:lnSpc>
                <a:spcPct val="119916"/>
              </a:lnSpc>
              <a:spcBef>
                <a:spcPts val="0"/>
              </a:spcBef>
              <a:spcAft>
                <a:spcPts val="0"/>
              </a:spcAft>
              <a:buNone/>
            </a:pPr>
            <a:r>
              <a:rPr b="1" i="0" lang="en-US" sz="1200" u="none" cap="none" strike="noStrike">
                <a:solidFill>
                  <a:srgbClr val="253278"/>
                </a:solidFill>
                <a:latin typeface="Inter"/>
                <a:ea typeface="Inter"/>
                <a:cs typeface="Inter"/>
                <a:sym typeface="Inter"/>
              </a:rPr>
              <a:t>2024</a:t>
            </a:r>
            <a:endParaRPr/>
          </a:p>
        </p:txBody>
      </p:sp>
      <p:sp>
        <p:nvSpPr>
          <p:cNvPr id="252" name="Google Shape;252;p20"/>
          <p:cNvSpPr txBox="1"/>
          <p:nvPr/>
        </p:nvSpPr>
        <p:spPr>
          <a:xfrm>
            <a:off x="936625" y="0"/>
            <a:ext cx="11826900" cy="1539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10000">
                <a:solidFill>
                  <a:srgbClr val="253278"/>
                </a:solidFill>
                <a:latin typeface="Inter ExtraBold"/>
                <a:ea typeface="Inter ExtraBold"/>
                <a:cs typeface="Inter ExtraBold"/>
                <a:sym typeface="Inter ExtraBold"/>
              </a:rPr>
              <a:t>INFLATION</a:t>
            </a:r>
            <a:endParaRPr sz="10000">
              <a:latin typeface="Inter ExtraBold"/>
              <a:ea typeface="Inter ExtraBold"/>
              <a:cs typeface="Inter ExtraBold"/>
              <a:sym typeface="Inter ExtraBold"/>
            </a:endParaRPr>
          </a:p>
        </p:txBody>
      </p:sp>
      <p:sp>
        <p:nvSpPr>
          <p:cNvPr id="253" name="Google Shape;253;p20"/>
          <p:cNvSpPr/>
          <p:nvPr/>
        </p:nvSpPr>
        <p:spPr>
          <a:xfrm>
            <a:off x="936625" y="1633425"/>
            <a:ext cx="14193000" cy="2568900"/>
          </a:xfrm>
          <a:prstGeom prst="rect">
            <a:avLst/>
          </a:prstGeom>
          <a:solidFill>
            <a:srgbClr val="1F497D">
              <a:alpha val="59120"/>
            </a:srgbClr>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600">
                <a:latin typeface="Inter"/>
                <a:ea typeface="Inter"/>
                <a:cs typeface="Inter"/>
                <a:sym typeface="Inter"/>
              </a:rPr>
              <a:t>In 2022, </a:t>
            </a:r>
            <a:r>
              <a:rPr b="1" lang="en-US" sz="3200">
                <a:solidFill>
                  <a:schemeClr val="dk2"/>
                </a:solidFill>
                <a:latin typeface="Inter"/>
                <a:ea typeface="Inter"/>
                <a:cs typeface="Inter"/>
                <a:sym typeface="Inter"/>
              </a:rPr>
              <a:t>CPI</a:t>
            </a:r>
            <a:r>
              <a:rPr lang="en-US" sz="2600">
                <a:latin typeface="Inter"/>
                <a:ea typeface="Inter"/>
                <a:cs typeface="Inter"/>
                <a:sym typeface="Inter"/>
              </a:rPr>
              <a:t> surged to a multi-decade high, </a:t>
            </a:r>
            <a:r>
              <a:rPr b="1" lang="en-US" sz="2600">
                <a:latin typeface="Inter"/>
                <a:ea typeface="Inter"/>
                <a:cs typeface="Inter"/>
                <a:sym typeface="Inter"/>
              </a:rPr>
              <a:t>exceeding 8% year-over-year</a:t>
            </a:r>
            <a:r>
              <a:rPr lang="en-US" sz="2600">
                <a:latin typeface="Inter"/>
                <a:ea typeface="Inter"/>
                <a:cs typeface="Inter"/>
                <a:sym typeface="Inter"/>
              </a:rPr>
              <a:t>, driven by </a:t>
            </a:r>
            <a:r>
              <a:rPr lang="en-US" sz="2600" u="sng">
                <a:latin typeface="Inter"/>
                <a:ea typeface="Inter"/>
                <a:cs typeface="Inter"/>
                <a:sym typeface="Inter"/>
              </a:rPr>
              <a:t>supply chain disruptions, energy price spikes, and stimulus-fueled demand.</a:t>
            </a:r>
            <a:endParaRPr sz="2600" u="sng">
              <a:latin typeface="Inter"/>
              <a:ea typeface="Inter"/>
              <a:cs typeface="Inter"/>
              <a:sym typeface="Inter"/>
            </a:endParaRPr>
          </a:p>
          <a:p>
            <a:pPr indent="0" lvl="0" marL="0" rtl="0" algn="l">
              <a:spcBef>
                <a:spcPts val="0"/>
              </a:spcBef>
              <a:spcAft>
                <a:spcPts val="0"/>
              </a:spcAft>
              <a:buNone/>
            </a:pPr>
            <a:r>
              <a:rPr b="1" lang="en-US" sz="2600">
                <a:latin typeface="Inter"/>
                <a:ea typeface="Inter"/>
                <a:cs typeface="Inter"/>
                <a:sym typeface="Inter"/>
              </a:rPr>
              <a:t>Inflation began easing in 2023</a:t>
            </a:r>
            <a:r>
              <a:rPr lang="en-US" sz="2600">
                <a:latin typeface="Inter"/>
                <a:ea typeface="Inter"/>
                <a:cs typeface="Inter"/>
                <a:sym typeface="Inter"/>
              </a:rPr>
              <a:t> due to </a:t>
            </a:r>
            <a:r>
              <a:rPr lang="en-US" sz="2600" u="sng">
                <a:latin typeface="Inter"/>
                <a:ea typeface="Inter"/>
                <a:cs typeface="Inter"/>
                <a:sym typeface="Inter"/>
              </a:rPr>
              <a:t>our interest rate hikes, improved supply chains, and cooling energy prices.</a:t>
            </a:r>
            <a:r>
              <a:rPr lang="en-US" sz="2600">
                <a:latin typeface="Inter"/>
                <a:ea typeface="Inter"/>
                <a:cs typeface="Inter"/>
                <a:sym typeface="Inter"/>
              </a:rPr>
              <a:t> By late 2023 and 2024, CPI inflation fell closer to 3%.</a:t>
            </a:r>
            <a:endParaRPr sz="2600">
              <a:latin typeface="Inter"/>
              <a:ea typeface="Inter"/>
              <a:cs typeface="Inter"/>
              <a:sym typeface="Inter"/>
            </a:endParaRPr>
          </a:p>
        </p:txBody>
      </p:sp>
      <p:sp>
        <p:nvSpPr>
          <p:cNvPr id="254" name="Google Shape;254;p20"/>
          <p:cNvSpPr/>
          <p:nvPr/>
        </p:nvSpPr>
        <p:spPr>
          <a:xfrm>
            <a:off x="936625" y="4202325"/>
            <a:ext cx="14193000" cy="2568900"/>
          </a:xfrm>
          <a:prstGeom prst="rect">
            <a:avLst/>
          </a:prstGeom>
          <a:solidFill>
            <a:srgbClr val="F10000">
              <a:alpha val="41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600">
                <a:latin typeface="Inter"/>
                <a:ea typeface="Inter"/>
                <a:cs typeface="Inter"/>
                <a:sym typeface="Inter"/>
              </a:rPr>
              <a:t>The </a:t>
            </a:r>
            <a:r>
              <a:rPr b="1" lang="en-US" sz="3200">
                <a:solidFill>
                  <a:schemeClr val="accent2"/>
                </a:solidFill>
                <a:latin typeface="Inter"/>
                <a:ea typeface="Inter"/>
                <a:cs typeface="Inter"/>
                <a:sym typeface="Inter"/>
              </a:rPr>
              <a:t>PCE</a:t>
            </a:r>
            <a:r>
              <a:rPr lang="en-US" sz="2600">
                <a:latin typeface="Inter"/>
                <a:ea typeface="Inter"/>
                <a:cs typeface="Inter"/>
                <a:sym typeface="Inter"/>
              </a:rPr>
              <a:t> closely mirrored CPI trends but generally reported </a:t>
            </a:r>
            <a:r>
              <a:rPr lang="en-US" sz="2600" u="sng">
                <a:latin typeface="Inter"/>
                <a:ea typeface="Inter"/>
                <a:cs typeface="Inter"/>
                <a:sym typeface="Inter"/>
              </a:rPr>
              <a:t>slightly lower inflation rates</a:t>
            </a:r>
            <a:r>
              <a:rPr lang="en-US" sz="2600">
                <a:latin typeface="Inter"/>
                <a:ea typeface="Inter"/>
                <a:cs typeface="Inter"/>
                <a:sym typeface="Inter"/>
              </a:rPr>
              <a:t>, reflecting its broader scope and methodology.</a:t>
            </a:r>
            <a:endParaRPr sz="2600">
              <a:latin typeface="Inter"/>
              <a:ea typeface="Inter"/>
              <a:cs typeface="Inter"/>
              <a:sym typeface="Inter"/>
            </a:endParaRPr>
          </a:p>
          <a:p>
            <a:pPr indent="0" lvl="0" marL="0" rtl="0" algn="l">
              <a:spcBef>
                <a:spcPts val="0"/>
              </a:spcBef>
              <a:spcAft>
                <a:spcPts val="0"/>
              </a:spcAft>
              <a:buNone/>
            </a:pPr>
            <a:r>
              <a:rPr lang="en-US" sz="2600">
                <a:latin typeface="Inter"/>
                <a:ea typeface="Inter"/>
                <a:cs typeface="Inter"/>
                <a:sym typeface="Inter"/>
              </a:rPr>
              <a:t>Like CPI, the </a:t>
            </a:r>
            <a:r>
              <a:rPr b="1" lang="en-US" sz="2600">
                <a:latin typeface="Inter"/>
                <a:ea typeface="Inter"/>
                <a:cs typeface="Inter"/>
                <a:sym typeface="Inter"/>
              </a:rPr>
              <a:t>PCE peaked in 2022 but started declining steadily in 2023</a:t>
            </a:r>
            <a:r>
              <a:rPr lang="en-US" sz="2600">
                <a:latin typeface="Inter"/>
                <a:ea typeface="Inter"/>
                <a:cs typeface="Inter"/>
                <a:sym typeface="Inter"/>
              </a:rPr>
              <a:t> as the economy responded to </a:t>
            </a:r>
            <a:r>
              <a:rPr lang="en-US" sz="2600" u="sng">
                <a:latin typeface="Inter"/>
                <a:ea typeface="Inter"/>
                <a:cs typeface="Inter"/>
                <a:sym typeface="Inter"/>
              </a:rPr>
              <a:t>tightening monetary policy.</a:t>
            </a:r>
            <a:endParaRPr sz="2600" u="sng">
              <a:latin typeface="Inter"/>
              <a:ea typeface="Inter"/>
              <a:cs typeface="Inter"/>
              <a:sym typeface="Inter"/>
            </a:endParaRPr>
          </a:p>
        </p:txBody>
      </p:sp>
      <p:sp>
        <p:nvSpPr>
          <p:cNvPr id="255" name="Google Shape;255;p20"/>
          <p:cNvSpPr/>
          <p:nvPr/>
        </p:nvSpPr>
        <p:spPr>
          <a:xfrm>
            <a:off x="936625" y="6771225"/>
            <a:ext cx="14193000" cy="2568900"/>
          </a:xfrm>
          <a:prstGeom prst="rect">
            <a:avLst/>
          </a:prstGeom>
          <a:solidFill>
            <a:srgbClr val="89A54E">
              <a:alpha val="72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3200">
                <a:solidFill>
                  <a:srgbClr val="38761D"/>
                </a:solidFill>
                <a:latin typeface="Inter"/>
                <a:ea typeface="Inter"/>
                <a:cs typeface="Inter"/>
                <a:sym typeface="Inter"/>
              </a:rPr>
              <a:t>Core PCE</a:t>
            </a:r>
            <a:r>
              <a:rPr lang="en-US" sz="2600">
                <a:latin typeface="Inter"/>
                <a:ea typeface="Inter"/>
                <a:cs typeface="Inter"/>
                <a:sym typeface="Inter"/>
              </a:rPr>
              <a:t> </a:t>
            </a:r>
            <a:r>
              <a:rPr lang="en-US" sz="2600" u="sng">
                <a:latin typeface="Inter"/>
                <a:ea typeface="Inter"/>
                <a:cs typeface="Inter"/>
                <a:sym typeface="Inter"/>
              </a:rPr>
              <a:t>rose less sharply</a:t>
            </a:r>
            <a:r>
              <a:rPr lang="en-US" sz="2600">
                <a:latin typeface="Inter"/>
                <a:ea typeface="Inter"/>
                <a:cs typeface="Inter"/>
                <a:sym typeface="Inter"/>
              </a:rPr>
              <a:t> than headline CPI or PCE during the inflation spike, as it </a:t>
            </a:r>
            <a:r>
              <a:rPr lang="en-US" sz="2600" u="sng">
                <a:latin typeface="Inter"/>
                <a:ea typeface="Inter"/>
                <a:cs typeface="Inter"/>
                <a:sym typeface="Inter"/>
              </a:rPr>
              <a:t>excludes volatile energy and food prices.</a:t>
            </a:r>
            <a:endParaRPr sz="2600" u="sng">
              <a:latin typeface="Inter"/>
              <a:ea typeface="Inter"/>
              <a:cs typeface="Inter"/>
              <a:sym typeface="Inter"/>
            </a:endParaRPr>
          </a:p>
          <a:p>
            <a:pPr indent="0" lvl="0" marL="0" rtl="0" algn="l">
              <a:spcBef>
                <a:spcPts val="0"/>
              </a:spcBef>
              <a:spcAft>
                <a:spcPts val="0"/>
              </a:spcAft>
              <a:buNone/>
            </a:pPr>
            <a:r>
              <a:rPr lang="en-US" sz="2600">
                <a:latin typeface="Inter"/>
                <a:ea typeface="Inter"/>
                <a:cs typeface="Inter"/>
                <a:sym typeface="Inter"/>
              </a:rPr>
              <a:t>It remained more stable but </a:t>
            </a:r>
            <a:r>
              <a:rPr lang="en-US" sz="2600" u="sng">
                <a:latin typeface="Inter"/>
                <a:ea typeface="Inter"/>
                <a:cs typeface="Inter"/>
                <a:sym typeface="Inter"/>
              </a:rPr>
              <a:t>still elevated above the</a:t>
            </a:r>
            <a:r>
              <a:rPr b="1" lang="en-US" sz="3000" u="sng">
                <a:solidFill>
                  <a:srgbClr val="0000FF"/>
                </a:solidFill>
                <a:latin typeface="Inter"/>
                <a:ea typeface="Inter"/>
                <a:cs typeface="Inter"/>
                <a:sym typeface="Inter"/>
              </a:rPr>
              <a:t> 2% target</a:t>
            </a:r>
            <a:r>
              <a:rPr lang="en-US" sz="2600" u="sng">
                <a:latin typeface="Inter"/>
                <a:ea typeface="Inter"/>
                <a:cs typeface="Inter"/>
                <a:sym typeface="Inter"/>
              </a:rPr>
              <a:t>.</a:t>
            </a:r>
            <a:r>
              <a:rPr lang="en-US" sz="2600">
                <a:latin typeface="Inter"/>
                <a:ea typeface="Inter"/>
                <a:cs typeface="Inter"/>
                <a:sym typeface="Inter"/>
              </a:rPr>
              <a:t> By 2024, Core PCE </a:t>
            </a:r>
            <a:r>
              <a:rPr lang="en-US" sz="2600" u="sng">
                <a:latin typeface="Inter"/>
                <a:ea typeface="Inter"/>
                <a:cs typeface="Inter"/>
                <a:sym typeface="Inter"/>
              </a:rPr>
              <a:t>moderated gradually, indicating a slowdown in structural inflationary pressures. </a:t>
            </a:r>
            <a:r>
              <a:rPr lang="en-US" sz="2600">
                <a:latin typeface="Inter"/>
                <a:ea typeface="Inter"/>
                <a:cs typeface="Inter"/>
                <a:sym typeface="Inter"/>
              </a:rPr>
              <a:t>Despite headline improvements, inflation in services and housing continues to lag behind for October .</a:t>
            </a:r>
            <a:endParaRPr sz="2600">
              <a:latin typeface="Inter"/>
              <a:ea typeface="Inter"/>
              <a:cs typeface="Inter"/>
              <a:sym typeface="Int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1E9F0"/>
        </a:solidFill>
      </p:bgPr>
    </p:bg>
    <p:spTree>
      <p:nvGrpSpPr>
        <p:cNvPr id="259" name="Shape 259"/>
        <p:cNvGrpSpPr/>
        <p:nvPr/>
      </p:nvGrpSpPr>
      <p:grpSpPr>
        <a:xfrm>
          <a:off x="0" y="0"/>
          <a:ext cx="0" cy="0"/>
          <a:chOff x="0" y="0"/>
          <a:chExt cx="0" cy="0"/>
        </a:xfrm>
      </p:grpSpPr>
      <p:pic>
        <p:nvPicPr>
          <p:cNvPr id="260" name="Google Shape;260;p21"/>
          <p:cNvPicPr preferRelativeResize="0"/>
          <p:nvPr/>
        </p:nvPicPr>
        <p:blipFill rotWithShape="1">
          <a:blip r:embed="rId3">
            <a:alphaModFix/>
          </a:blip>
          <a:srcRect b="8592" l="0" r="0" t="0"/>
          <a:stretch/>
        </p:blipFill>
        <p:spPr>
          <a:xfrm>
            <a:off x="0" y="1314438"/>
            <a:ext cx="12149125" cy="7139375"/>
          </a:xfrm>
          <a:prstGeom prst="rect">
            <a:avLst/>
          </a:prstGeom>
          <a:noFill/>
          <a:ln>
            <a:noFill/>
          </a:ln>
        </p:spPr>
      </p:pic>
      <p:sp>
        <p:nvSpPr>
          <p:cNvPr id="261" name="Google Shape;261;p21"/>
          <p:cNvSpPr txBox="1"/>
          <p:nvPr/>
        </p:nvSpPr>
        <p:spPr>
          <a:xfrm>
            <a:off x="16682530" y="403013"/>
            <a:ext cx="753600" cy="184800"/>
          </a:xfrm>
          <a:prstGeom prst="rect">
            <a:avLst/>
          </a:prstGeom>
          <a:noFill/>
          <a:ln>
            <a:noFill/>
          </a:ln>
        </p:spPr>
        <p:txBody>
          <a:bodyPr anchorCtr="0" anchor="t" bIns="0" lIns="0" spcFirstLastPara="1" rIns="0" wrap="square" tIns="0">
            <a:spAutoFit/>
          </a:bodyPr>
          <a:lstStyle/>
          <a:p>
            <a:pPr indent="0" lvl="0" marL="0" marR="0" rtl="0" algn="r">
              <a:lnSpc>
                <a:spcPct val="119916"/>
              </a:lnSpc>
              <a:spcBef>
                <a:spcPts val="0"/>
              </a:spcBef>
              <a:spcAft>
                <a:spcPts val="0"/>
              </a:spcAft>
              <a:buNone/>
            </a:pPr>
            <a:r>
              <a:rPr b="1" i="0" lang="en-US" sz="1200" u="none" cap="none" strike="noStrike">
                <a:solidFill>
                  <a:srgbClr val="253278"/>
                </a:solidFill>
                <a:latin typeface="Inter"/>
                <a:ea typeface="Inter"/>
                <a:cs typeface="Inter"/>
                <a:sym typeface="Inter"/>
              </a:rPr>
              <a:t>2024</a:t>
            </a:r>
            <a:endParaRPr/>
          </a:p>
        </p:txBody>
      </p:sp>
      <p:sp>
        <p:nvSpPr>
          <p:cNvPr id="262" name="Google Shape;262;p21"/>
          <p:cNvSpPr txBox="1"/>
          <p:nvPr/>
        </p:nvSpPr>
        <p:spPr>
          <a:xfrm>
            <a:off x="936625" y="0"/>
            <a:ext cx="11826900" cy="1539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10000">
                <a:solidFill>
                  <a:srgbClr val="253278"/>
                </a:solidFill>
                <a:latin typeface="Inter ExtraBold"/>
                <a:ea typeface="Inter ExtraBold"/>
                <a:cs typeface="Inter ExtraBold"/>
                <a:sym typeface="Inter ExtraBold"/>
              </a:rPr>
              <a:t>INTEREST RATE</a:t>
            </a:r>
            <a:endParaRPr sz="10000">
              <a:latin typeface="Inter ExtraBold"/>
              <a:ea typeface="Inter ExtraBold"/>
              <a:cs typeface="Inter ExtraBold"/>
              <a:sym typeface="Inter ExtraBold"/>
            </a:endParaRPr>
          </a:p>
        </p:txBody>
      </p:sp>
      <p:sp>
        <p:nvSpPr>
          <p:cNvPr id="263" name="Google Shape;263;p21"/>
          <p:cNvSpPr txBox="1"/>
          <p:nvPr/>
        </p:nvSpPr>
        <p:spPr>
          <a:xfrm>
            <a:off x="12617975" y="5786450"/>
            <a:ext cx="5691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rgbClr val="253278"/>
              </a:solidFill>
              <a:latin typeface="Inter"/>
              <a:ea typeface="Inter"/>
              <a:cs typeface="Inter"/>
              <a:sym typeface="Inter"/>
            </a:endParaRPr>
          </a:p>
        </p:txBody>
      </p:sp>
      <p:sp>
        <p:nvSpPr>
          <p:cNvPr id="264" name="Google Shape;264;p21"/>
          <p:cNvSpPr txBox="1"/>
          <p:nvPr/>
        </p:nvSpPr>
        <p:spPr>
          <a:xfrm>
            <a:off x="12000950" y="2345125"/>
            <a:ext cx="5935800" cy="61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rgbClr val="253278"/>
                </a:solidFill>
                <a:latin typeface="Inter"/>
                <a:ea typeface="Inter"/>
                <a:cs typeface="Inter"/>
                <a:sym typeface="Inter"/>
              </a:rPr>
              <a:t>It highlights significant changes in market sentiment. As we rapidly </a:t>
            </a:r>
            <a:r>
              <a:rPr b="1" lang="en-US" sz="2800">
                <a:solidFill>
                  <a:srgbClr val="253278"/>
                </a:solidFill>
                <a:latin typeface="Inter"/>
                <a:ea typeface="Inter"/>
                <a:cs typeface="Inter"/>
                <a:sym typeface="Inter"/>
              </a:rPr>
              <a:t>hiked short-term rates to fight</a:t>
            </a:r>
            <a:r>
              <a:rPr lang="en-US" sz="2800">
                <a:solidFill>
                  <a:srgbClr val="253278"/>
                </a:solidFill>
                <a:latin typeface="Inter"/>
                <a:ea typeface="Inter"/>
                <a:cs typeface="Inter"/>
                <a:sym typeface="Inter"/>
              </a:rPr>
              <a:t> inflation in </a:t>
            </a:r>
            <a:r>
              <a:rPr b="1" lang="en-US" sz="2800">
                <a:solidFill>
                  <a:srgbClr val="253278"/>
                </a:solidFill>
                <a:latin typeface="Inter"/>
                <a:ea typeface="Inter"/>
                <a:cs typeface="Inter"/>
                <a:sym typeface="Inter"/>
              </a:rPr>
              <a:t>2022</a:t>
            </a:r>
            <a:r>
              <a:rPr lang="en-US" sz="2800">
                <a:solidFill>
                  <a:srgbClr val="253278"/>
                </a:solidFill>
                <a:latin typeface="Inter"/>
                <a:ea typeface="Inter"/>
                <a:cs typeface="Inter"/>
                <a:sym typeface="Inter"/>
              </a:rPr>
              <a:t>, the </a:t>
            </a:r>
            <a:r>
              <a:rPr lang="en-US" sz="2800" u="sng">
                <a:solidFill>
                  <a:srgbClr val="253278"/>
                </a:solidFill>
                <a:latin typeface="Inter"/>
                <a:ea typeface="Inter"/>
                <a:cs typeface="Inter"/>
                <a:sym typeface="Inter"/>
              </a:rPr>
              <a:t>spread became dramatically negative</a:t>
            </a:r>
            <a:r>
              <a:rPr lang="en-US" sz="2800">
                <a:solidFill>
                  <a:srgbClr val="253278"/>
                </a:solidFill>
                <a:latin typeface="Inter"/>
                <a:ea typeface="Inter"/>
                <a:cs typeface="Inter"/>
                <a:sym typeface="Inter"/>
              </a:rPr>
              <a:t>, indicating an inverted yield curve, </a:t>
            </a:r>
            <a:r>
              <a:rPr lang="en-US" sz="2800" u="sng">
                <a:solidFill>
                  <a:srgbClr val="253278"/>
                </a:solidFill>
                <a:latin typeface="Inter"/>
                <a:ea typeface="Inter"/>
                <a:cs typeface="Inter"/>
                <a:sym typeface="Inter"/>
              </a:rPr>
              <a:t>a well-known indicator of recessions</a:t>
            </a:r>
            <a:r>
              <a:rPr lang="en-US" sz="2800">
                <a:solidFill>
                  <a:srgbClr val="253278"/>
                </a:solidFill>
                <a:latin typeface="Inter"/>
                <a:ea typeface="Inter"/>
                <a:cs typeface="Inter"/>
                <a:sym typeface="Inter"/>
              </a:rPr>
              <a:t>. The flatness of the curve still indicates economic uncertainty and cautious market expectations about future growth, even though </a:t>
            </a:r>
            <a:r>
              <a:rPr lang="en-US" sz="2800" u="sng">
                <a:solidFill>
                  <a:srgbClr val="253278"/>
                </a:solidFill>
                <a:latin typeface="Inter"/>
                <a:ea typeface="Inter"/>
                <a:cs typeface="Inter"/>
                <a:sym typeface="Inter"/>
              </a:rPr>
              <a:t>the recent rebound towards zero implies that recession concerns are abating.</a:t>
            </a:r>
            <a:endParaRPr sz="2800" u="sng">
              <a:solidFill>
                <a:srgbClr val="253278"/>
              </a:solidFill>
              <a:latin typeface="Inter"/>
              <a:ea typeface="Inter"/>
              <a:cs typeface="Inter"/>
              <a:sym typeface="Inter"/>
            </a:endParaRPr>
          </a:p>
        </p:txBody>
      </p:sp>
      <p:sp>
        <p:nvSpPr>
          <p:cNvPr id="265" name="Google Shape;265;p21"/>
          <p:cNvSpPr txBox="1"/>
          <p:nvPr/>
        </p:nvSpPr>
        <p:spPr>
          <a:xfrm>
            <a:off x="11200100" y="345150"/>
            <a:ext cx="2476500" cy="8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US" sz="4700">
                <a:solidFill>
                  <a:srgbClr val="202122"/>
                </a:solidFill>
                <a:latin typeface="Times New Roman"/>
                <a:ea typeface="Times New Roman"/>
                <a:cs typeface="Times New Roman"/>
                <a:sym typeface="Times New Roman"/>
              </a:rPr>
              <a:t>i = r + π</a:t>
            </a:r>
            <a:endParaRPr b="1" i="1" sz="4700">
              <a:solidFill>
                <a:srgbClr val="202122"/>
              </a:solidFill>
              <a:latin typeface="Times New Roman"/>
              <a:ea typeface="Times New Roman"/>
              <a:cs typeface="Times New Roman"/>
              <a:sym typeface="Times New Roman"/>
            </a:endParaRPr>
          </a:p>
          <a:p>
            <a:pPr indent="0" lvl="0" marL="0" rtl="0" algn="l">
              <a:spcBef>
                <a:spcPts val="0"/>
              </a:spcBef>
              <a:spcAft>
                <a:spcPts val="0"/>
              </a:spcAft>
              <a:buNone/>
            </a:pPr>
            <a:r>
              <a:t/>
            </a:r>
            <a:endParaRPr i="1" sz="3200">
              <a:solidFill>
                <a:srgbClr val="253278"/>
              </a:solidFill>
              <a:latin typeface="Inter"/>
              <a:ea typeface="Inter"/>
              <a:cs typeface="Inter"/>
              <a:sym typeface="Inter"/>
            </a:endParaRPr>
          </a:p>
        </p:txBody>
      </p:sp>
      <p:sp>
        <p:nvSpPr>
          <p:cNvPr id="266" name="Google Shape;266;p21"/>
          <p:cNvSpPr txBox="1"/>
          <p:nvPr/>
        </p:nvSpPr>
        <p:spPr>
          <a:xfrm>
            <a:off x="443925" y="8276175"/>
            <a:ext cx="137106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u="sng">
                <a:solidFill>
                  <a:schemeClr val="accent1"/>
                </a:solidFill>
                <a:latin typeface="Inter"/>
                <a:ea typeface="Inter"/>
                <a:cs typeface="Inter"/>
                <a:sym typeface="Inter"/>
              </a:rPr>
              <a:t>It’s important to continue monitoring the yield curve closely. </a:t>
            </a:r>
            <a:endParaRPr b="1" sz="2600" u="sng">
              <a:solidFill>
                <a:schemeClr val="accent1"/>
              </a:solidFill>
              <a:latin typeface="Inter"/>
              <a:ea typeface="Inter"/>
              <a:cs typeface="Inter"/>
              <a:sym typeface="Inter"/>
            </a:endParaRPr>
          </a:p>
          <a:p>
            <a:pPr indent="0" lvl="0" marL="0" rtl="0" algn="l">
              <a:spcBef>
                <a:spcPts val="0"/>
              </a:spcBef>
              <a:spcAft>
                <a:spcPts val="0"/>
              </a:spcAft>
              <a:buNone/>
            </a:pPr>
            <a:r>
              <a:rPr b="1" lang="en-US" sz="2400">
                <a:solidFill>
                  <a:srgbClr val="666666"/>
                </a:solidFill>
                <a:latin typeface="Inter"/>
                <a:ea typeface="Inter"/>
                <a:cs typeface="Inter"/>
                <a:sym typeface="Inter"/>
              </a:rPr>
              <a:t>A sustained steepening would indicate improving economic confidence and growth expectations that could overheating the economy</a:t>
            </a:r>
            <a:r>
              <a:rPr lang="en-US" sz="2400">
                <a:solidFill>
                  <a:srgbClr val="666666"/>
                </a:solidFill>
                <a:latin typeface="Inter"/>
                <a:ea typeface="Inter"/>
                <a:cs typeface="Inter"/>
                <a:sym typeface="Inter"/>
              </a:rPr>
              <a:t>. However, a prolonged flat </a:t>
            </a:r>
            <a:endParaRPr sz="2400">
              <a:solidFill>
                <a:srgbClr val="666666"/>
              </a:solidFill>
              <a:latin typeface="Inter"/>
              <a:ea typeface="Inter"/>
              <a:cs typeface="Inter"/>
              <a:sym typeface="Inter"/>
            </a:endParaRPr>
          </a:p>
          <a:p>
            <a:pPr indent="0" lvl="0" marL="0" rtl="0" algn="l">
              <a:spcBef>
                <a:spcPts val="0"/>
              </a:spcBef>
              <a:spcAft>
                <a:spcPts val="0"/>
              </a:spcAft>
              <a:buNone/>
            </a:pPr>
            <a:r>
              <a:rPr lang="en-US" sz="2400">
                <a:solidFill>
                  <a:srgbClr val="666666"/>
                </a:solidFill>
                <a:latin typeface="Inter"/>
                <a:ea typeface="Inter"/>
                <a:cs typeface="Inter"/>
                <a:sym typeface="Inter"/>
              </a:rPr>
              <a:t>or reinverted curve would reinforce caution regarding potential slowdown.</a:t>
            </a:r>
            <a:endParaRPr sz="2400">
              <a:solidFill>
                <a:srgbClr val="666666"/>
              </a:solidFill>
              <a:latin typeface="Inter"/>
              <a:ea typeface="Inter"/>
              <a:cs typeface="Inter"/>
              <a:sym typeface="Inter"/>
            </a:endParaRPr>
          </a:p>
        </p:txBody>
      </p:sp>
      <p:cxnSp>
        <p:nvCxnSpPr>
          <p:cNvPr id="267" name="Google Shape;267;p21"/>
          <p:cNvCxnSpPr/>
          <p:nvPr/>
        </p:nvCxnSpPr>
        <p:spPr>
          <a:xfrm flipH="1" rot="10800000">
            <a:off x="5422675" y="3918425"/>
            <a:ext cx="368400" cy="1330500"/>
          </a:xfrm>
          <a:prstGeom prst="straightConnector1">
            <a:avLst/>
          </a:prstGeom>
          <a:noFill/>
          <a:ln cap="flat" cmpd="sng" w="38100">
            <a:solidFill>
              <a:srgbClr val="C0504D"/>
            </a:solidFill>
            <a:prstDash val="solid"/>
            <a:round/>
            <a:headEnd len="med" w="med" type="triangle"/>
            <a:tailEnd len="med" w="med" type="none"/>
          </a:ln>
        </p:spPr>
      </p:cxnSp>
      <p:sp>
        <p:nvSpPr>
          <p:cNvPr id="268" name="Google Shape;268;p21"/>
          <p:cNvSpPr txBox="1"/>
          <p:nvPr/>
        </p:nvSpPr>
        <p:spPr>
          <a:xfrm>
            <a:off x="4033963" y="2889075"/>
            <a:ext cx="40812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500">
                <a:latin typeface="Inter"/>
                <a:ea typeface="Inter"/>
                <a:cs typeface="Inter"/>
                <a:sym typeface="Inter"/>
              </a:rPr>
              <a:t>2022 Inversion: </a:t>
            </a:r>
            <a:endParaRPr sz="2500">
              <a:latin typeface="Inter"/>
              <a:ea typeface="Inter"/>
              <a:cs typeface="Inter"/>
              <a:sym typeface="Inter"/>
            </a:endParaRPr>
          </a:p>
          <a:p>
            <a:pPr indent="0" lvl="0" marL="0" rtl="0" algn="ctr">
              <a:spcBef>
                <a:spcPts val="0"/>
              </a:spcBef>
              <a:spcAft>
                <a:spcPts val="0"/>
              </a:spcAft>
              <a:buNone/>
            </a:pPr>
            <a:r>
              <a:rPr lang="en-US" sz="2500">
                <a:latin typeface="Inter"/>
                <a:ea typeface="Inter"/>
                <a:cs typeface="Inter"/>
                <a:sym typeface="Inter"/>
              </a:rPr>
              <a:t>Rising Recession Risk</a:t>
            </a:r>
            <a:endParaRPr sz="2500">
              <a:latin typeface="Inter"/>
              <a:ea typeface="Inter"/>
              <a:cs typeface="Inter"/>
              <a:sym typeface="Inter"/>
            </a:endParaRPr>
          </a:p>
        </p:txBody>
      </p:sp>
      <p:cxnSp>
        <p:nvCxnSpPr>
          <p:cNvPr id="269" name="Google Shape;269;p21"/>
          <p:cNvCxnSpPr/>
          <p:nvPr/>
        </p:nvCxnSpPr>
        <p:spPr>
          <a:xfrm rot="10800000">
            <a:off x="10601450" y="4153025"/>
            <a:ext cx="324000" cy="1095900"/>
          </a:xfrm>
          <a:prstGeom prst="straightConnector1">
            <a:avLst/>
          </a:prstGeom>
          <a:noFill/>
          <a:ln cap="flat" cmpd="sng" w="38100">
            <a:solidFill>
              <a:srgbClr val="C0504D"/>
            </a:solidFill>
            <a:prstDash val="solid"/>
            <a:round/>
            <a:headEnd len="med" w="med" type="triangle"/>
            <a:tailEnd len="med" w="med" type="none"/>
          </a:ln>
        </p:spPr>
      </p:cxnSp>
      <p:sp>
        <p:nvSpPr>
          <p:cNvPr id="270" name="Google Shape;270;p21"/>
          <p:cNvSpPr txBox="1"/>
          <p:nvPr/>
        </p:nvSpPr>
        <p:spPr>
          <a:xfrm>
            <a:off x="8115175" y="3229625"/>
            <a:ext cx="3701100" cy="92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latin typeface="Inter"/>
                <a:ea typeface="Inter"/>
                <a:cs typeface="Inter"/>
                <a:sym typeface="Inter"/>
              </a:rPr>
              <a:t>2024 Rebound: Moderating Concerns</a:t>
            </a:r>
            <a:endParaRPr sz="2500">
              <a:latin typeface="Inter"/>
              <a:ea typeface="Inter"/>
              <a:cs typeface="Inter"/>
              <a:sym typeface="Inte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1E9F0"/>
        </a:solidFill>
      </p:bgPr>
    </p:bg>
    <p:spTree>
      <p:nvGrpSpPr>
        <p:cNvPr id="274" name="Shape 274"/>
        <p:cNvGrpSpPr/>
        <p:nvPr/>
      </p:nvGrpSpPr>
      <p:grpSpPr>
        <a:xfrm>
          <a:off x="0" y="0"/>
          <a:ext cx="0" cy="0"/>
          <a:chOff x="0" y="0"/>
          <a:chExt cx="0" cy="0"/>
        </a:xfrm>
      </p:grpSpPr>
      <p:pic>
        <p:nvPicPr>
          <p:cNvPr id="275" name="Google Shape;275;p22"/>
          <p:cNvPicPr preferRelativeResize="0"/>
          <p:nvPr/>
        </p:nvPicPr>
        <p:blipFill rotWithShape="1">
          <a:blip r:embed="rId3">
            <a:alphaModFix/>
          </a:blip>
          <a:srcRect b="9371" l="0" r="0" t="0"/>
          <a:stretch/>
        </p:blipFill>
        <p:spPr>
          <a:xfrm>
            <a:off x="0" y="1900150"/>
            <a:ext cx="16529198" cy="6151591"/>
          </a:xfrm>
          <a:prstGeom prst="rect">
            <a:avLst/>
          </a:prstGeom>
          <a:noFill/>
          <a:ln>
            <a:noFill/>
          </a:ln>
        </p:spPr>
      </p:pic>
      <p:sp>
        <p:nvSpPr>
          <p:cNvPr id="276" name="Google Shape;276;p22"/>
          <p:cNvSpPr txBox="1"/>
          <p:nvPr/>
        </p:nvSpPr>
        <p:spPr>
          <a:xfrm>
            <a:off x="16682530" y="403013"/>
            <a:ext cx="753600" cy="184800"/>
          </a:xfrm>
          <a:prstGeom prst="rect">
            <a:avLst/>
          </a:prstGeom>
          <a:noFill/>
          <a:ln>
            <a:noFill/>
          </a:ln>
        </p:spPr>
        <p:txBody>
          <a:bodyPr anchorCtr="0" anchor="t" bIns="0" lIns="0" spcFirstLastPara="1" rIns="0" wrap="square" tIns="0">
            <a:spAutoFit/>
          </a:bodyPr>
          <a:lstStyle/>
          <a:p>
            <a:pPr indent="0" lvl="0" marL="0" marR="0" rtl="0" algn="r">
              <a:lnSpc>
                <a:spcPct val="119916"/>
              </a:lnSpc>
              <a:spcBef>
                <a:spcPts val="0"/>
              </a:spcBef>
              <a:spcAft>
                <a:spcPts val="0"/>
              </a:spcAft>
              <a:buNone/>
            </a:pPr>
            <a:r>
              <a:rPr b="1" i="0" lang="en-US" sz="1200" u="none" cap="none" strike="noStrike">
                <a:solidFill>
                  <a:srgbClr val="253278"/>
                </a:solidFill>
                <a:latin typeface="Inter"/>
                <a:ea typeface="Inter"/>
                <a:cs typeface="Inter"/>
                <a:sym typeface="Inter"/>
              </a:rPr>
              <a:t>2024</a:t>
            </a:r>
            <a:endParaRPr/>
          </a:p>
        </p:txBody>
      </p:sp>
      <p:sp>
        <p:nvSpPr>
          <p:cNvPr id="277" name="Google Shape;277;p22"/>
          <p:cNvSpPr txBox="1"/>
          <p:nvPr/>
        </p:nvSpPr>
        <p:spPr>
          <a:xfrm>
            <a:off x="481575" y="70575"/>
            <a:ext cx="11302800" cy="1847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6000">
                <a:solidFill>
                  <a:srgbClr val="253278"/>
                </a:solidFill>
                <a:latin typeface="Inter ExtraBold"/>
                <a:ea typeface="Inter ExtraBold"/>
                <a:cs typeface="Inter ExtraBold"/>
                <a:sym typeface="Inter ExtraBold"/>
              </a:rPr>
              <a:t>INTEREST RATE &amp; </a:t>
            </a:r>
            <a:endParaRPr sz="6000">
              <a:solidFill>
                <a:srgbClr val="253278"/>
              </a:solidFill>
              <a:latin typeface="Inter ExtraBold"/>
              <a:ea typeface="Inter ExtraBold"/>
              <a:cs typeface="Inter ExtraBold"/>
              <a:sym typeface="Inter ExtraBold"/>
            </a:endParaRPr>
          </a:p>
          <a:p>
            <a:pPr indent="0" lvl="0" marL="0" marR="0" rtl="0" algn="l">
              <a:lnSpc>
                <a:spcPct val="100000"/>
              </a:lnSpc>
              <a:spcBef>
                <a:spcPts val="0"/>
              </a:spcBef>
              <a:spcAft>
                <a:spcPts val="0"/>
              </a:spcAft>
              <a:buNone/>
            </a:pPr>
            <a:r>
              <a:rPr lang="en-US" sz="6000">
                <a:solidFill>
                  <a:srgbClr val="253278"/>
                </a:solidFill>
                <a:latin typeface="Inter ExtraBold"/>
                <a:ea typeface="Inter ExtraBold"/>
                <a:cs typeface="Inter ExtraBold"/>
                <a:sym typeface="Inter ExtraBold"/>
              </a:rPr>
              <a:t>INFLATION EXPECTATIONS</a:t>
            </a:r>
            <a:endParaRPr sz="6000">
              <a:latin typeface="Inter ExtraBold"/>
              <a:ea typeface="Inter ExtraBold"/>
              <a:cs typeface="Inter ExtraBold"/>
              <a:sym typeface="Inter ExtraBold"/>
            </a:endParaRPr>
          </a:p>
        </p:txBody>
      </p:sp>
      <p:sp>
        <p:nvSpPr>
          <p:cNvPr id="278" name="Google Shape;278;p22"/>
          <p:cNvSpPr txBox="1"/>
          <p:nvPr/>
        </p:nvSpPr>
        <p:spPr>
          <a:xfrm>
            <a:off x="15609125" y="1646775"/>
            <a:ext cx="2343600" cy="6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700">
                <a:solidFill>
                  <a:srgbClr val="253278"/>
                </a:solidFill>
                <a:latin typeface="Inter"/>
                <a:ea typeface="Inter"/>
                <a:cs typeface="Inter"/>
                <a:sym typeface="Inter"/>
              </a:rPr>
              <a:t>4.64%</a:t>
            </a:r>
            <a:r>
              <a:rPr b="1" lang="en-US" sz="2700">
                <a:solidFill>
                  <a:srgbClr val="253278"/>
                </a:solidFill>
                <a:latin typeface="Inter"/>
                <a:ea typeface="Inter"/>
                <a:cs typeface="Inter"/>
                <a:sym typeface="Inter"/>
              </a:rPr>
              <a:t> FFR</a:t>
            </a:r>
            <a:endParaRPr b="1" sz="1700">
              <a:solidFill>
                <a:srgbClr val="253278"/>
              </a:solidFill>
              <a:latin typeface="Inter"/>
              <a:ea typeface="Inter"/>
              <a:cs typeface="Inter"/>
              <a:sym typeface="Inter"/>
            </a:endParaRPr>
          </a:p>
        </p:txBody>
      </p:sp>
      <p:sp>
        <p:nvSpPr>
          <p:cNvPr id="279" name="Google Shape;279;p22"/>
          <p:cNvSpPr txBox="1"/>
          <p:nvPr/>
        </p:nvSpPr>
        <p:spPr>
          <a:xfrm>
            <a:off x="6181775" y="1646775"/>
            <a:ext cx="2476500" cy="8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US" sz="4700">
                <a:solidFill>
                  <a:srgbClr val="202122"/>
                </a:solidFill>
                <a:latin typeface="Times New Roman"/>
                <a:ea typeface="Times New Roman"/>
                <a:cs typeface="Times New Roman"/>
                <a:sym typeface="Times New Roman"/>
              </a:rPr>
              <a:t>i = r + π</a:t>
            </a:r>
            <a:endParaRPr b="1" i="1" sz="4700">
              <a:solidFill>
                <a:srgbClr val="202122"/>
              </a:solidFill>
              <a:latin typeface="Times New Roman"/>
              <a:ea typeface="Times New Roman"/>
              <a:cs typeface="Times New Roman"/>
              <a:sym typeface="Times New Roman"/>
            </a:endParaRPr>
          </a:p>
          <a:p>
            <a:pPr indent="0" lvl="0" marL="0" rtl="0" algn="l">
              <a:spcBef>
                <a:spcPts val="0"/>
              </a:spcBef>
              <a:spcAft>
                <a:spcPts val="0"/>
              </a:spcAft>
              <a:buNone/>
            </a:pPr>
            <a:r>
              <a:t/>
            </a:r>
            <a:endParaRPr i="1" sz="3200">
              <a:solidFill>
                <a:srgbClr val="253278"/>
              </a:solidFill>
              <a:latin typeface="Inter"/>
              <a:ea typeface="Inter"/>
              <a:cs typeface="Inter"/>
              <a:sym typeface="Inter"/>
            </a:endParaRPr>
          </a:p>
        </p:txBody>
      </p:sp>
      <p:cxnSp>
        <p:nvCxnSpPr>
          <p:cNvPr id="280" name="Google Shape;280;p22"/>
          <p:cNvCxnSpPr>
            <a:endCxn id="278" idx="2"/>
          </p:cNvCxnSpPr>
          <p:nvPr/>
        </p:nvCxnSpPr>
        <p:spPr>
          <a:xfrm flipH="1" rot="10800000">
            <a:off x="16061225" y="2247075"/>
            <a:ext cx="719700" cy="525900"/>
          </a:xfrm>
          <a:prstGeom prst="straightConnector1">
            <a:avLst/>
          </a:prstGeom>
          <a:noFill/>
          <a:ln cap="flat" cmpd="sng" w="38100">
            <a:solidFill>
              <a:schemeClr val="dk2"/>
            </a:solidFill>
            <a:prstDash val="solid"/>
            <a:round/>
            <a:headEnd len="med" w="med" type="triangle"/>
            <a:tailEnd len="med" w="med" type="none"/>
          </a:ln>
        </p:spPr>
      </p:cxnSp>
      <p:cxnSp>
        <p:nvCxnSpPr>
          <p:cNvPr id="281" name="Google Shape;281;p22"/>
          <p:cNvCxnSpPr>
            <a:endCxn id="282" idx="2"/>
          </p:cNvCxnSpPr>
          <p:nvPr/>
        </p:nvCxnSpPr>
        <p:spPr>
          <a:xfrm rot="10800000">
            <a:off x="13476425" y="2111525"/>
            <a:ext cx="1611300" cy="534300"/>
          </a:xfrm>
          <a:prstGeom prst="straightConnector1">
            <a:avLst/>
          </a:prstGeom>
          <a:noFill/>
          <a:ln cap="flat" cmpd="sng" w="38100">
            <a:solidFill>
              <a:schemeClr val="dk2"/>
            </a:solidFill>
            <a:prstDash val="solid"/>
            <a:round/>
            <a:headEnd len="med" w="med" type="triangle"/>
            <a:tailEnd len="med" w="med" type="none"/>
          </a:ln>
        </p:spPr>
      </p:cxnSp>
      <p:cxnSp>
        <p:nvCxnSpPr>
          <p:cNvPr id="283" name="Google Shape;283;p22"/>
          <p:cNvCxnSpPr/>
          <p:nvPr/>
        </p:nvCxnSpPr>
        <p:spPr>
          <a:xfrm>
            <a:off x="15204583" y="2729555"/>
            <a:ext cx="9300" cy="4896600"/>
          </a:xfrm>
          <a:prstGeom prst="straightConnector1">
            <a:avLst/>
          </a:prstGeom>
          <a:noFill/>
          <a:ln cap="flat" cmpd="sng" w="9525">
            <a:solidFill>
              <a:schemeClr val="dk2"/>
            </a:solidFill>
            <a:prstDash val="solid"/>
            <a:round/>
            <a:headEnd len="med" w="med" type="none"/>
            <a:tailEnd len="med" w="med" type="none"/>
          </a:ln>
        </p:spPr>
      </p:cxnSp>
      <p:cxnSp>
        <p:nvCxnSpPr>
          <p:cNvPr id="284" name="Google Shape;284;p22"/>
          <p:cNvCxnSpPr/>
          <p:nvPr/>
        </p:nvCxnSpPr>
        <p:spPr>
          <a:xfrm>
            <a:off x="15960826" y="2782289"/>
            <a:ext cx="20400" cy="4830300"/>
          </a:xfrm>
          <a:prstGeom prst="straightConnector1">
            <a:avLst/>
          </a:prstGeom>
          <a:noFill/>
          <a:ln cap="flat" cmpd="sng" w="9525">
            <a:solidFill>
              <a:schemeClr val="dk2"/>
            </a:solidFill>
            <a:prstDash val="solid"/>
            <a:round/>
            <a:headEnd len="med" w="med" type="none"/>
            <a:tailEnd len="med" w="med" type="none"/>
          </a:ln>
        </p:spPr>
      </p:cxnSp>
      <p:sp>
        <p:nvSpPr>
          <p:cNvPr id="282" name="Google Shape;282;p22"/>
          <p:cNvSpPr txBox="1"/>
          <p:nvPr/>
        </p:nvSpPr>
        <p:spPr>
          <a:xfrm>
            <a:off x="12238175" y="1511225"/>
            <a:ext cx="24765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700">
                <a:solidFill>
                  <a:srgbClr val="253278"/>
                </a:solidFill>
                <a:latin typeface="Inter"/>
                <a:ea typeface="Inter"/>
                <a:cs typeface="Inter"/>
                <a:sym typeface="Inter"/>
              </a:rPr>
              <a:t>5.33% FFR</a:t>
            </a:r>
            <a:r>
              <a:rPr lang="en-US" sz="2700">
                <a:solidFill>
                  <a:srgbClr val="253278"/>
                </a:solidFill>
                <a:latin typeface="Inter"/>
                <a:ea typeface="Inter"/>
                <a:cs typeface="Inter"/>
                <a:sym typeface="Inter"/>
              </a:rPr>
              <a:t> </a:t>
            </a:r>
            <a:endParaRPr sz="900"/>
          </a:p>
        </p:txBody>
      </p:sp>
      <p:sp>
        <p:nvSpPr>
          <p:cNvPr id="285" name="Google Shape;285;p22"/>
          <p:cNvSpPr txBox="1"/>
          <p:nvPr/>
        </p:nvSpPr>
        <p:spPr>
          <a:xfrm>
            <a:off x="12448625" y="655588"/>
            <a:ext cx="4987500" cy="92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lt1"/>
                </a:solidFill>
                <a:latin typeface="Inter"/>
                <a:ea typeface="Inter"/>
                <a:cs typeface="Inter"/>
                <a:sym typeface="Inter"/>
              </a:rPr>
              <a:t>S</a:t>
            </a:r>
            <a:r>
              <a:rPr lang="en-US" sz="2400">
                <a:solidFill>
                  <a:schemeClr val="lt1"/>
                </a:solidFill>
                <a:latin typeface="Inter"/>
                <a:ea typeface="Inter"/>
                <a:cs typeface="Inter"/>
                <a:sym typeface="Inter"/>
              </a:rPr>
              <a:t>uggests </a:t>
            </a:r>
            <a:r>
              <a:rPr lang="en-US" sz="2400">
                <a:solidFill>
                  <a:schemeClr val="lt1"/>
                </a:solidFill>
                <a:latin typeface="Inter"/>
                <a:ea typeface="Inter"/>
                <a:cs typeface="Inter"/>
                <a:sym typeface="Inter"/>
              </a:rPr>
              <a:t>a shift to easing monetary policy</a:t>
            </a:r>
            <a:endParaRPr sz="2400">
              <a:solidFill>
                <a:schemeClr val="lt1"/>
              </a:solidFill>
              <a:latin typeface="Inter"/>
              <a:ea typeface="Inter"/>
              <a:cs typeface="Inter"/>
              <a:sym typeface="Inter"/>
            </a:endParaRPr>
          </a:p>
        </p:txBody>
      </p:sp>
      <p:sp>
        <p:nvSpPr>
          <p:cNvPr id="286" name="Google Shape;286;p22"/>
          <p:cNvSpPr txBox="1"/>
          <p:nvPr/>
        </p:nvSpPr>
        <p:spPr>
          <a:xfrm>
            <a:off x="14714675" y="1472825"/>
            <a:ext cx="753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rgbClr val="253278"/>
                </a:solidFill>
                <a:latin typeface="Inter"/>
                <a:ea typeface="Inter"/>
                <a:cs typeface="Inter"/>
                <a:sym typeface="Inter"/>
              </a:rPr>
              <a:t>vs</a:t>
            </a:r>
            <a:endParaRPr sz="3200">
              <a:solidFill>
                <a:srgbClr val="253278"/>
              </a:solidFill>
              <a:latin typeface="Inter"/>
              <a:ea typeface="Inter"/>
              <a:cs typeface="Inter"/>
              <a:sym typeface="Inter"/>
            </a:endParaRPr>
          </a:p>
        </p:txBody>
      </p:sp>
      <p:sp>
        <p:nvSpPr>
          <p:cNvPr id="287" name="Google Shape;287;p22"/>
          <p:cNvSpPr txBox="1"/>
          <p:nvPr/>
        </p:nvSpPr>
        <p:spPr>
          <a:xfrm>
            <a:off x="10226375" y="3979350"/>
            <a:ext cx="49875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Inter"/>
                <a:ea typeface="Inter"/>
                <a:cs typeface="Inter"/>
                <a:sym typeface="Inter"/>
              </a:rPr>
              <a:t>Aggressive tightening addressed inflation risks but increased recession concerns.</a:t>
            </a:r>
            <a:endParaRPr sz="2400">
              <a:latin typeface="Inter"/>
              <a:ea typeface="Inter"/>
              <a:cs typeface="Inter"/>
              <a:sym typeface="Inter"/>
            </a:endParaRPr>
          </a:p>
        </p:txBody>
      </p:sp>
      <p:sp>
        <p:nvSpPr>
          <p:cNvPr id="288" name="Google Shape;288;p22"/>
          <p:cNvSpPr txBox="1"/>
          <p:nvPr/>
        </p:nvSpPr>
        <p:spPr>
          <a:xfrm>
            <a:off x="1041375" y="8051750"/>
            <a:ext cx="15303300" cy="1939500"/>
          </a:xfrm>
          <a:prstGeom prst="rect">
            <a:avLst/>
          </a:prstGeom>
          <a:solidFill>
            <a:srgbClr val="F1D100">
              <a:alpha val="41510"/>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300">
                <a:solidFill>
                  <a:schemeClr val="dk2"/>
                </a:solidFill>
                <a:latin typeface="Inter"/>
                <a:ea typeface="Inter"/>
                <a:cs typeface="Inter"/>
                <a:sym typeface="Inter"/>
              </a:rPr>
              <a:t>Rate cuts amid an economic slowdown, despite ongoing inflation</a:t>
            </a:r>
            <a:r>
              <a:rPr lang="en-US" sz="2700">
                <a:solidFill>
                  <a:schemeClr val="dk2"/>
                </a:solidFill>
                <a:latin typeface="Inter"/>
                <a:ea typeface="Inter"/>
                <a:cs typeface="Inter"/>
                <a:sym typeface="Inter"/>
              </a:rPr>
              <a:t>, aim to </a:t>
            </a:r>
            <a:r>
              <a:rPr b="1" lang="en-US" sz="2700">
                <a:solidFill>
                  <a:schemeClr val="dk2"/>
                </a:solidFill>
                <a:latin typeface="Inter"/>
                <a:ea typeface="Inter"/>
                <a:cs typeface="Inter"/>
                <a:sym typeface="Inter"/>
              </a:rPr>
              <a:t>stimulate growth</a:t>
            </a:r>
            <a:r>
              <a:rPr lang="en-US" sz="2700">
                <a:solidFill>
                  <a:schemeClr val="dk2"/>
                </a:solidFill>
                <a:latin typeface="Inter"/>
                <a:ea typeface="Inter"/>
                <a:cs typeface="Inter"/>
                <a:sym typeface="Inter"/>
              </a:rPr>
              <a:t> and </a:t>
            </a:r>
            <a:r>
              <a:rPr lang="en-US" sz="2700" u="sng">
                <a:solidFill>
                  <a:schemeClr val="dk2"/>
                </a:solidFill>
                <a:latin typeface="Inter"/>
                <a:ea typeface="Inter"/>
                <a:cs typeface="Inter"/>
                <a:sym typeface="Inter"/>
              </a:rPr>
              <a:t>avoid a recession</a:t>
            </a:r>
            <a:r>
              <a:rPr lang="en-US" sz="2700">
                <a:solidFill>
                  <a:schemeClr val="dk2"/>
                </a:solidFill>
                <a:latin typeface="Inter"/>
                <a:ea typeface="Inter"/>
                <a:cs typeface="Inter"/>
                <a:sym typeface="Inter"/>
              </a:rPr>
              <a:t>. A softening economy may</a:t>
            </a:r>
            <a:r>
              <a:rPr b="1" lang="en-US" sz="2700">
                <a:solidFill>
                  <a:schemeClr val="dk2"/>
                </a:solidFill>
                <a:latin typeface="Inter"/>
                <a:ea typeface="Inter"/>
                <a:cs typeface="Inter"/>
                <a:sym typeface="Inter"/>
              </a:rPr>
              <a:t> prioritize economic activity over controlling inflation</a:t>
            </a:r>
            <a:r>
              <a:rPr lang="en-US" sz="2700">
                <a:solidFill>
                  <a:schemeClr val="dk2"/>
                </a:solidFill>
                <a:latin typeface="Inter"/>
                <a:ea typeface="Inter"/>
                <a:cs typeface="Inter"/>
                <a:sym typeface="Inter"/>
              </a:rPr>
              <a:t>, hoping that </a:t>
            </a:r>
            <a:r>
              <a:rPr lang="en-US" sz="2700" u="sng">
                <a:solidFill>
                  <a:schemeClr val="dk2"/>
                </a:solidFill>
                <a:latin typeface="Inter"/>
                <a:ea typeface="Inter"/>
                <a:cs typeface="Inter"/>
                <a:sym typeface="Inter"/>
              </a:rPr>
              <a:t>lower interest rates will encourage investment and spending.</a:t>
            </a:r>
            <a:endParaRPr sz="2700" u="sng">
              <a:solidFill>
                <a:schemeClr val="dk2"/>
              </a:solidFill>
              <a:latin typeface="Inter"/>
              <a:ea typeface="Inter"/>
              <a:cs typeface="Inter"/>
              <a:sym typeface="Inte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53278"/>
        </a:solidFill>
      </p:bgPr>
    </p:bg>
    <p:spTree>
      <p:nvGrpSpPr>
        <p:cNvPr id="292" name="Shape 292"/>
        <p:cNvGrpSpPr/>
        <p:nvPr/>
      </p:nvGrpSpPr>
      <p:grpSpPr>
        <a:xfrm>
          <a:off x="0" y="0"/>
          <a:ext cx="0" cy="0"/>
          <a:chOff x="0" y="0"/>
          <a:chExt cx="0" cy="0"/>
        </a:xfrm>
      </p:grpSpPr>
      <p:sp>
        <p:nvSpPr>
          <p:cNvPr id="293" name="Google Shape;293;p23"/>
          <p:cNvSpPr txBox="1"/>
          <p:nvPr/>
        </p:nvSpPr>
        <p:spPr>
          <a:xfrm>
            <a:off x="1028700" y="3388995"/>
            <a:ext cx="16230600" cy="59847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14400">
                <a:solidFill>
                  <a:srgbClr val="F8EFE5"/>
                </a:solidFill>
                <a:latin typeface="Inter ExtraBold"/>
                <a:ea typeface="Inter ExtraBold"/>
                <a:cs typeface="Inter ExtraBold"/>
                <a:sym typeface="Inter ExtraBold"/>
              </a:rPr>
              <a:t>MOMENTUM </a:t>
            </a:r>
            <a:endParaRPr sz="14400">
              <a:solidFill>
                <a:srgbClr val="F8EFE5"/>
              </a:solidFill>
              <a:latin typeface="Inter ExtraBold"/>
              <a:ea typeface="Inter ExtraBold"/>
              <a:cs typeface="Inter ExtraBold"/>
              <a:sym typeface="Inter ExtraBold"/>
            </a:endParaRPr>
          </a:p>
          <a:p>
            <a:pPr indent="0" lvl="0" marL="0" marR="0" rtl="0" algn="l">
              <a:lnSpc>
                <a:spcPct val="90000"/>
              </a:lnSpc>
              <a:spcBef>
                <a:spcPts val="0"/>
              </a:spcBef>
              <a:spcAft>
                <a:spcPts val="0"/>
              </a:spcAft>
              <a:buNone/>
            </a:pPr>
            <a:r>
              <a:rPr lang="en-US" sz="14400">
                <a:solidFill>
                  <a:srgbClr val="F8EFE5"/>
                </a:solidFill>
                <a:latin typeface="Inter ExtraBold"/>
                <a:ea typeface="Inter ExtraBold"/>
                <a:cs typeface="Inter ExtraBold"/>
                <a:sym typeface="Inter ExtraBold"/>
              </a:rPr>
              <a:t>AND </a:t>
            </a:r>
            <a:endParaRPr sz="14400">
              <a:solidFill>
                <a:srgbClr val="F8EFE5"/>
              </a:solidFill>
              <a:latin typeface="Inter ExtraBold"/>
              <a:ea typeface="Inter ExtraBold"/>
              <a:cs typeface="Inter ExtraBold"/>
              <a:sym typeface="Inter ExtraBold"/>
            </a:endParaRPr>
          </a:p>
          <a:p>
            <a:pPr indent="0" lvl="0" marL="0" marR="0" rtl="0" algn="l">
              <a:lnSpc>
                <a:spcPct val="90000"/>
              </a:lnSpc>
              <a:spcBef>
                <a:spcPts val="0"/>
              </a:spcBef>
              <a:spcAft>
                <a:spcPts val="0"/>
              </a:spcAft>
              <a:buNone/>
            </a:pPr>
            <a:r>
              <a:rPr lang="en-US" sz="14400">
                <a:solidFill>
                  <a:srgbClr val="F8EFE5"/>
                </a:solidFill>
                <a:latin typeface="Inter ExtraBold"/>
                <a:ea typeface="Inter ExtraBold"/>
                <a:cs typeface="Inter ExtraBold"/>
                <a:sym typeface="Inter ExtraBold"/>
              </a:rPr>
              <a:t>INDICATORS</a:t>
            </a:r>
            <a:endParaRPr>
              <a:latin typeface="Inter ExtraBold"/>
              <a:ea typeface="Inter ExtraBold"/>
              <a:cs typeface="Inter ExtraBold"/>
              <a:sym typeface="Inter ExtraBold"/>
            </a:endParaRPr>
          </a:p>
        </p:txBody>
      </p:sp>
      <p:sp>
        <p:nvSpPr>
          <p:cNvPr id="294" name="Google Shape;294;p23"/>
          <p:cNvSpPr txBox="1"/>
          <p:nvPr/>
        </p:nvSpPr>
        <p:spPr>
          <a:xfrm>
            <a:off x="16682530" y="403013"/>
            <a:ext cx="753600" cy="184800"/>
          </a:xfrm>
          <a:prstGeom prst="rect">
            <a:avLst/>
          </a:prstGeom>
          <a:noFill/>
          <a:ln>
            <a:noFill/>
          </a:ln>
        </p:spPr>
        <p:txBody>
          <a:bodyPr anchorCtr="0" anchor="t" bIns="0" lIns="0" spcFirstLastPara="1" rIns="0" wrap="square" tIns="0">
            <a:spAutoFit/>
          </a:bodyPr>
          <a:lstStyle/>
          <a:p>
            <a:pPr indent="0" lvl="0" marL="0" marR="0" rtl="0" algn="r">
              <a:lnSpc>
                <a:spcPct val="119916"/>
              </a:lnSpc>
              <a:spcBef>
                <a:spcPts val="0"/>
              </a:spcBef>
              <a:spcAft>
                <a:spcPts val="0"/>
              </a:spcAft>
              <a:buNone/>
            </a:pPr>
            <a:r>
              <a:rPr b="1" i="0" lang="en-US" sz="1200" u="none" cap="none" strike="noStrike">
                <a:solidFill>
                  <a:srgbClr val="FFFDFC"/>
                </a:solidFill>
                <a:latin typeface="Inter"/>
                <a:ea typeface="Inter"/>
                <a:cs typeface="Inter"/>
                <a:sym typeface="Inter"/>
              </a:rPr>
              <a:t>2024</a:t>
            </a:r>
            <a:endParaRPr/>
          </a:p>
        </p:txBody>
      </p:sp>
      <p:sp>
        <p:nvSpPr>
          <p:cNvPr id="295" name="Google Shape;295;p23"/>
          <p:cNvSpPr txBox="1"/>
          <p:nvPr/>
        </p:nvSpPr>
        <p:spPr>
          <a:xfrm>
            <a:off x="688528" y="403853"/>
            <a:ext cx="5229900" cy="184800"/>
          </a:xfrm>
          <a:prstGeom prst="rect">
            <a:avLst/>
          </a:prstGeom>
          <a:noFill/>
          <a:ln>
            <a:noFill/>
          </a:ln>
        </p:spPr>
        <p:txBody>
          <a:bodyPr anchorCtr="0" anchor="t" bIns="0" lIns="0" spcFirstLastPara="1" rIns="0" wrap="square" tIns="0">
            <a:spAutoFit/>
          </a:bodyPr>
          <a:lstStyle/>
          <a:p>
            <a:pPr indent="0" lvl="0" marL="0" rtl="0" algn="l">
              <a:lnSpc>
                <a:spcPct val="119916"/>
              </a:lnSpc>
              <a:spcBef>
                <a:spcPts val="0"/>
              </a:spcBef>
              <a:spcAft>
                <a:spcPts val="0"/>
              </a:spcAft>
              <a:buSzPts val="1100"/>
              <a:buNone/>
            </a:pPr>
            <a:r>
              <a:rPr b="1" lang="en-US" sz="1200">
                <a:solidFill>
                  <a:srgbClr val="FFFDFC"/>
                </a:solidFill>
                <a:latin typeface="Inter"/>
                <a:ea typeface="Inter"/>
                <a:cs typeface="Inter"/>
                <a:sym typeface="Inter"/>
              </a:rPr>
              <a:t>David Gault, Sam Parent, Ali Zein, Arwa Abdulla, Amalia Jamaludin</a:t>
            </a:r>
            <a:endParaRPr b="1" sz="1200">
              <a:solidFill>
                <a:srgbClr val="FFFDFC"/>
              </a:solidFill>
              <a:latin typeface="Inter"/>
              <a:ea typeface="Inter"/>
              <a:cs typeface="Inter"/>
              <a:sym typeface="Inte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EFE5"/>
        </a:solidFill>
      </p:bgPr>
    </p:bg>
    <p:spTree>
      <p:nvGrpSpPr>
        <p:cNvPr id="299" name="Shape 299"/>
        <p:cNvGrpSpPr/>
        <p:nvPr/>
      </p:nvGrpSpPr>
      <p:grpSpPr>
        <a:xfrm>
          <a:off x="0" y="0"/>
          <a:ext cx="0" cy="0"/>
          <a:chOff x="0" y="0"/>
          <a:chExt cx="0" cy="0"/>
        </a:xfrm>
      </p:grpSpPr>
      <p:sp>
        <p:nvSpPr>
          <p:cNvPr id="300" name="Google Shape;300;p24"/>
          <p:cNvSpPr txBox="1"/>
          <p:nvPr/>
        </p:nvSpPr>
        <p:spPr>
          <a:xfrm>
            <a:off x="16682530" y="403013"/>
            <a:ext cx="753600" cy="184800"/>
          </a:xfrm>
          <a:prstGeom prst="rect">
            <a:avLst/>
          </a:prstGeom>
          <a:noFill/>
          <a:ln>
            <a:noFill/>
          </a:ln>
        </p:spPr>
        <p:txBody>
          <a:bodyPr anchorCtr="0" anchor="t" bIns="0" lIns="0" spcFirstLastPara="1" rIns="0" wrap="square" tIns="0">
            <a:spAutoFit/>
          </a:bodyPr>
          <a:lstStyle/>
          <a:p>
            <a:pPr indent="0" lvl="0" marL="0" marR="0" rtl="0" algn="r">
              <a:lnSpc>
                <a:spcPct val="119916"/>
              </a:lnSpc>
              <a:spcBef>
                <a:spcPts val="0"/>
              </a:spcBef>
              <a:spcAft>
                <a:spcPts val="0"/>
              </a:spcAft>
              <a:buNone/>
            </a:pPr>
            <a:r>
              <a:rPr b="1" i="0" lang="en-US" sz="1200" u="none" cap="none" strike="noStrike">
                <a:solidFill>
                  <a:srgbClr val="253278"/>
                </a:solidFill>
                <a:latin typeface="Inter"/>
                <a:ea typeface="Inter"/>
                <a:cs typeface="Inter"/>
                <a:sym typeface="Inter"/>
              </a:rPr>
              <a:t>2024</a:t>
            </a:r>
            <a:endParaRPr/>
          </a:p>
        </p:txBody>
      </p:sp>
      <p:pic>
        <p:nvPicPr>
          <p:cNvPr id="301" name="Google Shape;301;p24"/>
          <p:cNvPicPr preferRelativeResize="0"/>
          <p:nvPr/>
        </p:nvPicPr>
        <p:blipFill>
          <a:blip r:embed="rId3">
            <a:alphaModFix/>
          </a:blip>
          <a:stretch>
            <a:fillRect/>
          </a:stretch>
        </p:blipFill>
        <p:spPr>
          <a:xfrm>
            <a:off x="73275" y="2109400"/>
            <a:ext cx="9207451" cy="4707625"/>
          </a:xfrm>
          <a:prstGeom prst="rect">
            <a:avLst/>
          </a:prstGeom>
          <a:noFill/>
          <a:ln>
            <a:noFill/>
          </a:ln>
        </p:spPr>
      </p:pic>
      <p:sp>
        <p:nvSpPr>
          <p:cNvPr id="302" name="Google Shape;302;p24"/>
          <p:cNvSpPr txBox="1"/>
          <p:nvPr/>
        </p:nvSpPr>
        <p:spPr>
          <a:xfrm>
            <a:off x="2251825" y="7198700"/>
            <a:ext cx="12204300" cy="26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253278"/>
                </a:solidFill>
                <a:latin typeface="Inter"/>
                <a:ea typeface="Inter"/>
                <a:cs typeface="Inter"/>
                <a:sym typeface="Inter"/>
              </a:rPr>
              <a:t>During the past six months, the </a:t>
            </a:r>
            <a:r>
              <a:rPr b="1" lang="en-US" sz="2400">
                <a:solidFill>
                  <a:srgbClr val="253278"/>
                </a:solidFill>
                <a:latin typeface="Inter"/>
                <a:ea typeface="Inter"/>
                <a:cs typeface="Inter"/>
                <a:sym typeface="Inter"/>
              </a:rPr>
              <a:t>Leading Economic Index</a:t>
            </a:r>
            <a:r>
              <a:rPr lang="en-US" sz="2400">
                <a:solidFill>
                  <a:srgbClr val="253278"/>
                </a:solidFill>
                <a:latin typeface="Inter"/>
                <a:ea typeface="Inter"/>
                <a:cs typeface="Inter"/>
                <a:sym typeface="Inter"/>
              </a:rPr>
              <a:t> has </a:t>
            </a:r>
            <a:r>
              <a:rPr b="1" lang="en-US" sz="2400">
                <a:solidFill>
                  <a:srgbClr val="253278"/>
                </a:solidFill>
                <a:latin typeface="Inter"/>
                <a:ea typeface="Inter"/>
                <a:cs typeface="Inter"/>
                <a:sym typeface="Inter"/>
              </a:rPr>
              <a:t>fallen by 2.2%</a:t>
            </a:r>
            <a:r>
              <a:rPr lang="en-US" sz="2400">
                <a:solidFill>
                  <a:srgbClr val="253278"/>
                </a:solidFill>
                <a:latin typeface="Inter"/>
                <a:ea typeface="Inter"/>
                <a:cs typeface="Inter"/>
                <a:sym typeface="Inter"/>
              </a:rPr>
              <a:t>, the leading negative contributor to this decrease being a lack of orders for nondefense capital goods. (excluding aircraft) </a:t>
            </a:r>
            <a:r>
              <a:rPr b="1" lang="en-US" sz="2400">
                <a:solidFill>
                  <a:srgbClr val="253278"/>
                </a:solidFill>
                <a:latin typeface="Inter"/>
                <a:ea typeface="Inter"/>
                <a:cs typeface="Inter"/>
                <a:sym typeface="Inter"/>
              </a:rPr>
              <a:t>The orders were weak in 11/14 industries</a:t>
            </a:r>
            <a:r>
              <a:rPr lang="en-US" sz="2400">
                <a:solidFill>
                  <a:srgbClr val="253278"/>
                </a:solidFill>
                <a:latin typeface="Inter"/>
                <a:ea typeface="Inter"/>
                <a:cs typeface="Inter"/>
                <a:sym typeface="Inter"/>
              </a:rPr>
              <a:t>. Further factors have also seen negative impacts, likely </a:t>
            </a:r>
            <a:r>
              <a:rPr b="1" lang="en-US" sz="2400">
                <a:solidFill>
                  <a:srgbClr val="253278"/>
                </a:solidFill>
                <a:latin typeface="Inter"/>
                <a:ea typeface="Inter"/>
                <a:cs typeface="Inter"/>
                <a:sym typeface="Inter"/>
              </a:rPr>
              <a:t>due to the hurricanes affecting the SouthEastern U.S.</a:t>
            </a:r>
            <a:r>
              <a:rPr lang="en-US" sz="2400">
                <a:solidFill>
                  <a:srgbClr val="253278"/>
                </a:solidFill>
                <a:latin typeface="Inter"/>
                <a:ea typeface="Inter"/>
                <a:cs typeface="Inter"/>
                <a:sym typeface="Inter"/>
              </a:rPr>
              <a:t>. The LEI overall is suggesting </a:t>
            </a:r>
            <a:r>
              <a:rPr b="1" lang="en-US" sz="2400">
                <a:solidFill>
                  <a:srgbClr val="253278"/>
                </a:solidFill>
                <a:latin typeface="Inter"/>
                <a:ea typeface="Inter"/>
                <a:cs typeface="Inter"/>
                <a:sym typeface="Inter"/>
              </a:rPr>
              <a:t>future hardship</a:t>
            </a:r>
            <a:r>
              <a:rPr lang="en-US" sz="2400">
                <a:solidFill>
                  <a:srgbClr val="253278"/>
                </a:solidFill>
                <a:latin typeface="Inter"/>
                <a:ea typeface="Inter"/>
                <a:cs typeface="Inter"/>
                <a:sym typeface="Inter"/>
              </a:rPr>
              <a:t> for the US economy. </a:t>
            </a:r>
            <a:endParaRPr sz="2400">
              <a:solidFill>
                <a:srgbClr val="253278"/>
              </a:solidFill>
              <a:latin typeface="Inter"/>
              <a:ea typeface="Inter"/>
              <a:cs typeface="Inter"/>
              <a:sym typeface="Inter"/>
            </a:endParaRPr>
          </a:p>
        </p:txBody>
      </p:sp>
      <p:sp>
        <p:nvSpPr>
          <p:cNvPr id="303" name="Google Shape;303;p24"/>
          <p:cNvSpPr txBox="1"/>
          <p:nvPr/>
        </p:nvSpPr>
        <p:spPr>
          <a:xfrm>
            <a:off x="498200" y="0"/>
            <a:ext cx="16292100" cy="1431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9300">
                <a:solidFill>
                  <a:srgbClr val="253278"/>
                </a:solidFill>
                <a:latin typeface="Inter ExtraBold"/>
                <a:ea typeface="Inter ExtraBold"/>
                <a:cs typeface="Inter ExtraBold"/>
                <a:sym typeface="Inter ExtraBold"/>
              </a:rPr>
              <a:t>Recent: As of October 2024</a:t>
            </a:r>
            <a:endParaRPr sz="9300">
              <a:latin typeface="Inter ExtraBold"/>
              <a:ea typeface="Inter ExtraBold"/>
              <a:cs typeface="Inter ExtraBold"/>
              <a:sym typeface="Inter ExtraBold"/>
            </a:endParaRPr>
          </a:p>
        </p:txBody>
      </p:sp>
      <p:pic>
        <p:nvPicPr>
          <p:cNvPr id="304" name="Google Shape;304;p24"/>
          <p:cNvPicPr preferRelativeResize="0"/>
          <p:nvPr/>
        </p:nvPicPr>
        <p:blipFill rotWithShape="1">
          <a:blip r:embed="rId4">
            <a:alphaModFix/>
          </a:blip>
          <a:srcRect b="12838" l="0" r="0" t="0"/>
          <a:stretch/>
        </p:blipFill>
        <p:spPr>
          <a:xfrm>
            <a:off x="9486700" y="2450525"/>
            <a:ext cx="8801299" cy="436649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EFE5"/>
        </a:solidFill>
      </p:bgPr>
    </p:bg>
    <p:spTree>
      <p:nvGrpSpPr>
        <p:cNvPr id="308" name="Shape 308"/>
        <p:cNvGrpSpPr/>
        <p:nvPr/>
      </p:nvGrpSpPr>
      <p:grpSpPr>
        <a:xfrm>
          <a:off x="0" y="0"/>
          <a:ext cx="0" cy="0"/>
          <a:chOff x="0" y="0"/>
          <a:chExt cx="0" cy="0"/>
        </a:xfrm>
      </p:grpSpPr>
      <p:sp>
        <p:nvSpPr>
          <p:cNvPr id="309" name="Google Shape;309;p25"/>
          <p:cNvSpPr txBox="1"/>
          <p:nvPr/>
        </p:nvSpPr>
        <p:spPr>
          <a:xfrm>
            <a:off x="16682530" y="403013"/>
            <a:ext cx="753600" cy="184800"/>
          </a:xfrm>
          <a:prstGeom prst="rect">
            <a:avLst/>
          </a:prstGeom>
          <a:noFill/>
          <a:ln>
            <a:noFill/>
          </a:ln>
        </p:spPr>
        <p:txBody>
          <a:bodyPr anchorCtr="0" anchor="t" bIns="0" lIns="0" spcFirstLastPara="1" rIns="0" wrap="square" tIns="0">
            <a:spAutoFit/>
          </a:bodyPr>
          <a:lstStyle/>
          <a:p>
            <a:pPr indent="0" lvl="0" marL="0" marR="0" rtl="0" algn="r">
              <a:lnSpc>
                <a:spcPct val="119916"/>
              </a:lnSpc>
              <a:spcBef>
                <a:spcPts val="0"/>
              </a:spcBef>
              <a:spcAft>
                <a:spcPts val="0"/>
              </a:spcAft>
              <a:buNone/>
            </a:pPr>
            <a:r>
              <a:rPr b="1" i="0" lang="en-US" sz="1200" u="none" cap="none" strike="noStrike">
                <a:solidFill>
                  <a:srgbClr val="253278"/>
                </a:solidFill>
                <a:latin typeface="Inter"/>
                <a:ea typeface="Inter"/>
                <a:cs typeface="Inter"/>
                <a:sym typeface="Inter"/>
              </a:rPr>
              <a:t>2024</a:t>
            </a:r>
            <a:endParaRPr/>
          </a:p>
        </p:txBody>
      </p:sp>
      <p:pic>
        <p:nvPicPr>
          <p:cNvPr id="310" name="Google Shape;310;p25"/>
          <p:cNvPicPr preferRelativeResize="0"/>
          <p:nvPr/>
        </p:nvPicPr>
        <p:blipFill>
          <a:blip r:embed="rId3">
            <a:alphaModFix/>
          </a:blip>
          <a:stretch>
            <a:fillRect/>
          </a:stretch>
        </p:blipFill>
        <p:spPr>
          <a:xfrm>
            <a:off x="276925" y="2625275"/>
            <a:ext cx="10935725" cy="5737674"/>
          </a:xfrm>
          <a:prstGeom prst="rect">
            <a:avLst/>
          </a:prstGeom>
          <a:noFill/>
          <a:ln>
            <a:noFill/>
          </a:ln>
        </p:spPr>
      </p:pic>
      <p:sp>
        <p:nvSpPr>
          <p:cNvPr id="311" name="Google Shape;311;p25"/>
          <p:cNvSpPr txBox="1"/>
          <p:nvPr/>
        </p:nvSpPr>
        <p:spPr>
          <a:xfrm>
            <a:off x="11212650" y="3712175"/>
            <a:ext cx="6736200" cy="380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500">
                <a:solidFill>
                  <a:srgbClr val="253278"/>
                </a:solidFill>
                <a:latin typeface="Inter"/>
                <a:ea typeface="Inter"/>
                <a:cs typeface="Inter"/>
                <a:sym typeface="Inter"/>
              </a:rPr>
              <a:t>The </a:t>
            </a:r>
            <a:r>
              <a:rPr b="1" lang="en-US" sz="2500">
                <a:solidFill>
                  <a:srgbClr val="253278"/>
                </a:solidFill>
                <a:latin typeface="Inter"/>
                <a:ea typeface="Inter"/>
                <a:cs typeface="Inter"/>
                <a:sym typeface="Inter"/>
              </a:rPr>
              <a:t>Coincident Economic Index grew by .8%</a:t>
            </a:r>
            <a:r>
              <a:rPr lang="en-US" sz="2500">
                <a:solidFill>
                  <a:srgbClr val="253278"/>
                </a:solidFill>
                <a:latin typeface="Inter"/>
                <a:ea typeface="Inter"/>
                <a:cs typeface="Inter"/>
                <a:sym typeface="Inter"/>
              </a:rPr>
              <a:t> over the last six months. The components of the CEI are used to </a:t>
            </a:r>
            <a:r>
              <a:rPr lang="en-US" sz="2500">
                <a:solidFill>
                  <a:schemeClr val="accent2"/>
                </a:solidFill>
                <a:latin typeface="Inter"/>
                <a:ea typeface="Inter"/>
                <a:cs typeface="Inter"/>
                <a:sym typeface="Inter"/>
              </a:rPr>
              <a:t>indicate recessions</a:t>
            </a:r>
            <a:r>
              <a:rPr lang="en-US" sz="2500">
                <a:solidFill>
                  <a:srgbClr val="253278"/>
                </a:solidFill>
                <a:latin typeface="Inter"/>
                <a:ea typeface="Inter"/>
                <a:cs typeface="Inter"/>
                <a:sym typeface="Inter"/>
              </a:rPr>
              <a:t>. This previous month yielded </a:t>
            </a:r>
            <a:r>
              <a:rPr b="1" lang="en-US" sz="2500">
                <a:solidFill>
                  <a:srgbClr val="253278"/>
                </a:solidFill>
                <a:latin typeface="Inter"/>
                <a:ea typeface="Inter"/>
                <a:cs typeface="Inter"/>
                <a:sym typeface="Inter"/>
              </a:rPr>
              <a:t>no change in the CEI</a:t>
            </a:r>
            <a:r>
              <a:rPr lang="en-US" sz="2500">
                <a:solidFill>
                  <a:srgbClr val="253278"/>
                </a:solidFill>
                <a:latin typeface="Inter"/>
                <a:ea typeface="Inter"/>
                <a:cs typeface="Inter"/>
                <a:sym typeface="Inter"/>
              </a:rPr>
              <a:t>, with </a:t>
            </a:r>
            <a:r>
              <a:rPr b="1" lang="en-US" sz="2500">
                <a:solidFill>
                  <a:srgbClr val="253278"/>
                </a:solidFill>
                <a:latin typeface="Inter"/>
                <a:ea typeface="Inter"/>
                <a:cs typeface="Inter"/>
                <a:sym typeface="Inter"/>
              </a:rPr>
              <a:t>positive factors being offset by negative industrial production</a:t>
            </a:r>
            <a:r>
              <a:rPr lang="en-US" sz="2500">
                <a:solidFill>
                  <a:srgbClr val="253278"/>
                </a:solidFill>
                <a:latin typeface="Inter"/>
                <a:ea typeface="Inter"/>
                <a:cs typeface="Inter"/>
                <a:sym typeface="Inter"/>
              </a:rPr>
              <a:t>. </a:t>
            </a:r>
            <a:endParaRPr sz="2500">
              <a:solidFill>
                <a:srgbClr val="253278"/>
              </a:solidFill>
              <a:latin typeface="Inter"/>
              <a:ea typeface="Inter"/>
              <a:cs typeface="Inter"/>
              <a:sym typeface="Inter"/>
            </a:endParaRPr>
          </a:p>
          <a:p>
            <a:pPr indent="0" lvl="0" marL="0" rtl="0" algn="l">
              <a:spcBef>
                <a:spcPts val="0"/>
              </a:spcBef>
              <a:spcAft>
                <a:spcPts val="0"/>
              </a:spcAft>
              <a:buClr>
                <a:schemeClr val="dk1"/>
              </a:buClr>
              <a:buSzPts val="1100"/>
              <a:buFont typeface="Arial"/>
              <a:buNone/>
            </a:pPr>
            <a:r>
              <a:t/>
            </a:r>
            <a:endParaRPr sz="2500">
              <a:solidFill>
                <a:srgbClr val="253278"/>
              </a:solidFill>
              <a:latin typeface="Inter"/>
              <a:ea typeface="Inter"/>
              <a:cs typeface="Inter"/>
              <a:sym typeface="Inter"/>
            </a:endParaRPr>
          </a:p>
          <a:p>
            <a:pPr indent="0" lvl="0" marL="0" rtl="0" algn="l">
              <a:spcBef>
                <a:spcPts val="0"/>
              </a:spcBef>
              <a:spcAft>
                <a:spcPts val="0"/>
              </a:spcAft>
              <a:buNone/>
            </a:pPr>
            <a:r>
              <a:t/>
            </a:r>
            <a:endParaRPr sz="2500">
              <a:solidFill>
                <a:srgbClr val="253278"/>
              </a:solidFill>
              <a:latin typeface="Inter"/>
              <a:ea typeface="Inter"/>
              <a:cs typeface="Inter"/>
              <a:sym typeface="Inter"/>
            </a:endParaRPr>
          </a:p>
        </p:txBody>
      </p:sp>
      <p:sp>
        <p:nvSpPr>
          <p:cNvPr id="312" name="Google Shape;312;p25"/>
          <p:cNvSpPr txBox="1"/>
          <p:nvPr/>
        </p:nvSpPr>
        <p:spPr>
          <a:xfrm>
            <a:off x="498200" y="0"/>
            <a:ext cx="16292100" cy="1431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9300">
                <a:solidFill>
                  <a:srgbClr val="253278"/>
                </a:solidFill>
                <a:latin typeface="Inter ExtraBold"/>
                <a:ea typeface="Inter ExtraBold"/>
                <a:cs typeface="Inter ExtraBold"/>
                <a:sym typeface="Inter ExtraBold"/>
              </a:rPr>
              <a:t>Recent: As of October 2024</a:t>
            </a:r>
            <a:endParaRPr sz="9300">
              <a:latin typeface="Inter ExtraBold"/>
              <a:ea typeface="Inter ExtraBold"/>
              <a:cs typeface="Inter ExtraBold"/>
              <a:sym typeface="Inter Extra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EFE5"/>
        </a:solidFill>
      </p:bgPr>
    </p:bg>
    <p:spTree>
      <p:nvGrpSpPr>
        <p:cNvPr id="65" name="Shape 65"/>
        <p:cNvGrpSpPr/>
        <p:nvPr/>
      </p:nvGrpSpPr>
      <p:grpSpPr>
        <a:xfrm>
          <a:off x="0" y="0"/>
          <a:ext cx="0" cy="0"/>
          <a:chOff x="0" y="0"/>
          <a:chExt cx="0" cy="0"/>
        </a:xfrm>
      </p:grpSpPr>
      <p:pic>
        <p:nvPicPr>
          <p:cNvPr id="66" name="Google Shape;66;p8"/>
          <p:cNvPicPr preferRelativeResize="0"/>
          <p:nvPr/>
        </p:nvPicPr>
        <p:blipFill>
          <a:blip r:embed="rId3">
            <a:alphaModFix/>
          </a:blip>
          <a:stretch>
            <a:fillRect/>
          </a:stretch>
        </p:blipFill>
        <p:spPr>
          <a:xfrm>
            <a:off x="14976352" y="669957"/>
            <a:ext cx="2549651" cy="2473314"/>
          </a:xfrm>
          <a:prstGeom prst="rect">
            <a:avLst/>
          </a:prstGeom>
          <a:noFill/>
          <a:ln>
            <a:noFill/>
          </a:ln>
        </p:spPr>
      </p:pic>
      <p:grpSp>
        <p:nvGrpSpPr>
          <p:cNvPr id="67" name="Google Shape;67;p8"/>
          <p:cNvGrpSpPr/>
          <p:nvPr/>
        </p:nvGrpSpPr>
        <p:grpSpPr>
          <a:xfrm>
            <a:off x="1028650" y="3429000"/>
            <a:ext cx="16230707" cy="3105119"/>
            <a:chOff x="0" y="-9525"/>
            <a:chExt cx="4274726" cy="1260348"/>
          </a:xfrm>
        </p:grpSpPr>
        <p:sp>
          <p:nvSpPr>
            <p:cNvPr id="68" name="Google Shape;68;p8"/>
            <p:cNvSpPr/>
            <p:nvPr/>
          </p:nvSpPr>
          <p:spPr>
            <a:xfrm>
              <a:off x="0" y="0"/>
              <a:ext cx="4274726" cy="1250823"/>
            </a:xfrm>
            <a:custGeom>
              <a:rect b="b" l="l" r="r" t="t"/>
              <a:pathLst>
                <a:path extrusionOk="0" h="1250823" w="4274726">
                  <a:moveTo>
                    <a:pt x="0" y="0"/>
                  </a:moveTo>
                  <a:lnTo>
                    <a:pt x="4274726" y="0"/>
                  </a:lnTo>
                  <a:lnTo>
                    <a:pt x="4274726" y="1250823"/>
                  </a:lnTo>
                  <a:lnTo>
                    <a:pt x="0" y="1250823"/>
                  </a:lnTo>
                  <a:close/>
                </a:path>
              </a:pathLst>
            </a:custGeom>
            <a:solidFill>
              <a:srgbClr val="253278"/>
            </a:solidFill>
            <a:ln>
              <a:noFill/>
            </a:ln>
          </p:spPr>
        </p:sp>
        <p:sp>
          <p:nvSpPr>
            <p:cNvPr id="69" name="Google Shape;69;p8"/>
            <p:cNvSpPr txBox="1"/>
            <p:nvPr/>
          </p:nvSpPr>
          <p:spPr>
            <a:xfrm>
              <a:off x="0" y="-9525"/>
              <a:ext cx="4274726" cy="1260348"/>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70" name="Google Shape;70;p8"/>
          <p:cNvSpPr txBox="1"/>
          <p:nvPr/>
        </p:nvSpPr>
        <p:spPr>
          <a:xfrm>
            <a:off x="1028650" y="1381800"/>
            <a:ext cx="12508800" cy="1539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10000">
                <a:solidFill>
                  <a:srgbClr val="253278"/>
                </a:solidFill>
                <a:latin typeface="Inter ExtraBold"/>
                <a:ea typeface="Inter ExtraBold"/>
                <a:cs typeface="Inter ExtraBold"/>
                <a:sym typeface="Inter ExtraBold"/>
              </a:rPr>
              <a:t>INTRODUCTION</a:t>
            </a:r>
            <a:endParaRPr sz="10000">
              <a:latin typeface="Inter ExtraBold"/>
              <a:ea typeface="Inter ExtraBold"/>
              <a:cs typeface="Inter ExtraBold"/>
              <a:sym typeface="Inter ExtraBold"/>
            </a:endParaRPr>
          </a:p>
        </p:txBody>
      </p:sp>
      <p:sp>
        <p:nvSpPr>
          <p:cNvPr id="71" name="Google Shape;71;p8"/>
          <p:cNvSpPr txBox="1"/>
          <p:nvPr/>
        </p:nvSpPr>
        <p:spPr>
          <a:xfrm>
            <a:off x="1506120" y="3874610"/>
            <a:ext cx="4189200" cy="507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3300">
                <a:solidFill>
                  <a:srgbClr val="F8EFE5"/>
                </a:solidFill>
                <a:latin typeface="Inter SemiBold"/>
                <a:ea typeface="Inter SemiBold"/>
                <a:cs typeface="Inter SemiBold"/>
                <a:sym typeface="Inter SemiBold"/>
              </a:rPr>
              <a:t>GDP</a:t>
            </a:r>
            <a:endParaRPr sz="1100"/>
          </a:p>
        </p:txBody>
      </p:sp>
      <p:sp>
        <p:nvSpPr>
          <p:cNvPr id="72" name="Google Shape;72;p8"/>
          <p:cNvSpPr txBox="1"/>
          <p:nvPr/>
        </p:nvSpPr>
        <p:spPr>
          <a:xfrm>
            <a:off x="1506123" y="4707450"/>
            <a:ext cx="2549700" cy="1108200"/>
          </a:xfrm>
          <a:prstGeom prst="rect">
            <a:avLst/>
          </a:prstGeom>
          <a:noFill/>
          <a:ln>
            <a:noFill/>
          </a:ln>
        </p:spPr>
        <p:txBody>
          <a:bodyPr anchorCtr="0" anchor="t" bIns="0" lIns="0" spcFirstLastPara="1" rIns="0" wrap="square" tIns="0">
            <a:spAutoFit/>
          </a:bodyPr>
          <a:lstStyle/>
          <a:p>
            <a:pPr indent="-381000" lvl="0" marL="457200" marR="0" rtl="0" algn="l">
              <a:lnSpc>
                <a:spcPct val="100000"/>
              </a:lnSpc>
              <a:spcBef>
                <a:spcPts val="0"/>
              </a:spcBef>
              <a:spcAft>
                <a:spcPts val="0"/>
              </a:spcAft>
              <a:buClr>
                <a:srgbClr val="F8EFE5"/>
              </a:buClr>
              <a:buSzPts val="2400"/>
              <a:buFont typeface="Inter"/>
              <a:buChar char="●"/>
            </a:pPr>
            <a:r>
              <a:rPr lang="en-US" sz="2400">
                <a:solidFill>
                  <a:srgbClr val="F8EFE5"/>
                </a:solidFill>
                <a:latin typeface="Inter"/>
                <a:ea typeface="Inter"/>
                <a:cs typeface="Inter"/>
                <a:sym typeface="Inter"/>
              </a:rPr>
              <a:t>Trend</a:t>
            </a:r>
            <a:endParaRPr sz="2400">
              <a:solidFill>
                <a:srgbClr val="F8EFE5"/>
              </a:solidFill>
              <a:latin typeface="Inter"/>
              <a:ea typeface="Inter"/>
              <a:cs typeface="Inter"/>
              <a:sym typeface="Inter"/>
            </a:endParaRPr>
          </a:p>
          <a:p>
            <a:pPr indent="-381000" lvl="0" marL="457200" marR="0" rtl="0" algn="l">
              <a:lnSpc>
                <a:spcPct val="100000"/>
              </a:lnSpc>
              <a:spcBef>
                <a:spcPts val="0"/>
              </a:spcBef>
              <a:spcAft>
                <a:spcPts val="0"/>
              </a:spcAft>
              <a:buClr>
                <a:srgbClr val="F8EFE5"/>
              </a:buClr>
              <a:buSzPts val="2400"/>
              <a:buFont typeface="Inter"/>
              <a:buChar char="●"/>
            </a:pPr>
            <a:r>
              <a:rPr lang="en-US" sz="2400">
                <a:solidFill>
                  <a:srgbClr val="F8EFE5"/>
                </a:solidFill>
                <a:latin typeface="Inter"/>
                <a:ea typeface="Inter"/>
                <a:cs typeface="Inter"/>
                <a:sym typeface="Inter"/>
              </a:rPr>
              <a:t>Components</a:t>
            </a:r>
            <a:endParaRPr sz="2400">
              <a:solidFill>
                <a:srgbClr val="F8EFE5"/>
              </a:solidFill>
              <a:latin typeface="Inter"/>
              <a:ea typeface="Inter"/>
              <a:cs typeface="Inter"/>
              <a:sym typeface="Inter"/>
            </a:endParaRPr>
          </a:p>
          <a:p>
            <a:pPr indent="-381000" lvl="0" marL="457200" marR="0" rtl="0" algn="l">
              <a:lnSpc>
                <a:spcPct val="100000"/>
              </a:lnSpc>
              <a:spcBef>
                <a:spcPts val="0"/>
              </a:spcBef>
              <a:spcAft>
                <a:spcPts val="0"/>
              </a:spcAft>
              <a:buClr>
                <a:srgbClr val="F8EFE5"/>
              </a:buClr>
              <a:buSzPts val="2400"/>
              <a:buFont typeface="Inter"/>
              <a:buChar char="●"/>
            </a:pPr>
            <a:r>
              <a:rPr lang="en-US" sz="2400">
                <a:solidFill>
                  <a:srgbClr val="F8EFE5"/>
                </a:solidFill>
                <a:latin typeface="Inter"/>
                <a:ea typeface="Inter"/>
                <a:cs typeface="Inter"/>
                <a:sym typeface="Inter"/>
              </a:rPr>
              <a:t>Gap </a:t>
            </a:r>
            <a:endParaRPr sz="2400">
              <a:solidFill>
                <a:srgbClr val="F8EFE5"/>
              </a:solidFill>
              <a:latin typeface="Inter"/>
              <a:ea typeface="Inter"/>
              <a:cs typeface="Inter"/>
              <a:sym typeface="Inter"/>
            </a:endParaRPr>
          </a:p>
        </p:txBody>
      </p:sp>
      <p:sp>
        <p:nvSpPr>
          <p:cNvPr id="73" name="Google Shape;73;p8"/>
          <p:cNvSpPr txBox="1"/>
          <p:nvPr/>
        </p:nvSpPr>
        <p:spPr>
          <a:xfrm>
            <a:off x="4857874" y="3874600"/>
            <a:ext cx="3489900" cy="507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3300">
                <a:solidFill>
                  <a:srgbClr val="F8EFE5"/>
                </a:solidFill>
                <a:latin typeface="Inter SemiBold"/>
                <a:ea typeface="Inter SemiBold"/>
                <a:cs typeface="Inter SemiBold"/>
                <a:sym typeface="Inter SemiBold"/>
              </a:rPr>
              <a:t>LABOR MARKET</a:t>
            </a:r>
            <a:endParaRPr sz="1100"/>
          </a:p>
        </p:txBody>
      </p:sp>
      <p:sp>
        <p:nvSpPr>
          <p:cNvPr id="74" name="Google Shape;74;p8"/>
          <p:cNvSpPr txBox="1"/>
          <p:nvPr/>
        </p:nvSpPr>
        <p:spPr>
          <a:xfrm>
            <a:off x="4662888" y="4707450"/>
            <a:ext cx="3684900" cy="1477800"/>
          </a:xfrm>
          <a:prstGeom prst="rect">
            <a:avLst/>
          </a:prstGeom>
          <a:noFill/>
          <a:ln>
            <a:noFill/>
          </a:ln>
        </p:spPr>
        <p:txBody>
          <a:bodyPr anchorCtr="0" anchor="t" bIns="0" lIns="0" spcFirstLastPara="1" rIns="0" wrap="square" tIns="0">
            <a:spAutoFit/>
          </a:bodyPr>
          <a:lstStyle/>
          <a:p>
            <a:pPr indent="-381000" lvl="0" marL="457200" rtl="0" algn="l">
              <a:spcBef>
                <a:spcPts val="0"/>
              </a:spcBef>
              <a:spcAft>
                <a:spcPts val="0"/>
              </a:spcAft>
              <a:buClr>
                <a:srgbClr val="F8EFE5"/>
              </a:buClr>
              <a:buSzPts val="2400"/>
              <a:buFont typeface="Inter"/>
              <a:buChar char="●"/>
            </a:pPr>
            <a:r>
              <a:rPr lang="en-US" sz="2400">
                <a:solidFill>
                  <a:srgbClr val="F8EFE5"/>
                </a:solidFill>
                <a:latin typeface="Inter"/>
                <a:ea typeface="Inter"/>
                <a:cs typeface="Inter"/>
                <a:sym typeface="Inter"/>
              </a:rPr>
              <a:t>Unemployment gap</a:t>
            </a:r>
            <a:endParaRPr sz="2400">
              <a:solidFill>
                <a:srgbClr val="F8EFE5"/>
              </a:solidFill>
              <a:latin typeface="Inter"/>
              <a:ea typeface="Inter"/>
              <a:cs typeface="Inter"/>
              <a:sym typeface="Inter"/>
            </a:endParaRPr>
          </a:p>
          <a:p>
            <a:pPr indent="-381000" lvl="0" marL="457200" rtl="0" algn="l">
              <a:spcBef>
                <a:spcPts val="0"/>
              </a:spcBef>
              <a:spcAft>
                <a:spcPts val="0"/>
              </a:spcAft>
              <a:buClr>
                <a:srgbClr val="F8EFE5"/>
              </a:buClr>
              <a:buSzPts val="2400"/>
              <a:buFont typeface="Inter"/>
              <a:buChar char="●"/>
            </a:pPr>
            <a:r>
              <a:rPr lang="en-US" sz="2400">
                <a:solidFill>
                  <a:srgbClr val="F8EFE5"/>
                </a:solidFill>
                <a:latin typeface="Inter"/>
                <a:ea typeface="Inter"/>
                <a:cs typeface="Inter"/>
                <a:sym typeface="Inter"/>
              </a:rPr>
              <a:t>Labor force</a:t>
            </a:r>
            <a:endParaRPr sz="2400">
              <a:solidFill>
                <a:srgbClr val="F8EFE5"/>
              </a:solidFill>
              <a:latin typeface="Inter"/>
              <a:ea typeface="Inter"/>
              <a:cs typeface="Inter"/>
              <a:sym typeface="Inter"/>
            </a:endParaRPr>
          </a:p>
          <a:p>
            <a:pPr indent="-381000" lvl="0" marL="457200" rtl="0" algn="l">
              <a:spcBef>
                <a:spcPts val="0"/>
              </a:spcBef>
              <a:spcAft>
                <a:spcPts val="0"/>
              </a:spcAft>
              <a:buClr>
                <a:srgbClr val="F8EFE5"/>
              </a:buClr>
              <a:buSzPts val="2400"/>
              <a:buFont typeface="Inter"/>
              <a:buChar char="●"/>
            </a:pPr>
            <a:r>
              <a:rPr lang="en-US" sz="2400">
                <a:solidFill>
                  <a:srgbClr val="F8EFE5"/>
                </a:solidFill>
                <a:latin typeface="Inter"/>
                <a:ea typeface="Inter"/>
                <a:cs typeface="Inter"/>
                <a:sym typeface="Inter"/>
              </a:rPr>
              <a:t>Trend</a:t>
            </a:r>
            <a:endParaRPr sz="2400">
              <a:solidFill>
                <a:srgbClr val="F8EFE5"/>
              </a:solidFill>
              <a:latin typeface="Inter"/>
              <a:ea typeface="Inter"/>
              <a:cs typeface="Inter"/>
              <a:sym typeface="Inter"/>
            </a:endParaRPr>
          </a:p>
          <a:p>
            <a:pPr indent="-381000" lvl="0" marL="457200" rtl="0" algn="l">
              <a:spcBef>
                <a:spcPts val="0"/>
              </a:spcBef>
              <a:spcAft>
                <a:spcPts val="0"/>
              </a:spcAft>
              <a:buClr>
                <a:srgbClr val="F8EFE5"/>
              </a:buClr>
              <a:buSzPts val="2400"/>
              <a:buFont typeface="Inter"/>
              <a:buChar char="●"/>
            </a:pPr>
            <a:r>
              <a:rPr lang="en-US" sz="2400">
                <a:solidFill>
                  <a:srgbClr val="F8EFE5"/>
                </a:solidFill>
                <a:latin typeface="Inter"/>
                <a:ea typeface="Inter"/>
                <a:cs typeface="Inter"/>
                <a:sym typeface="Inter"/>
              </a:rPr>
              <a:t>Job creation &amp; wages</a:t>
            </a:r>
            <a:endParaRPr sz="2400">
              <a:solidFill>
                <a:srgbClr val="F8EFE5"/>
              </a:solidFill>
              <a:latin typeface="Inter"/>
              <a:ea typeface="Inter"/>
              <a:cs typeface="Inter"/>
              <a:sym typeface="Inter"/>
            </a:endParaRPr>
          </a:p>
        </p:txBody>
      </p:sp>
      <p:sp>
        <p:nvSpPr>
          <p:cNvPr id="75" name="Google Shape;75;p8"/>
          <p:cNvSpPr txBox="1"/>
          <p:nvPr/>
        </p:nvSpPr>
        <p:spPr>
          <a:xfrm>
            <a:off x="9047074" y="3897700"/>
            <a:ext cx="2691600" cy="507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3300">
                <a:solidFill>
                  <a:srgbClr val="F8EFE5"/>
                </a:solidFill>
                <a:latin typeface="Inter SemiBold"/>
                <a:ea typeface="Inter SemiBold"/>
                <a:cs typeface="Inter SemiBold"/>
                <a:sym typeface="Inter SemiBold"/>
              </a:rPr>
              <a:t>AD &amp; AS </a:t>
            </a:r>
            <a:endParaRPr sz="3300"/>
          </a:p>
        </p:txBody>
      </p:sp>
      <p:sp>
        <p:nvSpPr>
          <p:cNvPr id="76" name="Google Shape;76;p8"/>
          <p:cNvSpPr txBox="1"/>
          <p:nvPr/>
        </p:nvSpPr>
        <p:spPr>
          <a:xfrm>
            <a:off x="9047075" y="4707450"/>
            <a:ext cx="3268800" cy="738900"/>
          </a:xfrm>
          <a:prstGeom prst="rect">
            <a:avLst/>
          </a:prstGeom>
          <a:noFill/>
          <a:ln>
            <a:noFill/>
          </a:ln>
        </p:spPr>
        <p:txBody>
          <a:bodyPr anchorCtr="0" anchor="t" bIns="0" lIns="0" spcFirstLastPara="1" rIns="0" wrap="square" tIns="0">
            <a:spAutoFit/>
          </a:bodyPr>
          <a:lstStyle/>
          <a:p>
            <a:pPr indent="-381000" lvl="0" marL="457200" marR="0" rtl="0" algn="l">
              <a:lnSpc>
                <a:spcPct val="100000"/>
              </a:lnSpc>
              <a:spcBef>
                <a:spcPts val="0"/>
              </a:spcBef>
              <a:spcAft>
                <a:spcPts val="0"/>
              </a:spcAft>
              <a:buClr>
                <a:srgbClr val="F8EFE5"/>
              </a:buClr>
              <a:buSzPts val="2400"/>
              <a:buFont typeface="Inter"/>
              <a:buChar char="●"/>
            </a:pPr>
            <a:r>
              <a:rPr lang="en-US" sz="2400">
                <a:solidFill>
                  <a:srgbClr val="F8EFE5"/>
                </a:solidFill>
                <a:latin typeface="Inter"/>
                <a:ea typeface="Inter"/>
                <a:cs typeface="Inter"/>
                <a:sym typeface="Inter"/>
              </a:rPr>
              <a:t>Sales &amp; Inventories</a:t>
            </a:r>
            <a:endParaRPr sz="2400">
              <a:solidFill>
                <a:srgbClr val="F8EFE5"/>
              </a:solidFill>
              <a:latin typeface="Inter"/>
              <a:ea typeface="Inter"/>
              <a:cs typeface="Inter"/>
              <a:sym typeface="Inter"/>
            </a:endParaRPr>
          </a:p>
          <a:p>
            <a:pPr indent="-381000" lvl="0" marL="457200" marR="0" rtl="0" algn="l">
              <a:lnSpc>
                <a:spcPct val="100000"/>
              </a:lnSpc>
              <a:spcBef>
                <a:spcPts val="0"/>
              </a:spcBef>
              <a:spcAft>
                <a:spcPts val="0"/>
              </a:spcAft>
              <a:buClr>
                <a:srgbClr val="F8EFE5"/>
              </a:buClr>
              <a:buSzPts val="2400"/>
              <a:buFont typeface="Inter"/>
              <a:buChar char="●"/>
            </a:pPr>
            <a:r>
              <a:rPr lang="en-US" sz="2400">
                <a:solidFill>
                  <a:srgbClr val="F8EFE5"/>
                </a:solidFill>
                <a:latin typeface="Inter"/>
                <a:ea typeface="Inter"/>
                <a:cs typeface="Inter"/>
                <a:sym typeface="Inter"/>
              </a:rPr>
              <a:t>GSCPI</a:t>
            </a:r>
            <a:endParaRPr sz="2400">
              <a:solidFill>
                <a:srgbClr val="F8EFE5"/>
              </a:solidFill>
              <a:latin typeface="Inter"/>
              <a:ea typeface="Inter"/>
              <a:cs typeface="Inter"/>
              <a:sym typeface="Inter"/>
            </a:endParaRPr>
          </a:p>
        </p:txBody>
      </p:sp>
      <p:cxnSp>
        <p:nvCxnSpPr>
          <p:cNvPr id="77" name="Google Shape;77;p8"/>
          <p:cNvCxnSpPr/>
          <p:nvPr/>
        </p:nvCxnSpPr>
        <p:spPr>
          <a:xfrm rot="10800000">
            <a:off x="4390797" y="3768800"/>
            <a:ext cx="0" cy="2425500"/>
          </a:xfrm>
          <a:prstGeom prst="straightConnector1">
            <a:avLst/>
          </a:prstGeom>
          <a:noFill/>
          <a:ln cap="flat" cmpd="sng" w="38100">
            <a:solidFill>
              <a:srgbClr val="F8EFE5"/>
            </a:solidFill>
            <a:prstDash val="solid"/>
            <a:round/>
            <a:headEnd len="sm" w="sm" type="none"/>
            <a:tailEnd len="sm" w="sm" type="none"/>
          </a:ln>
        </p:spPr>
      </p:cxnSp>
      <p:cxnSp>
        <p:nvCxnSpPr>
          <p:cNvPr id="78" name="Google Shape;78;p8"/>
          <p:cNvCxnSpPr/>
          <p:nvPr/>
        </p:nvCxnSpPr>
        <p:spPr>
          <a:xfrm rot="10800000">
            <a:off x="8580742" y="3768800"/>
            <a:ext cx="0" cy="2425500"/>
          </a:xfrm>
          <a:prstGeom prst="straightConnector1">
            <a:avLst/>
          </a:prstGeom>
          <a:noFill/>
          <a:ln cap="flat" cmpd="sng" w="38100">
            <a:solidFill>
              <a:srgbClr val="F8EFE5"/>
            </a:solidFill>
            <a:prstDash val="solid"/>
            <a:round/>
            <a:headEnd len="sm" w="sm" type="none"/>
            <a:tailEnd len="sm" w="sm" type="none"/>
          </a:ln>
        </p:spPr>
      </p:cxnSp>
      <p:sp>
        <p:nvSpPr>
          <p:cNvPr id="79" name="Google Shape;79;p8"/>
          <p:cNvSpPr txBox="1"/>
          <p:nvPr/>
        </p:nvSpPr>
        <p:spPr>
          <a:xfrm>
            <a:off x="16682530" y="403013"/>
            <a:ext cx="753726" cy="190500"/>
          </a:xfrm>
          <a:prstGeom prst="rect">
            <a:avLst/>
          </a:prstGeom>
          <a:noFill/>
          <a:ln>
            <a:noFill/>
          </a:ln>
        </p:spPr>
        <p:txBody>
          <a:bodyPr anchorCtr="0" anchor="t" bIns="0" lIns="0" spcFirstLastPara="1" rIns="0" wrap="square" tIns="0">
            <a:spAutoFit/>
          </a:bodyPr>
          <a:lstStyle/>
          <a:p>
            <a:pPr indent="0" lvl="0" marL="0" marR="0" rtl="0" algn="r">
              <a:lnSpc>
                <a:spcPct val="119916"/>
              </a:lnSpc>
              <a:spcBef>
                <a:spcPts val="0"/>
              </a:spcBef>
              <a:spcAft>
                <a:spcPts val="0"/>
              </a:spcAft>
              <a:buNone/>
            </a:pPr>
            <a:r>
              <a:rPr b="1" i="0" lang="en-US" sz="1200" u="none" cap="none" strike="noStrike">
                <a:solidFill>
                  <a:srgbClr val="253278"/>
                </a:solidFill>
                <a:latin typeface="Inter"/>
                <a:ea typeface="Inter"/>
                <a:cs typeface="Inter"/>
                <a:sym typeface="Inter"/>
              </a:rPr>
              <a:t>2024</a:t>
            </a:r>
            <a:endParaRPr/>
          </a:p>
        </p:txBody>
      </p:sp>
      <p:sp>
        <p:nvSpPr>
          <p:cNvPr id="80" name="Google Shape;80;p8"/>
          <p:cNvSpPr txBox="1"/>
          <p:nvPr/>
        </p:nvSpPr>
        <p:spPr>
          <a:xfrm>
            <a:off x="688528" y="403853"/>
            <a:ext cx="5229900" cy="184800"/>
          </a:xfrm>
          <a:prstGeom prst="rect">
            <a:avLst/>
          </a:prstGeom>
          <a:noFill/>
          <a:ln>
            <a:noFill/>
          </a:ln>
        </p:spPr>
        <p:txBody>
          <a:bodyPr anchorCtr="0" anchor="t" bIns="0" lIns="0" spcFirstLastPara="1" rIns="0" wrap="square" tIns="0">
            <a:spAutoFit/>
          </a:bodyPr>
          <a:lstStyle/>
          <a:p>
            <a:pPr indent="0" lvl="0" marL="0" marR="0" rtl="0" algn="l">
              <a:lnSpc>
                <a:spcPct val="119916"/>
              </a:lnSpc>
              <a:spcBef>
                <a:spcPts val="0"/>
              </a:spcBef>
              <a:spcAft>
                <a:spcPts val="0"/>
              </a:spcAft>
              <a:buNone/>
            </a:pPr>
            <a:r>
              <a:rPr b="1" lang="en-US" sz="1200">
                <a:solidFill>
                  <a:srgbClr val="253278"/>
                </a:solidFill>
                <a:latin typeface="Inter"/>
                <a:ea typeface="Inter"/>
                <a:cs typeface="Inter"/>
                <a:sym typeface="Inter"/>
              </a:rPr>
              <a:t>David Gault, Sam Parent, Ali Zein, Arwa Abdulla, Amalia Jamaludin</a:t>
            </a:r>
            <a:endParaRPr/>
          </a:p>
        </p:txBody>
      </p:sp>
      <p:sp>
        <p:nvSpPr>
          <p:cNvPr id="81" name="Google Shape;81;p8"/>
          <p:cNvSpPr txBox="1"/>
          <p:nvPr/>
        </p:nvSpPr>
        <p:spPr>
          <a:xfrm>
            <a:off x="1028702" y="2921100"/>
            <a:ext cx="6252300" cy="507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3300">
                <a:solidFill>
                  <a:schemeClr val="dk2"/>
                </a:solidFill>
                <a:latin typeface="Inter SemiBold"/>
                <a:ea typeface="Inter SemiBold"/>
                <a:cs typeface="Inter SemiBold"/>
                <a:sym typeface="Inter SemiBold"/>
              </a:rPr>
              <a:t>ECONOMY TRENDS &amp; NOW</a:t>
            </a:r>
            <a:endParaRPr sz="1100">
              <a:solidFill>
                <a:schemeClr val="dk2"/>
              </a:solidFill>
            </a:endParaRPr>
          </a:p>
        </p:txBody>
      </p:sp>
      <p:cxnSp>
        <p:nvCxnSpPr>
          <p:cNvPr id="82" name="Google Shape;82;p8"/>
          <p:cNvCxnSpPr/>
          <p:nvPr/>
        </p:nvCxnSpPr>
        <p:spPr>
          <a:xfrm rot="10800000">
            <a:off x="12602967" y="3768825"/>
            <a:ext cx="0" cy="2425500"/>
          </a:xfrm>
          <a:prstGeom prst="straightConnector1">
            <a:avLst/>
          </a:prstGeom>
          <a:noFill/>
          <a:ln cap="flat" cmpd="sng" w="38100">
            <a:solidFill>
              <a:srgbClr val="F8EFE5"/>
            </a:solidFill>
            <a:prstDash val="solid"/>
            <a:round/>
            <a:headEnd len="sm" w="sm" type="none"/>
            <a:tailEnd len="sm" w="sm" type="none"/>
          </a:ln>
        </p:spPr>
      </p:cxnSp>
      <p:sp>
        <p:nvSpPr>
          <p:cNvPr id="83" name="Google Shape;83;p8"/>
          <p:cNvSpPr txBox="1"/>
          <p:nvPr/>
        </p:nvSpPr>
        <p:spPr>
          <a:xfrm>
            <a:off x="1506120" y="7487610"/>
            <a:ext cx="4189200" cy="507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3300">
                <a:solidFill>
                  <a:srgbClr val="F8EFE5"/>
                </a:solidFill>
                <a:latin typeface="Inter SemiBold"/>
                <a:ea typeface="Inter SemiBold"/>
                <a:cs typeface="Inter SemiBold"/>
                <a:sym typeface="Inter SemiBold"/>
              </a:rPr>
              <a:t>GDP</a:t>
            </a:r>
            <a:endParaRPr sz="1100"/>
          </a:p>
        </p:txBody>
      </p:sp>
      <p:sp>
        <p:nvSpPr>
          <p:cNvPr id="84" name="Google Shape;84;p8"/>
          <p:cNvSpPr txBox="1"/>
          <p:nvPr/>
        </p:nvSpPr>
        <p:spPr>
          <a:xfrm>
            <a:off x="1506123" y="8213315"/>
            <a:ext cx="2549700" cy="969600"/>
          </a:xfrm>
          <a:prstGeom prst="rect">
            <a:avLst/>
          </a:prstGeom>
          <a:noFill/>
          <a:ln>
            <a:noFill/>
          </a:ln>
        </p:spPr>
        <p:txBody>
          <a:bodyPr anchorCtr="0" anchor="t" bIns="0" lIns="0" spcFirstLastPara="1" rIns="0" wrap="square" tIns="0">
            <a:spAutoFit/>
          </a:bodyPr>
          <a:lstStyle/>
          <a:p>
            <a:pPr indent="-361950" lvl="0" marL="457200" marR="0" rtl="0" algn="l">
              <a:lnSpc>
                <a:spcPct val="100000"/>
              </a:lnSpc>
              <a:spcBef>
                <a:spcPts val="0"/>
              </a:spcBef>
              <a:spcAft>
                <a:spcPts val="0"/>
              </a:spcAft>
              <a:buClr>
                <a:srgbClr val="F8EFE5"/>
              </a:buClr>
              <a:buSzPts val="2100"/>
              <a:buFont typeface="Inter"/>
              <a:buChar char="●"/>
            </a:pPr>
            <a:r>
              <a:rPr lang="en-US" sz="2100">
                <a:solidFill>
                  <a:srgbClr val="F8EFE5"/>
                </a:solidFill>
                <a:latin typeface="Inter"/>
                <a:ea typeface="Inter"/>
                <a:cs typeface="Inter"/>
                <a:sym typeface="Inter"/>
              </a:rPr>
              <a:t>Trend</a:t>
            </a:r>
            <a:endParaRPr sz="2100">
              <a:solidFill>
                <a:srgbClr val="F8EFE5"/>
              </a:solidFill>
              <a:latin typeface="Inter"/>
              <a:ea typeface="Inter"/>
              <a:cs typeface="Inter"/>
              <a:sym typeface="Inter"/>
            </a:endParaRPr>
          </a:p>
          <a:p>
            <a:pPr indent="-361950" lvl="0" marL="457200" marR="0" rtl="0" algn="l">
              <a:lnSpc>
                <a:spcPct val="100000"/>
              </a:lnSpc>
              <a:spcBef>
                <a:spcPts val="0"/>
              </a:spcBef>
              <a:spcAft>
                <a:spcPts val="0"/>
              </a:spcAft>
              <a:buClr>
                <a:srgbClr val="F8EFE5"/>
              </a:buClr>
              <a:buSzPts val="2100"/>
              <a:buFont typeface="Inter"/>
              <a:buChar char="●"/>
            </a:pPr>
            <a:r>
              <a:rPr lang="en-US" sz="2100">
                <a:solidFill>
                  <a:srgbClr val="F8EFE5"/>
                </a:solidFill>
                <a:latin typeface="Inter"/>
                <a:ea typeface="Inter"/>
                <a:cs typeface="Inter"/>
                <a:sym typeface="Inter"/>
              </a:rPr>
              <a:t>Components</a:t>
            </a:r>
            <a:endParaRPr sz="2100">
              <a:solidFill>
                <a:srgbClr val="F8EFE5"/>
              </a:solidFill>
              <a:latin typeface="Inter"/>
              <a:ea typeface="Inter"/>
              <a:cs typeface="Inter"/>
              <a:sym typeface="Inter"/>
            </a:endParaRPr>
          </a:p>
          <a:p>
            <a:pPr indent="-361950" lvl="0" marL="457200" marR="0" rtl="0" algn="l">
              <a:lnSpc>
                <a:spcPct val="100000"/>
              </a:lnSpc>
              <a:spcBef>
                <a:spcPts val="0"/>
              </a:spcBef>
              <a:spcAft>
                <a:spcPts val="0"/>
              </a:spcAft>
              <a:buClr>
                <a:srgbClr val="F8EFE5"/>
              </a:buClr>
              <a:buSzPts val="2100"/>
              <a:buFont typeface="Inter"/>
              <a:buChar char="●"/>
            </a:pPr>
            <a:r>
              <a:rPr lang="en-US" sz="2100">
                <a:solidFill>
                  <a:srgbClr val="F8EFE5"/>
                </a:solidFill>
                <a:latin typeface="Inter"/>
                <a:ea typeface="Inter"/>
                <a:cs typeface="Inter"/>
                <a:sym typeface="Inter"/>
              </a:rPr>
              <a:t>Gap </a:t>
            </a:r>
            <a:endParaRPr sz="2100">
              <a:solidFill>
                <a:srgbClr val="F8EFE5"/>
              </a:solidFill>
              <a:latin typeface="Inter"/>
              <a:ea typeface="Inter"/>
              <a:cs typeface="Inter"/>
              <a:sym typeface="Inter"/>
            </a:endParaRPr>
          </a:p>
        </p:txBody>
      </p:sp>
      <p:grpSp>
        <p:nvGrpSpPr>
          <p:cNvPr id="85" name="Google Shape;85;p8"/>
          <p:cNvGrpSpPr/>
          <p:nvPr/>
        </p:nvGrpSpPr>
        <p:grpSpPr>
          <a:xfrm>
            <a:off x="1028650" y="7042025"/>
            <a:ext cx="8018531" cy="2844858"/>
            <a:chOff x="0" y="-9525"/>
            <a:chExt cx="4274726" cy="1260348"/>
          </a:xfrm>
        </p:grpSpPr>
        <p:sp>
          <p:nvSpPr>
            <p:cNvPr id="86" name="Google Shape;86;p8"/>
            <p:cNvSpPr/>
            <p:nvPr/>
          </p:nvSpPr>
          <p:spPr>
            <a:xfrm>
              <a:off x="0" y="0"/>
              <a:ext cx="4274726" cy="1250823"/>
            </a:xfrm>
            <a:custGeom>
              <a:rect b="b" l="l" r="r" t="t"/>
              <a:pathLst>
                <a:path extrusionOk="0" h="1250823" w="4274726">
                  <a:moveTo>
                    <a:pt x="0" y="0"/>
                  </a:moveTo>
                  <a:lnTo>
                    <a:pt x="4274726" y="0"/>
                  </a:lnTo>
                  <a:lnTo>
                    <a:pt x="4274726" y="1250823"/>
                  </a:lnTo>
                  <a:lnTo>
                    <a:pt x="0" y="1250823"/>
                  </a:lnTo>
                  <a:close/>
                </a:path>
              </a:pathLst>
            </a:custGeom>
            <a:solidFill>
              <a:srgbClr val="253278"/>
            </a:solidFill>
            <a:ln>
              <a:noFill/>
            </a:ln>
          </p:spPr>
        </p:sp>
        <p:sp>
          <p:nvSpPr>
            <p:cNvPr id="87" name="Google Shape;87;p8"/>
            <p:cNvSpPr txBox="1"/>
            <p:nvPr/>
          </p:nvSpPr>
          <p:spPr>
            <a:xfrm>
              <a:off x="0" y="-9525"/>
              <a:ext cx="4274700" cy="10773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88" name="Google Shape;88;p8"/>
          <p:cNvSpPr txBox="1"/>
          <p:nvPr/>
        </p:nvSpPr>
        <p:spPr>
          <a:xfrm>
            <a:off x="4857874" y="7487600"/>
            <a:ext cx="3489900" cy="507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3300">
                <a:solidFill>
                  <a:srgbClr val="F8EFE5"/>
                </a:solidFill>
                <a:latin typeface="Inter SemiBold"/>
                <a:ea typeface="Inter SemiBold"/>
                <a:cs typeface="Inter SemiBold"/>
                <a:sym typeface="Inter SemiBold"/>
              </a:rPr>
              <a:t>POLICY</a:t>
            </a:r>
            <a:endParaRPr sz="1100"/>
          </a:p>
        </p:txBody>
      </p:sp>
      <p:sp>
        <p:nvSpPr>
          <p:cNvPr id="89" name="Google Shape;89;p8"/>
          <p:cNvSpPr txBox="1"/>
          <p:nvPr/>
        </p:nvSpPr>
        <p:spPr>
          <a:xfrm>
            <a:off x="4857874" y="8213315"/>
            <a:ext cx="2957700" cy="369300"/>
          </a:xfrm>
          <a:prstGeom prst="rect">
            <a:avLst/>
          </a:prstGeom>
          <a:noFill/>
          <a:ln>
            <a:noFill/>
          </a:ln>
        </p:spPr>
        <p:txBody>
          <a:bodyPr anchorCtr="0" anchor="t" bIns="0" lIns="0" spcFirstLastPara="1" rIns="0" wrap="square" tIns="0">
            <a:spAutoFit/>
          </a:bodyPr>
          <a:lstStyle/>
          <a:p>
            <a:pPr indent="-381000" lvl="0" marL="457200" marR="0" rtl="0" algn="l">
              <a:lnSpc>
                <a:spcPct val="100000"/>
              </a:lnSpc>
              <a:spcBef>
                <a:spcPts val="0"/>
              </a:spcBef>
              <a:spcAft>
                <a:spcPts val="0"/>
              </a:spcAft>
              <a:buClr>
                <a:srgbClr val="F8EFE5"/>
              </a:buClr>
              <a:buSzPts val="2400"/>
              <a:buFont typeface="Inter"/>
              <a:buChar char="●"/>
            </a:pPr>
            <a:r>
              <a:rPr lang="en-US" sz="2400">
                <a:solidFill>
                  <a:srgbClr val="F8EFE5"/>
                </a:solidFill>
                <a:latin typeface="Inter"/>
                <a:ea typeface="Inter"/>
                <a:cs typeface="Inter"/>
                <a:sym typeface="Inter"/>
              </a:rPr>
              <a:t>Fiscal</a:t>
            </a:r>
            <a:endParaRPr sz="2400">
              <a:solidFill>
                <a:srgbClr val="F8EFE5"/>
              </a:solidFill>
              <a:latin typeface="Inter"/>
              <a:ea typeface="Inter"/>
              <a:cs typeface="Inter"/>
              <a:sym typeface="Inter"/>
            </a:endParaRPr>
          </a:p>
        </p:txBody>
      </p:sp>
      <p:cxnSp>
        <p:nvCxnSpPr>
          <p:cNvPr id="90" name="Google Shape;90;p8"/>
          <p:cNvCxnSpPr/>
          <p:nvPr/>
        </p:nvCxnSpPr>
        <p:spPr>
          <a:xfrm rot="10800000">
            <a:off x="4390795" y="7353463"/>
            <a:ext cx="0" cy="2222100"/>
          </a:xfrm>
          <a:prstGeom prst="straightConnector1">
            <a:avLst/>
          </a:prstGeom>
          <a:noFill/>
          <a:ln cap="flat" cmpd="sng" w="38100">
            <a:solidFill>
              <a:srgbClr val="F8EFE5"/>
            </a:solidFill>
            <a:prstDash val="solid"/>
            <a:round/>
            <a:headEnd len="sm" w="sm" type="none"/>
            <a:tailEnd len="sm" w="sm" type="none"/>
          </a:ln>
        </p:spPr>
      </p:cxnSp>
      <p:sp>
        <p:nvSpPr>
          <p:cNvPr id="91" name="Google Shape;91;p8"/>
          <p:cNvSpPr txBox="1"/>
          <p:nvPr/>
        </p:nvSpPr>
        <p:spPr>
          <a:xfrm>
            <a:off x="1028702" y="6534100"/>
            <a:ext cx="6252300" cy="507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3300">
                <a:solidFill>
                  <a:schemeClr val="dk2"/>
                </a:solidFill>
                <a:latin typeface="Inter SemiBold"/>
                <a:ea typeface="Inter SemiBold"/>
                <a:cs typeface="Inter SemiBold"/>
                <a:sym typeface="Inter SemiBold"/>
              </a:rPr>
              <a:t>MOMENTUM AND INDICATIOR</a:t>
            </a:r>
            <a:endParaRPr sz="1100">
              <a:solidFill>
                <a:schemeClr val="dk2"/>
              </a:solidFill>
            </a:endParaRPr>
          </a:p>
        </p:txBody>
      </p:sp>
      <p:sp>
        <p:nvSpPr>
          <p:cNvPr id="92" name="Google Shape;92;p8"/>
          <p:cNvSpPr txBox="1"/>
          <p:nvPr/>
        </p:nvSpPr>
        <p:spPr>
          <a:xfrm>
            <a:off x="9718295" y="7487635"/>
            <a:ext cx="4189200" cy="507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3300">
                <a:solidFill>
                  <a:srgbClr val="F8EFE5"/>
                </a:solidFill>
                <a:latin typeface="Inter SemiBold"/>
                <a:ea typeface="Inter SemiBold"/>
                <a:cs typeface="Inter SemiBold"/>
                <a:sym typeface="Inter SemiBold"/>
              </a:rPr>
              <a:t>GDP</a:t>
            </a:r>
            <a:endParaRPr sz="1100"/>
          </a:p>
        </p:txBody>
      </p:sp>
      <p:sp>
        <p:nvSpPr>
          <p:cNvPr id="93" name="Google Shape;93;p8"/>
          <p:cNvSpPr txBox="1"/>
          <p:nvPr/>
        </p:nvSpPr>
        <p:spPr>
          <a:xfrm>
            <a:off x="9718295" y="8213337"/>
            <a:ext cx="2549700" cy="969600"/>
          </a:xfrm>
          <a:prstGeom prst="rect">
            <a:avLst/>
          </a:prstGeom>
          <a:noFill/>
          <a:ln>
            <a:noFill/>
          </a:ln>
        </p:spPr>
        <p:txBody>
          <a:bodyPr anchorCtr="0" anchor="t" bIns="0" lIns="0" spcFirstLastPara="1" rIns="0" wrap="square" tIns="0">
            <a:spAutoFit/>
          </a:bodyPr>
          <a:lstStyle/>
          <a:p>
            <a:pPr indent="-361950" lvl="0" marL="457200" marR="0" rtl="0" algn="l">
              <a:lnSpc>
                <a:spcPct val="100000"/>
              </a:lnSpc>
              <a:spcBef>
                <a:spcPts val="0"/>
              </a:spcBef>
              <a:spcAft>
                <a:spcPts val="0"/>
              </a:spcAft>
              <a:buClr>
                <a:srgbClr val="F8EFE5"/>
              </a:buClr>
              <a:buSzPts val="2100"/>
              <a:buFont typeface="Inter"/>
              <a:buChar char="●"/>
            </a:pPr>
            <a:r>
              <a:rPr lang="en-US" sz="2100">
                <a:solidFill>
                  <a:srgbClr val="F8EFE5"/>
                </a:solidFill>
                <a:latin typeface="Inter"/>
                <a:ea typeface="Inter"/>
                <a:cs typeface="Inter"/>
                <a:sym typeface="Inter"/>
              </a:rPr>
              <a:t>Trend</a:t>
            </a:r>
            <a:endParaRPr sz="2100">
              <a:solidFill>
                <a:srgbClr val="F8EFE5"/>
              </a:solidFill>
              <a:latin typeface="Inter"/>
              <a:ea typeface="Inter"/>
              <a:cs typeface="Inter"/>
              <a:sym typeface="Inter"/>
            </a:endParaRPr>
          </a:p>
          <a:p>
            <a:pPr indent="-361950" lvl="0" marL="457200" marR="0" rtl="0" algn="l">
              <a:lnSpc>
                <a:spcPct val="100000"/>
              </a:lnSpc>
              <a:spcBef>
                <a:spcPts val="0"/>
              </a:spcBef>
              <a:spcAft>
                <a:spcPts val="0"/>
              </a:spcAft>
              <a:buClr>
                <a:srgbClr val="F8EFE5"/>
              </a:buClr>
              <a:buSzPts val="2100"/>
              <a:buFont typeface="Inter"/>
              <a:buChar char="●"/>
            </a:pPr>
            <a:r>
              <a:rPr lang="en-US" sz="2100">
                <a:solidFill>
                  <a:srgbClr val="F8EFE5"/>
                </a:solidFill>
                <a:latin typeface="Inter"/>
                <a:ea typeface="Inter"/>
                <a:cs typeface="Inter"/>
                <a:sym typeface="Inter"/>
              </a:rPr>
              <a:t>Components</a:t>
            </a:r>
            <a:endParaRPr sz="2100">
              <a:solidFill>
                <a:srgbClr val="F8EFE5"/>
              </a:solidFill>
              <a:latin typeface="Inter"/>
              <a:ea typeface="Inter"/>
              <a:cs typeface="Inter"/>
              <a:sym typeface="Inter"/>
            </a:endParaRPr>
          </a:p>
          <a:p>
            <a:pPr indent="-361950" lvl="0" marL="457200" marR="0" rtl="0" algn="l">
              <a:lnSpc>
                <a:spcPct val="100000"/>
              </a:lnSpc>
              <a:spcBef>
                <a:spcPts val="0"/>
              </a:spcBef>
              <a:spcAft>
                <a:spcPts val="0"/>
              </a:spcAft>
              <a:buClr>
                <a:srgbClr val="F8EFE5"/>
              </a:buClr>
              <a:buSzPts val="2100"/>
              <a:buFont typeface="Inter"/>
              <a:buChar char="●"/>
            </a:pPr>
            <a:r>
              <a:rPr lang="en-US" sz="2100">
                <a:solidFill>
                  <a:srgbClr val="F8EFE5"/>
                </a:solidFill>
                <a:latin typeface="Inter"/>
                <a:ea typeface="Inter"/>
                <a:cs typeface="Inter"/>
                <a:sym typeface="Inter"/>
              </a:rPr>
              <a:t>Gap </a:t>
            </a:r>
            <a:endParaRPr sz="2100">
              <a:solidFill>
                <a:srgbClr val="F8EFE5"/>
              </a:solidFill>
              <a:latin typeface="Inter"/>
              <a:ea typeface="Inter"/>
              <a:cs typeface="Inter"/>
              <a:sym typeface="Inter"/>
            </a:endParaRPr>
          </a:p>
        </p:txBody>
      </p:sp>
      <p:grpSp>
        <p:nvGrpSpPr>
          <p:cNvPr id="94" name="Google Shape;94;p8"/>
          <p:cNvGrpSpPr/>
          <p:nvPr/>
        </p:nvGrpSpPr>
        <p:grpSpPr>
          <a:xfrm>
            <a:off x="9240822" y="7042048"/>
            <a:ext cx="8018531" cy="2844858"/>
            <a:chOff x="0" y="-9525"/>
            <a:chExt cx="4274726" cy="1260348"/>
          </a:xfrm>
        </p:grpSpPr>
        <p:sp>
          <p:nvSpPr>
            <p:cNvPr id="95" name="Google Shape;95;p8"/>
            <p:cNvSpPr/>
            <p:nvPr/>
          </p:nvSpPr>
          <p:spPr>
            <a:xfrm>
              <a:off x="0" y="0"/>
              <a:ext cx="4274726" cy="1250823"/>
            </a:xfrm>
            <a:custGeom>
              <a:rect b="b" l="l" r="r" t="t"/>
              <a:pathLst>
                <a:path extrusionOk="0" h="1250823" w="4274726">
                  <a:moveTo>
                    <a:pt x="0" y="0"/>
                  </a:moveTo>
                  <a:lnTo>
                    <a:pt x="4274726" y="0"/>
                  </a:lnTo>
                  <a:lnTo>
                    <a:pt x="4274726" y="1250823"/>
                  </a:lnTo>
                  <a:lnTo>
                    <a:pt x="0" y="1250823"/>
                  </a:lnTo>
                  <a:close/>
                </a:path>
              </a:pathLst>
            </a:custGeom>
            <a:solidFill>
              <a:srgbClr val="253278"/>
            </a:solidFill>
            <a:ln>
              <a:noFill/>
            </a:ln>
          </p:spPr>
        </p:sp>
        <p:sp>
          <p:nvSpPr>
            <p:cNvPr id="96" name="Google Shape;96;p8"/>
            <p:cNvSpPr txBox="1"/>
            <p:nvPr/>
          </p:nvSpPr>
          <p:spPr>
            <a:xfrm>
              <a:off x="0" y="-9525"/>
              <a:ext cx="4274700" cy="10773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7" name="Google Shape;97;p8"/>
          <p:cNvSpPr txBox="1"/>
          <p:nvPr/>
        </p:nvSpPr>
        <p:spPr>
          <a:xfrm>
            <a:off x="13070049" y="7487625"/>
            <a:ext cx="3489900" cy="507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3300">
                <a:solidFill>
                  <a:srgbClr val="F8EFE5"/>
                </a:solidFill>
                <a:latin typeface="Inter SemiBold"/>
                <a:ea typeface="Inter SemiBold"/>
                <a:cs typeface="Inter SemiBold"/>
                <a:sym typeface="Inter SemiBold"/>
              </a:rPr>
              <a:t>FED ACTIONS</a:t>
            </a:r>
            <a:endParaRPr sz="1100"/>
          </a:p>
        </p:txBody>
      </p:sp>
      <p:sp>
        <p:nvSpPr>
          <p:cNvPr id="98" name="Google Shape;98;p8"/>
          <p:cNvSpPr txBox="1"/>
          <p:nvPr/>
        </p:nvSpPr>
        <p:spPr>
          <a:xfrm>
            <a:off x="13070051" y="8213325"/>
            <a:ext cx="3684900" cy="738900"/>
          </a:xfrm>
          <a:prstGeom prst="rect">
            <a:avLst/>
          </a:prstGeom>
          <a:noFill/>
          <a:ln>
            <a:noFill/>
          </a:ln>
        </p:spPr>
        <p:txBody>
          <a:bodyPr anchorCtr="0" anchor="t" bIns="0" lIns="0" spcFirstLastPara="1" rIns="0" wrap="square" tIns="0">
            <a:spAutoFit/>
          </a:bodyPr>
          <a:lstStyle/>
          <a:p>
            <a:pPr indent="-381000" lvl="0" marL="457200" rtl="0" algn="l">
              <a:spcBef>
                <a:spcPts val="0"/>
              </a:spcBef>
              <a:spcAft>
                <a:spcPts val="0"/>
              </a:spcAft>
              <a:buClr>
                <a:srgbClr val="F8EFE5"/>
              </a:buClr>
              <a:buSzPts val="2400"/>
              <a:buFont typeface="Inter"/>
              <a:buChar char="●"/>
            </a:pPr>
            <a:r>
              <a:rPr lang="en-US" sz="2400">
                <a:solidFill>
                  <a:srgbClr val="F8EFE5"/>
                </a:solidFill>
                <a:latin typeface="Inter"/>
                <a:ea typeface="Inter"/>
                <a:cs typeface="Inter"/>
                <a:sym typeface="Inter"/>
              </a:rPr>
              <a:t>Strategy</a:t>
            </a:r>
            <a:endParaRPr sz="2400">
              <a:solidFill>
                <a:srgbClr val="F8EFE5"/>
              </a:solidFill>
              <a:latin typeface="Inter"/>
              <a:ea typeface="Inter"/>
              <a:cs typeface="Inter"/>
              <a:sym typeface="Inter"/>
            </a:endParaRPr>
          </a:p>
          <a:p>
            <a:pPr indent="-381000" lvl="0" marL="457200" rtl="0" algn="l">
              <a:spcBef>
                <a:spcPts val="0"/>
              </a:spcBef>
              <a:spcAft>
                <a:spcPts val="0"/>
              </a:spcAft>
              <a:buClr>
                <a:srgbClr val="F8EFE5"/>
              </a:buClr>
              <a:buSzPts val="2400"/>
              <a:buFont typeface="Inter"/>
              <a:buChar char="●"/>
            </a:pPr>
            <a:r>
              <a:rPr lang="en-US" sz="2400">
                <a:solidFill>
                  <a:srgbClr val="F8EFE5"/>
                </a:solidFill>
                <a:latin typeface="Inter"/>
                <a:ea typeface="Inter"/>
                <a:cs typeface="Inter"/>
                <a:sym typeface="Inter"/>
              </a:rPr>
              <a:t>Tools</a:t>
            </a:r>
            <a:endParaRPr sz="2400">
              <a:solidFill>
                <a:srgbClr val="F8EFE5"/>
              </a:solidFill>
              <a:latin typeface="Inter"/>
              <a:ea typeface="Inter"/>
              <a:cs typeface="Inter"/>
              <a:sym typeface="Inter"/>
            </a:endParaRPr>
          </a:p>
        </p:txBody>
      </p:sp>
      <p:cxnSp>
        <p:nvCxnSpPr>
          <p:cNvPr id="99" name="Google Shape;99;p8"/>
          <p:cNvCxnSpPr/>
          <p:nvPr/>
        </p:nvCxnSpPr>
        <p:spPr>
          <a:xfrm rot="10800000">
            <a:off x="12602967" y="7353486"/>
            <a:ext cx="0" cy="2222100"/>
          </a:xfrm>
          <a:prstGeom prst="straightConnector1">
            <a:avLst/>
          </a:prstGeom>
          <a:noFill/>
          <a:ln cap="flat" cmpd="sng" w="38100">
            <a:solidFill>
              <a:srgbClr val="F8EFE5"/>
            </a:solidFill>
            <a:prstDash val="solid"/>
            <a:round/>
            <a:headEnd len="sm" w="sm" type="none"/>
            <a:tailEnd len="sm" w="sm" type="none"/>
          </a:ln>
        </p:spPr>
      </p:cxnSp>
      <p:sp>
        <p:nvSpPr>
          <p:cNvPr id="100" name="Google Shape;100;p8"/>
          <p:cNvSpPr txBox="1"/>
          <p:nvPr/>
        </p:nvSpPr>
        <p:spPr>
          <a:xfrm>
            <a:off x="9240877" y="6534125"/>
            <a:ext cx="6252300" cy="507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3300">
                <a:solidFill>
                  <a:schemeClr val="dk2"/>
                </a:solidFill>
                <a:latin typeface="Inter SemiBold"/>
                <a:ea typeface="Inter SemiBold"/>
                <a:cs typeface="Inter SemiBold"/>
                <a:sym typeface="Inter SemiBold"/>
              </a:rPr>
              <a:t>POLICY RECOMMENDATION</a:t>
            </a:r>
            <a:endParaRPr sz="1100">
              <a:solidFill>
                <a:schemeClr val="dk2"/>
              </a:solidFill>
            </a:endParaRPr>
          </a:p>
        </p:txBody>
      </p:sp>
      <p:sp>
        <p:nvSpPr>
          <p:cNvPr id="101" name="Google Shape;101;p8"/>
          <p:cNvSpPr txBox="1"/>
          <p:nvPr/>
        </p:nvSpPr>
        <p:spPr>
          <a:xfrm>
            <a:off x="13537449" y="3897700"/>
            <a:ext cx="2691600" cy="507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1" lang="en-US" sz="3300">
                <a:solidFill>
                  <a:srgbClr val="F8EFE5"/>
                </a:solidFill>
                <a:latin typeface="Inter SemiBold"/>
                <a:ea typeface="Inter SemiBold"/>
                <a:cs typeface="Inter SemiBold"/>
                <a:sym typeface="Inter SemiBold"/>
              </a:rPr>
              <a:t>i = r + π</a:t>
            </a:r>
            <a:endParaRPr i="1" sz="3300"/>
          </a:p>
        </p:txBody>
      </p:sp>
      <p:sp>
        <p:nvSpPr>
          <p:cNvPr id="102" name="Google Shape;102;p8"/>
          <p:cNvSpPr txBox="1"/>
          <p:nvPr/>
        </p:nvSpPr>
        <p:spPr>
          <a:xfrm>
            <a:off x="13105675" y="4677150"/>
            <a:ext cx="3489900" cy="1108200"/>
          </a:xfrm>
          <a:prstGeom prst="rect">
            <a:avLst/>
          </a:prstGeom>
          <a:noFill/>
          <a:ln>
            <a:noFill/>
          </a:ln>
        </p:spPr>
        <p:txBody>
          <a:bodyPr anchorCtr="0" anchor="t" bIns="0" lIns="0" spcFirstLastPara="1" rIns="0" wrap="square" tIns="0">
            <a:spAutoFit/>
          </a:bodyPr>
          <a:lstStyle/>
          <a:p>
            <a:pPr indent="-381000" lvl="0" marL="457200" marR="0" rtl="0" algn="l">
              <a:lnSpc>
                <a:spcPct val="100000"/>
              </a:lnSpc>
              <a:spcBef>
                <a:spcPts val="0"/>
              </a:spcBef>
              <a:spcAft>
                <a:spcPts val="0"/>
              </a:spcAft>
              <a:buClr>
                <a:srgbClr val="F8EFE5"/>
              </a:buClr>
              <a:buSzPts val="2400"/>
              <a:buFont typeface="Inter"/>
              <a:buChar char="●"/>
            </a:pPr>
            <a:r>
              <a:rPr lang="en-US" sz="2400">
                <a:solidFill>
                  <a:srgbClr val="F8EFE5"/>
                </a:solidFill>
                <a:latin typeface="Inter"/>
                <a:ea typeface="Inter"/>
                <a:cs typeface="Inter"/>
                <a:sym typeface="Inter"/>
              </a:rPr>
              <a:t>Trend</a:t>
            </a:r>
            <a:endParaRPr sz="2400">
              <a:solidFill>
                <a:srgbClr val="F8EFE5"/>
              </a:solidFill>
              <a:latin typeface="Inter"/>
              <a:ea typeface="Inter"/>
              <a:cs typeface="Inter"/>
              <a:sym typeface="Inter"/>
            </a:endParaRPr>
          </a:p>
          <a:p>
            <a:pPr indent="-381000" lvl="0" marL="457200" marR="0" rtl="0" algn="l">
              <a:lnSpc>
                <a:spcPct val="100000"/>
              </a:lnSpc>
              <a:spcBef>
                <a:spcPts val="0"/>
              </a:spcBef>
              <a:spcAft>
                <a:spcPts val="0"/>
              </a:spcAft>
              <a:buClr>
                <a:srgbClr val="F8EFE5"/>
              </a:buClr>
              <a:buSzPts val="2400"/>
              <a:buFont typeface="Inter"/>
              <a:buChar char="●"/>
            </a:pPr>
            <a:r>
              <a:rPr lang="en-US" sz="2400">
                <a:solidFill>
                  <a:srgbClr val="F8EFE5"/>
                </a:solidFill>
                <a:latin typeface="Inter"/>
                <a:ea typeface="Inter"/>
                <a:cs typeface="Inter"/>
                <a:sym typeface="Inter"/>
              </a:rPr>
              <a:t>Inflation expectation</a:t>
            </a:r>
            <a:endParaRPr sz="2400">
              <a:solidFill>
                <a:srgbClr val="F8EFE5"/>
              </a:solidFill>
              <a:latin typeface="Inter"/>
              <a:ea typeface="Inter"/>
              <a:cs typeface="Inter"/>
              <a:sym typeface="Inter"/>
            </a:endParaRPr>
          </a:p>
          <a:p>
            <a:pPr indent="-381000" lvl="0" marL="457200" marR="0" rtl="0" algn="l">
              <a:lnSpc>
                <a:spcPct val="100000"/>
              </a:lnSpc>
              <a:spcBef>
                <a:spcPts val="0"/>
              </a:spcBef>
              <a:spcAft>
                <a:spcPts val="0"/>
              </a:spcAft>
              <a:buClr>
                <a:srgbClr val="F8EFE5"/>
              </a:buClr>
              <a:buSzPts val="2400"/>
              <a:buFont typeface="Inter"/>
              <a:buChar char="●"/>
            </a:pPr>
            <a:r>
              <a:rPr lang="en-US" sz="2400">
                <a:solidFill>
                  <a:srgbClr val="F8EFE5"/>
                </a:solidFill>
                <a:latin typeface="Inter"/>
                <a:ea typeface="Inter"/>
                <a:cs typeface="Inter"/>
                <a:sym typeface="Inter"/>
              </a:rPr>
              <a:t>Interest rate</a:t>
            </a:r>
            <a:endParaRPr sz="2400">
              <a:solidFill>
                <a:srgbClr val="F8EFE5"/>
              </a:solidFill>
              <a:latin typeface="Inter"/>
              <a:ea typeface="Inter"/>
              <a:cs typeface="Inter"/>
              <a:sym typeface="Inter"/>
            </a:endParaRPr>
          </a:p>
        </p:txBody>
      </p:sp>
      <p:sp>
        <p:nvSpPr>
          <p:cNvPr id="103" name="Google Shape;103;p8"/>
          <p:cNvSpPr txBox="1"/>
          <p:nvPr/>
        </p:nvSpPr>
        <p:spPr>
          <a:xfrm>
            <a:off x="1122000" y="7487625"/>
            <a:ext cx="3268800" cy="507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3300">
                <a:solidFill>
                  <a:srgbClr val="F8EFE5"/>
                </a:solidFill>
                <a:latin typeface="Inter SemiBold"/>
                <a:ea typeface="Inter SemiBold"/>
                <a:cs typeface="Inter SemiBold"/>
                <a:sym typeface="Inter SemiBold"/>
              </a:rPr>
              <a:t> LEI &amp; CEI</a:t>
            </a:r>
            <a:endParaRPr sz="1100"/>
          </a:p>
        </p:txBody>
      </p:sp>
      <p:sp>
        <p:nvSpPr>
          <p:cNvPr id="104" name="Google Shape;104;p8"/>
          <p:cNvSpPr txBox="1"/>
          <p:nvPr/>
        </p:nvSpPr>
        <p:spPr>
          <a:xfrm>
            <a:off x="1277549" y="8213315"/>
            <a:ext cx="2957700" cy="1108200"/>
          </a:xfrm>
          <a:prstGeom prst="rect">
            <a:avLst/>
          </a:prstGeom>
          <a:noFill/>
          <a:ln>
            <a:noFill/>
          </a:ln>
        </p:spPr>
        <p:txBody>
          <a:bodyPr anchorCtr="0" anchor="t" bIns="0" lIns="0" spcFirstLastPara="1" rIns="0" wrap="square" tIns="0">
            <a:spAutoFit/>
          </a:bodyPr>
          <a:lstStyle/>
          <a:p>
            <a:pPr indent="-381000" lvl="0" marL="457200" rtl="0" algn="l">
              <a:spcBef>
                <a:spcPts val="0"/>
              </a:spcBef>
              <a:spcAft>
                <a:spcPts val="0"/>
              </a:spcAft>
              <a:buClr>
                <a:srgbClr val="F8EFE5"/>
              </a:buClr>
              <a:buSzPts val="2400"/>
              <a:buFont typeface="Inter"/>
              <a:buChar char="●"/>
            </a:pPr>
            <a:r>
              <a:rPr lang="en-US" sz="2400">
                <a:solidFill>
                  <a:srgbClr val="F8EFE5"/>
                </a:solidFill>
                <a:latin typeface="Inter"/>
                <a:ea typeface="Inter"/>
                <a:cs typeface="Inter"/>
                <a:sym typeface="Inter"/>
              </a:rPr>
              <a:t>LEI &amp; predicting economic trends</a:t>
            </a:r>
            <a:endParaRPr sz="2400">
              <a:solidFill>
                <a:srgbClr val="F8EFE5"/>
              </a:solidFill>
              <a:latin typeface="Inter"/>
              <a:ea typeface="Inter"/>
              <a:cs typeface="Inter"/>
              <a:sym typeface="Inter"/>
            </a:endParaRPr>
          </a:p>
          <a:p>
            <a:pPr indent="-381000" lvl="0" marL="457200" rtl="0" algn="l">
              <a:spcBef>
                <a:spcPts val="0"/>
              </a:spcBef>
              <a:spcAft>
                <a:spcPts val="0"/>
              </a:spcAft>
              <a:buClr>
                <a:srgbClr val="F8EFE5"/>
              </a:buClr>
              <a:buSzPts val="2400"/>
              <a:buFont typeface="Inter"/>
              <a:buChar char="●"/>
            </a:pPr>
            <a:r>
              <a:rPr lang="en-US" sz="2400">
                <a:solidFill>
                  <a:srgbClr val="F8EFE5"/>
                </a:solidFill>
                <a:latin typeface="Inter"/>
                <a:ea typeface="Inter"/>
                <a:cs typeface="Inter"/>
                <a:sym typeface="Inter"/>
              </a:rPr>
              <a:t>CEI  &amp;  cycles</a:t>
            </a:r>
            <a:endParaRPr sz="2400">
              <a:solidFill>
                <a:srgbClr val="F8EFE5"/>
              </a:solidFill>
              <a:latin typeface="Inter"/>
              <a:ea typeface="Inter"/>
              <a:cs typeface="Inter"/>
              <a:sym typeface="Inter"/>
            </a:endParaRPr>
          </a:p>
        </p:txBody>
      </p:sp>
      <p:sp>
        <p:nvSpPr>
          <p:cNvPr id="105" name="Google Shape;105;p8"/>
          <p:cNvSpPr txBox="1"/>
          <p:nvPr/>
        </p:nvSpPr>
        <p:spPr>
          <a:xfrm>
            <a:off x="9456775" y="7487625"/>
            <a:ext cx="3113400" cy="507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3300">
                <a:solidFill>
                  <a:srgbClr val="F8EFE5"/>
                </a:solidFill>
                <a:latin typeface="Inter SemiBold"/>
                <a:ea typeface="Inter SemiBold"/>
                <a:cs typeface="Inter SemiBold"/>
                <a:sym typeface="Inter SemiBold"/>
              </a:rPr>
              <a:t>INSIGHTS</a:t>
            </a:r>
            <a:endParaRPr sz="1100"/>
          </a:p>
        </p:txBody>
      </p:sp>
      <p:sp>
        <p:nvSpPr>
          <p:cNvPr id="106" name="Google Shape;106;p8"/>
          <p:cNvSpPr txBox="1"/>
          <p:nvPr/>
        </p:nvSpPr>
        <p:spPr>
          <a:xfrm>
            <a:off x="9456771" y="8213337"/>
            <a:ext cx="2957700" cy="738900"/>
          </a:xfrm>
          <a:prstGeom prst="rect">
            <a:avLst/>
          </a:prstGeom>
          <a:noFill/>
          <a:ln>
            <a:noFill/>
          </a:ln>
        </p:spPr>
        <p:txBody>
          <a:bodyPr anchorCtr="0" anchor="t" bIns="0" lIns="0" spcFirstLastPara="1" rIns="0" wrap="square" tIns="0">
            <a:spAutoFit/>
          </a:bodyPr>
          <a:lstStyle/>
          <a:p>
            <a:pPr indent="-381000" lvl="0" marL="457200" rtl="0" algn="l">
              <a:spcBef>
                <a:spcPts val="0"/>
              </a:spcBef>
              <a:spcAft>
                <a:spcPts val="0"/>
              </a:spcAft>
              <a:buClr>
                <a:srgbClr val="F8EFE5"/>
              </a:buClr>
              <a:buSzPts val="2400"/>
              <a:buFont typeface="Inter"/>
              <a:buChar char="●"/>
            </a:pPr>
            <a:r>
              <a:rPr lang="en-US" sz="2400">
                <a:solidFill>
                  <a:srgbClr val="F8EFE5"/>
                </a:solidFill>
                <a:latin typeface="Inter"/>
                <a:ea typeface="Inter"/>
                <a:cs typeface="Inter"/>
                <a:sym typeface="Inter"/>
              </a:rPr>
              <a:t>Taylor Rule</a:t>
            </a:r>
            <a:endParaRPr sz="2400">
              <a:solidFill>
                <a:srgbClr val="F8EFE5"/>
              </a:solidFill>
              <a:latin typeface="Inter"/>
              <a:ea typeface="Inter"/>
              <a:cs typeface="Inter"/>
              <a:sym typeface="Inter"/>
            </a:endParaRPr>
          </a:p>
          <a:p>
            <a:pPr indent="-381000" lvl="0" marL="457200" rtl="0" algn="l">
              <a:spcBef>
                <a:spcPts val="0"/>
              </a:spcBef>
              <a:spcAft>
                <a:spcPts val="0"/>
              </a:spcAft>
              <a:buClr>
                <a:srgbClr val="F8EFE5"/>
              </a:buClr>
              <a:buSzPts val="2400"/>
              <a:buFont typeface="Inter"/>
              <a:buChar char="●"/>
            </a:pPr>
            <a:r>
              <a:rPr lang="en-US" sz="2400">
                <a:solidFill>
                  <a:srgbClr val="F8EFE5"/>
                </a:solidFill>
                <a:latin typeface="Inter"/>
                <a:ea typeface="Inter"/>
                <a:cs typeface="Inter"/>
                <a:sym typeface="Inter"/>
              </a:rPr>
              <a:t>Summary</a:t>
            </a:r>
            <a:endParaRPr sz="2400">
              <a:solidFill>
                <a:srgbClr val="F8EFE5"/>
              </a:solidFill>
              <a:latin typeface="Inter"/>
              <a:ea typeface="Inter"/>
              <a:cs typeface="Inter"/>
              <a:sym typeface="Inte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1E9F0"/>
        </a:solidFill>
      </p:bgPr>
    </p:bg>
    <p:spTree>
      <p:nvGrpSpPr>
        <p:cNvPr id="316" name="Shape 316"/>
        <p:cNvGrpSpPr/>
        <p:nvPr/>
      </p:nvGrpSpPr>
      <p:grpSpPr>
        <a:xfrm>
          <a:off x="0" y="0"/>
          <a:ext cx="0" cy="0"/>
          <a:chOff x="0" y="0"/>
          <a:chExt cx="0" cy="0"/>
        </a:xfrm>
      </p:grpSpPr>
      <p:pic>
        <p:nvPicPr>
          <p:cNvPr id="317" name="Google Shape;317;p26"/>
          <p:cNvPicPr preferRelativeResize="0"/>
          <p:nvPr/>
        </p:nvPicPr>
        <p:blipFill rotWithShape="1">
          <a:blip r:embed="rId3">
            <a:alphaModFix/>
          </a:blip>
          <a:srcRect b="9140" l="0" r="0" t="0"/>
          <a:stretch/>
        </p:blipFill>
        <p:spPr>
          <a:xfrm>
            <a:off x="936625" y="1539300"/>
            <a:ext cx="9485375" cy="5540275"/>
          </a:xfrm>
          <a:prstGeom prst="rect">
            <a:avLst/>
          </a:prstGeom>
          <a:noFill/>
          <a:ln>
            <a:noFill/>
          </a:ln>
        </p:spPr>
      </p:pic>
      <p:sp>
        <p:nvSpPr>
          <p:cNvPr id="318" name="Google Shape;318;p26"/>
          <p:cNvSpPr txBox="1"/>
          <p:nvPr/>
        </p:nvSpPr>
        <p:spPr>
          <a:xfrm>
            <a:off x="16682530" y="403013"/>
            <a:ext cx="753600" cy="184800"/>
          </a:xfrm>
          <a:prstGeom prst="rect">
            <a:avLst/>
          </a:prstGeom>
          <a:noFill/>
          <a:ln>
            <a:noFill/>
          </a:ln>
        </p:spPr>
        <p:txBody>
          <a:bodyPr anchorCtr="0" anchor="t" bIns="0" lIns="0" spcFirstLastPara="1" rIns="0" wrap="square" tIns="0">
            <a:spAutoFit/>
          </a:bodyPr>
          <a:lstStyle/>
          <a:p>
            <a:pPr indent="0" lvl="0" marL="0" marR="0" rtl="0" algn="r">
              <a:lnSpc>
                <a:spcPct val="119916"/>
              </a:lnSpc>
              <a:spcBef>
                <a:spcPts val="0"/>
              </a:spcBef>
              <a:spcAft>
                <a:spcPts val="0"/>
              </a:spcAft>
              <a:buNone/>
            </a:pPr>
            <a:r>
              <a:rPr b="1" i="0" lang="en-US" sz="1200" u="none" cap="none" strike="noStrike">
                <a:solidFill>
                  <a:srgbClr val="253278"/>
                </a:solidFill>
                <a:latin typeface="Inter"/>
                <a:ea typeface="Inter"/>
                <a:cs typeface="Inter"/>
                <a:sym typeface="Inter"/>
              </a:rPr>
              <a:t>2024</a:t>
            </a:r>
            <a:endParaRPr/>
          </a:p>
        </p:txBody>
      </p:sp>
      <p:sp>
        <p:nvSpPr>
          <p:cNvPr id="319" name="Google Shape;319;p26"/>
          <p:cNvSpPr txBox="1"/>
          <p:nvPr/>
        </p:nvSpPr>
        <p:spPr>
          <a:xfrm>
            <a:off x="936625" y="0"/>
            <a:ext cx="13652400" cy="1539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10000">
                <a:solidFill>
                  <a:srgbClr val="253278"/>
                </a:solidFill>
                <a:latin typeface="Inter ExtraBold"/>
                <a:ea typeface="Inter ExtraBold"/>
                <a:cs typeface="Inter ExtraBold"/>
                <a:sym typeface="Inter ExtraBold"/>
              </a:rPr>
              <a:t>POLICY: </a:t>
            </a:r>
            <a:r>
              <a:rPr lang="en-US" sz="4800">
                <a:solidFill>
                  <a:srgbClr val="253278"/>
                </a:solidFill>
                <a:latin typeface="Inter ExtraBold"/>
                <a:ea typeface="Inter ExtraBold"/>
                <a:cs typeface="Inter ExtraBold"/>
                <a:sym typeface="Inter ExtraBold"/>
              </a:rPr>
              <a:t>Fiscal</a:t>
            </a:r>
            <a:endParaRPr sz="4800">
              <a:latin typeface="Inter ExtraBold"/>
              <a:ea typeface="Inter ExtraBold"/>
              <a:cs typeface="Inter ExtraBold"/>
              <a:sym typeface="Inter ExtraBold"/>
            </a:endParaRPr>
          </a:p>
        </p:txBody>
      </p:sp>
      <p:sp>
        <p:nvSpPr>
          <p:cNvPr id="320" name="Google Shape;320;p26"/>
          <p:cNvSpPr/>
          <p:nvPr/>
        </p:nvSpPr>
        <p:spPr>
          <a:xfrm>
            <a:off x="10901775" y="1427550"/>
            <a:ext cx="7066800" cy="27291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400">
                <a:solidFill>
                  <a:srgbClr val="EAD1DC"/>
                </a:solidFill>
                <a:latin typeface="Inter"/>
                <a:ea typeface="Inter"/>
                <a:cs typeface="Inter"/>
                <a:sym typeface="Inter"/>
              </a:rPr>
              <a:t>Revenue Growth Offset by Structural Spending</a:t>
            </a:r>
            <a:endParaRPr sz="2400">
              <a:solidFill>
                <a:schemeClr val="lt1"/>
              </a:solidFill>
              <a:latin typeface="Inter"/>
              <a:ea typeface="Inter"/>
              <a:cs typeface="Inter"/>
              <a:sym typeface="Inter"/>
            </a:endParaRPr>
          </a:p>
          <a:p>
            <a:pPr indent="0" lvl="0" marL="0" rtl="0" algn="l">
              <a:spcBef>
                <a:spcPts val="0"/>
              </a:spcBef>
              <a:spcAft>
                <a:spcPts val="0"/>
              </a:spcAft>
              <a:buNone/>
            </a:pPr>
            <a:r>
              <a:rPr lang="en-US" sz="2400">
                <a:solidFill>
                  <a:schemeClr val="lt1"/>
                </a:solidFill>
                <a:latin typeface="Inter"/>
                <a:ea typeface="Inter"/>
                <a:cs typeface="Inter"/>
                <a:sym typeface="Inter"/>
              </a:rPr>
              <a:t>Tax revenues hit a record $4.9 trillion (+11%), boosted by corporate taxes (+26%) and postponed deadlines. However, spending growth, especially on interest and programs, continues to outpace revenue gains.</a:t>
            </a:r>
            <a:endParaRPr sz="2400">
              <a:solidFill>
                <a:schemeClr val="lt1"/>
              </a:solidFill>
              <a:latin typeface="Inter"/>
              <a:ea typeface="Inter"/>
              <a:cs typeface="Inter"/>
              <a:sym typeface="Inter"/>
            </a:endParaRPr>
          </a:p>
          <a:p>
            <a:pPr indent="0" lvl="0" marL="0" rtl="0" algn="l">
              <a:spcBef>
                <a:spcPts val="0"/>
              </a:spcBef>
              <a:spcAft>
                <a:spcPts val="0"/>
              </a:spcAft>
              <a:buNone/>
            </a:pPr>
            <a:r>
              <a:t/>
            </a:r>
            <a:endParaRPr sz="2400">
              <a:solidFill>
                <a:schemeClr val="lt1"/>
              </a:solidFill>
              <a:latin typeface="Inter"/>
              <a:ea typeface="Inter"/>
              <a:cs typeface="Inter"/>
              <a:sym typeface="Inter"/>
            </a:endParaRPr>
          </a:p>
        </p:txBody>
      </p:sp>
      <p:sp>
        <p:nvSpPr>
          <p:cNvPr id="321" name="Google Shape;321;p26"/>
          <p:cNvSpPr/>
          <p:nvPr/>
        </p:nvSpPr>
        <p:spPr>
          <a:xfrm>
            <a:off x="10901775" y="4312472"/>
            <a:ext cx="7066800" cy="20469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EAD1DC"/>
                </a:solidFill>
                <a:latin typeface="Inter"/>
                <a:ea typeface="Inter"/>
                <a:cs typeface="Inter"/>
                <a:sym typeface="Inter"/>
              </a:rPr>
              <a:t>Rising Interest Payments and Debt Burden</a:t>
            </a:r>
            <a:endParaRPr sz="2400">
              <a:solidFill>
                <a:schemeClr val="lt1"/>
              </a:solidFill>
              <a:latin typeface="Inter"/>
              <a:ea typeface="Inter"/>
              <a:cs typeface="Inter"/>
              <a:sym typeface="Inter"/>
            </a:endParaRPr>
          </a:p>
          <a:p>
            <a:pPr indent="0" lvl="0" marL="0" rtl="0" algn="l">
              <a:spcBef>
                <a:spcPts val="0"/>
              </a:spcBef>
              <a:spcAft>
                <a:spcPts val="0"/>
              </a:spcAft>
              <a:buNone/>
            </a:pPr>
            <a:r>
              <a:rPr lang="en-US" sz="2400">
                <a:solidFill>
                  <a:schemeClr val="lt1"/>
                </a:solidFill>
                <a:latin typeface="Inter"/>
                <a:ea typeface="Inter"/>
                <a:cs typeface="Inter"/>
                <a:sym typeface="Inter"/>
              </a:rPr>
              <a:t>Interest payments grew 34% to $950 billion in FY24 due to high interest rates and rising national debt. Now the 2nd largest expense after Social Security.</a:t>
            </a:r>
            <a:endParaRPr sz="2400">
              <a:solidFill>
                <a:schemeClr val="lt1"/>
              </a:solidFill>
              <a:latin typeface="Inter"/>
              <a:ea typeface="Inter"/>
              <a:cs typeface="Inter"/>
              <a:sym typeface="Inter"/>
            </a:endParaRPr>
          </a:p>
        </p:txBody>
      </p:sp>
      <p:sp>
        <p:nvSpPr>
          <p:cNvPr id="322" name="Google Shape;322;p26"/>
          <p:cNvSpPr/>
          <p:nvPr/>
        </p:nvSpPr>
        <p:spPr>
          <a:xfrm>
            <a:off x="10901775" y="6515200"/>
            <a:ext cx="7066800" cy="24102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EAD1DC"/>
                </a:solidFill>
                <a:latin typeface="Inter"/>
                <a:ea typeface="Inter"/>
                <a:cs typeface="Inter"/>
                <a:sym typeface="Inter"/>
              </a:rPr>
              <a:t>Increased Government Spending on Programs and Policies</a:t>
            </a:r>
            <a:endParaRPr sz="2400">
              <a:solidFill>
                <a:schemeClr val="lt1"/>
              </a:solidFill>
              <a:latin typeface="Inter"/>
              <a:ea typeface="Inter"/>
              <a:cs typeface="Inter"/>
              <a:sym typeface="Inter"/>
            </a:endParaRPr>
          </a:p>
          <a:p>
            <a:pPr indent="0" lvl="0" marL="0" rtl="0" algn="l">
              <a:spcBef>
                <a:spcPts val="0"/>
              </a:spcBef>
              <a:spcAft>
                <a:spcPts val="0"/>
              </a:spcAft>
              <a:buClr>
                <a:schemeClr val="dk1"/>
              </a:buClr>
              <a:buSzPts val="1100"/>
              <a:buFont typeface="Arial"/>
              <a:buNone/>
            </a:pPr>
            <a:r>
              <a:rPr lang="en-US" sz="2400">
                <a:solidFill>
                  <a:schemeClr val="lt1"/>
                </a:solidFill>
                <a:latin typeface="Inter"/>
                <a:ea typeface="Inter"/>
                <a:cs typeface="Inter"/>
                <a:sym typeface="Inter"/>
              </a:rPr>
              <a:t>Spending grew 10% to $6.8 trillion, driven by Social Security, Medicare, and tax credits. Potential student loan forgiveness could add $100+ billion to the deficit.</a:t>
            </a:r>
            <a:endParaRPr sz="2400">
              <a:solidFill>
                <a:schemeClr val="lt1"/>
              </a:solidFill>
              <a:latin typeface="Inter"/>
              <a:ea typeface="Inter"/>
              <a:cs typeface="Inter"/>
              <a:sym typeface="Inter"/>
            </a:endParaRPr>
          </a:p>
          <a:p>
            <a:pPr indent="0" lvl="0" marL="0" rtl="0" algn="l">
              <a:spcBef>
                <a:spcPts val="0"/>
              </a:spcBef>
              <a:spcAft>
                <a:spcPts val="0"/>
              </a:spcAft>
              <a:buNone/>
            </a:pPr>
            <a:r>
              <a:t/>
            </a:r>
            <a:endParaRPr sz="2400">
              <a:solidFill>
                <a:schemeClr val="lt1"/>
              </a:solidFill>
              <a:latin typeface="Inter"/>
              <a:ea typeface="Inter"/>
              <a:cs typeface="Inter"/>
              <a:sym typeface="Inter"/>
            </a:endParaRPr>
          </a:p>
          <a:p>
            <a:pPr indent="0" lvl="0" marL="0" rtl="0" algn="l">
              <a:spcBef>
                <a:spcPts val="0"/>
              </a:spcBef>
              <a:spcAft>
                <a:spcPts val="0"/>
              </a:spcAft>
              <a:buNone/>
            </a:pPr>
            <a:r>
              <a:t/>
            </a:r>
            <a:endParaRPr sz="2400">
              <a:solidFill>
                <a:schemeClr val="lt1"/>
              </a:solidFill>
              <a:latin typeface="Inter"/>
              <a:ea typeface="Inter"/>
              <a:cs typeface="Inter"/>
              <a:sym typeface="Inter"/>
            </a:endParaRPr>
          </a:p>
        </p:txBody>
      </p:sp>
      <p:sp>
        <p:nvSpPr>
          <p:cNvPr id="323" name="Google Shape;323;p26"/>
          <p:cNvSpPr txBox="1"/>
          <p:nvPr/>
        </p:nvSpPr>
        <p:spPr>
          <a:xfrm>
            <a:off x="8845500" y="217050"/>
            <a:ext cx="8068800" cy="11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rgbClr val="253278"/>
                </a:solidFill>
                <a:latin typeface="Inter"/>
                <a:ea typeface="Inter"/>
                <a:cs typeface="Inter"/>
                <a:sym typeface="Inter"/>
              </a:rPr>
              <a:t>Why deficit growing from 2022 - 2024?</a:t>
            </a:r>
            <a:r>
              <a:rPr b="1" lang="en-US" sz="3000">
                <a:solidFill>
                  <a:srgbClr val="253278"/>
                </a:solidFill>
                <a:latin typeface="Inter"/>
                <a:ea typeface="Inter"/>
                <a:cs typeface="Inter"/>
                <a:sym typeface="Inter"/>
              </a:rPr>
              <a:t> $1.8Trillion in 2024</a:t>
            </a:r>
            <a:endParaRPr b="1" sz="3000">
              <a:solidFill>
                <a:srgbClr val="253278"/>
              </a:solidFill>
              <a:latin typeface="Inter"/>
              <a:ea typeface="Inter"/>
              <a:cs typeface="Inter"/>
              <a:sym typeface="Inter"/>
            </a:endParaRPr>
          </a:p>
          <a:p>
            <a:pPr indent="0" lvl="0" marL="457200" rtl="0" algn="l">
              <a:spcBef>
                <a:spcPts val="0"/>
              </a:spcBef>
              <a:spcAft>
                <a:spcPts val="0"/>
              </a:spcAft>
              <a:buNone/>
            </a:pPr>
            <a:r>
              <a:t/>
            </a:r>
            <a:endParaRPr sz="3000">
              <a:solidFill>
                <a:srgbClr val="253278"/>
              </a:solidFill>
              <a:latin typeface="Inter"/>
              <a:ea typeface="Inter"/>
              <a:cs typeface="Inter"/>
              <a:sym typeface="Inter"/>
            </a:endParaRPr>
          </a:p>
        </p:txBody>
      </p:sp>
      <p:sp>
        <p:nvSpPr>
          <p:cNvPr id="324" name="Google Shape;324;p26"/>
          <p:cNvSpPr txBox="1"/>
          <p:nvPr/>
        </p:nvSpPr>
        <p:spPr>
          <a:xfrm>
            <a:off x="1331000" y="7649650"/>
            <a:ext cx="7720800" cy="1824600"/>
          </a:xfrm>
          <a:prstGeom prst="rect">
            <a:avLst/>
          </a:prstGeom>
          <a:solidFill>
            <a:srgbClr val="89A54E">
              <a:alpha val="7255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rgbClr val="253278"/>
                </a:solidFill>
                <a:latin typeface="Inter"/>
                <a:ea typeface="Inter"/>
                <a:cs typeface="Inter"/>
                <a:sym typeface="Inter"/>
              </a:rPr>
              <a:t>The decision to </a:t>
            </a:r>
            <a:r>
              <a:rPr b="1" lang="en-US" sz="3200">
                <a:solidFill>
                  <a:srgbClr val="253278"/>
                </a:solidFill>
                <a:latin typeface="Inter"/>
                <a:ea typeface="Inter"/>
                <a:cs typeface="Inter"/>
                <a:sym typeface="Inter"/>
              </a:rPr>
              <a:t>lower interest rates </a:t>
            </a:r>
            <a:r>
              <a:rPr lang="en-US" sz="3200">
                <a:solidFill>
                  <a:srgbClr val="253278"/>
                </a:solidFill>
                <a:latin typeface="Inter"/>
                <a:ea typeface="Inter"/>
                <a:cs typeface="Inter"/>
                <a:sym typeface="Inter"/>
              </a:rPr>
              <a:t>will help reduce debt costs, </a:t>
            </a:r>
            <a:r>
              <a:rPr lang="en-US" sz="3200" u="sng">
                <a:solidFill>
                  <a:srgbClr val="253278"/>
                </a:solidFill>
                <a:latin typeface="Inter"/>
                <a:ea typeface="Inter"/>
                <a:cs typeface="Inter"/>
                <a:sym typeface="Inter"/>
              </a:rPr>
              <a:t>easing some pressure on the budget.</a:t>
            </a:r>
            <a:endParaRPr sz="3200" u="sng">
              <a:solidFill>
                <a:srgbClr val="253278"/>
              </a:solidFill>
              <a:latin typeface="Inter"/>
              <a:ea typeface="Inter"/>
              <a:cs typeface="Inter"/>
              <a:sym typeface="Inte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53278"/>
        </a:solidFill>
      </p:bgPr>
    </p:bg>
    <p:spTree>
      <p:nvGrpSpPr>
        <p:cNvPr id="328" name="Shape 328"/>
        <p:cNvGrpSpPr/>
        <p:nvPr/>
      </p:nvGrpSpPr>
      <p:grpSpPr>
        <a:xfrm>
          <a:off x="0" y="0"/>
          <a:ext cx="0" cy="0"/>
          <a:chOff x="0" y="0"/>
          <a:chExt cx="0" cy="0"/>
        </a:xfrm>
      </p:grpSpPr>
      <p:grpSp>
        <p:nvGrpSpPr>
          <p:cNvPr id="329" name="Google Shape;329;p27"/>
          <p:cNvGrpSpPr/>
          <p:nvPr/>
        </p:nvGrpSpPr>
        <p:grpSpPr>
          <a:xfrm>
            <a:off x="790575" y="3388995"/>
            <a:ext cx="16468725" cy="3909425"/>
            <a:chOff x="790575" y="3388995"/>
            <a:chExt cx="16468725" cy="3909425"/>
          </a:xfrm>
        </p:grpSpPr>
        <p:sp>
          <p:nvSpPr>
            <p:cNvPr id="330" name="Google Shape;330;p27"/>
            <p:cNvSpPr txBox="1"/>
            <p:nvPr/>
          </p:nvSpPr>
          <p:spPr>
            <a:xfrm>
              <a:off x="790575" y="3544220"/>
              <a:ext cx="16230600" cy="37542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14400">
                  <a:solidFill>
                    <a:schemeClr val="dk1"/>
                  </a:solidFill>
                  <a:latin typeface="Inter ExtraBold"/>
                  <a:ea typeface="Inter ExtraBold"/>
                  <a:cs typeface="Inter ExtraBold"/>
                  <a:sym typeface="Inter ExtraBold"/>
                </a:rPr>
                <a:t>POLICY </a:t>
              </a:r>
              <a:r>
                <a:rPr lang="en-US" sz="12700">
                  <a:solidFill>
                    <a:schemeClr val="dk1"/>
                  </a:solidFill>
                  <a:latin typeface="Inter ExtraBold"/>
                  <a:ea typeface="Inter ExtraBold"/>
                  <a:cs typeface="Inter ExtraBold"/>
                  <a:sym typeface="Inter ExtraBold"/>
                </a:rPr>
                <a:t>RECOMMENDATION</a:t>
              </a:r>
              <a:endParaRPr sz="100">
                <a:solidFill>
                  <a:schemeClr val="dk1"/>
                </a:solidFill>
                <a:latin typeface="Inter ExtraBold"/>
                <a:ea typeface="Inter ExtraBold"/>
                <a:cs typeface="Inter ExtraBold"/>
                <a:sym typeface="Inter ExtraBold"/>
              </a:endParaRPr>
            </a:p>
          </p:txBody>
        </p:sp>
        <p:sp>
          <p:nvSpPr>
            <p:cNvPr id="331" name="Google Shape;331;p27"/>
            <p:cNvSpPr txBox="1"/>
            <p:nvPr/>
          </p:nvSpPr>
          <p:spPr>
            <a:xfrm>
              <a:off x="1028700" y="3388995"/>
              <a:ext cx="16230600" cy="37542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14400">
                  <a:solidFill>
                    <a:srgbClr val="F8EFE5"/>
                  </a:solidFill>
                  <a:latin typeface="Inter ExtraBold"/>
                  <a:ea typeface="Inter ExtraBold"/>
                  <a:cs typeface="Inter ExtraBold"/>
                  <a:sym typeface="Inter ExtraBold"/>
                </a:rPr>
                <a:t>POLICY </a:t>
              </a:r>
              <a:r>
                <a:rPr lang="en-US" sz="12700">
                  <a:solidFill>
                    <a:srgbClr val="F8EFE5"/>
                  </a:solidFill>
                  <a:latin typeface="Inter ExtraBold"/>
                  <a:ea typeface="Inter ExtraBold"/>
                  <a:cs typeface="Inter ExtraBold"/>
                  <a:sym typeface="Inter ExtraBold"/>
                </a:rPr>
                <a:t>RECOMMENDATION</a:t>
              </a:r>
              <a:endParaRPr sz="100">
                <a:latin typeface="Inter ExtraBold"/>
                <a:ea typeface="Inter ExtraBold"/>
                <a:cs typeface="Inter ExtraBold"/>
                <a:sym typeface="Inter ExtraBold"/>
              </a:endParaRPr>
            </a:p>
          </p:txBody>
        </p:sp>
      </p:grpSp>
      <p:sp>
        <p:nvSpPr>
          <p:cNvPr id="332" name="Google Shape;332;p27"/>
          <p:cNvSpPr txBox="1"/>
          <p:nvPr/>
        </p:nvSpPr>
        <p:spPr>
          <a:xfrm>
            <a:off x="16682530" y="403013"/>
            <a:ext cx="753600" cy="184800"/>
          </a:xfrm>
          <a:prstGeom prst="rect">
            <a:avLst/>
          </a:prstGeom>
          <a:noFill/>
          <a:ln>
            <a:noFill/>
          </a:ln>
        </p:spPr>
        <p:txBody>
          <a:bodyPr anchorCtr="0" anchor="t" bIns="0" lIns="0" spcFirstLastPara="1" rIns="0" wrap="square" tIns="0">
            <a:spAutoFit/>
          </a:bodyPr>
          <a:lstStyle/>
          <a:p>
            <a:pPr indent="0" lvl="0" marL="0" marR="0" rtl="0" algn="r">
              <a:lnSpc>
                <a:spcPct val="119916"/>
              </a:lnSpc>
              <a:spcBef>
                <a:spcPts val="0"/>
              </a:spcBef>
              <a:spcAft>
                <a:spcPts val="0"/>
              </a:spcAft>
              <a:buNone/>
            </a:pPr>
            <a:r>
              <a:rPr b="1" i="0" lang="en-US" sz="1200" u="none" cap="none" strike="noStrike">
                <a:solidFill>
                  <a:srgbClr val="FFFDFC"/>
                </a:solidFill>
                <a:latin typeface="Inter"/>
                <a:ea typeface="Inter"/>
                <a:cs typeface="Inter"/>
                <a:sym typeface="Inter"/>
              </a:rPr>
              <a:t>2024</a:t>
            </a:r>
            <a:endParaRPr/>
          </a:p>
        </p:txBody>
      </p:sp>
      <p:sp>
        <p:nvSpPr>
          <p:cNvPr id="333" name="Google Shape;333;p27"/>
          <p:cNvSpPr txBox="1"/>
          <p:nvPr/>
        </p:nvSpPr>
        <p:spPr>
          <a:xfrm>
            <a:off x="688528" y="403853"/>
            <a:ext cx="5229900" cy="184800"/>
          </a:xfrm>
          <a:prstGeom prst="rect">
            <a:avLst/>
          </a:prstGeom>
          <a:noFill/>
          <a:ln>
            <a:noFill/>
          </a:ln>
        </p:spPr>
        <p:txBody>
          <a:bodyPr anchorCtr="0" anchor="t" bIns="0" lIns="0" spcFirstLastPara="1" rIns="0" wrap="square" tIns="0">
            <a:spAutoFit/>
          </a:bodyPr>
          <a:lstStyle/>
          <a:p>
            <a:pPr indent="0" lvl="0" marL="0" rtl="0" algn="l">
              <a:lnSpc>
                <a:spcPct val="119916"/>
              </a:lnSpc>
              <a:spcBef>
                <a:spcPts val="0"/>
              </a:spcBef>
              <a:spcAft>
                <a:spcPts val="0"/>
              </a:spcAft>
              <a:buSzPts val="1100"/>
              <a:buNone/>
            </a:pPr>
            <a:r>
              <a:rPr b="1" lang="en-US" sz="1200">
                <a:solidFill>
                  <a:srgbClr val="FFFDFC"/>
                </a:solidFill>
                <a:latin typeface="Inter"/>
                <a:ea typeface="Inter"/>
                <a:cs typeface="Inter"/>
                <a:sym typeface="Inter"/>
              </a:rPr>
              <a:t>David Gault, Sam Parent, Ali Zein, Arwa Abdulla, Amalia Jamaludin</a:t>
            </a:r>
            <a:endParaRPr b="1" sz="1200">
              <a:solidFill>
                <a:srgbClr val="FFFDFC"/>
              </a:solidFill>
              <a:latin typeface="Inter"/>
              <a:ea typeface="Inter"/>
              <a:cs typeface="Inter"/>
              <a:sym typeface="Inte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1E9F0"/>
        </a:solidFill>
      </p:bgPr>
    </p:bg>
    <p:spTree>
      <p:nvGrpSpPr>
        <p:cNvPr id="337" name="Shape 337"/>
        <p:cNvGrpSpPr/>
        <p:nvPr/>
      </p:nvGrpSpPr>
      <p:grpSpPr>
        <a:xfrm>
          <a:off x="0" y="0"/>
          <a:ext cx="0" cy="0"/>
          <a:chOff x="0" y="0"/>
          <a:chExt cx="0" cy="0"/>
        </a:xfrm>
      </p:grpSpPr>
      <p:sp>
        <p:nvSpPr>
          <p:cNvPr id="338" name="Google Shape;338;p28"/>
          <p:cNvSpPr txBox="1"/>
          <p:nvPr/>
        </p:nvSpPr>
        <p:spPr>
          <a:xfrm>
            <a:off x="16682530" y="403013"/>
            <a:ext cx="753600" cy="184800"/>
          </a:xfrm>
          <a:prstGeom prst="rect">
            <a:avLst/>
          </a:prstGeom>
          <a:noFill/>
          <a:ln>
            <a:noFill/>
          </a:ln>
        </p:spPr>
        <p:txBody>
          <a:bodyPr anchorCtr="0" anchor="t" bIns="0" lIns="0" spcFirstLastPara="1" rIns="0" wrap="square" tIns="0">
            <a:spAutoFit/>
          </a:bodyPr>
          <a:lstStyle/>
          <a:p>
            <a:pPr indent="0" lvl="0" marL="0" marR="0" rtl="0" algn="r">
              <a:lnSpc>
                <a:spcPct val="119916"/>
              </a:lnSpc>
              <a:spcBef>
                <a:spcPts val="0"/>
              </a:spcBef>
              <a:spcAft>
                <a:spcPts val="0"/>
              </a:spcAft>
              <a:buNone/>
            </a:pPr>
            <a:r>
              <a:rPr b="1" i="0" lang="en-US" sz="1200" u="none" cap="none" strike="noStrike">
                <a:solidFill>
                  <a:srgbClr val="253278"/>
                </a:solidFill>
                <a:latin typeface="Inter"/>
                <a:ea typeface="Inter"/>
                <a:cs typeface="Inter"/>
                <a:sym typeface="Inter"/>
              </a:rPr>
              <a:t>2024</a:t>
            </a:r>
            <a:endParaRPr/>
          </a:p>
        </p:txBody>
      </p:sp>
      <p:pic>
        <p:nvPicPr>
          <p:cNvPr id="339" name="Google Shape;339;p28"/>
          <p:cNvPicPr preferRelativeResize="0"/>
          <p:nvPr/>
        </p:nvPicPr>
        <p:blipFill rotWithShape="1">
          <a:blip r:embed="rId3">
            <a:alphaModFix/>
          </a:blip>
          <a:srcRect b="9156" l="0" r="0" t="0"/>
          <a:stretch/>
        </p:blipFill>
        <p:spPr>
          <a:xfrm>
            <a:off x="0" y="1684250"/>
            <a:ext cx="18288000" cy="6575844"/>
          </a:xfrm>
          <a:prstGeom prst="rect">
            <a:avLst/>
          </a:prstGeom>
          <a:noFill/>
          <a:ln>
            <a:noFill/>
          </a:ln>
        </p:spPr>
      </p:pic>
      <p:sp>
        <p:nvSpPr>
          <p:cNvPr id="340" name="Google Shape;340;p28"/>
          <p:cNvSpPr txBox="1"/>
          <p:nvPr/>
        </p:nvSpPr>
        <p:spPr>
          <a:xfrm>
            <a:off x="936625" y="0"/>
            <a:ext cx="15142200" cy="147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9600">
                <a:solidFill>
                  <a:srgbClr val="253278"/>
                </a:solidFill>
                <a:latin typeface="Inter ExtraBold"/>
                <a:ea typeface="Inter ExtraBold"/>
                <a:cs typeface="Inter ExtraBold"/>
                <a:sym typeface="Inter ExtraBold"/>
              </a:rPr>
              <a:t>TAYLOR RULE INSIGHTS</a:t>
            </a:r>
            <a:endParaRPr sz="9600">
              <a:latin typeface="Inter ExtraBold"/>
              <a:ea typeface="Inter ExtraBold"/>
              <a:cs typeface="Inter ExtraBold"/>
              <a:sym typeface="Inter ExtraBold"/>
            </a:endParaRPr>
          </a:p>
        </p:txBody>
      </p:sp>
      <p:sp>
        <p:nvSpPr>
          <p:cNvPr id="341" name="Google Shape;341;p28"/>
          <p:cNvSpPr txBox="1"/>
          <p:nvPr/>
        </p:nvSpPr>
        <p:spPr>
          <a:xfrm>
            <a:off x="1486550" y="2588450"/>
            <a:ext cx="13197900" cy="1248000"/>
          </a:xfrm>
          <a:prstGeom prst="rect">
            <a:avLst/>
          </a:prstGeom>
          <a:solidFill>
            <a:srgbClr val="F1D100">
              <a:alpha val="41510"/>
            </a:srgbClr>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400">
                <a:solidFill>
                  <a:srgbClr val="253278"/>
                </a:solidFill>
                <a:latin typeface="Inter"/>
                <a:ea typeface="Inter"/>
                <a:cs typeface="Inter"/>
                <a:sym typeface="Inter"/>
              </a:rPr>
              <a:t>From the early 2000s to around 2018, the two rates tracked each other fairly closely.</a:t>
            </a:r>
            <a:endParaRPr sz="2400">
              <a:solidFill>
                <a:srgbClr val="253278"/>
              </a:solidFill>
              <a:latin typeface="Inter"/>
              <a:ea typeface="Inter"/>
              <a:cs typeface="Inter"/>
              <a:sym typeface="Inter"/>
            </a:endParaRPr>
          </a:p>
          <a:p>
            <a:pPr indent="0" lvl="0" marL="0" rtl="0" algn="l">
              <a:spcBef>
                <a:spcPts val="0"/>
              </a:spcBef>
              <a:spcAft>
                <a:spcPts val="0"/>
              </a:spcAft>
              <a:buNone/>
            </a:pPr>
            <a:r>
              <a:rPr lang="en-US" sz="2400">
                <a:solidFill>
                  <a:srgbClr val="253278"/>
                </a:solidFill>
                <a:latin typeface="Inter"/>
                <a:ea typeface="Inter"/>
                <a:cs typeface="Inter"/>
                <a:sym typeface="Inter"/>
              </a:rPr>
              <a:t>However, since 2019, the actual EFFR has been considerably lower than the Taylor Rule prescribes but then at about same rate in recent data. (</a:t>
            </a:r>
            <a:r>
              <a:rPr b="1" lang="en-US" sz="2400">
                <a:solidFill>
                  <a:srgbClr val="253278"/>
                </a:solidFill>
                <a:latin typeface="Inter"/>
                <a:ea typeface="Inter"/>
                <a:cs typeface="Inter"/>
                <a:sym typeface="Inter"/>
              </a:rPr>
              <a:t>EFFR consistent with Taylor Rule</a:t>
            </a:r>
            <a:r>
              <a:rPr lang="en-US" sz="2400">
                <a:solidFill>
                  <a:srgbClr val="253278"/>
                </a:solidFill>
                <a:latin typeface="Inter"/>
                <a:ea typeface="Inter"/>
                <a:cs typeface="Inter"/>
                <a:sym typeface="Inter"/>
              </a:rPr>
              <a:t>)</a:t>
            </a:r>
            <a:endParaRPr sz="2400">
              <a:solidFill>
                <a:srgbClr val="253278"/>
              </a:solidFill>
              <a:latin typeface="Inter"/>
              <a:ea typeface="Inter"/>
              <a:cs typeface="Inter"/>
              <a:sym typeface="Inter"/>
            </a:endParaRPr>
          </a:p>
        </p:txBody>
      </p:sp>
      <p:sp>
        <p:nvSpPr>
          <p:cNvPr id="342" name="Google Shape;342;p28"/>
          <p:cNvSpPr/>
          <p:nvPr/>
        </p:nvSpPr>
        <p:spPr>
          <a:xfrm>
            <a:off x="178325" y="8260100"/>
            <a:ext cx="9112500" cy="1733700"/>
          </a:xfrm>
          <a:prstGeom prst="rect">
            <a:avLst/>
          </a:prstGeom>
          <a:solidFill>
            <a:srgbClr val="F10000">
              <a:alpha val="41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latin typeface="Inter"/>
                <a:ea typeface="Inter"/>
                <a:cs typeface="Inter"/>
                <a:sym typeface="Inter"/>
              </a:rPr>
              <a:t>The gap between the Taylor Rule FFR and the actual EFFR suggests monetary policy is less restrictive than prescribed. This reflects the focus on supporting the economy post-COVID-19 and aiding labor market recovery.</a:t>
            </a:r>
            <a:endParaRPr sz="2400">
              <a:latin typeface="Inter"/>
              <a:ea typeface="Inter"/>
              <a:cs typeface="Inter"/>
              <a:sym typeface="Inter"/>
            </a:endParaRPr>
          </a:p>
        </p:txBody>
      </p:sp>
      <p:sp>
        <p:nvSpPr>
          <p:cNvPr id="343" name="Google Shape;343;p28"/>
          <p:cNvSpPr txBox="1"/>
          <p:nvPr/>
        </p:nvSpPr>
        <p:spPr>
          <a:xfrm>
            <a:off x="9595400" y="8251350"/>
            <a:ext cx="8329800" cy="1718100"/>
          </a:xfrm>
          <a:prstGeom prst="rect">
            <a:avLst/>
          </a:prstGeom>
          <a:solidFill>
            <a:srgbClr val="89A54E">
              <a:alpha val="4528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a:solidFill>
                  <a:srgbClr val="253278"/>
                </a:solidFill>
                <a:latin typeface="Inter"/>
                <a:ea typeface="Inter"/>
                <a:cs typeface="Inter"/>
                <a:sym typeface="Inter"/>
              </a:rPr>
              <a:t>Latest</a:t>
            </a:r>
            <a:r>
              <a:rPr lang="en-US" sz="2400">
                <a:solidFill>
                  <a:srgbClr val="253278"/>
                </a:solidFill>
                <a:latin typeface="Inter"/>
                <a:ea typeface="Inter"/>
                <a:cs typeface="Inter"/>
                <a:sym typeface="Inter"/>
              </a:rPr>
              <a:t>: Our policy is closely aligned with the rule. </a:t>
            </a:r>
            <a:endParaRPr sz="2400">
              <a:solidFill>
                <a:srgbClr val="253278"/>
              </a:solidFill>
              <a:latin typeface="Inter"/>
              <a:ea typeface="Inter"/>
              <a:cs typeface="Inter"/>
              <a:sym typeface="Inter"/>
            </a:endParaRPr>
          </a:p>
          <a:p>
            <a:pPr indent="0" lvl="0" marL="0" rtl="0" algn="l">
              <a:spcBef>
                <a:spcPts val="0"/>
              </a:spcBef>
              <a:spcAft>
                <a:spcPts val="0"/>
              </a:spcAft>
              <a:buNone/>
            </a:pPr>
            <a:r>
              <a:rPr lang="en-US" sz="2400">
                <a:solidFill>
                  <a:srgbClr val="253278"/>
                </a:solidFill>
                <a:latin typeface="Inter"/>
                <a:ea typeface="Inter"/>
                <a:cs typeface="Inter"/>
                <a:sym typeface="Inter"/>
              </a:rPr>
              <a:t>It suggests a neutral stance, balancing inflation control and economic growth.</a:t>
            </a:r>
            <a:endParaRPr sz="2400">
              <a:solidFill>
                <a:srgbClr val="253278"/>
              </a:solidFill>
              <a:latin typeface="Inter"/>
              <a:ea typeface="Inter"/>
              <a:cs typeface="Inter"/>
              <a:sym typeface="Inte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EFE5"/>
        </a:solidFill>
      </p:bgPr>
    </p:bg>
    <p:spTree>
      <p:nvGrpSpPr>
        <p:cNvPr id="347" name="Shape 347"/>
        <p:cNvGrpSpPr/>
        <p:nvPr/>
      </p:nvGrpSpPr>
      <p:grpSpPr>
        <a:xfrm>
          <a:off x="0" y="0"/>
          <a:ext cx="0" cy="0"/>
          <a:chOff x="0" y="0"/>
          <a:chExt cx="0" cy="0"/>
        </a:xfrm>
      </p:grpSpPr>
      <p:sp>
        <p:nvSpPr>
          <p:cNvPr id="348" name="Google Shape;348;p29"/>
          <p:cNvSpPr txBox="1"/>
          <p:nvPr/>
        </p:nvSpPr>
        <p:spPr>
          <a:xfrm>
            <a:off x="936625" y="0"/>
            <a:ext cx="15142200" cy="1539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10000">
                <a:solidFill>
                  <a:srgbClr val="253278"/>
                </a:solidFill>
                <a:latin typeface="Inter ExtraBold"/>
                <a:ea typeface="Inter ExtraBold"/>
                <a:cs typeface="Inter ExtraBold"/>
                <a:sym typeface="Inter ExtraBold"/>
              </a:rPr>
              <a:t>SUMMARY</a:t>
            </a:r>
            <a:endParaRPr sz="10000">
              <a:latin typeface="Inter ExtraBold"/>
              <a:ea typeface="Inter ExtraBold"/>
              <a:cs typeface="Inter ExtraBold"/>
              <a:sym typeface="Inter ExtraBold"/>
            </a:endParaRPr>
          </a:p>
        </p:txBody>
      </p:sp>
      <p:sp>
        <p:nvSpPr>
          <p:cNvPr id="349" name="Google Shape;349;p29"/>
          <p:cNvSpPr txBox="1"/>
          <p:nvPr/>
        </p:nvSpPr>
        <p:spPr>
          <a:xfrm>
            <a:off x="594150" y="1433925"/>
            <a:ext cx="17099700" cy="31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a:solidFill>
                  <a:srgbClr val="253278"/>
                </a:solidFill>
                <a:latin typeface="Inter"/>
                <a:ea typeface="Inter"/>
                <a:cs typeface="Inter"/>
                <a:sym typeface="Inter"/>
              </a:rPr>
              <a:t>Where is the economy now?</a:t>
            </a:r>
            <a:endParaRPr b="1" sz="3600">
              <a:solidFill>
                <a:srgbClr val="253278"/>
              </a:solidFill>
              <a:latin typeface="Inter"/>
              <a:ea typeface="Inter"/>
              <a:cs typeface="Inter"/>
              <a:sym typeface="Inter"/>
            </a:endParaRPr>
          </a:p>
          <a:p>
            <a:pPr indent="-374650" lvl="0" marL="457200" rtl="0" algn="l">
              <a:spcBef>
                <a:spcPts val="0"/>
              </a:spcBef>
              <a:spcAft>
                <a:spcPts val="0"/>
              </a:spcAft>
              <a:buClr>
                <a:srgbClr val="253278"/>
              </a:buClr>
              <a:buSzPts val="2300"/>
              <a:buFont typeface="Inter"/>
              <a:buChar char="●"/>
            </a:pPr>
            <a:r>
              <a:rPr lang="en-US" sz="2600">
                <a:solidFill>
                  <a:srgbClr val="253278"/>
                </a:solidFill>
                <a:latin typeface="Inter"/>
                <a:ea typeface="Inter"/>
                <a:cs typeface="Inter"/>
                <a:sym typeface="Inter"/>
              </a:rPr>
              <a:t>Real GDP &gt; Real Potential GDP</a:t>
            </a:r>
            <a:endParaRPr sz="2600">
              <a:solidFill>
                <a:srgbClr val="253278"/>
              </a:solidFill>
              <a:latin typeface="Inter"/>
              <a:ea typeface="Inter"/>
              <a:cs typeface="Inter"/>
              <a:sym typeface="Inter"/>
            </a:endParaRPr>
          </a:p>
          <a:p>
            <a:pPr indent="-374650" lvl="0" marL="457200" rtl="0" algn="l">
              <a:spcBef>
                <a:spcPts val="0"/>
              </a:spcBef>
              <a:spcAft>
                <a:spcPts val="0"/>
              </a:spcAft>
              <a:buClr>
                <a:srgbClr val="253278"/>
              </a:buClr>
              <a:buSzPts val="2300"/>
              <a:buFont typeface="Inter"/>
              <a:buChar char="●"/>
            </a:pPr>
            <a:r>
              <a:rPr lang="en-US" sz="2600">
                <a:solidFill>
                  <a:srgbClr val="253278"/>
                </a:solidFill>
                <a:latin typeface="Inter"/>
                <a:ea typeface="Inter"/>
                <a:cs typeface="Inter"/>
                <a:sym typeface="Inter"/>
              </a:rPr>
              <a:t>Unemployment &lt; Natural Rate of Unemployment</a:t>
            </a:r>
            <a:endParaRPr sz="2600">
              <a:solidFill>
                <a:srgbClr val="253278"/>
              </a:solidFill>
              <a:latin typeface="Inter"/>
              <a:ea typeface="Inter"/>
              <a:cs typeface="Inter"/>
              <a:sym typeface="Inter"/>
            </a:endParaRPr>
          </a:p>
          <a:p>
            <a:pPr indent="-374650" lvl="0" marL="457200" rtl="0" algn="l">
              <a:spcBef>
                <a:spcPts val="0"/>
              </a:spcBef>
              <a:spcAft>
                <a:spcPts val="0"/>
              </a:spcAft>
              <a:buClr>
                <a:srgbClr val="253278"/>
              </a:buClr>
              <a:buSzPts val="2300"/>
              <a:buFont typeface="Inter"/>
              <a:buChar char="●"/>
            </a:pPr>
            <a:r>
              <a:rPr lang="en-US" sz="2600">
                <a:solidFill>
                  <a:srgbClr val="253278"/>
                </a:solidFill>
                <a:latin typeface="Inter"/>
                <a:ea typeface="Inter"/>
                <a:cs typeface="Inter"/>
                <a:sym typeface="Inter"/>
              </a:rPr>
              <a:t>Inflation above target</a:t>
            </a:r>
            <a:endParaRPr sz="2600">
              <a:solidFill>
                <a:srgbClr val="253278"/>
              </a:solidFill>
              <a:latin typeface="Inter"/>
              <a:ea typeface="Inter"/>
              <a:cs typeface="Inter"/>
              <a:sym typeface="Inter"/>
            </a:endParaRPr>
          </a:p>
          <a:p>
            <a:pPr indent="-393700" lvl="0" marL="457200" rtl="0" algn="l">
              <a:spcBef>
                <a:spcPts val="0"/>
              </a:spcBef>
              <a:spcAft>
                <a:spcPts val="0"/>
              </a:spcAft>
              <a:buClr>
                <a:srgbClr val="253278"/>
              </a:buClr>
              <a:buSzPts val="2600"/>
              <a:buFont typeface="Inter"/>
              <a:buChar char="●"/>
            </a:pPr>
            <a:r>
              <a:rPr lang="en-US" sz="2600">
                <a:solidFill>
                  <a:srgbClr val="253278"/>
                </a:solidFill>
                <a:latin typeface="Inter"/>
                <a:ea typeface="Inter"/>
                <a:cs typeface="Inter"/>
                <a:sym typeface="Inter"/>
              </a:rPr>
              <a:t>Debt is increasing</a:t>
            </a:r>
            <a:endParaRPr sz="2600">
              <a:solidFill>
                <a:srgbClr val="253278"/>
              </a:solidFill>
              <a:latin typeface="Inter"/>
              <a:ea typeface="Inter"/>
              <a:cs typeface="Inter"/>
              <a:sym typeface="Inter"/>
            </a:endParaRPr>
          </a:p>
          <a:p>
            <a:pPr indent="-374650" lvl="0" marL="457200" rtl="0" algn="l">
              <a:spcBef>
                <a:spcPts val="0"/>
              </a:spcBef>
              <a:spcAft>
                <a:spcPts val="0"/>
              </a:spcAft>
              <a:buClr>
                <a:srgbClr val="253278"/>
              </a:buClr>
              <a:buSzPts val="2300"/>
              <a:buFont typeface="Inter"/>
              <a:buChar char="●"/>
            </a:pPr>
            <a:r>
              <a:rPr lang="en-US" sz="2600">
                <a:solidFill>
                  <a:srgbClr val="253278"/>
                </a:solidFill>
                <a:latin typeface="Inter"/>
                <a:ea typeface="Inter"/>
                <a:cs typeface="Inter"/>
                <a:sym typeface="Inter"/>
              </a:rPr>
              <a:t>Interest Rate is decreasing</a:t>
            </a:r>
            <a:endParaRPr sz="2600">
              <a:solidFill>
                <a:srgbClr val="253278"/>
              </a:solidFill>
              <a:latin typeface="Inter"/>
              <a:ea typeface="Inter"/>
              <a:cs typeface="Inter"/>
              <a:sym typeface="Inter"/>
            </a:endParaRPr>
          </a:p>
          <a:p>
            <a:pPr indent="-393700" lvl="0" marL="457200" rtl="0" algn="l">
              <a:spcBef>
                <a:spcPts val="0"/>
              </a:spcBef>
              <a:spcAft>
                <a:spcPts val="0"/>
              </a:spcAft>
              <a:buClr>
                <a:srgbClr val="253278"/>
              </a:buClr>
              <a:buSzPts val="2600"/>
              <a:buFont typeface="Inter"/>
              <a:buChar char="●"/>
            </a:pPr>
            <a:r>
              <a:rPr lang="en-US" sz="2600">
                <a:solidFill>
                  <a:srgbClr val="253278"/>
                </a:solidFill>
                <a:latin typeface="Inter"/>
                <a:ea typeface="Inter"/>
                <a:cs typeface="Inter"/>
                <a:sym typeface="Inter"/>
              </a:rPr>
              <a:t>Global supply chain disruptions and geopolitical tensions are impacting the broader economy.</a:t>
            </a:r>
            <a:endParaRPr sz="2600">
              <a:solidFill>
                <a:srgbClr val="253278"/>
              </a:solidFill>
              <a:latin typeface="Inter"/>
              <a:ea typeface="Inter"/>
              <a:cs typeface="Inter"/>
              <a:sym typeface="Inter"/>
            </a:endParaRPr>
          </a:p>
        </p:txBody>
      </p:sp>
      <p:sp>
        <p:nvSpPr>
          <p:cNvPr id="350" name="Google Shape;350;p29"/>
          <p:cNvSpPr txBox="1"/>
          <p:nvPr/>
        </p:nvSpPr>
        <p:spPr>
          <a:xfrm>
            <a:off x="452850" y="4544450"/>
            <a:ext cx="17099700" cy="223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a:solidFill>
                  <a:srgbClr val="253278"/>
                </a:solidFill>
                <a:latin typeface="Inter"/>
                <a:ea typeface="Inter"/>
                <a:cs typeface="Inter"/>
                <a:sym typeface="Inter"/>
              </a:rPr>
              <a:t>Where is it going?</a:t>
            </a:r>
            <a:endParaRPr b="1" sz="3600">
              <a:solidFill>
                <a:srgbClr val="253278"/>
              </a:solidFill>
              <a:latin typeface="Inter"/>
              <a:ea typeface="Inter"/>
              <a:cs typeface="Inter"/>
              <a:sym typeface="Inter"/>
            </a:endParaRPr>
          </a:p>
          <a:p>
            <a:pPr indent="-393700" lvl="0" marL="457200" rtl="0" algn="l">
              <a:spcBef>
                <a:spcPts val="0"/>
              </a:spcBef>
              <a:spcAft>
                <a:spcPts val="0"/>
              </a:spcAft>
              <a:buClr>
                <a:srgbClr val="253278"/>
              </a:buClr>
              <a:buSzPts val="2600"/>
              <a:buFont typeface="Inter"/>
              <a:buChar char="●"/>
            </a:pPr>
            <a:r>
              <a:rPr lang="en-US" sz="2600" u="sng">
                <a:solidFill>
                  <a:srgbClr val="253278"/>
                </a:solidFill>
                <a:latin typeface="Inter"/>
                <a:ea typeface="Inter"/>
                <a:cs typeface="Inter"/>
                <a:sym typeface="Inter"/>
              </a:rPr>
              <a:t>Slower growth in 2025</a:t>
            </a:r>
            <a:r>
              <a:rPr lang="en-US" sz="2600">
                <a:solidFill>
                  <a:srgbClr val="253278"/>
                </a:solidFill>
                <a:latin typeface="Inter"/>
                <a:ea typeface="Inter"/>
                <a:cs typeface="Inter"/>
                <a:sym typeface="Inter"/>
              </a:rPr>
              <a:t>: High interest rates will likely lead to reduced consumer spending and slower business investment.</a:t>
            </a:r>
            <a:endParaRPr sz="2600">
              <a:solidFill>
                <a:srgbClr val="253278"/>
              </a:solidFill>
              <a:latin typeface="Inter"/>
              <a:ea typeface="Inter"/>
              <a:cs typeface="Inter"/>
              <a:sym typeface="Inter"/>
            </a:endParaRPr>
          </a:p>
          <a:p>
            <a:pPr indent="-393700" lvl="0" marL="457200" rtl="0" algn="l">
              <a:spcBef>
                <a:spcPts val="0"/>
              </a:spcBef>
              <a:spcAft>
                <a:spcPts val="0"/>
              </a:spcAft>
              <a:buClr>
                <a:srgbClr val="253278"/>
              </a:buClr>
              <a:buSzPts val="2600"/>
              <a:buFont typeface="Inter"/>
              <a:buChar char="●"/>
            </a:pPr>
            <a:r>
              <a:rPr lang="en-US" sz="2600" u="sng">
                <a:solidFill>
                  <a:srgbClr val="253278"/>
                </a:solidFill>
                <a:latin typeface="Inter"/>
                <a:ea typeface="Inter"/>
                <a:cs typeface="Inter"/>
                <a:sym typeface="Inter"/>
              </a:rPr>
              <a:t>Inflation expected to decline gradually</a:t>
            </a:r>
            <a:r>
              <a:rPr lang="en-US" sz="2600">
                <a:solidFill>
                  <a:srgbClr val="253278"/>
                </a:solidFill>
                <a:latin typeface="Inter"/>
                <a:ea typeface="Inter"/>
                <a:cs typeface="Inter"/>
                <a:sym typeface="Inter"/>
              </a:rPr>
              <a:t>: While inflation is easing, it may take time to return to our 2% target.</a:t>
            </a:r>
            <a:endParaRPr sz="2600">
              <a:solidFill>
                <a:srgbClr val="253278"/>
              </a:solidFill>
              <a:latin typeface="Inter"/>
              <a:ea typeface="Inter"/>
              <a:cs typeface="Inter"/>
              <a:sym typeface="Inter"/>
            </a:endParaRPr>
          </a:p>
        </p:txBody>
      </p:sp>
      <p:sp>
        <p:nvSpPr>
          <p:cNvPr id="351" name="Google Shape;351;p29"/>
          <p:cNvSpPr txBox="1"/>
          <p:nvPr/>
        </p:nvSpPr>
        <p:spPr>
          <a:xfrm>
            <a:off x="594150" y="6881225"/>
            <a:ext cx="17099700" cy="30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a:solidFill>
                  <a:srgbClr val="C0504D"/>
                </a:solidFill>
                <a:latin typeface="Inter"/>
                <a:ea typeface="Inter"/>
                <a:cs typeface="Inter"/>
                <a:sym typeface="Inter"/>
              </a:rPr>
              <a:t>What would happen if we did nothing?</a:t>
            </a:r>
            <a:endParaRPr b="1" sz="3600">
              <a:solidFill>
                <a:srgbClr val="C0504D"/>
              </a:solidFill>
              <a:latin typeface="Inter"/>
              <a:ea typeface="Inter"/>
              <a:cs typeface="Inter"/>
              <a:sym typeface="Inter"/>
            </a:endParaRPr>
          </a:p>
          <a:p>
            <a:pPr indent="-393700" lvl="0" marL="457200" rtl="0" algn="l">
              <a:spcBef>
                <a:spcPts val="0"/>
              </a:spcBef>
              <a:spcAft>
                <a:spcPts val="0"/>
              </a:spcAft>
              <a:buClr>
                <a:srgbClr val="253278"/>
              </a:buClr>
              <a:buSzPts val="2600"/>
              <a:buFont typeface="Inter"/>
              <a:buChar char="●"/>
            </a:pPr>
            <a:r>
              <a:rPr lang="en-US" sz="2600" u="sng">
                <a:solidFill>
                  <a:srgbClr val="253278"/>
                </a:solidFill>
                <a:latin typeface="Inter"/>
                <a:ea typeface="Inter"/>
                <a:cs typeface="Inter"/>
                <a:sym typeface="Inter"/>
              </a:rPr>
              <a:t>Persistent inflation</a:t>
            </a:r>
            <a:r>
              <a:rPr lang="en-US" sz="2600">
                <a:solidFill>
                  <a:srgbClr val="253278"/>
                </a:solidFill>
                <a:latin typeface="Inter"/>
                <a:ea typeface="Inter"/>
                <a:cs typeface="Inter"/>
                <a:sym typeface="Inter"/>
              </a:rPr>
              <a:t>: If we doesn't act, inflation could stay high, eroding purchasing power.</a:t>
            </a:r>
            <a:endParaRPr sz="2600">
              <a:solidFill>
                <a:srgbClr val="253278"/>
              </a:solidFill>
              <a:latin typeface="Inter"/>
              <a:ea typeface="Inter"/>
              <a:cs typeface="Inter"/>
              <a:sym typeface="Inter"/>
            </a:endParaRPr>
          </a:p>
          <a:p>
            <a:pPr indent="-393700" lvl="0" marL="457200" rtl="0" algn="l">
              <a:spcBef>
                <a:spcPts val="0"/>
              </a:spcBef>
              <a:spcAft>
                <a:spcPts val="0"/>
              </a:spcAft>
              <a:buClr>
                <a:srgbClr val="253278"/>
              </a:buClr>
              <a:buSzPts val="2600"/>
              <a:buFont typeface="Inter"/>
              <a:buChar char="●"/>
            </a:pPr>
            <a:r>
              <a:rPr lang="en-US" sz="2600" u="sng">
                <a:solidFill>
                  <a:srgbClr val="253278"/>
                </a:solidFill>
                <a:latin typeface="Inter"/>
                <a:ea typeface="Inter"/>
                <a:cs typeface="Inter"/>
                <a:sym typeface="Inter"/>
              </a:rPr>
              <a:t>Risk of stagnation or recession</a:t>
            </a:r>
            <a:r>
              <a:rPr lang="en-US" sz="2600">
                <a:solidFill>
                  <a:srgbClr val="253278"/>
                </a:solidFill>
                <a:latin typeface="Inter"/>
                <a:ea typeface="Inter"/>
                <a:cs typeface="Inter"/>
                <a:sym typeface="Inter"/>
              </a:rPr>
              <a:t>: Without action, inflation could escalate, potentially leading to a more severe economic downturn.</a:t>
            </a:r>
            <a:endParaRPr sz="2600">
              <a:solidFill>
                <a:srgbClr val="253278"/>
              </a:solidFill>
              <a:latin typeface="Inter"/>
              <a:ea typeface="Inter"/>
              <a:cs typeface="Inter"/>
              <a:sym typeface="Inter"/>
            </a:endParaRPr>
          </a:p>
          <a:p>
            <a:pPr indent="-393700" lvl="0" marL="457200" rtl="0" algn="l">
              <a:spcBef>
                <a:spcPts val="0"/>
              </a:spcBef>
              <a:spcAft>
                <a:spcPts val="0"/>
              </a:spcAft>
              <a:buClr>
                <a:srgbClr val="253278"/>
              </a:buClr>
              <a:buSzPts val="2600"/>
              <a:buFont typeface="Inter"/>
              <a:buChar char="●"/>
            </a:pPr>
            <a:r>
              <a:rPr lang="en-US" sz="2600" u="sng">
                <a:solidFill>
                  <a:srgbClr val="253278"/>
                </a:solidFill>
                <a:latin typeface="Inter"/>
                <a:ea typeface="Inter"/>
                <a:cs typeface="Inter"/>
                <a:sym typeface="Inter"/>
              </a:rPr>
              <a:t>Long-term imbalances</a:t>
            </a:r>
            <a:r>
              <a:rPr lang="en-US" sz="2600">
                <a:solidFill>
                  <a:srgbClr val="253278"/>
                </a:solidFill>
                <a:latin typeface="Inter"/>
                <a:ea typeface="Inter"/>
                <a:cs typeface="Inter"/>
                <a:sym typeface="Inter"/>
              </a:rPr>
              <a:t>: Unchecked inflation could lead to asset bubbles and reduced investment, affecting long-term growth.</a:t>
            </a:r>
            <a:endParaRPr sz="2600">
              <a:solidFill>
                <a:srgbClr val="253278"/>
              </a:solidFill>
              <a:latin typeface="Inter"/>
              <a:ea typeface="Inter"/>
              <a:cs typeface="Inter"/>
              <a:sym typeface="Inter"/>
            </a:endParaRPr>
          </a:p>
          <a:p>
            <a:pPr indent="0" lvl="0" marL="0" rtl="0" algn="l">
              <a:spcBef>
                <a:spcPts val="0"/>
              </a:spcBef>
              <a:spcAft>
                <a:spcPts val="0"/>
              </a:spcAft>
              <a:buNone/>
            </a:pPr>
            <a:r>
              <a:t/>
            </a:r>
            <a:endParaRPr sz="2600">
              <a:solidFill>
                <a:srgbClr val="253278"/>
              </a:solidFill>
              <a:latin typeface="Inter"/>
              <a:ea typeface="Inter"/>
              <a:cs typeface="Inter"/>
              <a:sym typeface="Inte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EFE5"/>
        </a:solidFill>
      </p:bgPr>
    </p:bg>
    <p:spTree>
      <p:nvGrpSpPr>
        <p:cNvPr id="355" name="Shape 355"/>
        <p:cNvGrpSpPr/>
        <p:nvPr/>
      </p:nvGrpSpPr>
      <p:grpSpPr>
        <a:xfrm>
          <a:off x="0" y="0"/>
          <a:ext cx="0" cy="0"/>
          <a:chOff x="0" y="0"/>
          <a:chExt cx="0" cy="0"/>
        </a:xfrm>
      </p:grpSpPr>
      <p:sp>
        <p:nvSpPr>
          <p:cNvPr id="356" name="Google Shape;356;p30"/>
          <p:cNvSpPr txBox="1"/>
          <p:nvPr/>
        </p:nvSpPr>
        <p:spPr>
          <a:xfrm>
            <a:off x="16682530" y="403013"/>
            <a:ext cx="753600" cy="184800"/>
          </a:xfrm>
          <a:prstGeom prst="rect">
            <a:avLst/>
          </a:prstGeom>
          <a:noFill/>
          <a:ln>
            <a:noFill/>
          </a:ln>
        </p:spPr>
        <p:txBody>
          <a:bodyPr anchorCtr="0" anchor="t" bIns="0" lIns="0" spcFirstLastPara="1" rIns="0" wrap="square" tIns="0">
            <a:spAutoFit/>
          </a:bodyPr>
          <a:lstStyle/>
          <a:p>
            <a:pPr indent="0" lvl="0" marL="0" marR="0" rtl="0" algn="r">
              <a:lnSpc>
                <a:spcPct val="119916"/>
              </a:lnSpc>
              <a:spcBef>
                <a:spcPts val="0"/>
              </a:spcBef>
              <a:spcAft>
                <a:spcPts val="0"/>
              </a:spcAft>
              <a:buNone/>
            </a:pPr>
            <a:r>
              <a:rPr b="1" i="0" lang="en-US" sz="1200" u="none" cap="none" strike="noStrike">
                <a:solidFill>
                  <a:srgbClr val="253278"/>
                </a:solidFill>
                <a:latin typeface="Inter"/>
                <a:ea typeface="Inter"/>
                <a:cs typeface="Inter"/>
                <a:sym typeface="Inter"/>
              </a:rPr>
              <a:t>2024</a:t>
            </a:r>
            <a:endParaRPr/>
          </a:p>
        </p:txBody>
      </p:sp>
      <p:sp>
        <p:nvSpPr>
          <p:cNvPr id="357" name="Google Shape;357;p30"/>
          <p:cNvSpPr txBox="1"/>
          <p:nvPr/>
        </p:nvSpPr>
        <p:spPr>
          <a:xfrm>
            <a:off x="688528" y="403853"/>
            <a:ext cx="5229900" cy="184800"/>
          </a:xfrm>
          <a:prstGeom prst="rect">
            <a:avLst/>
          </a:prstGeom>
          <a:noFill/>
          <a:ln>
            <a:noFill/>
          </a:ln>
        </p:spPr>
        <p:txBody>
          <a:bodyPr anchorCtr="0" anchor="t" bIns="0" lIns="0" spcFirstLastPara="1" rIns="0" wrap="square" tIns="0">
            <a:spAutoFit/>
          </a:bodyPr>
          <a:lstStyle/>
          <a:p>
            <a:pPr indent="0" lvl="0" marL="0" rtl="0" algn="l">
              <a:lnSpc>
                <a:spcPct val="119916"/>
              </a:lnSpc>
              <a:spcBef>
                <a:spcPts val="0"/>
              </a:spcBef>
              <a:spcAft>
                <a:spcPts val="0"/>
              </a:spcAft>
              <a:buSzPts val="1100"/>
              <a:buNone/>
            </a:pPr>
            <a:r>
              <a:rPr b="1" lang="en-US" sz="1200">
                <a:solidFill>
                  <a:schemeClr val="dk2"/>
                </a:solidFill>
                <a:latin typeface="Inter"/>
                <a:ea typeface="Inter"/>
                <a:cs typeface="Inter"/>
                <a:sym typeface="Inter"/>
              </a:rPr>
              <a:t>David Gault, Sam Parent, Ali Zein, Arwa Abdulla, Amalia Jamaludin</a:t>
            </a:r>
            <a:endParaRPr b="1" sz="1200">
              <a:solidFill>
                <a:schemeClr val="dk2"/>
              </a:solidFill>
              <a:latin typeface="Inter"/>
              <a:ea typeface="Inter"/>
              <a:cs typeface="Inter"/>
              <a:sym typeface="Inter"/>
            </a:endParaRPr>
          </a:p>
        </p:txBody>
      </p:sp>
      <p:sp>
        <p:nvSpPr>
          <p:cNvPr id="358" name="Google Shape;358;p30"/>
          <p:cNvSpPr txBox="1"/>
          <p:nvPr/>
        </p:nvSpPr>
        <p:spPr>
          <a:xfrm>
            <a:off x="316725" y="2011950"/>
            <a:ext cx="17971200" cy="7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3200">
                <a:solidFill>
                  <a:srgbClr val="253278"/>
                </a:solidFill>
                <a:latin typeface="Black Ops One"/>
                <a:ea typeface="Black Ops One"/>
                <a:cs typeface="Black Ops One"/>
                <a:sym typeface="Black Ops One"/>
              </a:rPr>
              <a:t>Strategy  </a:t>
            </a:r>
            <a:r>
              <a:rPr lang="en-US" sz="3200">
                <a:solidFill>
                  <a:srgbClr val="253278"/>
                </a:solidFill>
                <a:latin typeface="Black Ops One"/>
                <a:ea typeface="Black Ops One"/>
                <a:cs typeface="Black Ops One"/>
                <a:sym typeface="Black Ops One"/>
              </a:rPr>
              <a:t>: keep it tight but slowly easing monetary policy with gradual approach </a:t>
            </a:r>
            <a:endParaRPr sz="3200">
              <a:solidFill>
                <a:srgbClr val="253278"/>
              </a:solidFill>
              <a:latin typeface="Black Ops One"/>
              <a:ea typeface="Black Ops One"/>
              <a:cs typeface="Black Ops One"/>
              <a:sym typeface="Black Ops One"/>
            </a:endParaRPr>
          </a:p>
        </p:txBody>
      </p:sp>
      <p:sp>
        <p:nvSpPr>
          <p:cNvPr id="359" name="Google Shape;359;p30"/>
          <p:cNvSpPr txBox="1"/>
          <p:nvPr/>
        </p:nvSpPr>
        <p:spPr>
          <a:xfrm>
            <a:off x="417150" y="3553200"/>
            <a:ext cx="4645500" cy="7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rgbClr val="253278"/>
                </a:solidFill>
                <a:latin typeface="Inter"/>
                <a:ea typeface="Inter"/>
                <a:cs typeface="Inter"/>
                <a:sym typeface="Inter"/>
              </a:rPr>
              <a:t>Maintaining the FFR</a:t>
            </a:r>
            <a:endParaRPr sz="3200">
              <a:solidFill>
                <a:srgbClr val="253278"/>
              </a:solidFill>
              <a:latin typeface="Inter"/>
              <a:ea typeface="Inter"/>
              <a:cs typeface="Inter"/>
              <a:sym typeface="Inter"/>
            </a:endParaRPr>
          </a:p>
        </p:txBody>
      </p:sp>
      <p:sp>
        <p:nvSpPr>
          <p:cNvPr id="360" name="Google Shape;360;p30"/>
          <p:cNvSpPr/>
          <p:nvPr/>
        </p:nvSpPr>
        <p:spPr>
          <a:xfrm>
            <a:off x="5179600" y="3322125"/>
            <a:ext cx="12783300" cy="291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2400">
                <a:latin typeface="Inter"/>
                <a:ea typeface="Inter"/>
                <a:cs typeface="Inter"/>
                <a:sym typeface="Inter"/>
              </a:rPr>
              <a:t>Keeping the federal funds rate </a:t>
            </a:r>
            <a:r>
              <a:rPr b="1" lang="en-US" sz="2400">
                <a:latin typeface="Inter"/>
                <a:ea typeface="Inter"/>
                <a:cs typeface="Inter"/>
                <a:sym typeface="Inter"/>
              </a:rPr>
              <a:t>around 4.5% - 4.75%</a:t>
            </a:r>
            <a:r>
              <a:rPr b="1" lang="en-US" sz="2400">
                <a:latin typeface="Inter"/>
                <a:ea typeface="Inter"/>
                <a:cs typeface="Inter"/>
                <a:sym typeface="Inter"/>
              </a:rPr>
              <a:t> or take time to go back to normal rate</a:t>
            </a:r>
            <a:r>
              <a:rPr lang="en-US" sz="2400">
                <a:latin typeface="Inter"/>
                <a:ea typeface="Inter"/>
                <a:cs typeface="Inter"/>
                <a:sym typeface="Inter"/>
              </a:rPr>
              <a:t>  allows the us to manage inflation </a:t>
            </a:r>
            <a:r>
              <a:rPr lang="en-US" sz="2400" u="sng">
                <a:latin typeface="Inter"/>
                <a:ea typeface="Inter"/>
                <a:cs typeface="Inter"/>
                <a:sym typeface="Inter"/>
              </a:rPr>
              <a:t>without making abrupt changes to the economy</a:t>
            </a:r>
            <a:r>
              <a:rPr lang="en-US" sz="2400">
                <a:latin typeface="Inter"/>
                <a:ea typeface="Inter"/>
                <a:cs typeface="Inter"/>
                <a:sym typeface="Inter"/>
              </a:rPr>
              <a:t>. The rate affects borrowing costs for loans, mortgages, and savings. By maintaining the rate,we</a:t>
            </a:r>
            <a:r>
              <a:rPr b="1" lang="en-US" sz="2400">
                <a:latin typeface="Inter"/>
                <a:ea typeface="Inter"/>
                <a:cs typeface="Inter"/>
                <a:sym typeface="Inter"/>
              </a:rPr>
              <a:t> gives previous rate hikes time to work and help avoid overheating the economy. </a:t>
            </a:r>
            <a:r>
              <a:rPr lang="en-US" sz="2400">
                <a:latin typeface="Inter"/>
                <a:ea typeface="Inter"/>
                <a:cs typeface="Inter"/>
                <a:sym typeface="Inter"/>
              </a:rPr>
              <a:t>This strategy can help control inflation while </a:t>
            </a:r>
            <a:r>
              <a:rPr lang="en-US" sz="2400" u="sng">
                <a:latin typeface="Inter"/>
                <a:ea typeface="Inter"/>
                <a:cs typeface="Inter"/>
                <a:sym typeface="Inter"/>
              </a:rPr>
              <a:t>preventing a sharp slowdown in growth</a:t>
            </a:r>
            <a:r>
              <a:rPr lang="en-US" sz="2400">
                <a:latin typeface="Inter"/>
                <a:ea typeface="Inter"/>
                <a:cs typeface="Inter"/>
                <a:sym typeface="Inter"/>
              </a:rPr>
              <a:t>. We can adjust its approach later based on inflation trends, ensuring it balances controlling inflation with supporting economic stability.</a:t>
            </a:r>
            <a:endParaRPr sz="2400">
              <a:latin typeface="Inter"/>
              <a:ea typeface="Inter"/>
              <a:cs typeface="Inter"/>
              <a:sym typeface="Inter"/>
            </a:endParaRPr>
          </a:p>
        </p:txBody>
      </p:sp>
      <p:sp>
        <p:nvSpPr>
          <p:cNvPr id="361" name="Google Shape;361;p30"/>
          <p:cNvSpPr txBox="1"/>
          <p:nvPr/>
        </p:nvSpPr>
        <p:spPr>
          <a:xfrm>
            <a:off x="688525" y="587825"/>
            <a:ext cx="17245200" cy="1539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10000">
                <a:solidFill>
                  <a:srgbClr val="253278"/>
                </a:solidFill>
                <a:latin typeface="Inter ExtraBold"/>
                <a:ea typeface="Inter ExtraBold"/>
                <a:cs typeface="Inter ExtraBold"/>
                <a:sym typeface="Inter ExtraBold"/>
              </a:rPr>
              <a:t>WHAT WE WILL DO</a:t>
            </a:r>
            <a:endParaRPr sz="10000">
              <a:latin typeface="Inter ExtraBold"/>
              <a:ea typeface="Inter ExtraBold"/>
              <a:cs typeface="Inter ExtraBold"/>
              <a:sym typeface="Inter ExtraBold"/>
            </a:endParaRPr>
          </a:p>
        </p:txBody>
      </p:sp>
      <p:sp>
        <p:nvSpPr>
          <p:cNvPr id="362" name="Google Shape;362;p30"/>
          <p:cNvSpPr txBox="1"/>
          <p:nvPr/>
        </p:nvSpPr>
        <p:spPr>
          <a:xfrm>
            <a:off x="316725" y="6324825"/>
            <a:ext cx="5130000" cy="7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rgbClr val="253278"/>
                </a:solidFill>
                <a:latin typeface="Inter"/>
                <a:ea typeface="Inter"/>
                <a:cs typeface="Inter"/>
                <a:sym typeface="Inter"/>
              </a:rPr>
              <a:t>FORWARD GUIDANCE</a:t>
            </a:r>
            <a:endParaRPr sz="3200">
              <a:solidFill>
                <a:srgbClr val="253278"/>
              </a:solidFill>
              <a:latin typeface="Inter"/>
              <a:ea typeface="Inter"/>
              <a:cs typeface="Inter"/>
              <a:sym typeface="Inter"/>
            </a:endParaRPr>
          </a:p>
        </p:txBody>
      </p:sp>
      <p:sp>
        <p:nvSpPr>
          <p:cNvPr id="363" name="Google Shape;363;p30"/>
          <p:cNvSpPr/>
          <p:nvPr/>
        </p:nvSpPr>
        <p:spPr>
          <a:xfrm>
            <a:off x="5179600" y="6489725"/>
            <a:ext cx="12783300" cy="339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latin typeface="Inter"/>
                <a:ea typeface="Inter"/>
                <a:cs typeface="Inter"/>
                <a:sym typeface="Inter"/>
              </a:rPr>
              <a:t>Given inflation and economic uncertainty, we will avoid overly specific forward guidance. We will </a:t>
            </a:r>
            <a:r>
              <a:rPr b="1" lang="en-US" sz="2400">
                <a:latin typeface="Inter"/>
                <a:ea typeface="Inter"/>
                <a:cs typeface="Inter"/>
                <a:sym typeface="Inter"/>
              </a:rPr>
              <a:t>base decisions on the latest data, providing clarity on our policy direction without committing to specific outcomes.</a:t>
            </a:r>
            <a:r>
              <a:rPr lang="en-US" sz="2400">
                <a:latin typeface="Inter"/>
                <a:ea typeface="Inter"/>
                <a:cs typeface="Inter"/>
                <a:sym typeface="Inter"/>
              </a:rPr>
              <a:t> This flexible approach allows us to </a:t>
            </a:r>
            <a:r>
              <a:rPr lang="en-US" sz="2400" u="sng">
                <a:latin typeface="Inter"/>
                <a:ea typeface="Inter"/>
                <a:cs typeface="Inter"/>
                <a:sym typeface="Inter"/>
              </a:rPr>
              <a:t>adapt to changing conditions, such as potential fiscal policies like import tariffs, which may impact GDP.</a:t>
            </a:r>
            <a:r>
              <a:rPr lang="en-US" sz="2400">
                <a:latin typeface="Inter"/>
                <a:ea typeface="Inter"/>
                <a:cs typeface="Inter"/>
                <a:sym typeface="Inter"/>
              </a:rPr>
              <a:t> Our focus is on the rationale behind our actions to </a:t>
            </a:r>
            <a:r>
              <a:rPr b="1" lang="en-US" sz="2400">
                <a:latin typeface="Inter"/>
                <a:ea typeface="Inter"/>
                <a:cs typeface="Inter"/>
                <a:sym typeface="Inter"/>
              </a:rPr>
              <a:t>maintain credibility and manage expectations.</a:t>
            </a:r>
            <a:endParaRPr b="1" sz="2400">
              <a:latin typeface="Inter"/>
              <a:ea typeface="Inter"/>
              <a:cs typeface="Inter"/>
              <a:sym typeface="Inter"/>
            </a:endParaRPr>
          </a:p>
          <a:p>
            <a:pPr indent="0" lvl="0" marL="0" rtl="0" algn="l">
              <a:spcBef>
                <a:spcPts val="0"/>
              </a:spcBef>
              <a:spcAft>
                <a:spcPts val="0"/>
              </a:spcAft>
              <a:buClr>
                <a:schemeClr val="dk1"/>
              </a:buClr>
              <a:buSzPts val="1100"/>
              <a:buFont typeface="Arial"/>
              <a:buNone/>
            </a:pPr>
            <a:r>
              <a:t/>
            </a:r>
            <a:endParaRPr sz="2400">
              <a:latin typeface="Inter"/>
              <a:ea typeface="Inter"/>
              <a:cs typeface="Inter"/>
              <a:sym typeface="Inter"/>
            </a:endParaRPr>
          </a:p>
          <a:p>
            <a:pPr indent="0" lvl="0" marL="0" rtl="0" algn="l">
              <a:spcBef>
                <a:spcPts val="0"/>
              </a:spcBef>
              <a:spcAft>
                <a:spcPts val="0"/>
              </a:spcAft>
              <a:buNone/>
            </a:pPr>
            <a:r>
              <a:t/>
            </a:r>
            <a:endParaRPr sz="2400">
              <a:latin typeface="Inter"/>
              <a:ea typeface="Inter"/>
              <a:cs typeface="Inter"/>
              <a:sym typeface="Inte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EFE5"/>
        </a:solidFill>
      </p:bgPr>
    </p:bg>
    <p:spTree>
      <p:nvGrpSpPr>
        <p:cNvPr id="367" name="Shape 367"/>
        <p:cNvGrpSpPr/>
        <p:nvPr/>
      </p:nvGrpSpPr>
      <p:grpSpPr>
        <a:xfrm>
          <a:off x="0" y="0"/>
          <a:ext cx="0" cy="0"/>
          <a:chOff x="0" y="0"/>
          <a:chExt cx="0" cy="0"/>
        </a:xfrm>
      </p:grpSpPr>
      <p:sp>
        <p:nvSpPr>
          <p:cNvPr id="368" name="Google Shape;368;p31"/>
          <p:cNvSpPr txBox="1"/>
          <p:nvPr/>
        </p:nvSpPr>
        <p:spPr>
          <a:xfrm>
            <a:off x="16682530" y="403013"/>
            <a:ext cx="753600" cy="184800"/>
          </a:xfrm>
          <a:prstGeom prst="rect">
            <a:avLst/>
          </a:prstGeom>
          <a:noFill/>
          <a:ln>
            <a:noFill/>
          </a:ln>
        </p:spPr>
        <p:txBody>
          <a:bodyPr anchorCtr="0" anchor="t" bIns="0" lIns="0" spcFirstLastPara="1" rIns="0" wrap="square" tIns="0">
            <a:spAutoFit/>
          </a:bodyPr>
          <a:lstStyle/>
          <a:p>
            <a:pPr indent="0" lvl="0" marL="0" marR="0" rtl="0" algn="r">
              <a:lnSpc>
                <a:spcPct val="119916"/>
              </a:lnSpc>
              <a:spcBef>
                <a:spcPts val="0"/>
              </a:spcBef>
              <a:spcAft>
                <a:spcPts val="0"/>
              </a:spcAft>
              <a:buNone/>
            </a:pPr>
            <a:r>
              <a:rPr b="1" i="0" lang="en-US" sz="1200" u="none" cap="none" strike="noStrike">
                <a:solidFill>
                  <a:srgbClr val="253278"/>
                </a:solidFill>
                <a:latin typeface="Inter"/>
                <a:ea typeface="Inter"/>
                <a:cs typeface="Inter"/>
                <a:sym typeface="Inter"/>
              </a:rPr>
              <a:t>2024</a:t>
            </a:r>
            <a:endParaRPr/>
          </a:p>
        </p:txBody>
      </p:sp>
      <p:sp>
        <p:nvSpPr>
          <p:cNvPr id="369" name="Google Shape;369;p31"/>
          <p:cNvSpPr txBox="1"/>
          <p:nvPr/>
        </p:nvSpPr>
        <p:spPr>
          <a:xfrm>
            <a:off x="688528" y="403853"/>
            <a:ext cx="5229900" cy="184800"/>
          </a:xfrm>
          <a:prstGeom prst="rect">
            <a:avLst/>
          </a:prstGeom>
          <a:noFill/>
          <a:ln>
            <a:noFill/>
          </a:ln>
        </p:spPr>
        <p:txBody>
          <a:bodyPr anchorCtr="0" anchor="t" bIns="0" lIns="0" spcFirstLastPara="1" rIns="0" wrap="square" tIns="0">
            <a:spAutoFit/>
          </a:bodyPr>
          <a:lstStyle/>
          <a:p>
            <a:pPr indent="0" lvl="0" marL="0" rtl="0" algn="l">
              <a:lnSpc>
                <a:spcPct val="119916"/>
              </a:lnSpc>
              <a:spcBef>
                <a:spcPts val="0"/>
              </a:spcBef>
              <a:spcAft>
                <a:spcPts val="0"/>
              </a:spcAft>
              <a:buSzPts val="1100"/>
              <a:buNone/>
            </a:pPr>
            <a:r>
              <a:rPr b="1" lang="en-US" sz="1200">
                <a:solidFill>
                  <a:schemeClr val="dk2"/>
                </a:solidFill>
                <a:latin typeface="Inter"/>
                <a:ea typeface="Inter"/>
                <a:cs typeface="Inter"/>
                <a:sym typeface="Inter"/>
              </a:rPr>
              <a:t>David Gault, Sam Parent, Ali Zein, Arwa Abdulla, Amalia Jamaludin</a:t>
            </a:r>
            <a:endParaRPr b="1" sz="1200">
              <a:solidFill>
                <a:schemeClr val="dk2"/>
              </a:solidFill>
              <a:latin typeface="Inter"/>
              <a:ea typeface="Inter"/>
              <a:cs typeface="Inter"/>
              <a:sym typeface="Inter"/>
            </a:endParaRPr>
          </a:p>
        </p:txBody>
      </p:sp>
      <p:sp>
        <p:nvSpPr>
          <p:cNvPr id="370" name="Google Shape;370;p31"/>
          <p:cNvSpPr txBox="1"/>
          <p:nvPr/>
        </p:nvSpPr>
        <p:spPr>
          <a:xfrm>
            <a:off x="688525" y="587825"/>
            <a:ext cx="17245200" cy="1539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10000">
                <a:solidFill>
                  <a:srgbClr val="253278"/>
                </a:solidFill>
                <a:latin typeface="Inter ExtraBold"/>
                <a:ea typeface="Inter ExtraBold"/>
                <a:cs typeface="Inter ExtraBold"/>
                <a:sym typeface="Inter ExtraBold"/>
              </a:rPr>
              <a:t>WHAT WE WILL DO</a:t>
            </a:r>
            <a:endParaRPr sz="10000">
              <a:latin typeface="Inter ExtraBold"/>
              <a:ea typeface="Inter ExtraBold"/>
              <a:cs typeface="Inter ExtraBold"/>
              <a:sym typeface="Inter ExtraBold"/>
            </a:endParaRPr>
          </a:p>
        </p:txBody>
      </p:sp>
      <p:sp>
        <p:nvSpPr>
          <p:cNvPr id="371" name="Google Shape;371;p31"/>
          <p:cNvSpPr txBox="1"/>
          <p:nvPr/>
        </p:nvSpPr>
        <p:spPr>
          <a:xfrm>
            <a:off x="521400" y="2918054"/>
            <a:ext cx="17245200" cy="2658300"/>
          </a:xfrm>
          <a:prstGeom prst="rect">
            <a:avLst/>
          </a:prstGeom>
          <a:solidFill>
            <a:srgbClr val="D9D2E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solidFill>
                  <a:srgbClr val="38761D"/>
                </a:solidFill>
                <a:latin typeface="Inter"/>
                <a:ea typeface="Inter"/>
                <a:cs typeface="Inter"/>
                <a:sym typeface="Inter"/>
              </a:rPr>
              <a:t>Interest on Reserve Balances</a:t>
            </a:r>
            <a:endParaRPr b="1" sz="2800">
              <a:solidFill>
                <a:srgbClr val="38761D"/>
              </a:solidFill>
              <a:latin typeface="Inter"/>
              <a:ea typeface="Inter"/>
              <a:cs typeface="Inter"/>
              <a:sym typeface="Inter"/>
            </a:endParaRPr>
          </a:p>
          <a:p>
            <a:pPr indent="0" lvl="0" marL="0" rtl="0" algn="l">
              <a:spcBef>
                <a:spcPts val="0"/>
              </a:spcBef>
              <a:spcAft>
                <a:spcPts val="0"/>
              </a:spcAft>
              <a:buNone/>
            </a:pPr>
            <a:r>
              <a:rPr lang="en-US" sz="2600">
                <a:solidFill>
                  <a:srgbClr val="253278"/>
                </a:solidFill>
                <a:latin typeface="Inter"/>
                <a:ea typeface="Inter"/>
                <a:cs typeface="Inter"/>
                <a:sym typeface="Inter"/>
              </a:rPr>
              <a:t>Action:  Lower the interest rate on reserve balances to align with a broader strategy of easing monetary conditions to support economic growth.</a:t>
            </a:r>
            <a:endParaRPr sz="2600" u="sng">
              <a:solidFill>
                <a:srgbClr val="253278"/>
              </a:solidFill>
              <a:latin typeface="Inter"/>
              <a:ea typeface="Inter"/>
              <a:cs typeface="Inter"/>
              <a:sym typeface="Inter"/>
            </a:endParaRPr>
          </a:p>
          <a:p>
            <a:pPr indent="0" lvl="0" marL="0" rtl="0" algn="l">
              <a:spcBef>
                <a:spcPts val="0"/>
              </a:spcBef>
              <a:spcAft>
                <a:spcPts val="0"/>
              </a:spcAft>
              <a:buNone/>
            </a:pPr>
            <a:r>
              <a:rPr lang="en-US" sz="2600">
                <a:solidFill>
                  <a:srgbClr val="253278"/>
                </a:solidFill>
                <a:latin typeface="Inter"/>
                <a:ea typeface="Inter"/>
                <a:cs typeface="Inter"/>
                <a:sym typeface="Inter"/>
              </a:rPr>
              <a:t>Rationale: Lowering the rate on reserves encourages banks to lend more, helping stimulate economic activity and boosting liquidity in the economy. It also aligns with the Fed's goals of supporting spending and investment while gradually reducing inflation.</a:t>
            </a:r>
            <a:endParaRPr i="1" sz="2600">
              <a:solidFill>
                <a:srgbClr val="253278"/>
              </a:solidFill>
              <a:latin typeface="Inter"/>
              <a:ea typeface="Inter"/>
              <a:cs typeface="Inter"/>
              <a:sym typeface="Inter"/>
            </a:endParaRPr>
          </a:p>
        </p:txBody>
      </p:sp>
      <p:sp>
        <p:nvSpPr>
          <p:cNvPr id="372" name="Google Shape;372;p31"/>
          <p:cNvSpPr txBox="1"/>
          <p:nvPr/>
        </p:nvSpPr>
        <p:spPr>
          <a:xfrm>
            <a:off x="521400" y="5928150"/>
            <a:ext cx="17245200" cy="2658300"/>
          </a:xfrm>
          <a:prstGeom prst="rect">
            <a:avLst/>
          </a:prstGeom>
          <a:solidFill>
            <a:srgbClr val="D9D2E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solidFill>
                  <a:srgbClr val="38761D"/>
                </a:solidFill>
                <a:latin typeface="Inter"/>
                <a:ea typeface="Inter"/>
                <a:cs typeface="Inter"/>
                <a:sym typeface="Inter"/>
              </a:rPr>
              <a:t>Overnight </a:t>
            </a:r>
            <a:r>
              <a:rPr b="1" lang="en-US" sz="2800">
                <a:solidFill>
                  <a:srgbClr val="38761D"/>
                </a:solidFill>
                <a:latin typeface="Inter"/>
                <a:ea typeface="Inter"/>
                <a:cs typeface="Inter"/>
                <a:sym typeface="Inter"/>
              </a:rPr>
              <a:t>Reverse</a:t>
            </a:r>
            <a:r>
              <a:rPr b="1" lang="en-US" sz="2800">
                <a:solidFill>
                  <a:srgbClr val="38761D"/>
                </a:solidFill>
                <a:latin typeface="Inter"/>
                <a:ea typeface="Inter"/>
                <a:cs typeface="Inter"/>
                <a:sym typeface="Inter"/>
              </a:rPr>
              <a:t> Repurchase Agreement Facility</a:t>
            </a:r>
            <a:endParaRPr b="1" sz="2800">
              <a:solidFill>
                <a:srgbClr val="38761D"/>
              </a:solidFill>
              <a:latin typeface="Inter"/>
              <a:ea typeface="Inter"/>
              <a:cs typeface="Inter"/>
              <a:sym typeface="Inter"/>
            </a:endParaRPr>
          </a:p>
          <a:p>
            <a:pPr indent="0" lvl="0" marL="0" rtl="0" algn="l">
              <a:spcBef>
                <a:spcPts val="0"/>
              </a:spcBef>
              <a:spcAft>
                <a:spcPts val="0"/>
              </a:spcAft>
              <a:buNone/>
            </a:pPr>
            <a:r>
              <a:rPr lang="en-US" sz="2600">
                <a:solidFill>
                  <a:srgbClr val="253278"/>
                </a:solidFill>
                <a:latin typeface="Inter"/>
                <a:ea typeface="Inter"/>
                <a:cs typeface="Inter"/>
                <a:sym typeface="Inter"/>
              </a:rPr>
              <a:t>Action: Continue to manage the ON RRP rate carefully, potentially lowering it in line with its general interest rate cuts.</a:t>
            </a:r>
            <a:endParaRPr sz="2600" u="sng">
              <a:solidFill>
                <a:srgbClr val="253278"/>
              </a:solidFill>
              <a:latin typeface="Inter"/>
              <a:ea typeface="Inter"/>
              <a:cs typeface="Inter"/>
              <a:sym typeface="Inter"/>
            </a:endParaRPr>
          </a:p>
          <a:p>
            <a:pPr indent="0" lvl="0" marL="0" rtl="0" algn="l">
              <a:spcBef>
                <a:spcPts val="0"/>
              </a:spcBef>
              <a:spcAft>
                <a:spcPts val="0"/>
              </a:spcAft>
              <a:buNone/>
            </a:pPr>
            <a:r>
              <a:rPr lang="en-US" sz="2600">
                <a:solidFill>
                  <a:srgbClr val="253278"/>
                </a:solidFill>
                <a:latin typeface="Inter"/>
                <a:ea typeface="Inter"/>
                <a:cs typeface="Inter"/>
                <a:sym typeface="Inter"/>
              </a:rPr>
              <a:t>Rationale: Lowering the ON RRP rate helps absorb excess reserves from the financial system while maintaining the target range for short-term rates. This facilitates smoother liquidity management and supports broader monetary policy objectives to promote credit flow and stabilize markets.</a:t>
            </a:r>
            <a:endParaRPr b="1" sz="2600">
              <a:solidFill>
                <a:srgbClr val="253278"/>
              </a:solidFill>
              <a:latin typeface="Inter"/>
              <a:ea typeface="Inter"/>
              <a:cs typeface="Inter"/>
              <a:sym typeface="Inter"/>
            </a:endParaRPr>
          </a:p>
          <a:p>
            <a:pPr indent="0" lvl="0" marL="0" rtl="0" algn="l">
              <a:spcBef>
                <a:spcPts val="0"/>
              </a:spcBef>
              <a:spcAft>
                <a:spcPts val="0"/>
              </a:spcAft>
              <a:buNone/>
            </a:pPr>
            <a:r>
              <a:t/>
            </a:r>
            <a:endParaRPr sz="4000">
              <a:solidFill>
                <a:srgbClr val="253278"/>
              </a:solidFill>
              <a:latin typeface="Inter"/>
              <a:ea typeface="Inter"/>
              <a:cs typeface="Inter"/>
              <a:sym typeface="Inter"/>
            </a:endParaRPr>
          </a:p>
        </p:txBody>
      </p:sp>
      <p:sp>
        <p:nvSpPr>
          <p:cNvPr id="373" name="Google Shape;373;p31"/>
          <p:cNvSpPr txBox="1"/>
          <p:nvPr/>
        </p:nvSpPr>
        <p:spPr>
          <a:xfrm>
            <a:off x="949500" y="2127125"/>
            <a:ext cx="4409100" cy="7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3000">
                <a:solidFill>
                  <a:srgbClr val="253278"/>
                </a:solidFill>
                <a:latin typeface="Black Ops One"/>
                <a:ea typeface="Black Ops One"/>
                <a:cs typeface="Black Ops One"/>
                <a:sym typeface="Black Ops One"/>
              </a:rPr>
              <a:t>TOOLS</a:t>
            </a:r>
            <a:endParaRPr sz="3000">
              <a:solidFill>
                <a:srgbClr val="253278"/>
              </a:solidFill>
              <a:latin typeface="Black Ops One"/>
              <a:ea typeface="Black Ops One"/>
              <a:cs typeface="Black Ops One"/>
              <a:sym typeface="Black Ops On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377" name="Shape 377"/>
        <p:cNvGrpSpPr/>
        <p:nvPr/>
      </p:nvGrpSpPr>
      <p:grpSpPr>
        <a:xfrm>
          <a:off x="0" y="0"/>
          <a:ext cx="0" cy="0"/>
          <a:chOff x="0" y="0"/>
          <a:chExt cx="0" cy="0"/>
        </a:xfrm>
      </p:grpSpPr>
      <p:sp>
        <p:nvSpPr>
          <p:cNvPr id="378" name="Google Shape;378;p32"/>
          <p:cNvSpPr txBox="1"/>
          <p:nvPr/>
        </p:nvSpPr>
        <p:spPr>
          <a:xfrm>
            <a:off x="608125" y="747350"/>
            <a:ext cx="17145000" cy="862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sz="6000">
                <a:solidFill>
                  <a:srgbClr val="253278"/>
                </a:solidFill>
                <a:latin typeface="Inter"/>
                <a:ea typeface="Inter"/>
                <a:cs typeface="Inter"/>
                <a:sym typeface="Inter"/>
              </a:rPr>
              <a:t>In conclusion</a:t>
            </a:r>
            <a:r>
              <a:rPr lang="en-US" sz="2700">
                <a:solidFill>
                  <a:srgbClr val="253278"/>
                </a:solidFill>
                <a:latin typeface="Inter"/>
                <a:ea typeface="Inter"/>
                <a:cs typeface="Inter"/>
                <a:sym typeface="Inter"/>
              </a:rPr>
              <a:t>, our analysis of the economy's past, present, and projected future highlights key trends and the necessity for proactive action. The data and graphs presented illustrate a clear economic narrative: </a:t>
            </a:r>
            <a:r>
              <a:rPr b="1" lang="en-US" sz="2700">
                <a:solidFill>
                  <a:srgbClr val="253278"/>
                </a:solidFill>
                <a:latin typeface="Inter"/>
                <a:ea typeface="Inter"/>
                <a:cs typeface="Inter"/>
                <a:sym typeface="Inter"/>
              </a:rPr>
              <a:t>GDP</a:t>
            </a:r>
            <a:r>
              <a:rPr lang="en-US" sz="2700">
                <a:solidFill>
                  <a:srgbClr val="253278"/>
                </a:solidFill>
                <a:latin typeface="Inter"/>
                <a:ea typeface="Inter"/>
                <a:cs typeface="Inter"/>
                <a:sym typeface="Inter"/>
              </a:rPr>
              <a:t> is currently stabilizing at a moderate </a:t>
            </a:r>
            <a:r>
              <a:rPr b="1" lang="en-US" sz="2700">
                <a:solidFill>
                  <a:srgbClr val="253278"/>
                </a:solidFill>
                <a:latin typeface="Inter"/>
                <a:ea typeface="Inter"/>
                <a:cs typeface="Inter"/>
                <a:sym typeface="Inter"/>
              </a:rPr>
              <a:t>growth rate of 2.66%</a:t>
            </a:r>
            <a:r>
              <a:rPr lang="en-US" sz="2700">
                <a:solidFill>
                  <a:srgbClr val="253278"/>
                </a:solidFill>
                <a:latin typeface="Inter"/>
                <a:ea typeface="Inter"/>
                <a:cs typeface="Inter"/>
                <a:sym typeface="Inter"/>
              </a:rPr>
              <a:t> in Q3 2024. Despite a </a:t>
            </a:r>
            <a:r>
              <a:rPr b="1" lang="en-US" sz="2700">
                <a:solidFill>
                  <a:srgbClr val="253278"/>
                </a:solidFill>
                <a:latin typeface="Inter"/>
                <a:ea typeface="Inter"/>
                <a:cs typeface="Inter"/>
                <a:sym typeface="Inter"/>
              </a:rPr>
              <a:t>tight labor market</a:t>
            </a:r>
            <a:r>
              <a:rPr lang="en-US" sz="2700">
                <a:solidFill>
                  <a:srgbClr val="253278"/>
                </a:solidFill>
                <a:latin typeface="Inter"/>
                <a:ea typeface="Inter"/>
                <a:cs typeface="Inter"/>
                <a:sym typeface="Inter"/>
              </a:rPr>
              <a:t>, reflected in </a:t>
            </a:r>
            <a:r>
              <a:rPr b="1" lang="en-US" sz="2700">
                <a:solidFill>
                  <a:srgbClr val="253278"/>
                </a:solidFill>
                <a:latin typeface="Inter"/>
                <a:ea typeface="Inter"/>
                <a:cs typeface="Inter"/>
                <a:sym typeface="Inter"/>
              </a:rPr>
              <a:t>unemployment rates below the NAIRU</a:t>
            </a:r>
            <a:r>
              <a:rPr lang="en-US" sz="2700">
                <a:solidFill>
                  <a:srgbClr val="253278"/>
                </a:solidFill>
                <a:latin typeface="Inter"/>
                <a:ea typeface="Inter"/>
                <a:cs typeface="Inter"/>
                <a:sym typeface="Inter"/>
              </a:rPr>
              <a:t> and </a:t>
            </a:r>
            <a:r>
              <a:rPr b="1" lang="en-US" sz="2700">
                <a:solidFill>
                  <a:srgbClr val="253278"/>
                </a:solidFill>
                <a:latin typeface="Inter"/>
                <a:ea typeface="Inter"/>
                <a:cs typeface="Inter"/>
                <a:sym typeface="Inter"/>
              </a:rPr>
              <a:t>moderate wage growth</a:t>
            </a:r>
            <a:r>
              <a:rPr lang="en-US" sz="2700">
                <a:solidFill>
                  <a:srgbClr val="253278"/>
                </a:solidFill>
                <a:latin typeface="Inter"/>
                <a:ea typeface="Inter"/>
                <a:cs typeface="Inter"/>
                <a:sym typeface="Inter"/>
              </a:rPr>
              <a:t>, </a:t>
            </a:r>
            <a:r>
              <a:rPr lang="en-US" sz="2700" u="sng">
                <a:solidFill>
                  <a:srgbClr val="253278"/>
                </a:solidFill>
                <a:latin typeface="Inter"/>
                <a:ea typeface="Inter"/>
                <a:cs typeface="Inter"/>
                <a:sym typeface="Inter"/>
              </a:rPr>
              <a:t>signs of softening have emerged</a:t>
            </a:r>
            <a:r>
              <a:rPr lang="en-US" sz="2700">
                <a:solidFill>
                  <a:srgbClr val="253278"/>
                </a:solidFill>
                <a:latin typeface="Inter"/>
                <a:ea typeface="Inter"/>
                <a:cs typeface="Inter"/>
                <a:sym typeface="Inter"/>
              </a:rPr>
              <a:t>. </a:t>
            </a:r>
            <a:r>
              <a:rPr b="1" lang="en-US" sz="2700">
                <a:solidFill>
                  <a:srgbClr val="253278"/>
                </a:solidFill>
                <a:latin typeface="Inter"/>
                <a:ea typeface="Inter"/>
                <a:cs typeface="Inter"/>
                <a:sym typeface="Inter"/>
              </a:rPr>
              <a:t>Inflation</a:t>
            </a:r>
            <a:r>
              <a:rPr lang="en-US" sz="2700">
                <a:solidFill>
                  <a:srgbClr val="253278"/>
                </a:solidFill>
                <a:latin typeface="Inter"/>
                <a:ea typeface="Inter"/>
                <a:cs typeface="Inter"/>
                <a:sym typeface="Inter"/>
              </a:rPr>
              <a:t> has cooled to </a:t>
            </a:r>
            <a:r>
              <a:rPr b="1" lang="en-US" sz="2700">
                <a:solidFill>
                  <a:srgbClr val="253278"/>
                </a:solidFill>
                <a:latin typeface="Inter"/>
                <a:ea typeface="Inter"/>
                <a:cs typeface="Inter"/>
                <a:sym typeface="Inter"/>
              </a:rPr>
              <a:t>2.8% but remains above the 2% target</a:t>
            </a:r>
            <a:r>
              <a:rPr lang="en-US" sz="2700">
                <a:solidFill>
                  <a:srgbClr val="253278"/>
                </a:solidFill>
                <a:latin typeface="Inter"/>
                <a:ea typeface="Inter"/>
                <a:cs typeface="Inter"/>
                <a:sym typeface="Inter"/>
              </a:rPr>
              <a:t>, and </a:t>
            </a:r>
            <a:r>
              <a:rPr b="1" lang="en-US" sz="2700">
                <a:solidFill>
                  <a:srgbClr val="253278"/>
                </a:solidFill>
                <a:latin typeface="Inter"/>
                <a:ea typeface="Inter"/>
                <a:cs typeface="Inter"/>
                <a:sym typeface="Inter"/>
              </a:rPr>
              <a:t>high interest rates</a:t>
            </a:r>
            <a:r>
              <a:rPr lang="en-US" sz="2700">
                <a:solidFill>
                  <a:srgbClr val="253278"/>
                </a:solidFill>
                <a:latin typeface="Inter"/>
                <a:ea typeface="Inter"/>
                <a:cs typeface="Inter"/>
                <a:sym typeface="Inter"/>
              </a:rPr>
              <a:t> have successfully curbed its trajectory while creating recessionary risks.</a:t>
            </a:r>
            <a:endParaRPr sz="2700">
              <a:solidFill>
                <a:srgbClr val="253278"/>
              </a:solidFill>
              <a:latin typeface="Inter"/>
              <a:ea typeface="Inter"/>
              <a:cs typeface="Inter"/>
              <a:sym typeface="Inter"/>
            </a:endParaRPr>
          </a:p>
          <a:p>
            <a:pPr indent="0" lvl="0" marL="0" rtl="0" algn="l">
              <a:lnSpc>
                <a:spcPct val="115000"/>
              </a:lnSpc>
              <a:spcBef>
                <a:spcPts val="1200"/>
              </a:spcBef>
              <a:spcAft>
                <a:spcPts val="0"/>
              </a:spcAft>
              <a:buNone/>
            </a:pPr>
            <a:r>
              <a:rPr b="1" lang="en-US" sz="2700">
                <a:solidFill>
                  <a:srgbClr val="FFD966"/>
                </a:solidFill>
                <a:latin typeface="Inter"/>
                <a:ea typeface="Inter"/>
                <a:cs typeface="Inter"/>
                <a:sym typeface="Inter"/>
              </a:rPr>
              <a:t>Looking ahead, slower growth, lingering inflation, and rising debt necessitate careful policy implementation.</a:t>
            </a:r>
            <a:r>
              <a:rPr lang="en-US" sz="2700">
                <a:solidFill>
                  <a:srgbClr val="F1C232"/>
                </a:solidFill>
                <a:latin typeface="Inter"/>
                <a:ea typeface="Inter"/>
                <a:cs typeface="Inter"/>
                <a:sym typeface="Inter"/>
              </a:rPr>
              <a:t> </a:t>
            </a:r>
            <a:endParaRPr sz="2700">
              <a:solidFill>
                <a:srgbClr val="F1C232"/>
              </a:solidFill>
              <a:latin typeface="Inter"/>
              <a:ea typeface="Inter"/>
              <a:cs typeface="Inter"/>
              <a:sym typeface="Inter"/>
            </a:endParaRPr>
          </a:p>
          <a:p>
            <a:pPr indent="0" lvl="0" marL="0" rtl="0" algn="l">
              <a:lnSpc>
                <a:spcPct val="115000"/>
              </a:lnSpc>
              <a:spcBef>
                <a:spcPts val="1200"/>
              </a:spcBef>
              <a:spcAft>
                <a:spcPts val="1200"/>
              </a:spcAft>
              <a:buNone/>
            </a:pPr>
            <a:r>
              <a:rPr b="1" lang="en-US" sz="3600">
                <a:solidFill>
                  <a:srgbClr val="253278"/>
                </a:solidFill>
                <a:latin typeface="Inter"/>
                <a:ea typeface="Inter"/>
                <a:cs typeface="Inter"/>
                <a:sym typeface="Inter"/>
              </a:rPr>
              <a:t>By adopting our proposed strategy of gradual monetary easing</a:t>
            </a:r>
            <a:r>
              <a:rPr lang="en-US" sz="2700">
                <a:solidFill>
                  <a:srgbClr val="253278"/>
                </a:solidFill>
                <a:latin typeface="Inter"/>
                <a:ea typeface="Inter"/>
                <a:cs typeface="Inter"/>
                <a:sym typeface="Inter"/>
              </a:rPr>
              <a:t>—balancing inflation control with economic stability—</a:t>
            </a:r>
            <a:r>
              <a:rPr b="1" lang="en-US" sz="2700">
                <a:solidFill>
                  <a:srgbClr val="D9EAD3"/>
                </a:solidFill>
                <a:latin typeface="Inter"/>
                <a:ea typeface="Inter"/>
                <a:cs typeface="Inter"/>
                <a:sym typeface="Inter"/>
              </a:rPr>
              <a:t>we can avoid stagnation while fostering sustainable growth.</a:t>
            </a:r>
            <a:r>
              <a:rPr lang="en-US" sz="2700">
                <a:solidFill>
                  <a:srgbClr val="253278"/>
                </a:solidFill>
                <a:latin typeface="Inter"/>
                <a:ea typeface="Inter"/>
                <a:cs typeface="Inter"/>
                <a:sym typeface="Inter"/>
              </a:rPr>
              <a:t> </a:t>
            </a:r>
            <a:r>
              <a:rPr lang="en-US" sz="2700">
                <a:solidFill>
                  <a:schemeClr val="lt1"/>
                </a:solidFill>
                <a:latin typeface="Inter"/>
                <a:ea typeface="Inter"/>
                <a:cs typeface="Inter"/>
                <a:sym typeface="Inter"/>
              </a:rPr>
              <a:t>Lowering interest on reserve balances and maintaining forward guidance flexibility</a:t>
            </a:r>
            <a:r>
              <a:rPr lang="en-US" sz="2700">
                <a:solidFill>
                  <a:srgbClr val="253278"/>
                </a:solidFill>
                <a:latin typeface="Inter"/>
                <a:ea typeface="Inter"/>
                <a:cs typeface="Inter"/>
                <a:sym typeface="Inter"/>
              </a:rPr>
              <a:t> ensures liquidity, promotes investment, and avoids abrupt economic shocks. Our approach reflects lessons from past trends, aligns with current indicators, and proactively prepares for future challenges. Implementing this method is critical for steering the economy toward long-term stability and prosperity while mitigating risks of inaction.</a:t>
            </a:r>
            <a:endParaRPr sz="2700">
              <a:solidFill>
                <a:srgbClr val="253278"/>
              </a:solidFill>
              <a:latin typeface="Inter"/>
              <a:ea typeface="Inter"/>
              <a:cs typeface="Inter"/>
              <a:sym typeface="Int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53278"/>
        </a:solidFill>
      </p:bgPr>
    </p:bg>
    <p:spTree>
      <p:nvGrpSpPr>
        <p:cNvPr id="110" name="Shape 110"/>
        <p:cNvGrpSpPr/>
        <p:nvPr/>
      </p:nvGrpSpPr>
      <p:grpSpPr>
        <a:xfrm>
          <a:off x="0" y="0"/>
          <a:ext cx="0" cy="0"/>
          <a:chOff x="0" y="0"/>
          <a:chExt cx="0" cy="0"/>
        </a:xfrm>
      </p:grpSpPr>
      <p:sp>
        <p:nvSpPr>
          <p:cNvPr id="111" name="Google Shape;111;p9"/>
          <p:cNvSpPr txBox="1"/>
          <p:nvPr/>
        </p:nvSpPr>
        <p:spPr>
          <a:xfrm>
            <a:off x="1028700" y="1131970"/>
            <a:ext cx="16230600" cy="39897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None/>
            </a:pPr>
            <a:r>
              <a:rPr lang="en-US" sz="14400">
                <a:solidFill>
                  <a:srgbClr val="F8EFE5"/>
                </a:solidFill>
                <a:latin typeface="Inter ExtraBold"/>
                <a:ea typeface="Inter ExtraBold"/>
                <a:cs typeface="Inter ExtraBold"/>
                <a:sym typeface="Inter ExtraBold"/>
              </a:rPr>
              <a:t>ECONOMY TRENDS &amp; NOW</a:t>
            </a:r>
            <a:endParaRPr>
              <a:latin typeface="Inter ExtraBold"/>
              <a:ea typeface="Inter ExtraBold"/>
              <a:cs typeface="Inter ExtraBold"/>
              <a:sym typeface="Inter ExtraBold"/>
            </a:endParaRPr>
          </a:p>
        </p:txBody>
      </p:sp>
      <p:sp>
        <p:nvSpPr>
          <p:cNvPr id="112" name="Google Shape;112;p9"/>
          <p:cNvSpPr txBox="1"/>
          <p:nvPr/>
        </p:nvSpPr>
        <p:spPr>
          <a:xfrm>
            <a:off x="16682530" y="403013"/>
            <a:ext cx="753726" cy="190500"/>
          </a:xfrm>
          <a:prstGeom prst="rect">
            <a:avLst/>
          </a:prstGeom>
          <a:noFill/>
          <a:ln>
            <a:noFill/>
          </a:ln>
        </p:spPr>
        <p:txBody>
          <a:bodyPr anchorCtr="0" anchor="t" bIns="0" lIns="0" spcFirstLastPara="1" rIns="0" wrap="square" tIns="0">
            <a:spAutoFit/>
          </a:bodyPr>
          <a:lstStyle/>
          <a:p>
            <a:pPr indent="0" lvl="0" marL="0" marR="0" rtl="0" algn="r">
              <a:lnSpc>
                <a:spcPct val="119916"/>
              </a:lnSpc>
              <a:spcBef>
                <a:spcPts val="0"/>
              </a:spcBef>
              <a:spcAft>
                <a:spcPts val="0"/>
              </a:spcAft>
              <a:buNone/>
            </a:pPr>
            <a:r>
              <a:rPr b="1" i="0" lang="en-US" sz="1200" u="none" cap="none" strike="noStrike">
                <a:solidFill>
                  <a:srgbClr val="FFFDFC"/>
                </a:solidFill>
                <a:latin typeface="Inter"/>
                <a:ea typeface="Inter"/>
                <a:cs typeface="Inter"/>
                <a:sym typeface="Inter"/>
              </a:rPr>
              <a:t>2024</a:t>
            </a:r>
            <a:endParaRPr/>
          </a:p>
        </p:txBody>
      </p:sp>
      <p:sp>
        <p:nvSpPr>
          <p:cNvPr id="113" name="Google Shape;113;p9"/>
          <p:cNvSpPr txBox="1"/>
          <p:nvPr/>
        </p:nvSpPr>
        <p:spPr>
          <a:xfrm>
            <a:off x="688528" y="403853"/>
            <a:ext cx="5229900" cy="184800"/>
          </a:xfrm>
          <a:prstGeom prst="rect">
            <a:avLst/>
          </a:prstGeom>
          <a:noFill/>
          <a:ln>
            <a:noFill/>
          </a:ln>
        </p:spPr>
        <p:txBody>
          <a:bodyPr anchorCtr="0" anchor="t" bIns="0" lIns="0" spcFirstLastPara="1" rIns="0" wrap="square" tIns="0">
            <a:spAutoFit/>
          </a:bodyPr>
          <a:lstStyle/>
          <a:p>
            <a:pPr indent="0" lvl="0" marL="0" rtl="0" algn="l">
              <a:lnSpc>
                <a:spcPct val="119916"/>
              </a:lnSpc>
              <a:spcBef>
                <a:spcPts val="0"/>
              </a:spcBef>
              <a:spcAft>
                <a:spcPts val="0"/>
              </a:spcAft>
              <a:buSzPts val="1100"/>
              <a:buNone/>
            </a:pPr>
            <a:r>
              <a:rPr b="1" lang="en-US" sz="1200">
                <a:solidFill>
                  <a:srgbClr val="FFFDFC"/>
                </a:solidFill>
                <a:latin typeface="Inter"/>
                <a:ea typeface="Inter"/>
                <a:cs typeface="Inter"/>
                <a:sym typeface="Inter"/>
              </a:rPr>
              <a:t>David Gault, Sam Parent, Ali Zein, Arwa Abdullah, Amalia Jamaludin</a:t>
            </a:r>
            <a:endParaRPr b="1" sz="1200">
              <a:solidFill>
                <a:srgbClr val="FFFDFC"/>
              </a:solidFill>
              <a:latin typeface="Inter"/>
              <a:ea typeface="Inter"/>
              <a:cs typeface="Inter"/>
              <a:sym typeface="Inter"/>
            </a:endParaRPr>
          </a:p>
        </p:txBody>
      </p:sp>
      <p:sp>
        <p:nvSpPr>
          <p:cNvPr id="114" name="Google Shape;114;p9"/>
          <p:cNvSpPr txBox="1"/>
          <p:nvPr/>
        </p:nvSpPr>
        <p:spPr>
          <a:xfrm>
            <a:off x="1506121" y="5808420"/>
            <a:ext cx="4189200" cy="215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a:p>
        </p:txBody>
      </p:sp>
      <p:sp>
        <p:nvSpPr>
          <p:cNvPr id="115" name="Google Shape;115;p9"/>
          <p:cNvSpPr txBox="1"/>
          <p:nvPr/>
        </p:nvSpPr>
        <p:spPr>
          <a:xfrm>
            <a:off x="1030591" y="5741595"/>
            <a:ext cx="4439400" cy="1600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0400" u="none" cap="none" strike="noStrike">
                <a:solidFill>
                  <a:srgbClr val="F8EFE5"/>
                </a:solidFill>
                <a:latin typeface="Inter SemiBold"/>
                <a:ea typeface="Inter SemiBold"/>
                <a:cs typeface="Inter SemiBold"/>
                <a:sym typeface="Inter SemiBold"/>
              </a:rPr>
              <a:t>$</a:t>
            </a:r>
            <a:r>
              <a:rPr b="1" lang="en-US" sz="10400">
                <a:solidFill>
                  <a:srgbClr val="F8EFE5"/>
                </a:solidFill>
                <a:latin typeface="Inter SemiBold"/>
                <a:ea typeface="Inter SemiBold"/>
                <a:cs typeface="Inter SemiBold"/>
                <a:sym typeface="Inter SemiBold"/>
              </a:rPr>
              <a:t>23T</a:t>
            </a:r>
            <a:endParaRPr>
              <a:solidFill>
                <a:srgbClr val="F8EFE5"/>
              </a:solidFill>
            </a:endParaRPr>
          </a:p>
        </p:txBody>
      </p:sp>
      <p:grpSp>
        <p:nvGrpSpPr>
          <p:cNvPr id="116" name="Google Shape;116;p9"/>
          <p:cNvGrpSpPr/>
          <p:nvPr/>
        </p:nvGrpSpPr>
        <p:grpSpPr>
          <a:xfrm>
            <a:off x="1030591" y="7136276"/>
            <a:ext cx="4492500" cy="969759"/>
            <a:chOff x="0" y="-78417"/>
            <a:chExt cx="5990000" cy="1293012"/>
          </a:xfrm>
        </p:grpSpPr>
        <p:sp>
          <p:nvSpPr>
            <p:cNvPr id="117" name="Google Shape;117;p9"/>
            <p:cNvSpPr txBox="1"/>
            <p:nvPr/>
          </p:nvSpPr>
          <p:spPr>
            <a:xfrm>
              <a:off x="71000" y="-78417"/>
              <a:ext cx="5919000" cy="800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US" sz="3900">
                  <a:solidFill>
                    <a:srgbClr val="F8EFE5"/>
                  </a:solidFill>
                  <a:latin typeface="Inter"/>
                  <a:ea typeface="Inter"/>
                  <a:cs typeface="Inter"/>
                  <a:sym typeface="Inter"/>
                </a:rPr>
                <a:t>Real GDP Growth</a:t>
              </a:r>
              <a:endParaRPr sz="1700">
                <a:solidFill>
                  <a:srgbClr val="F8EFE5"/>
                </a:solidFill>
              </a:endParaRPr>
            </a:p>
          </p:txBody>
        </p:sp>
        <p:sp>
          <p:nvSpPr>
            <p:cNvPr id="118" name="Google Shape;118;p9"/>
            <p:cNvSpPr txBox="1"/>
            <p:nvPr/>
          </p:nvSpPr>
          <p:spPr>
            <a:xfrm>
              <a:off x="0" y="721995"/>
              <a:ext cx="5919000" cy="492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2400">
                  <a:solidFill>
                    <a:srgbClr val="F8EFE5"/>
                  </a:solidFill>
                  <a:latin typeface="Inter"/>
                  <a:ea typeface="Inter"/>
                  <a:cs typeface="Inter"/>
                  <a:sym typeface="Inter"/>
                </a:rPr>
                <a:t> 2.6</a:t>
              </a:r>
              <a:r>
                <a:rPr b="0" i="0" lang="en-US" sz="2400" u="none" cap="none" strike="noStrike">
                  <a:solidFill>
                    <a:srgbClr val="F8EFE5"/>
                  </a:solidFill>
                  <a:latin typeface="Inter"/>
                  <a:ea typeface="Inter"/>
                  <a:cs typeface="Inter"/>
                  <a:sym typeface="Inter"/>
                </a:rPr>
                <a:t>6% </a:t>
              </a:r>
              <a:r>
                <a:rPr lang="en-US" sz="2400">
                  <a:solidFill>
                    <a:srgbClr val="F8EFE5"/>
                  </a:solidFill>
                  <a:latin typeface="Inter"/>
                  <a:ea typeface="Inter"/>
                  <a:cs typeface="Inter"/>
                  <a:sym typeface="Inter"/>
                </a:rPr>
                <a:t>annual growth</a:t>
              </a:r>
              <a:endParaRPr sz="1700">
                <a:solidFill>
                  <a:srgbClr val="F8EFE5"/>
                </a:solidFill>
              </a:endParaRPr>
            </a:p>
          </p:txBody>
        </p:sp>
      </p:grpSp>
      <p:sp>
        <p:nvSpPr>
          <p:cNvPr id="119" name="Google Shape;119;p9"/>
          <p:cNvSpPr txBox="1"/>
          <p:nvPr/>
        </p:nvSpPr>
        <p:spPr>
          <a:xfrm>
            <a:off x="7038453" y="5808420"/>
            <a:ext cx="4439400" cy="1600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0400" u="none" cap="none" strike="noStrike">
                <a:solidFill>
                  <a:srgbClr val="F8EFE5"/>
                </a:solidFill>
                <a:latin typeface="Inter SemiBold"/>
                <a:ea typeface="Inter SemiBold"/>
                <a:cs typeface="Inter SemiBold"/>
                <a:sym typeface="Inter SemiBold"/>
              </a:rPr>
              <a:t>4</a:t>
            </a:r>
            <a:r>
              <a:rPr b="1" lang="en-US" sz="10400">
                <a:solidFill>
                  <a:srgbClr val="F8EFE5"/>
                </a:solidFill>
                <a:latin typeface="Inter SemiBold"/>
                <a:ea typeface="Inter SemiBold"/>
                <a:cs typeface="Inter SemiBold"/>
                <a:sym typeface="Inter SemiBold"/>
              </a:rPr>
              <a:t>.2%</a:t>
            </a:r>
            <a:endParaRPr>
              <a:solidFill>
                <a:srgbClr val="F8EFE5"/>
              </a:solidFill>
            </a:endParaRPr>
          </a:p>
        </p:txBody>
      </p:sp>
      <p:grpSp>
        <p:nvGrpSpPr>
          <p:cNvPr id="120" name="Google Shape;120;p9"/>
          <p:cNvGrpSpPr/>
          <p:nvPr/>
        </p:nvGrpSpPr>
        <p:grpSpPr>
          <a:xfrm>
            <a:off x="6643200" y="7136275"/>
            <a:ext cx="5229900" cy="969750"/>
            <a:chOff x="-5" y="-78419"/>
            <a:chExt cx="6973200" cy="1293000"/>
          </a:xfrm>
        </p:grpSpPr>
        <p:sp>
          <p:nvSpPr>
            <p:cNvPr id="121" name="Google Shape;121;p9"/>
            <p:cNvSpPr txBox="1"/>
            <p:nvPr/>
          </p:nvSpPr>
          <p:spPr>
            <a:xfrm>
              <a:off x="-5" y="-78419"/>
              <a:ext cx="6973200" cy="800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US" sz="3900">
                  <a:solidFill>
                    <a:srgbClr val="F8EFE5"/>
                  </a:solidFill>
                  <a:latin typeface="Inter"/>
                  <a:ea typeface="Inter"/>
                  <a:cs typeface="Inter"/>
                  <a:sym typeface="Inter"/>
                </a:rPr>
                <a:t>Unemployment Rate</a:t>
              </a:r>
              <a:endParaRPr sz="1700">
                <a:solidFill>
                  <a:srgbClr val="F8EFE5"/>
                </a:solidFill>
              </a:endParaRPr>
            </a:p>
          </p:txBody>
        </p:sp>
        <p:sp>
          <p:nvSpPr>
            <p:cNvPr id="122" name="Google Shape;122;p9"/>
            <p:cNvSpPr txBox="1"/>
            <p:nvPr/>
          </p:nvSpPr>
          <p:spPr>
            <a:xfrm>
              <a:off x="-5" y="721981"/>
              <a:ext cx="6765000" cy="492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2400">
                  <a:solidFill>
                    <a:srgbClr val="F8EFE5"/>
                  </a:solidFill>
                  <a:latin typeface="Inter"/>
                  <a:ea typeface="Inter"/>
                  <a:cs typeface="Inter"/>
                  <a:sym typeface="Inter"/>
                </a:rPr>
                <a:t>Below NROU: </a:t>
              </a:r>
              <a:r>
                <a:rPr b="0" i="0" lang="en-US" sz="2400" u="none" cap="none" strike="noStrike">
                  <a:solidFill>
                    <a:srgbClr val="F8EFE5"/>
                  </a:solidFill>
                  <a:latin typeface="Inter"/>
                  <a:ea typeface="Inter"/>
                  <a:cs typeface="Inter"/>
                  <a:sym typeface="Inter"/>
                </a:rPr>
                <a:t> ~ </a:t>
              </a:r>
              <a:r>
                <a:rPr lang="en-US" sz="2400">
                  <a:solidFill>
                    <a:srgbClr val="F8EFE5"/>
                  </a:solidFill>
                  <a:latin typeface="Inter"/>
                  <a:ea typeface="Inter"/>
                  <a:cs typeface="Inter"/>
                  <a:sym typeface="Inter"/>
                </a:rPr>
                <a:t>0.01</a:t>
              </a:r>
              <a:r>
                <a:rPr b="0" i="0" lang="en-US" sz="2400" u="none" cap="none" strike="noStrike">
                  <a:solidFill>
                    <a:srgbClr val="F8EFE5"/>
                  </a:solidFill>
                  <a:latin typeface="Inter"/>
                  <a:ea typeface="Inter"/>
                  <a:cs typeface="Inter"/>
                  <a:sym typeface="Inter"/>
                </a:rPr>
                <a:t>%</a:t>
              </a:r>
              <a:endParaRPr sz="1700">
                <a:solidFill>
                  <a:srgbClr val="F8EFE5"/>
                </a:solidFill>
              </a:endParaRPr>
            </a:p>
          </p:txBody>
        </p:sp>
      </p:grpSp>
      <p:sp>
        <p:nvSpPr>
          <p:cNvPr id="123" name="Google Shape;123;p9"/>
          <p:cNvSpPr txBox="1"/>
          <p:nvPr/>
        </p:nvSpPr>
        <p:spPr>
          <a:xfrm>
            <a:off x="12820965" y="5741595"/>
            <a:ext cx="4439400" cy="1600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US" sz="10400">
                <a:solidFill>
                  <a:srgbClr val="F8EFE5"/>
                </a:solidFill>
                <a:latin typeface="Inter SemiBold"/>
                <a:ea typeface="Inter SemiBold"/>
                <a:cs typeface="Inter SemiBold"/>
                <a:sym typeface="Inter SemiBold"/>
              </a:rPr>
              <a:t>2.80</a:t>
            </a:r>
            <a:r>
              <a:rPr b="1" i="0" lang="en-US" sz="10400" u="none" cap="none" strike="noStrike">
                <a:solidFill>
                  <a:srgbClr val="F8EFE5"/>
                </a:solidFill>
                <a:latin typeface="Inter SemiBold"/>
                <a:ea typeface="Inter SemiBold"/>
                <a:cs typeface="Inter SemiBold"/>
                <a:sym typeface="Inter SemiBold"/>
              </a:rPr>
              <a:t>%</a:t>
            </a:r>
            <a:endParaRPr>
              <a:solidFill>
                <a:srgbClr val="F8EFE5"/>
              </a:solidFill>
            </a:endParaRPr>
          </a:p>
        </p:txBody>
      </p:sp>
      <p:grpSp>
        <p:nvGrpSpPr>
          <p:cNvPr id="124" name="Google Shape;124;p9"/>
          <p:cNvGrpSpPr/>
          <p:nvPr/>
        </p:nvGrpSpPr>
        <p:grpSpPr>
          <a:xfrm>
            <a:off x="12818065" y="7136276"/>
            <a:ext cx="4442150" cy="969759"/>
            <a:chOff x="-3867" y="-78417"/>
            <a:chExt cx="5922867" cy="1293012"/>
          </a:xfrm>
        </p:grpSpPr>
        <p:sp>
          <p:nvSpPr>
            <p:cNvPr id="125" name="Google Shape;125;p9"/>
            <p:cNvSpPr txBox="1"/>
            <p:nvPr/>
          </p:nvSpPr>
          <p:spPr>
            <a:xfrm>
              <a:off x="-3867" y="-78417"/>
              <a:ext cx="5919000" cy="800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US" sz="3900">
                  <a:solidFill>
                    <a:srgbClr val="F8EFE5"/>
                  </a:solidFill>
                  <a:latin typeface="Inter"/>
                  <a:ea typeface="Inter"/>
                  <a:cs typeface="Inter"/>
                  <a:sym typeface="Inter"/>
                </a:rPr>
                <a:t>Inflation Rate</a:t>
              </a:r>
              <a:endParaRPr sz="1700">
                <a:solidFill>
                  <a:srgbClr val="F8EFE5"/>
                </a:solidFill>
              </a:endParaRPr>
            </a:p>
          </p:txBody>
        </p:sp>
        <p:sp>
          <p:nvSpPr>
            <p:cNvPr id="126" name="Google Shape;126;p9"/>
            <p:cNvSpPr txBox="1"/>
            <p:nvPr/>
          </p:nvSpPr>
          <p:spPr>
            <a:xfrm>
              <a:off x="0" y="721995"/>
              <a:ext cx="5919000" cy="492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2400">
                  <a:solidFill>
                    <a:srgbClr val="F8EFE5"/>
                  </a:solidFill>
                  <a:latin typeface="Inter"/>
                  <a:ea typeface="Inter"/>
                  <a:cs typeface="Inter"/>
                  <a:sym typeface="Inter"/>
                </a:rPr>
                <a:t> Target: 2%</a:t>
              </a:r>
              <a:endParaRPr sz="1700">
                <a:solidFill>
                  <a:srgbClr val="F8EFE5"/>
                </a:solidFill>
              </a:endParaRPr>
            </a:p>
          </p:txBody>
        </p:sp>
      </p:grpSp>
      <p:sp>
        <p:nvSpPr>
          <p:cNvPr id="127" name="Google Shape;127;p9"/>
          <p:cNvSpPr txBox="1"/>
          <p:nvPr/>
        </p:nvSpPr>
        <p:spPr>
          <a:xfrm>
            <a:off x="6817800" y="5252600"/>
            <a:ext cx="4652400" cy="369300"/>
          </a:xfrm>
          <a:prstGeom prst="rect">
            <a:avLst/>
          </a:prstGeom>
          <a:noFill/>
          <a:ln>
            <a:noFill/>
          </a:ln>
        </p:spPr>
        <p:txBody>
          <a:bodyPr anchorCtr="0" anchor="t" bIns="0" lIns="0" spcFirstLastPara="1" rIns="0" wrap="square" tIns="0">
            <a:spAutoFit/>
          </a:bodyPr>
          <a:lstStyle/>
          <a:p>
            <a:pPr indent="0" lvl="0" marL="0" marR="0" rtl="0" algn="ctr">
              <a:lnSpc>
                <a:spcPct val="119916"/>
              </a:lnSpc>
              <a:spcBef>
                <a:spcPts val="0"/>
              </a:spcBef>
              <a:spcAft>
                <a:spcPts val="0"/>
              </a:spcAft>
              <a:buNone/>
            </a:pPr>
            <a:r>
              <a:rPr b="1" lang="en-US" sz="2400">
                <a:solidFill>
                  <a:srgbClr val="FFFDFC"/>
                </a:solidFill>
                <a:latin typeface="Inter"/>
                <a:ea typeface="Inter"/>
                <a:cs typeface="Inter"/>
                <a:sym typeface="Inter"/>
              </a:rPr>
              <a:t>Data from  November 2024</a:t>
            </a:r>
            <a:endParaRPr sz="2400"/>
          </a:p>
        </p:txBody>
      </p:sp>
      <p:sp>
        <p:nvSpPr>
          <p:cNvPr id="128" name="Google Shape;128;p9"/>
          <p:cNvSpPr txBox="1"/>
          <p:nvPr/>
        </p:nvSpPr>
        <p:spPr>
          <a:xfrm>
            <a:off x="924100" y="5293038"/>
            <a:ext cx="4652400" cy="369300"/>
          </a:xfrm>
          <a:prstGeom prst="rect">
            <a:avLst/>
          </a:prstGeom>
          <a:noFill/>
          <a:ln>
            <a:noFill/>
          </a:ln>
        </p:spPr>
        <p:txBody>
          <a:bodyPr anchorCtr="0" anchor="t" bIns="0" lIns="0" spcFirstLastPara="1" rIns="0" wrap="square" tIns="0">
            <a:spAutoFit/>
          </a:bodyPr>
          <a:lstStyle/>
          <a:p>
            <a:pPr indent="0" lvl="0" marL="0" marR="0" rtl="0" algn="ctr">
              <a:lnSpc>
                <a:spcPct val="119916"/>
              </a:lnSpc>
              <a:spcBef>
                <a:spcPts val="0"/>
              </a:spcBef>
              <a:spcAft>
                <a:spcPts val="0"/>
              </a:spcAft>
              <a:buNone/>
            </a:pPr>
            <a:r>
              <a:rPr b="1" lang="en-US" sz="2400">
                <a:solidFill>
                  <a:srgbClr val="FFFDFC"/>
                </a:solidFill>
                <a:latin typeface="Inter"/>
                <a:ea typeface="Inter"/>
                <a:cs typeface="Inter"/>
                <a:sym typeface="Inter"/>
              </a:rPr>
              <a:t>Data from Q3 2024  </a:t>
            </a:r>
            <a:endParaRPr sz="2400"/>
          </a:p>
        </p:txBody>
      </p:sp>
      <p:sp>
        <p:nvSpPr>
          <p:cNvPr id="129" name="Google Shape;129;p9"/>
          <p:cNvSpPr txBox="1"/>
          <p:nvPr/>
        </p:nvSpPr>
        <p:spPr>
          <a:xfrm>
            <a:off x="12711500" y="5293038"/>
            <a:ext cx="4652400" cy="369300"/>
          </a:xfrm>
          <a:prstGeom prst="rect">
            <a:avLst/>
          </a:prstGeom>
          <a:noFill/>
          <a:ln>
            <a:noFill/>
          </a:ln>
        </p:spPr>
        <p:txBody>
          <a:bodyPr anchorCtr="0" anchor="t" bIns="0" lIns="0" spcFirstLastPara="1" rIns="0" wrap="square" tIns="0">
            <a:spAutoFit/>
          </a:bodyPr>
          <a:lstStyle/>
          <a:p>
            <a:pPr indent="0" lvl="0" marL="0" marR="0" rtl="0" algn="ctr">
              <a:lnSpc>
                <a:spcPct val="119916"/>
              </a:lnSpc>
              <a:spcBef>
                <a:spcPts val="0"/>
              </a:spcBef>
              <a:spcAft>
                <a:spcPts val="0"/>
              </a:spcAft>
              <a:buNone/>
            </a:pPr>
            <a:r>
              <a:rPr b="1" lang="en-US" sz="2400">
                <a:solidFill>
                  <a:srgbClr val="FFFDFC"/>
                </a:solidFill>
                <a:latin typeface="Inter"/>
                <a:ea typeface="Inter"/>
                <a:cs typeface="Inter"/>
                <a:sym typeface="Inter"/>
              </a:rPr>
              <a:t>Data from October 2024</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1E9F0"/>
        </a:solidFill>
      </p:bgPr>
    </p:bg>
    <p:spTree>
      <p:nvGrpSpPr>
        <p:cNvPr id="133" name="Shape 133"/>
        <p:cNvGrpSpPr/>
        <p:nvPr/>
      </p:nvGrpSpPr>
      <p:grpSpPr>
        <a:xfrm>
          <a:off x="0" y="0"/>
          <a:ext cx="0" cy="0"/>
          <a:chOff x="0" y="0"/>
          <a:chExt cx="0" cy="0"/>
        </a:xfrm>
      </p:grpSpPr>
      <p:pic>
        <p:nvPicPr>
          <p:cNvPr id="134" name="Google Shape;134;p10"/>
          <p:cNvPicPr preferRelativeResize="0"/>
          <p:nvPr/>
        </p:nvPicPr>
        <p:blipFill rotWithShape="1">
          <a:blip r:embed="rId3">
            <a:alphaModFix/>
          </a:blip>
          <a:srcRect b="8374" l="0" r="0" t="0"/>
          <a:stretch/>
        </p:blipFill>
        <p:spPr>
          <a:xfrm>
            <a:off x="0" y="1836275"/>
            <a:ext cx="18288000" cy="6614443"/>
          </a:xfrm>
          <a:prstGeom prst="rect">
            <a:avLst/>
          </a:prstGeom>
          <a:noFill/>
          <a:ln>
            <a:noFill/>
          </a:ln>
        </p:spPr>
      </p:pic>
      <p:sp>
        <p:nvSpPr>
          <p:cNvPr id="135" name="Google Shape;135;p10"/>
          <p:cNvSpPr txBox="1"/>
          <p:nvPr/>
        </p:nvSpPr>
        <p:spPr>
          <a:xfrm>
            <a:off x="16682530" y="403013"/>
            <a:ext cx="753600" cy="184800"/>
          </a:xfrm>
          <a:prstGeom prst="rect">
            <a:avLst/>
          </a:prstGeom>
          <a:noFill/>
          <a:ln>
            <a:noFill/>
          </a:ln>
        </p:spPr>
        <p:txBody>
          <a:bodyPr anchorCtr="0" anchor="t" bIns="0" lIns="0" spcFirstLastPara="1" rIns="0" wrap="square" tIns="0">
            <a:spAutoFit/>
          </a:bodyPr>
          <a:lstStyle/>
          <a:p>
            <a:pPr indent="0" lvl="0" marL="0" marR="0" rtl="0" algn="r">
              <a:lnSpc>
                <a:spcPct val="119916"/>
              </a:lnSpc>
              <a:spcBef>
                <a:spcPts val="0"/>
              </a:spcBef>
              <a:spcAft>
                <a:spcPts val="0"/>
              </a:spcAft>
              <a:buNone/>
            </a:pPr>
            <a:r>
              <a:rPr b="1" i="0" lang="en-US" sz="1200" u="none" cap="none" strike="noStrike">
                <a:solidFill>
                  <a:srgbClr val="253278"/>
                </a:solidFill>
                <a:latin typeface="Inter"/>
                <a:ea typeface="Inter"/>
                <a:cs typeface="Inter"/>
                <a:sym typeface="Inter"/>
              </a:rPr>
              <a:t>2024</a:t>
            </a:r>
            <a:endParaRPr/>
          </a:p>
        </p:txBody>
      </p:sp>
      <p:sp>
        <p:nvSpPr>
          <p:cNvPr id="136" name="Google Shape;136;p10"/>
          <p:cNvSpPr txBox="1"/>
          <p:nvPr/>
        </p:nvSpPr>
        <p:spPr>
          <a:xfrm>
            <a:off x="936625" y="0"/>
            <a:ext cx="11826900" cy="1539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10000">
                <a:solidFill>
                  <a:srgbClr val="253278"/>
                </a:solidFill>
                <a:latin typeface="Inter ExtraBold"/>
                <a:ea typeface="Inter ExtraBold"/>
                <a:cs typeface="Inter ExtraBold"/>
                <a:sym typeface="Inter ExtraBold"/>
              </a:rPr>
              <a:t>GDP </a:t>
            </a:r>
            <a:r>
              <a:rPr lang="en-US" sz="4800">
                <a:solidFill>
                  <a:srgbClr val="253278"/>
                </a:solidFill>
                <a:latin typeface="Inter ExtraBold"/>
                <a:ea typeface="Inter ExtraBold"/>
                <a:cs typeface="Inter ExtraBold"/>
                <a:sym typeface="Inter ExtraBold"/>
              </a:rPr>
              <a:t>TREND</a:t>
            </a:r>
            <a:r>
              <a:rPr lang="en-US" sz="4800">
                <a:solidFill>
                  <a:srgbClr val="253278"/>
                </a:solidFill>
                <a:latin typeface="Inter ExtraBold"/>
                <a:ea typeface="Inter ExtraBold"/>
                <a:cs typeface="Inter ExtraBold"/>
                <a:sym typeface="Inter ExtraBold"/>
              </a:rPr>
              <a:t>S</a:t>
            </a:r>
            <a:endParaRPr sz="4800">
              <a:latin typeface="Inter ExtraBold"/>
              <a:ea typeface="Inter ExtraBold"/>
              <a:cs typeface="Inter ExtraBold"/>
              <a:sym typeface="Inter ExtraBold"/>
            </a:endParaRPr>
          </a:p>
        </p:txBody>
      </p:sp>
      <p:sp>
        <p:nvSpPr>
          <p:cNvPr id="137" name="Google Shape;137;p10"/>
          <p:cNvSpPr txBox="1"/>
          <p:nvPr/>
        </p:nvSpPr>
        <p:spPr>
          <a:xfrm>
            <a:off x="15704600" y="1539300"/>
            <a:ext cx="2301600" cy="89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US" sz="3000" u="sng">
                <a:solidFill>
                  <a:schemeClr val="dk1"/>
                </a:solidFill>
                <a:latin typeface="Inter"/>
                <a:ea typeface="Inter"/>
                <a:cs typeface="Inter"/>
                <a:sym typeface="Inter"/>
              </a:rPr>
              <a:t>Q3 2024</a:t>
            </a:r>
            <a:endParaRPr b="1" i="1" sz="3000" u="sng">
              <a:solidFill>
                <a:schemeClr val="dk1"/>
              </a:solidFill>
              <a:latin typeface="Inter"/>
              <a:ea typeface="Inter"/>
              <a:cs typeface="Inter"/>
              <a:sym typeface="Inter"/>
            </a:endParaRPr>
          </a:p>
          <a:p>
            <a:pPr indent="0" lvl="0" marL="0" rtl="0" algn="ctr">
              <a:spcBef>
                <a:spcPts val="0"/>
              </a:spcBef>
              <a:spcAft>
                <a:spcPts val="0"/>
              </a:spcAft>
              <a:buNone/>
            </a:pPr>
            <a:r>
              <a:rPr b="1" lang="en-US" sz="3000">
                <a:solidFill>
                  <a:srgbClr val="253278"/>
                </a:solidFill>
                <a:latin typeface="Inter"/>
                <a:ea typeface="Inter"/>
                <a:cs typeface="Inter"/>
                <a:sym typeface="Inter"/>
              </a:rPr>
              <a:t>2.66%</a:t>
            </a:r>
            <a:endParaRPr b="1" sz="3000">
              <a:solidFill>
                <a:schemeClr val="accent3"/>
              </a:solidFill>
              <a:latin typeface="Inter"/>
              <a:ea typeface="Inter"/>
              <a:cs typeface="Inter"/>
              <a:sym typeface="Inter"/>
            </a:endParaRPr>
          </a:p>
        </p:txBody>
      </p:sp>
      <p:sp>
        <p:nvSpPr>
          <p:cNvPr id="138" name="Google Shape;138;p10"/>
          <p:cNvSpPr txBox="1"/>
          <p:nvPr/>
        </p:nvSpPr>
        <p:spPr>
          <a:xfrm>
            <a:off x="630150" y="8450725"/>
            <a:ext cx="5968500" cy="1662300"/>
          </a:xfrm>
          <a:prstGeom prst="rect">
            <a:avLst/>
          </a:prstGeom>
          <a:solidFill>
            <a:srgbClr val="F10000">
              <a:alpha val="41510"/>
            </a:srgbClr>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US" sz="2400">
                <a:solidFill>
                  <a:srgbClr val="434343"/>
                </a:solidFill>
                <a:latin typeface="Inter"/>
                <a:ea typeface="Inter"/>
                <a:cs typeface="Inter"/>
                <a:sym typeface="Inter"/>
              </a:rPr>
              <a:t>Steep drop in GDP growth in 2020 The GDP fell below 0%, due to widespread economic disruptions, lockdowns, and reduced economic activity.</a:t>
            </a:r>
            <a:endParaRPr sz="2400">
              <a:solidFill>
                <a:srgbClr val="434343"/>
              </a:solidFill>
              <a:latin typeface="Inter"/>
              <a:ea typeface="Inter"/>
              <a:cs typeface="Inter"/>
              <a:sym typeface="Inter"/>
            </a:endParaRPr>
          </a:p>
        </p:txBody>
      </p:sp>
      <p:cxnSp>
        <p:nvCxnSpPr>
          <p:cNvPr id="139" name="Google Shape;139;p10"/>
          <p:cNvCxnSpPr>
            <a:stCxn id="138" idx="0"/>
          </p:cNvCxnSpPr>
          <p:nvPr/>
        </p:nvCxnSpPr>
        <p:spPr>
          <a:xfrm rot="10800000">
            <a:off x="2251800" y="7315225"/>
            <a:ext cx="1362600" cy="1135500"/>
          </a:xfrm>
          <a:prstGeom prst="straightConnector1">
            <a:avLst/>
          </a:prstGeom>
          <a:noFill/>
          <a:ln cap="flat" cmpd="sng" w="38100">
            <a:solidFill>
              <a:srgbClr val="C0504D"/>
            </a:solidFill>
            <a:prstDash val="solid"/>
            <a:round/>
            <a:headEnd len="med" w="med" type="none"/>
            <a:tailEnd len="med" w="med" type="triangle"/>
          </a:ln>
        </p:spPr>
      </p:cxnSp>
      <p:sp>
        <p:nvSpPr>
          <p:cNvPr id="140" name="Google Shape;140;p10"/>
          <p:cNvSpPr txBox="1"/>
          <p:nvPr/>
        </p:nvSpPr>
        <p:spPr>
          <a:xfrm>
            <a:off x="7435325" y="856925"/>
            <a:ext cx="5766000" cy="2031900"/>
          </a:xfrm>
          <a:prstGeom prst="rect">
            <a:avLst/>
          </a:prstGeom>
          <a:solidFill>
            <a:srgbClr val="F10000">
              <a:alpha val="41510"/>
            </a:srgbClr>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US" sz="2400">
                <a:solidFill>
                  <a:srgbClr val="434343"/>
                </a:solidFill>
                <a:latin typeface="Inter"/>
                <a:ea typeface="Inter"/>
                <a:cs typeface="Inter"/>
                <a:sym typeface="Inter"/>
              </a:rPr>
              <a:t>Rapid rebound in 2021, peaking significantly that aligns with the reopening of the economy, fiscal stimulus, and pent-up demand driving economic activity.</a:t>
            </a:r>
            <a:endParaRPr sz="2400">
              <a:solidFill>
                <a:srgbClr val="434343"/>
              </a:solidFill>
              <a:latin typeface="Inter"/>
              <a:ea typeface="Inter"/>
              <a:cs typeface="Inter"/>
              <a:sym typeface="Inter"/>
            </a:endParaRPr>
          </a:p>
        </p:txBody>
      </p:sp>
      <p:cxnSp>
        <p:nvCxnSpPr>
          <p:cNvPr id="141" name="Google Shape;141;p10"/>
          <p:cNvCxnSpPr>
            <a:stCxn id="140" idx="1"/>
          </p:cNvCxnSpPr>
          <p:nvPr/>
        </p:nvCxnSpPr>
        <p:spPr>
          <a:xfrm flipH="1">
            <a:off x="6061625" y="1872875"/>
            <a:ext cx="1373700" cy="759900"/>
          </a:xfrm>
          <a:prstGeom prst="straightConnector1">
            <a:avLst/>
          </a:prstGeom>
          <a:noFill/>
          <a:ln cap="flat" cmpd="sng" w="38100">
            <a:solidFill>
              <a:srgbClr val="C0504D"/>
            </a:solidFill>
            <a:prstDash val="solid"/>
            <a:round/>
            <a:headEnd len="med" w="med" type="none"/>
            <a:tailEnd len="med" w="med" type="triangle"/>
          </a:ln>
        </p:spPr>
      </p:cxnSp>
      <p:sp>
        <p:nvSpPr>
          <p:cNvPr id="142" name="Google Shape;142;p10"/>
          <p:cNvSpPr txBox="1"/>
          <p:nvPr/>
        </p:nvSpPr>
        <p:spPr>
          <a:xfrm>
            <a:off x="6880850" y="3896700"/>
            <a:ext cx="11125200" cy="3417000"/>
          </a:xfrm>
          <a:prstGeom prst="rect">
            <a:avLst/>
          </a:prstGeom>
          <a:solidFill>
            <a:srgbClr val="F1D100">
              <a:alpha val="41510"/>
            </a:srgbClr>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t/>
            </a:r>
            <a:endParaRPr b="1" sz="3000">
              <a:solidFill>
                <a:srgbClr val="434343"/>
              </a:solidFill>
              <a:latin typeface="Inter"/>
              <a:ea typeface="Inter"/>
              <a:cs typeface="Inter"/>
              <a:sym typeface="Inter"/>
            </a:endParaRPr>
          </a:p>
          <a:p>
            <a:pPr indent="0" lvl="0" marL="0" marR="0" rtl="0" algn="ctr">
              <a:lnSpc>
                <a:spcPct val="100000"/>
              </a:lnSpc>
              <a:spcBef>
                <a:spcPts val="0"/>
              </a:spcBef>
              <a:spcAft>
                <a:spcPts val="0"/>
              </a:spcAft>
              <a:buNone/>
            </a:pPr>
            <a:r>
              <a:t/>
            </a:r>
            <a:endParaRPr b="1" sz="3000">
              <a:solidFill>
                <a:srgbClr val="434343"/>
              </a:solidFill>
              <a:latin typeface="Inter"/>
              <a:ea typeface="Inter"/>
              <a:cs typeface="Inter"/>
              <a:sym typeface="Inter"/>
            </a:endParaRPr>
          </a:p>
          <a:p>
            <a:pPr indent="0" lvl="0" marL="0" marR="0" rtl="0" algn="ctr">
              <a:lnSpc>
                <a:spcPct val="100000"/>
              </a:lnSpc>
              <a:spcBef>
                <a:spcPts val="0"/>
              </a:spcBef>
              <a:spcAft>
                <a:spcPts val="0"/>
              </a:spcAft>
              <a:buNone/>
            </a:pPr>
            <a:r>
              <a:t/>
            </a:r>
            <a:endParaRPr b="1" sz="3000">
              <a:solidFill>
                <a:srgbClr val="434343"/>
              </a:solidFill>
              <a:latin typeface="Inter"/>
              <a:ea typeface="Inter"/>
              <a:cs typeface="Inter"/>
              <a:sym typeface="Inter"/>
            </a:endParaRPr>
          </a:p>
          <a:p>
            <a:pPr indent="0" lvl="0" marL="0" marR="0" rtl="0" algn="ctr">
              <a:lnSpc>
                <a:spcPct val="100000"/>
              </a:lnSpc>
              <a:spcBef>
                <a:spcPts val="0"/>
              </a:spcBef>
              <a:spcAft>
                <a:spcPts val="0"/>
              </a:spcAft>
              <a:buNone/>
            </a:pPr>
            <a:r>
              <a:t/>
            </a:r>
            <a:endParaRPr b="1" sz="3000">
              <a:solidFill>
                <a:srgbClr val="434343"/>
              </a:solidFill>
              <a:latin typeface="Inter"/>
              <a:ea typeface="Inter"/>
              <a:cs typeface="Inter"/>
              <a:sym typeface="Inter"/>
            </a:endParaRPr>
          </a:p>
          <a:p>
            <a:pPr indent="0" lvl="0" marL="0" marR="0" rtl="0" algn="ctr">
              <a:lnSpc>
                <a:spcPct val="100000"/>
              </a:lnSpc>
              <a:spcBef>
                <a:spcPts val="0"/>
              </a:spcBef>
              <a:spcAft>
                <a:spcPts val="0"/>
              </a:spcAft>
              <a:buNone/>
            </a:pPr>
            <a:r>
              <a:rPr b="1" lang="en-US" sz="3000">
                <a:solidFill>
                  <a:srgbClr val="434343"/>
                </a:solidFill>
                <a:latin typeface="Inter"/>
                <a:ea typeface="Inter"/>
                <a:cs typeface="Inter"/>
                <a:sym typeface="Inter"/>
              </a:rPr>
              <a:t>The stabilization around 2.5% reflects reduced growth momentum, signaling a </a:t>
            </a:r>
            <a:r>
              <a:rPr b="1" lang="en-US" sz="3000">
                <a:solidFill>
                  <a:schemeClr val="accent1"/>
                </a:solidFill>
                <a:latin typeface="Inter"/>
                <a:ea typeface="Inter"/>
                <a:cs typeface="Inter"/>
                <a:sym typeface="Inter"/>
              </a:rPr>
              <a:t>moderation</a:t>
            </a:r>
            <a:r>
              <a:rPr b="1" lang="en-US" sz="3000">
                <a:solidFill>
                  <a:srgbClr val="434343"/>
                </a:solidFill>
                <a:latin typeface="Inter"/>
                <a:ea typeface="Inter"/>
                <a:cs typeface="Inter"/>
                <a:sym typeface="Inter"/>
              </a:rPr>
              <a:t> in economic activity due to high interest rates.</a:t>
            </a:r>
            <a:endParaRPr b="1" sz="3000">
              <a:solidFill>
                <a:srgbClr val="434343"/>
              </a:solidFill>
              <a:latin typeface="Inter"/>
              <a:ea typeface="Inter"/>
              <a:cs typeface="Inter"/>
              <a:sym typeface="Int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1E9F0"/>
        </a:solidFill>
      </p:bgPr>
    </p:bg>
    <p:spTree>
      <p:nvGrpSpPr>
        <p:cNvPr id="146" name="Shape 146"/>
        <p:cNvGrpSpPr/>
        <p:nvPr/>
      </p:nvGrpSpPr>
      <p:grpSpPr>
        <a:xfrm>
          <a:off x="0" y="0"/>
          <a:ext cx="0" cy="0"/>
          <a:chOff x="0" y="0"/>
          <a:chExt cx="0" cy="0"/>
        </a:xfrm>
      </p:grpSpPr>
      <p:pic>
        <p:nvPicPr>
          <p:cNvPr id="147" name="Google Shape;147;p11"/>
          <p:cNvPicPr preferRelativeResize="0"/>
          <p:nvPr/>
        </p:nvPicPr>
        <p:blipFill rotWithShape="1">
          <a:blip r:embed="rId3">
            <a:alphaModFix/>
          </a:blip>
          <a:srcRect b="9477" l="0" r="0" t="0"/>
          <a:stretch/>
        </p:blipFill>
        <p:spPr>
          <a:xfrm>
            <a:off x="0" y="3715500"/>
            <a:ext cx="18288000" cy="6534475"/>
          </a:xfrm>
          <a:prstGeom prst="rect">
            <a:avLst/>
          </a:prstGeom>
          <a:noFill/>
          <a:ln>
            <a:noFill/>
          </a:ln>
        </p:spPr>
      </p:pic>
      <p:sp>
        <p:nvSpPr>
          <p:cNvPr id="148" name="Google Shape;148;p11"/>
          <p:cNvSpPr txBox="1"/>
          <p:nvPr/>
        </p:nvSpPr>
        <p:spPr>
          <a:xfrm>
            <a:off x="16682530" y="403013"/>
            <a:ext cx="753600" cy="184800"/>
          </a:xfrm>
          <a:prstGeom prst="rect">
            <a:avLst/>
          </a:prstGeom>
          <a:noFill/>
          <a:ln>
            <a:noFill/>
          </a:ln>
        </p:spPr>
        <p:txBody>
          <a:bodyPr anchorCtr="0" anchor="t" bIns="0" lIns="0" spcFirstLastPara="1" rIns="0" wrap="square" tIns="0">
            <a:spAutoFit/>
          </a:bodyPr>
          <a:lstStyle/>
          <a:p>
            <a:pPr indent="0" lvl="0" marL="0" marR="0" rtl="0" algn="r">
              <a:lnSpc>
                <a:spcPct val="119916"/>
              </a:lnSpc>
              <a:spcBef>
                <a:spcPts val="0"/>
              </a:spcBef>
              <a:spcAft>
                <a:spcPts val="0"/>
              </a:spcAft>
              <a:buNone/>
            </a:pPr>
            <a:r>
              <a:rPr b="1" i="0" lang="en-US" sz="1200" u="none" cap="none" strike="noStrike">
                <a:solidFill>
                  <a:srgbClr val="253278"/>
                </a:solidFill>
                <a:latin typeface="Inter"/>
                <a:ea typeface="Inter"/>
                <a:cs typeface="Inter"/>
                <a:sym typeface="Inter"/>
              </a:rPr>
              <a:t>2024</a:t>
            </a:r>
            <a:endParaRPr/>
          </a:p>
        </p:txBody>
      </p:sp>
      <p:sp>
        <p:nvSpPr>
          <p:cNvPr id="149" name="Google Shape;149;p11"/>
          <p:cNvSpPr txBox="1"/>
          <p:nvPr/>
        </p:nvSpPr>
        <p:spPr>
          <a:xfrm>
            <a:off x="936625" y="0"/>
            <a:ext cx="11826900" cy="1539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10000">
                <a:solidFill>
                  <a:srgbClr val="253278"/>
                </a:solidFill>
                <a:latin typeface="Inter ExtraBold"/>
                <a:ea typeface="Inter ExtraBold"/>
                <a:cs typeface="Inter ExtraBold"/>
                <a:sym typeface="Inter ExtraBold"/>
              </a:rPr>
              <a:t>GDP </a:t>
            </a:r>
            <a:r>
              <a:rPr lang="en-US" sz="4800">
                <a:solidFill>
                  <a:srgbClr val="253278"/>
                </a:solidFill>
                <a:latin typeface="Inter ExtraBold"/>
                <a:ea typeface="Inter ExtraBold"/>
                <a:cs typeface="Inter ExtraBold"/>
                <a:sym typeface="Inter ExtraBold"/>
              </a:rPr>
              <a:t>COMPONENTS</a:t>
            </a:r>
            <a:endParaRPr sz="4800">
              <a:latin typeface="Inter ExtraBold"/>
              <a:ea typeface="Inter ExtraBold"/>
              <a:cs typeface="Inter ExtraBold"/>
              <a:sym typeface="Inter ExtraBold"/>
            </a:endParaRPr>
          </a:p>
        </p:txBody>
      </p:sp>
      <p:sp>
        <p:nvSpPr>
          <p:cNvPr id="150" name="Google Shape;150;p11"/>
          <p:cNvSpPr txBox="1"/>
          <p:nvPr/>
        </p:nvSpPr>
        <p:spPr>
          <a:xfrm>
            <a:off x="14420100" y="5231925"/>
            <a:ext cx="3287100" cy="238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US" sz="3000" u="sng">
                <a:solidFill>
                  <a:schemeClr val="dk1"/>
                </a:solidFill>
                <a:latin typeface="Inter"/>
                <a:ea typeface="Inter"/>
                <a:cs typeface="Inter"/>
                <a:sym typeface="Inter"/>
              </a:rPr>
              <a:t>Q3 2024</a:t>
            </a:r>
            <a:endParaRPr b="1" i="1" sz="3000" u="sng">
              <a:solidFill>
                <a:schemeClr val="dk1"/>
              </a:solidFill>
              <a:latin typeface="Inter"/>
              <a:ea typeface="Inter"/>
              <a:cs typeface="Inter"/>
              <a:sym typeface="Inter"/>
            </a:endParaRPr>
          </a:p>
          <a:p>
            <a:pPr indent="0" lvl="0" marL="0" rtl="0" algn="ctr">
              <a:spcBef>
                <a:spcPts val="0"/>
              </a:spcBef>
              <a:spcAft>
                <a:spcPts val="0"/>
              </a:spcAft>
              <a:buNone/>
            </a:pPr>
            <a:r>
              <a:rPr b="1" lang="en-US" sz="3000">
                <a:solidFill>
                  <a:srgbClr val="253278"/>
                </a:solidFill>
                <a:latin typeface="Inter"/>
                <a:ea typeface="Inter"/>
                <a:cs typeface="Inter"/>
                <a:sym typeface="Inter"/>
              </a:rPr>
              <a:t>2.82%</a:t>
            </a:r>
            <a:endParaRPr b="1" sz="3000">
              <a:solidFill>
                <a:srgbClr val="253278"/>
              </a:solidFill>
              <a:latin typeface="Inter"/>
              <a:ea typeface="Inter"/>
              <a:cs typeface="Inter"/>
              <a:sym typeface="Inter"/>
            </a:endParaRPr>
          </a:p>
          <a:p>
            <a:pPr indent="0" lvl="0" marL="0" rtl="0" algn="ctr">
              <a:spcBef>
                <a:spcPts val="0"/>
              </a:spcBef>
              <a:spcAft>
                <a:spcPts val="0"/>
              </a:spcAft>
              <a:buNone/>
            </a:pPr>
            <a:r>
              <a:rPr b="1" lang="en-US" sz="3000">
                <a:solidFill>
                  <a:schemeClr val="accent2"/>
                </a:solidFill>
                <a:latin typeface="Inter"/>
                <a:ea typeface="Inter"/>
                <a:cs typeface="Inter"/>
                <a:sym typeface="Inter"/>
              </a:rPr>
              <a:t>3.35</a:t>
            </a:r>
            <a:r>
              <a:rPr b="1" lang="en-US" sz="3000">
                <a:solidFill>
                  <a:schemeClr val="accent2"/>
                </a:solidFill>
                <a:latin typeface="Inter"/>
                <a:ea typeface="Inter"/>
                <a:cs typeface="Inter"/>
                <a:sym typeface="Inter"/>
              </a:rPr>
              <a:t>%</a:t>
            </a:r>
            <a:endParaRPr b="1" sz="3000">
              <a:solidFill>
                <a:schemeClr val="accent2"/>
              </a:solidFill>
              <a:latin typeface="Inter"/>
              <a:ea typeface="Inter"/>
              <a:cs typeface="Inter"/>
              <a:sym typeface="Inter"/>
            </a:endParaRPr>
          </a:p>
          <a:p>
            <a:pPr indent="0" lvl="0" marL="0" rtl="0" algn="ctr">
              <a:spcBef>
                <a:spcPts val="0"/>
              </a:spcBef>
              <a:spcAft>
                <a:spcPts val="0"/>
              </a:spcAft>
              <a:buNone/>
            </a:pPr>
            <a:r>
              <a:rPr b="1" lang="en-US" sz="3000">
                <a:solidFill>
                  <a:schemeClr val="accent3"/>
                </a:solidFill>
                <a:latin typeface="Inter"/>
                <a:ea typeface="Inter"/>
                <a:cs typeface="Inter"/>
                <a:sym typeface="Inter"/>
              </a:rPr>
              <a:t>3.39</a:t>
            </a:r>
            <a:r>
              <a:rPr b="1" lang="en-US" sz="3000">
                <a:solidFill>
                  <a:schemeClr val="accent3"/>
                </a:solidFill>
                <a:latin typeface="Inter"/>
                <a:ea typeface="Inter"/>
                <a:cs typeface="Inter"/>
                <a:sym typeface="Inter"/>
              </a:rPr>
              <a:t>%</a:t>
            </a:r>
            <a:endParaRPr b="1" sz="3000">
              <a:solidFill>
                <a:schemeClr val="accent3"/>
              </a:solidFill>
              <a:latin typeface="Inter"/>
              <a:ea typeface="Inter"/>
              <a:cs typeface="Inter"/>
              <a:sym typeface="Inter"/>
            </a:endParaRPr>
          </a:p>
          <a:p>
            <a:pPr indent="0" lvl="0" marL="0" rtl="0" algn="ctr">
              <a:spcBef>
                <a:spcPts val="0"/>
              </a:spcBef>
              <a:spcAft>
                <a:spcPts val="0"/>
              </a:spcAft>
              <a:buNone/>
            </a:pPr>
            <a:r>
              <a:rPr b="1" lang="en-US" sz="3000">
                <a:solidFill>
                  <a:schemeClr val="accent4"/>
                </a:solidFill>
                <a:latin typeface="Inter"/>
                <a:ea typeface="Inter"/>
                <a:cs typeface="Inter"/>
                <a:sym typeface="Inter"/>
              </a:rPr>
              <a:t>14.77%</a:t>
            </a:r>
            <a:endParaRPr b="1" sz="3000">
              <a:solidFill>
                <a:schemeClr val="accent4"/>
              </a:solidFill>
              <a:latin typeface="Inter"/>
              <a:ea typeface="Inter"/>
              <a:cs typeface="Inter"/>
              <a:sym typeface="Inter"/>
            </a:endParaRPr>
          </a:p>
        </p:txBody>
      </p:sp>
      <p:sp>
        <p:nvSpPr>
          <p:cNvPr id="151" name="Google Shape;151;p11"/>
          <p:cNvSpPr txBox="1"/>
          <p:nvPr/>
        </p:nvSpPr>
        <p:spPr>
          <a:xfrm>
            <a:off x="9030900" y="3429000"/>
            <a:ext cx="9048600" cy="14775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US" sz="2800">
                <a:solidFill>
                  <a:schemeClr val="lt1"/>
                </a:solidFill>
                <a:latin typeface="Inter"/>
                <a:ea typeface="Inter"/>
                <a:cs typeface="Inter"/>
                <a:sym typeface="Inter"/>
              </a:rPr>
              <a:t>As of 2024, GDP components growth reflects an economy moving toward moderation, characterized by steady but slower growth dynamics</a:t>
            </a:r>
            <a:endParaRPr sz="2800">
              <a:solidFill>
                <a:schemeClr val="lt1"/>
              </a:solidFill>
              <a:latin typeface="Inter"/>
              <a:ea typeface="Inter"/>
              <a:cs typeface="Inter"/>
              <a:sym typeface="Inter"/>
            </a:endParaRPr>
          </a:p>
        </p:txBody>
      </p:sp>
      <p:sp>
        <p:nvSpPr>
          <p:cNvPr id="152" name="Google Shape;152;p11"/>
          <p:cNvSpPr txBox="1"/>
          <p:nvPr/>
        </p:nvSpPr>
        <p:spPr>
          <a:xfrm>
            <a:off x="8664800" y="201875"/>
            <a:ext cx="75729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400">
                <a:solidFill>
                  <a:srgbClr val="253278"/>
                </a:solidFill>
                <a:latin typeface="Inter"/>
                <a:ea typeface="Inter"/>
                <a:cs typeface="Inter"/>
                <a:sym typeface="Inter"/>
              </a:rPr>
              <a:t>T</a:t>
            </a:r>
            <a:r>
              <a:rPr lang="en-US" sz="2400">
                <a:solidFill>
                  <a:srgbClr val="253278"/>
                </a:solidFill>
                <a:latin typeface="Inter"/>
                <a:ea typeface="Inter"/>
                <a:cs typeface="Inter"/>
                <a:sym typeface="Inter"/>
              </a:rPr>
              <a:t>he contributions to GDP by its components for Q3</a:t>
            </a:r>
            <a:endParaRPr sz="2400">
              <a:solidFill>
                <a:srgbClr val="253278"/>
              </a:solidFill>
              <a:latin typeface="Inter"/>
              <a:ea typeface="Inter"/>
              <a:cs typeface="Inter"/>
              <a:sym typeface="Inter"/>
            </a:endParaRPr>
          </a:p>
          <a:p>
            <a:pPr indent="0" lvl="0" marL="0" rtl="0" algn="l">
              <a:spcBef>
                <a:spcPts val="0"/>
              </a:spcBef>
              <a:spcAft>
                <a:spcPts val="0"/>
              </a:spcAft>
              <a:buClr>
                <a:srgbClr val="000000"/>
              </a:buClr>
              <a:buSzPts val="1100"/>
              <a:buFont typeface="Arial"/>
              <a:buNone/>
            </a:pPr>
            <a:r>
              <a:t/>
            </a:r>
            <a:endParaRPr b="1" sz="2400">
              <a:solidFill>
                <a:srgbClr val="253278"/>
              </a:solidFill>
              <a:latin typeface="Inter"/>
              <a:ea typeface="Inter"/>
              <a:cs typeface="Inter"/>
              <a:sym typeface="Inter"/>
            </a:endParaRPr>
          </a:p>
        </p:txBody>
      </p:sp>
      <p:sp>
        <p:nvSpPr>
          <p:cNvPr id="153" name="Google Shape;153;p11"/>
          <p:cNvSpPr txBox="1"/>
          <p:nvPr/>
        </p:nvSpPr>
        <p:spPr>
          <a:xfrm>
            <a:off x="731925" y="1714875"/>
            <a:ext cx="7269000" cy="92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accent2"/>
                </a:solidFill>
                <a:latin typeface="Inter"/>
                <a:ea typeface="Inter"/>
                <a:cs typeface="Inter"/>
                <a:sym typeface="Inter"/>
              </a:rPr>
              <a:t>L</a:t>
            </a:r>
            <a:r>
              <a:rPr lang="en-US" sz="2400">
                <a:solidFill>
                  <a:schemeClr val="accent2"/>
                </a:solidFill>
                <a:latin typeface="Inter"/>
                <a:ea typeface="Inter"/>
                <a:cs typeface="Inter"/>
                <a:sym typeface="Inter"/>
              </a:rPr>
              <a:t>argest driver of economic activity, reflecting strong household spending despite inflationary pressures.</a:t>
            </a:r>
            <a:endParaRPr sz="2400">
              <a:solidFill>
                <a:schemeClr val="accent2"/>
              </a:solidFill>
              <a:latin typeface="Inter"/>
              <a:ea typeface="Inter"/>
              <a:cs typeface="Inter"/>
              <a:sym typeface="Inter"/>
            </a:endParaRPr>
          </a:p>
        </p:txBody>
      </p:sp>
      <p:sp>
        <p:nvSpPr>
          <p:cNvPr id="154" name="Google Shape;154;p11"/>
          <p:cNvSpPr txBox="1"/>
          <p:nvPr/>
        </p:nvSpPr>
        <p:spPr>
          <a:xfrm>
            <a:off x="9191700" y="807813"/>
            <a:ext cx="87270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600">
                <a:solidFill>
                  <a:srgbClr val="253278"/>
                </a:solidFill>
                <a:latin typeface="Inter"/>
                <a:ea typeface="Inter"/>
                <a:cs typeface="Inter"/>
                <a:sym typeface="Inter"/>
              </a:rPr>
              <a:t>Consumption (C): ~ 68.73% </a:t>
            </a:r>
            <a:endParaRPr b="1" sz="3600">
              <a:solidFill>
                <a:srgbClr val="253278"/>
              </a:solidFill>
              <a:latin typeface="Inter"/>
              <a:ea typeface="Inter"/>
              <a:cs typeface="Inter"/>
              <a:sym typeface="Inter"/>
            </a:endParaRPr>
          </a:p>
          <a:p>
            <a:pPr indent="0" lvl="0" marL="0" rtl="0" algn="l">
              <a:spcBef>
                <a:spcPts val="0"/>
              </a:spcBef>
              <a:spcAft>
                <a:spcPts val="0"/>
              </a:spcAft>
              <a:buNone/>
            </a:pPr>
            <a:r>
              <a:rPr b="1" lang="en-US" sz="3600">
                <a:solidFill>
                  <a:srgbClr val="253278"/>
                </a:solidFill>
                <a:latin typeface="Inter"/>
                <a:ea typeface="Inter"/>
                <a:cs typeface="Inter"/>
                <a:sym typeface="Inter"/>
              </a:rPr>
              <a:t>Investment (I): ~ 16.95%</a:t>
            </a:r>
            <a:endParaRPr b="1" sz="3600">
              <a:solidFill>
                <a:srgbClr val="253278"/>
              </a:solidFill>
              <a:latin typeface="Inter"/>
              <a:ea typeface="Inter"/>
              <a:cs typeface="Inter"/>
              <a:sym typeface="Inter"/>
            </a:endParaRPr>
          </a:p>
          <a:p>
            <a:pPr indent="0" lvl="0" marL="0" rtl="0" algn="l">
              <a:spcBef>
                <a:spcPts val="0"/>
              </a:spcBef>
              <a:spcAft>
                <a:spcPts val="0"/>
              </a:spcAft>
              <a:buNone/>
            </a:pPr>
            <a:r>
              <a:rPr b="1" lang="en-US" sz="3600">
                <a:solidFill>
                  <a:srgbClr val="253278"/>
                </a:solidFill>
                <a:latin typeface="Inter"/>
                <a:ea typeface="Inter"/>
                <a:cs typeface="Inter"/>
                <a:sym typeface="Inter"/>
              </a:rPr>
              <a:t>Government Spending (G): ~ 18.73%</a:t>
            </a:r>
            <a:endParaRPr b="1" sz="3600">
              <a:solidFill>
                <a:srgbClr val="253278"/>
              </a:solidFill>
              <a:latin typeface="Inter"/>
              <a:ea typeface="Inter"/>
              <a:cs typeface="Inter"/>
              <a:sym typeface="Inter"/>
            </a:endParaRPr>
          </a:p>
          <a:p>
            <a:pPr indent="0" lvl="0" marL="0" rtl="0" algn="l">
              <a:spcBef>
                <a:spcPts val="0"/>
              </a:spcBef>
              <a:spcAft>
                <a:spcPts val="0"/>
              </a:spcAft>
              <a:buNone/>
            </a:pPr>
            <a:r>
              <a:rPr b="1" lang="en-US" sz="3600">
                <a:solidFill>
                  <a:srgbClr val="253278"/>
                </a:solidFill>
                <a:latin typeface="Inter"/>
                <a:ea typeface="Inter"/>
                <a:cs typeface="Inter"/>
                <a:sym typeface="Inter"/>
              </a:rPr>
              <a:t>Net Exports (X - IM): ~ -4.61% </a:t>
            </a:r>
            <a:endParaRPr/>
          </a:p>
        </p:txBody>
      </p:sp>
      <p:cxnSp>
        <p:nvCxnSpPr>
          <p:cNvPr id="155" name="Google Shape;155;p11"/>
          <p:cNvCxnSpPr>
            <a:stCxn id="153" idx="3"/>
          </p:cNvCxnSpPr>
          <p:nvPr/>
        </p:nvCxnSpPr>
        <p:spPr>
          <a:xfrm flipH="1" rot="10800000">
            <a:off x="8000925" y="1288275"/>
            <a:ext cx="1178100" cy="890100"/>
          </a:xfrm>
          <a:prstGeom prst="straightConnector1">
            <a:avLst/>
          </a:prstGeom>
          <a:noFill/>
          <a:ln cap="flat" cmpd="sng" w="28575">
            <a:solidFill>
              <a:schemeClr val="accent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1E9F0"/>
        </a:solidFill>
      </p:bgPr>
    </p:bg>
    <p:spTree>
      <p:nvGrpSpPr>
        <p:cNvPr id="159" name="Shape 159"/>
        <p:cNvGrpSpPr/>
        <p:nvPr/>
      </p:nvGrpSpPr>
      <p:grpSpPr>
        <a:xfrm>
          <a:off x="0" y="0"/>
          <a:ext cx="0" cy="0"/>
          <a:chOff x="0" y="0"/>
          <a:chExt cx="0" cy="0"/>
        </a:xfrm>
      </p:grpSpPr>
      <p:sp>
        <p:nvSpPr>
          <p:cNvPr id="160" name="Google Shape;160;p12"/>
          <p:cNvSpPr txBox="1"/>
          <p:nvPr/>
        </p:nvSpPr>
        <p:spPr>
          <a:xfrm>
            <a:off x="16682530" y="403013"/>
            <a:ext cx="753600" cy="184800"/>
          </a:xfrm>
          <a:prstGeom prst="rect">
            <a:avLst/>
          </a:prstGeom>
          <a:noFill/>
          <a:ln>
            <a:noFill/>
          </a:ln>
        </p:spPr>
        <p:txBody>
          <a:bodyPr anchorCtr="0" anchor="t" bIns="0" lIns="0" spcFirstLastPara="1" rIns="0" wrap="square" tIns="0">
            <a:spAutoFit/>
          </a:bodyPr>
          <a:lstStyle/>
          <a:p>
            <a:pPr indent="0" lvl="0" marL="0" marR="0" rtl="0" algn="r">
              <a:lnSpc>
                <a:spcPct val="119916"/>
              </a:lnSpc>
              <a:spcBef>
                <a:spcPts val="0"/>
              </a:spcBef>
              <a:spcAft>
                <a:spcPts val="0"/>
              </a:spcAft>
              <a:buNone/>
            </a:pPr>
            <a:r>
              <a:rPr b="1" i="0" lang="en-US" sz="1200" u="none" cap="none" strike="noStrike">
                <a:solidFill>
                  <a:srgbClr val="253278"/>
                </a:solidFill>
                <a:latin typeface="Inter"/>
                <a:ea typeface="Inter"/>
                <a:cs typeface="Inter"/>
                <a:sym typeface="Inter"/>
              </a:rPr>
              <a:t>2024</a:t>
            </a:r>
            <a:endParaRPr/>
          </a:p>
        </p:txBody>
      </p:sp>
      <p:sp>
        <p:nvSpPr>
          <p:cNvPr id="161" name="Google Shape;161;p12"/>
          <p:cNvSpPr txBox="1"/>
          <p:nvPr/>
        </p:nvSpPr>
        <p:spPr>
          <a:xfrm>
            <a:off x="936625" y="0"/>
            <a:ext cx="11826900" cy="1539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10000">
                <a:solidFill>
                  <a:srgbClr val="253278"/>
                </a:solidFill>
                <a:latin typeface="Inter ExtraBold"/>
                <a:ea typeface="Inter ExtraBold"/>
                <a:cs typeface="Inter ExtraBold"/>
                <a:sym typeface="Inter ExtraBold"/>
              </a:rPr>
              <a:t>GDP </a:t>
            </a:r>
            <a:r>
              <a:rPr lang="en-US" sz="4800">
                <a:solidFill>
                  <a:srgbClr val="253278"/>
                </a:solidFill>
                <a:latin typeface="Inter ExtraBold"/>
                <a:ea typeface="Inter ExtraBold"/>
                <a:cs typeface="Inter ExtraBold"/>
                <a:sym typeface="Inter ExtraBold"/>
              </a:rPr>
              <a:t>GAP</a:t>
            </a:r>
            <a:endParaRPr sz="10000">
              <a:latin typeface="Inter ExtraBold"/>
              <a:ea typeface="Inter ExtraBold"/>
              <a:cs typeface="Inter ExtraBold"/>
              <a:sym typeface="Inter ExtraBold"/>
            </a:endParaRPr>
          </a:p>
        </p:txBody>
      </p:sp>
      <p:sp>
        <p:nvSpPr>
          <p:cNvPr id="162" name="Google Shape;162;p12"/>
          <p:cNvSpPr txBox="1"/>
          <p:nvPr/>
        </p:nvSpPr>
        <p:spPr>
          <a:xfrm>
            <a:off x="10901900" y="414750"/>
            <a:ext cx="5292900" cy="201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solidFill>
                <a:srgbClr val="253278"/>
              </a:solidFill>
              <a:latin typeface="Inter"/>
              <a:ea typeface="Inter"/>
              <a:cs typeface="Inter"/>
              <a:sym typeface="Inter"/>
            </a:endParaRPr>
          </a:p>
        </p:txBody>
      </p:sp>
      <p:pic>
        <p:nvPicPr>
          <p:cNvPr id="163" name="Google Shape;163;p12"/>
          <p:cNvPicPr preferRelativeResize="0"/>
          <p:nvPr/>
        </p:nvPicPr>
        <p:blipFill rotWithShape="1">
          <a:blip r:embed="rId3">
            <a:alphaModFix/>
          </a:blip>
          <a:srcRect b="9559" l="0" r="0" t="0"/>
          <a:stretch/>
        </p:blipFill>
        <p:spPr>
          <a:xfrm>
            <a:off x="677800" y="1512688"/>
            <a:ext cx="16932392" cy="6044801"/>
          </a:xfrm>
          <a:prstGeom prst="rect">
            <a:avLst/>
          </a:prstGeom>
          <a:noFill/>
          <a:ln>
            <a:noFill/>
          </a:ln>
        </p:spPr>
      </p:pic>
      <p:sp>
        <p:nvSpPr>
          <p:cNvPr id="164" name="Google Shape;164;p12"/>
          <p:cNvSpPr/>
          <p:nvPr/>
        </p:nvSpPr>
        <p:spPr>
          <a:xfrm>
            <a:off x="5326950" y="2370675"/>
            <a:ext cx="8343300" cy="4673400"/>
          </a:xfrm>
          <a:prstGeom prst="rect">
            <a:avLst/>
          </a:prstGeom>
          <a:solidFill>
            <a:srgbClr val="F1D100">
              <a:alpha val="4151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65" name="Google Shape;165;p12"/>
          <p:cNvSpPr txBox="1"/>
          <p:nvPr/>
        </p:nvSpPr>
        <p:spPr>
          <a:xfrm>
            <a:off x="5528600" y="4912375"/>
            <a:ext cx="8549100" cy="16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solidFill>
                  <a:srgbClr val="253278"/>
                </a:solidFill>
                <a:latin typeface="Inter"/>
                <a:ea typeface="Inter"/>
                <a:cs typeface="Inter"/>
                <a:sym typeface="Inter"/>
              </a:rPr>
              <a:t>Real GDP &gt; Potential GDP</a:t>
            </a:r>
            <a:r>
              <a:rPr lang="en-US" sz="2800">
                <a:solidFill>
                  <a:srgbClr val="253278"/>
                </a:solidFill>
                <a:latin typeface="Inter"/>
                <a:ea typeface="Inter"/>
                <a:cs typeface="Inter"/>
                <a:sym typeface="Inter"/>
              </a:rPr>
              <a:t> </a:t>
            </a:r>
            <a:endParaRPr sz="2800">
              <a:solidFill>
                <a:srgbClr val="253278"/>
              </a:solidFill>
              <a:latin typeface="Inter"/>
              <a:ea typeface="Inter"/>
              <a:cs typeface="Inter"/>
              <a:sym typeface="Inter"/>
            </a:endParaRPr>
          </a:p>
          <a:p>
            <a:pPr indent="0" lvl="0" marL="0" rtl="0" algn="l">
              <a:spcBef>
                <a:spcPts val="0"/>
              </a:spcBef>
              <a:spcAft>
                <a:spcPts val="0"/>
              </a:spcAft>
              <a:buNone/>
            </a:pPr>
            <a:r>
              <a:rPr lang="en-US" sz="2400">
                <a:solidFill>
                  <a:srgbClr val="253278"/>
                </a:solidFill>
                <a:latin typeface="Inter"/>
                <a:ea typeface="Inter"/>
                <a:cs typeface="Inter"/>
                <a:sym typeface="Inter"/>
              </a:rPr>
              <a:t>May not be sustainable long-term, potentially causing:</a:t>
            </a:r>
            <a:endParaRPr sz="2400">
              <a:solidFill>
                <a:srgbClr val="253278"/>
              </a:solidFill>
              <a:latin typeface="Inter"/>
              <a:ea typeface="Inter"/>
              <a:cs typeface="Inter"/>
              <a:sym typeface="Inter"/>
            </a:endParaRPr>
          </a:p>
          <a:p>
            <a:pPr indent="-381000" lvl="0" marL="457200" rtl="0" algn="l">
              <a:spcBef>
                <a:spcPts val="0"/>
              </a:spcBef>
              <a:spcAft>
                <a:spcPts val="0"/>
              </a:spcAft>
              <a:buClr>
                <a:srgbClr val="253278"/>
              </a:buClr>
              <a:buSzPts val="2400"/>
              <a:buFont typeface="Inter"/>
              <a:buAutoNum type="arabicPeriod"/>
            </a:pPr>
            <a:r>
              <a:rPr lang="en-US" sz="2400">
                <a:solidFill>
                  <a:srgbClr val="253278"/>
                </a:solidFill>
                <a:latin typeface="Inter"/>
                <a:ea typeface="Inter"/>
                <a:cs typeface="Inter"/>
                <a:sym typeface="Inter"/>
              </a:rPr>
              <a:t>inflation</a:t>
            </a:r>
            <a:endParaRPr sz="2400">
              <a:solidFill>
                <a:srgbClr val="253278"/>
              </a:solidFill>
              <a:latin typeface="Inter"/>
              <a:ea typeface="Inter"/>
              <a:cs typeface="Inter"/>
              <a:sym typeface="Inter"/>
            </a:endParaRPr>
          </a:p>
          <a:p>
            <a:pPr indent="-381000" lvl="0" marL="457200" rtl="0" algn="l">
              <a:spcBef>
                <a:spcPts val="0"/>
              </a:spcBef>
              <a:spcAft>
                <a:spcPts val="0"/>
              </a:spcAft>
              <a:buClr>
                <a:srgbClr val="253278"/>
              </a:buClr>
              <a:buSzPts val="2400"/>
              <a:buFont typeface="Inter"/>
              <a:buAutoNum type="arabicPeriod"/>
            </a:pPr>
            <a:r>
              <a:rPr lang="en-US" sz="2400">
                <a:solidFill>
                  <a:srgbClr val="253278"/>
                </a:solidFill>
                <a:latin typeface="Inter"/>
                <a:ea typeface="Inter"/>
                <a:cs typeface="Inter"/>
                <a:sym typeface="Inter"/>
              </a:rPr>
              <a:t>higher interest rates</a:t>
            </a:r>
            <a:endParaRPr sz="2400">
              <a:solidFill>
                <a:srgbClr val="253278"/>
              </a:solidFill>
              <a:latin typeface="Inter"/>
              <a:ea typeface="Inter"/>
              <a:cs typeface="Inter"/>
              <a:sym typeface="Inter"/>
            </a:endParaRPr>
          </a:p>
          <a:p>
            <a:pPr indent="-381000" lvl="0" marL="457200" rtl="0" algn="l">
              <a:spcBef>
                <a:spcPts val="0"/>
              </a:spcBef>
              <a:spcAft>
                <a:spcPts val="0"/>
              </a:spcAft>
              <a:buClr>
                <a:srgbClr val="253278"/>
              </a:buClr>
              <a:buSzPts val="2400"/>
              <a:buFont typeface="Inter"/>
              <a:buAutoNum type="arabicPeriod"/>
            </a:pPr>
            <a:r>
              <a:rPr lang="en-US" sz="2400">
                <a:solidFill>
                  <a:srgbClr val="253278"/>
                </a:solidFill>
                <a:latin typeface="Inter"/>
                <a:ea typeface="Inter"/>
                <a:cs typeface="Inter"/>
                <a:sym typeface="Inter"/>
              </a:rPr>
              <a:t>market corrections.</a:t>
            </a:r>
            <a:endParaRPr sz="2400">
              <a:solidFill>
                <a:srgbClr val="253278"/>
              </a:solidFill>
              <a:latin typeface="Inter"/>
              <a:ea typeface="Inter"/>
              <a:cs typeface="Inter"/>
              <a:sym typeface="Inter"/>
            </a:endParaRPr>
          </a:p>
          <a:p>
            <a:pPr indent="0" lvl="0" marL="0" rtl="0" algn="l">
              <a:spcBef>
                <a:spcPts val="0"/>
              </a:spcBef>
              <a:spcAft>
                <a:spcPts val="0"/>
              </a:spcAft>
              <a:buClr>
                <a:schemeClr val="dk1"/>
              </a:buClr>
              <a:buSzPts val="1100"/>
              <a:buFont typeface="Arial"/>
              <a:buNone/>
            </a:pPr>
            <a:r>
              <a:t/>
            </a:r>
            <a:endParaRPr sz="2400">
              <a:solidFill>
                <a:srgbClr val="253278"/>
              </a:solidFill>
              <a:latin typeface="Inter"/>
              <a:ea typeface="Inter"/>
              <a:cs typeface="Inter"/>
              <a:sym typeface="Inter"/>
            </a:endParaRPr>
          </a:p>
          <a:p>
            <a:pPr indent="0" lvl="0" marL="0" rtl="0" algn="l">
              <a:spcBef>
                <a:spcPts val="0"/>
              </a:spcBef>
              <a:spcAft>
                <a:spcPts val="0"/>
              </a:spcAft>
              <a:buNone/>
            </a:pPr>
            <a:r>
              <a:t/>
            </a:r>
            <a:endParaRPr sz="2400">
              <a:solidFill>
                <a:srgbClr val="253278"/>
              </a:solidFill>
              <a:latin typeface="Inter"/>
              <a:ea typeface="Inter"/>
              <a:cs typeface="Inter"/>
              <a:sym typeface="Inter"/>
            </a:endParaRPr>
          </a:p>
          <a:p>
            <a:pPr indent="0" lvl="0" marL="0" rtl="0" algn="l">
              <a:spcBef>
                <a:spcPts val="0"/>
              </a:spcBef>
              <a:spcAft>
                <a:spcPts val="0"/>
              </a:spcAft>
              <a:buNone/>
            </a:pPr>
            <a:r>
              <a:t/>
            </a:r>
            <a:endParaRPr sz="2800">
              <a:solidFill>
                <a:srgbClr val="253278"/>
              </a:solidFill>
              <a:latin typeface="Inter"/>
              <a:ea typeface="Inter"/>
              <a:cs typeface="Inter"/>
              <a:sym typeface="Inter"/>
            </a:endParaRPr>
          </a:p>
        </p:txBody>
      </p:sp>
      <p:sp>
        <p:nvSpPr>
          <p:cNvPr id="166" name="Google Shape;166;p12"/>
          <p:cNvSpPr txBox="1"/>
          <p:nvPr/>
        </p:nvSpPr>
        <p:spPr>
          <a:xfrm>
            <a:off x="1203725" y="7557500"/>
            <a:ext cx="15478800" cy="21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6000">
                <a:solidFill>
                  <a:srgbClr val="253278"/>
                </a:solidFill>
                <a:latin typeface="Inter"/>
                <a:ea typeface="Inter"/>
                <a:cs typeface="Inter"/>
                <a:sym typeface="Inter"/>
              </a:rPr>
              <a:t>BUT</a:t>
            </a:r>
            <a:r>
              <a:rPr lang="en-US" sz="3000">
                <a:solidFill>
                  <a:srgbClr val="253278"/>
                </a:solidFill>
                <a:latin typeface="Inter"/>
                <a:ea typeface="Inter"/>
                <a:cs typeface="Inter"/>
                <a:sym typeface="Inter"/>
              </a:rPr>
              <a:t> the </a:t>
            </a:r>
            <a:r>
              <a:rPr b="1" lang="en-US" sz="3600">
                <a:solidFill>
                  <a:srgbClr val="253278"/>
                </a:solidFill>
                <a:latin typeface="Inter"/>
                <a:ea typeface="Inter"/>
                <a:cs typeface="Inter"/>
                <a:sym typeface="Inter"/>
              </a:rPr>
              <a:t>interest rates cut</a:t>
            </a:r>
            <a:r>
              <a:rPr lang="en-US" sz="3000">
                <a:solidFill>
                  <a:srgbClr val="253278"/>
                </a:solidFill>
                <a:latin typeface="Inter"/>
                <a:ea typeface="Inter"/>
                <a:cs typeface="Inter"/>
                <a:sym typeface="Inter"/>
              </a:rPr>
              <a:t> due to </a:t>
            </a:r>
            <a:r>
              <a:rPr lang="en-US" sz="3000" u="sng">
                <a:solidFill>
                  <a:srgbClr val="253278"/>
                </a:solidFill>
                <a:latin typeface="Inter"/>
                <a:ea typeface="Inter"/>
                <a:cs typeface="Inter"/>
                <a:sym typeface="Inter"/>
              </a:rPr>
              <a:t>cooling inflation</a:t>
            </a:r>
            <a:r>
              <a:rPr lang="en-US" sz="3000">
                <a:solidFill>
                  <a:srgbClr val="253278"/>
                </a:solidFill>
                <a:latin typeface="Inter"/>
                <a:ea typeface="Inter"/>
                <a:cs typeface="Inter"/>
                <a:sym typeface="Inter"/>
              </a:rPr>
              <a:t>, </a:t>
            </a:r>
            <a:r>
              <a:rPr lang="en-US" sz="3000" u="sng">
                <a:solidFill>
                  <a:srgbClr val="253278"/>
                </a:solidFill>
                <a:latin typeface="Inter"/>
                <a:ea typeface="Inter"/>
                <a:cs typeface="Inter"/>
                <a:sym typeface="Inter"/>
              </a:rPr>
              <a:t>a softening (yet strong) labor market</a:t>
            </a:r>
            <a:r>
              <a:rPr lang="en-US" sz="3000">
                <a:solidFill>
                  <a:srgbClr val="253278"/>
                </a:solidFill>
                <a:latin typeface="Inter"/>
                <a:ea typeface="Inter"/>
                <a:cs typeface="Inter"/>
                <a:sym typeface="Inter"/>
              </a:rPr>
              <a:t>, and </a:t>
            </a:r>
            <a:r>
              <a:rPr lang="en-US" sz="3000" u="sng">
                <a:solidFill>
                  <a:srgbClr val="253278"/>
                </a:solidFill>
                <a:latin typeface="Inter"/>
                <a:ea typeface="Inter"/>
                <a:cs typeface="Inter"/>
                <a:sym typeface="Inter"/>
              </a:rPr>
              <a:t>the need to stabilize growth amidst uncertainties</a:t>
            </a:r>
            <a:r>
              <a:rPr lang="en-US" sz="3000">
                <a:solidFill>
                  <a:srgbClr val="253278"/>
                </a:solidFill>
                <a:latin typeface="Inter"/>
                <a:ea typeface="Inter"/>
                <a:cs typeface="Inter"/>
                <a:sym typeface="Inter"/>
              </a:rPr>
              <a:t>, </a:t>
            </a:r>
            <a:r>
              <a:rPr b="1" i="1" lang="en-US" sz="3200">
                <a:solidFill>
                  <a:schemeClr val="accent3"/>
                </a:solidFill>
                <a:latin typeface="Inter"/>
                <a:ea typeface="Inter"/>
                <a:cs typeface="Inter"/>
                <a:sym typeface="Inter"/>
              </a:rPr>
              <a:t>focusing on </a:t>
            </a:r>
            <a:r>
              <a:rPr b="1" i="1" lang="en-US" sz="3200" u="sng">
                <a:solidFill>
                  <a:schemeClr val="accent2"/>
                </a:solidFill>
                <a:latin typeface="Inter"/>
                <a:ea typeface="Inter"/>
                <a:cs typeface="Inter"/>
                <a:sym typeface="Inter"/>
              </a:rPr>
              <a:t>managing risks</a:t>
            </a:r>
            <a:r>
              <a:rPr b="1" i="1" lang="en-US" sz="3200">
                <a:solidFill>
                  <a:schemeClr val="accent3"/>
                </a:solidFill>
                <a:latin typeface="Inter"/>
                <a:ea typeface="Inter"/>
                <a:cs typeface="Inter"/>
                <a:sym typeface="Inter"/>
              </a:rPr>
              <a:t> over high GDP</a:t>
            </a:r>
            <a:endParaRPr b="1" i="1" sz="3200">
              <a:solidFill>
                <a:schemeClr val="accent3"/>
              </a:solidFill>
              <a:latin typeface="Inter"/>
              <a:ea typeface="Inter"/>
              <a:cs typeface="Inter"/>
              <a:sym typeface="Inter"/>
            </a:endParaRPr>
          </a:p>
          <a:p>
            <a:pPr indent="0" lvl="0" marL="0" rtl="0" algn="l">
              <a:spcBef>
                <a:spcPts val="0"/>
              </a:spcBef>
              <a:spcAft>
                <a:spcPts val="0"/>
              </a:spcAft>
              <a:buClr>
                <a:schemeClr val="dk1"/>
              </a:buClr>
              <a:buSzPts val="1100"/>
              <a:buFont typeface="Arial"/>
              <a:buNone/>
            </a:pPr>
            <a:r>
              <a:t/>
            </a:r>
            <a:endParaRPr sz="3000">
              <a:solidFill>
                <a:srgbClr val="253278"/>
              </a:solidFill>
              <a:latin typeface="Inter"/>
              <a:ea typeface="Inter"/>
              <a:cs typeface="Inter"/>
              <a:sym typeface="Inter"/>
            </a:endParaRPr>
          </a:p>
          <a:p>
            <a:pPr indent="0" lvl="0" marL="0" rtl="0" algn="l">
              <a:spcBef>
                <a:spcPts val="0"/>
              </a:spcBef>
              <a:spcAft>
                <a:spcPts val="0"/>
              </a:spcAft>
              <a:buNone/>
            </a:pPr>
            <a:r>
              <a:t/>
            </a:r>
            <a:endParaRPr sz="3000">
              <a:solidFill>
                <a:srgbClr val="253278"/>
              </a:solidFill>
              <a:latin typeface="Inter"/>
              <a:ea typeface="Inter"/>
              <a:cs typeface="Inter"/>
              <a:sym typeface="Inter"/>
            </a:endParaRPr>
          </a:p>
          <a:p>
            <a:pPr indent="0" lvl="0" marL="0" rtl="0" algn="l">
              <a:spcBef>
                <a:spcPts val="0"/>
              </a:spcBef>
              <a:spcAft>
                <a:spcPts val="0"/>
              </a:spcAft>
              <a:buNone/>
            </a:pPr>
            <a:r>
              <a:t/>
            </a:r>
            <a:endParaRPr sz="3000">
              <a:solidFill>
                <a:srgbClr val="253278"/>
              </a:solidFill>
              <a:latin typeface="Inter"/>
              <a:ea typeface="Inter"/>
              <a:cs typeface="Inter"/>
              <a:sym typeface="Inter"/>
            </a:endParaRPr>
          </a:p>
        </p:txBody>
      </p:sp>
      <p:sp>
        <p:nvSpPr>
          <p:cNvPr id="167" name="Google Shape;167;p12"/>
          <p:cNvSpPr txBox="1"/>
          <p:nvPr/>
        </p:nvSpPr>
        <p:spPr>
          <a:xfrm>
            <a:off x="6674825" y="587825"/>
            <a:ext cx="11461200" cy="14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253278"/>
                </a:solidFill>
                <a:latin typeface="Inter"/>
                <a:ea typeface="Inter"/>
                <a:cs typeface="Inter"/>
                <a:sym typeface="Inter"/>
              </a:rPr>
              <a:t>According to GDPNow, the U.S. economy is expected to grow by </a:t>
            </a:r>
            <a:r>
              <a:rPr b="1" lang="en-US" sz="2800">
                <a:solidFill>
                  <a:srgbClr val="253278"/>
                </a:solidFill>
                <a:latin typeface="Inter"/>
                <a:ea typeface="Inter"/>
                <a:cs typeface="Inter"/>
                <a:sym typeface="Inter"/>
              </a:rPr>
              <a:t>3.29%</a:t>
            </a:r>
            <a:r>
              <a:rPr lang="en-US" sz="2400">
                <a:solidFill>
                  <a:srgbClr val="253278"/>
                </a:solidFill>
                <a:latin typeface="Inter"/>
                <a:ea typeface="Inter"/>
                <a:cs typeface="Inter"/>
                <a:sym typeface="Inter"/>
              </a:rPr>
              <a:t> </a:t>
            </a:r>
            <a:endParaRPr sz="2400">
              <a:solidFill>
                <a:srgbClr val="253278"/>
              </a:solidFill>
              <a:latin typeface="Inter"/>
              <a:ea typeface="Inter"/>
              <a:cs typeface="Inter"/>
              <a:sym typeface="Inter"/>
            </a:endParaRPr>
          </a:p>
          <a:p>
            <a:pPr indent="0" lvl="0" marL="0" rtl="0" algn="l">
              <a:spcBef>
                <a:spcPts val="0"/>
              </a:spcBef>
              <a:spcAft>
                <a:spcPts val="0"/>
              </a:spcAft>
              <a:buNone/>
            </a:pPr>
            <a:r>
              <a:rPr lang="en-US" sz="2400">
                <a:solidFill>
                  <a:srgbClr val="E06666"/>
                </a:solidFill>
                <a:latin typeface="Inter"/>
                <a:ea typeface="Inter"/>
                <a:cs typeface="Inter"/>
                <a:sym typeface="Inter"/>
              </a:rPr>
              <a:t>(A bit above average. 2% - 3% is consider good)</a:t>
            </a:r>
            <a:r>
              <a:rPr lang="en-US" sz="2400">
                <a:solidFill>
                  <a:srgbClr val="253278"/>
                </a:solidFill>
                <a:latin typeface="Inter"/>
                <a:ea typeface="Inter"/>
                <a:cs typeface="Inter"/>
                <a:sym typeface="Inter"/>
              </a:rPr>
              <a:t> in the </a:t>
            </a:r>
            <a:r>
              <a:rPr b="1" lang="en-US" sz="2400">
                <a:solidFill>
                  <a:srgbClr val="253278"/>
                </a:solidFill>
                <a:latin typeface="Inter"/>
                <a:ea typeface="Inter"/>
                <a:cs typeface="Inter"/>
                <a:sym typeface="Inter"/>
              </a:rPr>
              <a:t>fourth quarter of 2024</a:t>
            </a:r>
            <a:r>
              <a:rPr lang="en-US" sz="2400">
                <a:solidFill>
                  <a:srgbClr val="253278"/>
                </a:solidFill>
                <a:latin typeface="Inter"/>
                <a:ea typeface="Inter"/>
                <a:cs typeface="Inter"/>
                <a:sym typeface="Inter"/>
              </a:rPr>
              <a:t>. This means the </a:t>
            </a:r>
            <a:r>
              <a:rPr lang="en-US" sz="2400" u="sng">
                <a:solidFill>
                  <a:srgbClr val="253278"/>
                </a:solidFill>
                <a:latin typeface="Inter"/>
                <a:ea typeface="Inter"/>
                <a:cs typeface="Inter"/>
                <a:sym typeface="Inter"/>
              </a:rPr>
              <a:t>economy is growing at a strong pace.</a:t>
            </a:r>
            <a:endParaRPr sz="2400" u="sng">
              <a:solidFill>
                <a:srgbClr val="253278"/>
              </a:solidFill>
              <a:latin typeface="Inter"/>
              <a:ea typeface="Inter"/>
              <a:cs typeface="Inter"/>
              <a:sym typeface="Int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1E9F0"/>
        </a:solidFill>
      </p:bgPr>
    </p:bg>
    <p:spTree>
      <p:nvGrpSpPr>
        <p:cNvPr id="171" name="Shape 171"/>
        <p:cNvGrpSpPr/>
        <p:nvPr/>
      </p:nvGrpSpPr>
      <p:grpSpPr>
        <a:xfrm>
          <a:off x="0" y="0"/>
          <a:ext cx="0" cy="0"/>
          <a:chOff x="0" y="0"/>
          <a:chExt cx="0" cy="0"/>
        </a:xfrm>
      </p:grpSpPr>
      <p:sp>
        <p:nvSpPr>
          <p:cNvPr id="172" name="Google Shape;172;p13"/>
          <p:cNvSpPr txBox="1"/>
          <p:nvPr/>
        </p:nvSpPr>
        <p:spPr>
          <a:xfrm>
            <a:off x="16682530" y="403013"/>
            <a:ext cx="753600" cy="184800"/>
          </a:xfrm>
          <a:prstGeom prst="rect">
            <a:avLst/>
          </a:prstGeom>
          <a:noFill/>
          <a:ln>
            <a:noFill/>
          </a:ln>
        </p:spPr>
        <p:txBody>
          <a:bodyPr anchorCtr="0" anchor="t" bIns="0" lIns="0" spcFirstLastPara="1" rIns="0" wrap="square" tIns="0">
            <a:spAutoFit/>
          </a:bodyPr>
          <a:lstStyle/>
          <a:p>
            <a:pPr indent="0" lvl="0" marL="0" marR="0" rtl="0" algn="r">
              <a:lnSpc>
                <a:spcPct val="119916"/>
              </a:lnSpc>
              <a:spcBef>
                <a:spcPts val="0"/>
              </a:spcBef>
              <a:spcAft>
                <a:spcPts val="0"/>
              </a:spcAft>
              <a:buNone/>
            </a:pPr>
            <a:r>
              <a:rPr b="1" i="0" lang="en-US" sz="1200" u="none" cap="none" strike="noStrike">
                <a:solidFill>
                  <a:srgbClr val="253278"/>
                </a:solidFill>
                <a:latin typeface="Inter"/>
                <a:ea typeface="Inter"/>
                <a:cs typeface="Inter"/>
                <a:sym typeface="Inter"/>
              </a:rPr>
              <a:t>2024</a:t>
            </a:r>
            <a:endParaRPr/>
          </a:p>
        </p:txBody>
      </p:sp>
      <p:sp>
        <p:nvSpPr>
          <p:cNvPr id="173" name="Google Shape;173;p13"/>
          <p:cNvSpPr txBox="1"/>
          <p:nvPr/>
        </p:nvSpPr>
        <p:spPr>
          <a:xfrm>
            <a:off x="936625" y="0"/>
            <a:ext cx="14499000" cy="1539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10000">
                <a:solidFill>
                  <a:srgbClr val="253278"/>
                </a:solidFill>
                <a:latin typeface="Inter ExtraBold"/>
                <a:ea typeface="Inter ExtraBold"/>
                <a:cs typeface="Inter ExtraBold"/>
                <a:sym typeface="Inter ExtraBold"/>
              </a:rPr>
              <a:t>UNEMPLOYMENT </a:t>
            </a:r>
            <a:r>
              <a:rPr lang="en-US" sz="4800">
                <a:solidFill>
                  <a:srgbClr val="253278"/>
                </a:solidFill>
                <a:latin typeface="Inter ExtraBold"/>
                <a:ea typeface="Inter ExtraBold"/>
                <a:cs typeface="Inter ExtraBold"/>
                <a:sym typeface="Inter ExtraBold"/>
              </a:rPr>
              <a:t>GAP</a:t>
            </a:r>
            <a:endParaRPr sz="10000">
              <a:latin typeface="Inter ExtraBold"/>
              <a:ea typeface="Inter ExtraBold"/>
              <a:cs typeface="Inter ExtraBold"/>
              <a:sym typeface="Inter ExtraBold"/>
            </a:endParaRPr>
          </a:p>
        </p:txBody>
      </p:sp>
      <p:pic>
        <p:nvPicPr>
          <p:cNvPr id="174" name="Google Shape;174;p13"/>
          <p:cNvPicPr preferRelativeResize="0"/>
          <p:nvPr/>
        </p:nvPicPr>
        <p:blipFill rotWithShape="1">
          <a:blip r:embed="rId3">
            <a:alphaModFix/>
          </a:blip>
          <a:srcRect b="8659" l="0" r="1526" t="0"/>
          <a:stretch/>
        </p:blipFill>
        <p:spPr>
          <a:xfrm>
            <a:off x="0" y="1292425"/>
            <a:ext cx="18287999" cy="5782598"/>
          </a:xfrm>
          <a:prstGeom prst="rect">
            <a:avLst/>
          </a:prstGeom>
          <a:noFill/>
          <a:ln>
            <a:noFill/>
          </a:ln>
        </p:spPr>
      </p:pic>
      <p:sp>
        <p:nvSpPr>
          <p:cNvPr id="175" name="Google Shape;175;p13"/>
          <p:cNvSpPr txBox="1"/>
          <p:nvPr/>
        </p:nvSpPr>
        <p:spPr>
          <a:xfrm>
            <a:off x="11225475" y="3312450"/>
            <a:ext cx="3810000" cy="17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3000">
                <a:solidFill>
                  <a:srgbClr val="253278"/>
                </a:solidFill>
                <a:latin typeface="Inter"/>
                <a:ea typeface="Inter"/>
                <a:cs typeface="Inter"/>
                <a:sym typeface="Inter"/>
              </a:rPr>
              <a:t>Unemployment has been approaching the NAIRU</a:t>
            </a:r>
            <a:endParaRPr sz="2400" u="sng">
              <a:solidFill>
                <a:srgbClr val="253278"/>
              </a:solidFill>
              <a:latin typeface="Inter"/>
              <a:ea typeface="Inter"/>
              <a:cs typeface="Inter"/>
              <a:sym typeface="Inter"/>
            </a:endParaRPr>
          </a:p>
          <a:p>
            <a:pPr indent="0" lvl="0" marL="0" rtl="0" algn="l">
              <a:spcBef>
                <a:spcPts val="0"/>
              </a:spcBef>
              <a:spcAft>
                <a:spcPts val="0"/>
              </a:spcAft>
              <a:buNone/>
            </a:pPr>
            <a:r>
              <a:t/>
            </a:r>
            <a:endParaRPr sz="2400">
              <a:solidFill>
                <a:srgbClr val="253278"/>
              </a:solidFill>
              <a:latin typeface="Inter"/>
              <a:ea typeface="Inter"/>
              <a:cs typeface="Inter"/>
              <a:sym typeface="Inter"/>
            </a:endParaRPr>
          </a:p>
        </p:txBody>
      </p:sp>
      <p:sp>
        <p:nvSpPr>
          <p:cNvPr id="176" name="Google Shape;176;p13"/>
          <p:cNvSpPr txBox="1"/>
          <p:nvPr/>
        </p:nvSpPr>
        <p:spPr>
          <a:xfrm>
            <a:off x="1839950" y="3429000"/>
            <a:ext cx="6365400" cy="8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888888"/>
                </a:solidFill>
                <a:latin typeface="Inter"/>
                <a:ea typeface="Inter"/>
                <a:cs typeface="Inter"/>
                <a:sym typeface="Inter"/>
              </a:rPr>
              <a:t>Unemployment rate remained below the NAIRU, signaling a tight labor market.</a:t>
            </a:r>
            <a:endParaRPr sz="2400">
              <a:solidFill>
                <a:srgbClr val="888888"/>
              </a:solidFill>
              <a:latin typeface="Inter"/>
              <a:ea typeface="Inter"/>
              <a:cs typeface="Inter"/>
              <a:sym typeface="Inter"/>
            </a:endParaRPr>
          </a:p>
        </p:txBody>
      </p:sp>
      <p:sp>
        <p:nvSpPr>
          <p:cNvPr id="177" name="Google Shape;177;p13"/>
          <p:cNvSpPr txBox="1"/>
          <p:nvPr/>
        </p:nvSpPr>
        <p:spPr>
          <a:xfrm>
            <a:off x="13948200" y="4557500"/>
            <a:ext cx="4339800" cy="17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253278"/>
                </a:solidFill>
                <a:latin typeface="Inter"/>
                <a:ea typeface="Inter"/>
                <a:cs typeface="Inter"/>
                <a:sym typeface="Inter"/>
              </a:rPr>
              <a:t>        I</a:t>
            </a:r>
            <a:r>
              <a:rPr lang="en-US" sz="2400">
                <a:solidFill>
                  <a:srgbClr val="253278"/>
                </a:solidFill>
                <a:latin typeface="Inter"/>
                <a:ea typeface="Inter"/>
                <a:cs typeface="Inter"/>
                <a:sym typeface="Inter"/>
              </a:rPr>
              <a:t>ndicates that the </a:t>
            </a:r>
            <a:r>
              <a:rPr b="1" lang="en-US" sz="2400">
                <a:solidFill>
                  <a:srgbClr val="253278"/>
                </a:solidFill>
                <a:latin typeface="Inter"/>
                <a:ea typeface="Inter"/>
                <a:cs typeface="Inter"/>
                <a:sym typeface="Inter"/>
              </a:rPr>
              <a:t>labor market is losing some of its earlier tightness</a:t>
            </a:r>
            <a:r>
              <a:rPr lang="en-US" sz="2400">
                <a:solidFill>
                  <a:srgbClr val="253278"/>
                </a:solidFill>
                <a:latin typeface="Inter"/>
                <a:ea typeface="Inter"/>
                <a:cs typeface="Inter"/>
                <a:sym typeface="Inter"/>
              </a:rPr>
              <a:t>, which </a:t>
            </a:r>
            <a:r>
              <a:rPr lang="en-US" sz="2400" u="sng">
                <a:solidFill>
                  <a:srgbClr val="253278"/>
                </a:solidFill>
                <a:latin typeface="Inter"/>
                <a:ea typeface="Inter"/>
                <a:cs typeface="Inter"/>
                <a:sym typeface="Inter"/>
              </a:rPr>
              <a:t>reduces upward pressure on wages and inflation.</a:t>
            </a:r>
            <a:endParaRPr sz="2400" u="sng">
              <a:solidFill>
                <a:srgbClr val="253278"/>
              </a:solidFill>
              <a:latin typeface="Inter"/>
              <a:ea typeface="Inter"/>
              <a:cs typeface="Inter"/>
              <a:sym typeface="Inter"/>
            </a:endParaRPr>
          </a:p>
          <a:p>
            <a:pPr indent="0" lvl="0" marL="0" rtl="0" algn="l">
              <a:spcBef>
                <a:spcPts val="0"/>
              </a:spcBef>
              <a:spcAft>
                <a:spcPts val="0"/>
              </a:spcAft>
              <a:buNone/>
            </a:pPr>
            <a:r>
              <a:t/>
            </a:r>
            <a:endParaRPr sz="2400">
              <a:solidFill>
                <a:srgbClr val="253278"/>
              </a:solidFill>
              <a:latin typeface="Inter"/>
              <a:ea typeface="Inter"/>
              <a:cs typeface="Inter"/>
              <a:sym typeface="Inter"/>
            </a:endParaRPr>
          </a:p>
        </p:txBody>
      </p:sp>
      <p:sp>
        <p:nvSpPr>
          <p:cNvPr id="178" name="Google Shape;178;p13"/>
          <p:cNvSpPr txBox="1"/>
          <p:nvPr/>
        </p:nvSpPr>
        <p:spPr>
          <a:xfrm>
            <a:off x="185688" y="7198100"/>
            <a:ext cx="33639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6000">
                <a:solidFill>
                  <a:srgbClr val="253278"/>
                </a:solidFill>
                <a:latin typeface="Inter"/>
                <a:ea typeface="Inter"/>
                <a:cs typeface="Inter"/>
                <a:sym typeface="Inter"/>
              </a:rPr>
              <a:t>2024 </a:t>
            </a:r>
            <a:endParaRPr b="1" sz="6000">
              <a:solidFill>
                <a:srgbClr val="253278"/>
              </a:solidFill>
              <a:latin typeface="Inter"/>
              <a:ea typeface="Inter"/>
              <a:cs typeface="Inter"/>
              <a:sym typeface="Inter"/>
            </a:endParaRPr>
          </a:p>
          <a:p>
            <a:pPr indent="0" lvl="0" marL="0" rtl="0" algn="l">
              <a:spcBef>
                <a:spcPts val="0"/>
              </a:spcBef>
              <a:spcAft>
                <a:spcPts val="0"/>
              </a:spcAft>
              <a:buNone/>
            </a:pPr>
            <a:r>
              <a:rPr b="1" lang="en-US" sz="6000">
                <a:solidFill>
                  <a:srgbClr val="253278"/>
                </a:solidFill>
                <a:latin typeface="Inter"/>
                <a:ea typeface="Inter"/>
                <a:cs typeface="Inter"/>
                <a:sym typeface="Inter"/>
              </a:rPr>
              <a:t>Insights</a:t>
            </a:r>
            <a:endParaRPr b="1" sz="6000">
              <a:solidFill>
                <a:srgbClr val="253278"/>
              </a:solidFill>
              <a:latin typeface="Inter"/>
              <a:ea typeface="Inter"/>
              <a:cs typeface="Inter"/>
              <a:sym typeface="Inter"/>
            </a:endParaRPr>
          </a:p>
        </p:txBody>
      </p:sp>
      <p:sp>
        <p:nvSpPr>
          <p:cNvPr id="179" name="Google Shape;179;p13"/>
          <p:cNvSpPr txBox="1"/>
          <p:nvPr/>
        </p:nvSpPr>
        <p:spPr>
          <a:xfrm>
            <a:off x="3549588" y="7075025"/>
            <a:ext cx="14738400" cy="277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600">
                <a:solidFill>
                  <a:srgbClr val="253278"/>
                </a:solidFill>
                <a:latin typeface="Inter"/>
                <a:ea typeface="Inter"/>
                <a:cs typeface="Inter"/>
                <a:sym typeface="Inter"/>
              </a:rPr>
              <a:t>While </a:t>
            </a:r>
            <a:r>
              <a:rPr lang="en-US" sz="2600" u="sng">
                <a:solidFill>
                  <a:srgbClr val="253278"/>
                </a:solidFill>
                <a:latin typeface="Inter"/>
                <a:ea typeface="Inter"/>
                <a:cs typeface="Inter"/>
                <a:sym typeface="Inter"/>
              </a:rPr>
              <a:t>unemployment remains low, job losses are </a:t>
            </a:r>
            <a:r>
              <a:rPr b="1" lang="en-US" sz="2600" u="sng">
                <a:solidFill>
                  <a:srgbClr val="253278"/>
                </a:solidFill>
                <a:latin typeface="Inter"/>
                <a:ea typeface="Inter"/>
                <a:cs typeface="Inter"/>
                <a:sym typeface="Inter"/>
              </a:rPr>
              <a:t>concentrated in sectors</a:t>
            </a:r>
            <a:r>
              <a:rPr lang="en-US" sz="2600" u="sng">
                <a:solidFill>
                  <a:srgbClr val="253278"/>
                </a:solidFill>
                <a:latin typeface="Inter"/>
                <a:ea typeface="Inter"/>
                <a:cs typeface="Inter"/>
                <a:sym typeface="Inter"/>
              </a:rPr>
              <a:t> </a:t>
            </a:r>
            <a:r>
              <a:rPr lang="en-US" sz="2600">
                <a:solidFill>
                  <a:srgbClr val="253278"/>
                </a:solidFill>
                <a:latin typeface="Inter"/>
                <a:ea typeface="Inter"/>
                <a:cs typeface="Inter"/>
                <a:sym typeface="Inter"/>
              </a:rPr>
              <a:t>like </a:t>
            </a:r>
            <a:r>
              <a:rPr b="1" lang="en-US" sz="3000">
                <a:solidFill>
                  <a:schemeClr val="accent2"/>
                </a:solidFill>
                <a:latin typeface="Inter"/>
                <a:ea typeface="Inter"/>
                <a:cs typeface="Inter"/>
                <a:sym typeface="Inter"/>
              </a:rPr>
              <a:t>manufacturing, warehousing, and information technology</a:t>
            </a:r>
            <a:r>
              <a:rPr lang="en-US" sz="2600">
                <a:solidFill>
                  <a:srgbClr val="253278"/>
                </a:solidFill>
                <a:latin typeface="Inter"/>
                <a:ea typeface="Inter"/>
                <a:cs typeface="Inter"/>
                <a:sym typeface="Inter"/>
              </a:rPr>
              <a:t>, driven by factors like reduced </a:t>
            </a:r>
            <a:r>
              <a:rPr lang="en-US" sz="2600">
                <a:solidFill>
                  <a:schemeClr val="accent2"/>
                </a:solidFill>
                <a:latin typeface="Inter"/>
                <a:ea typeface="Inter"/>
                <a:cs typeface="Inter"/>
                <a:sym typeface="Inter"/>
              </a:rPr>
              <a:t>consumer demand, global supply chain issues</a:t>
            </a:r>
            <a:r>
              <a:rPr lang="en-US" sz="2600">
                <a:solidFill>
                  <a:srgbClr val="253278"/>
                </a:solidFill>
                <a:latin typeface="Inter"/>
                <a:ea typeface="Inter"/>
                <a:cs typeface="Inter"/>
                <a:sym typeface="Inter"/>
              </a:rPr>
              <a:t>, and post-pandemic adjustments like </a:t>
            </a:r>
            <a:r>
              <a:rPr b="1" lang="en-US" sz="3000">
                <a:solidFill>
                  <a:schemeClr val="accent3"/>
                </a:solidFill>
                <a:latin typeface="Inter"/>
                <a:ea typeface="Inter"/>
                <a:cs typeface="Inter"/>
                <a:sym typeface="Inter"/>
              </a:rPr>
              <a:t>construction and healthcare continue to show resilience</a:t>
            </a:r>
            <a:r>
              <a:rPr lang="en-US" sz="2600">
                <a:solidFill>
                  <a:srgbClr val="253278"/>
                </a:solidFill>
                <a:latin typeface="Inter"/>
                <a:ea typeface="Inter"/>
                <a:cs typeface="Inter"/>
                <a:sym typeface="Inter"/>
              </a:rPr>
              <a:t> with strong growth. Temporary disruptions, such as </a:t>
            </a:r>
            <a:r>
              <a:rPr b="1" lang="en-US" sz="2600">
                <a:solidFill>
                  <a:srgbClr val="253278"/>
                </a:solidFill>
                <a:latin typeface="Inter"/>
                <a:ea typeface="Inter"/>
                <a:cs typeface="Inter"/>
                <a:sym typeface="Inter"/>
              </a:rPr>
              <a:t>hurricanes and strikes</a:t>
            </a:r>
            <a:r>
              <a:rPr lang="en-US" sz="2600">
                <a:solidFill>
                  <a:srgbClr val="253278"/>
                </a:solidFill>
                <a:latin typeface="Inter"/>
                <a:ea typeface="Inter"/>
                <a:cs typeface="Inter"/>
                <a:sym typeface="Inter"/>
              </a:rPr>
              <a:t>, have also influenced employment trends in certain regions .</a:t>
            </a:r>
            <a:endParaRPr sz="2600">
              <a:solidFill>
                <a:srgbClr val="253278"/>
              </a:solidFill>
              <a:latin typeface="Inter"/>
              <a:ea typeface="Inter"/>
              <a:cs typeface="Inter"/>
              <a:sym typeface="Int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1E9F0"/>
        </a:solidFill>
      </p:bgPr>
    </p:bg>
    <p:spTree>
      <p:nvGrpSpPr>
        <p:cNvPr id="183" name="Shape 183"/>
        <p:cNvGrpSpPr/>
        <p:nvPr/>
      </p:nvGrpSpPr>
      <p:grpSpPr>
        <a:xfrm>
          <a:off x="0" y="0"/>
          <a:ext cx="0" cy="0"/>
          <a:chOff x="0" y="0"/>
          <a:chExt cx="0" cy="0"/>
        </a:xfrm>
      </p:grpSpPr>
      <p:sp>
        <p:nvSpPr>
          <p:cNvPr id="184" name="Google Shape;184;p14"/>
          <p:cNvSpPr txBox="1"/>
          <p:nvPr/>
        </p:nvSpPr>
        <p:spPr>
          <a:xfrm>
            <a:off x="16682530" y="403013"/>
            <a:ext cx="753600" cy="184800"/>
          </a:xfrm>
          <a:prstGeom prst="rect">
            <a:avLst/>
          </a:prstGeom>
          <a:noFill/>
          <a:ln>
            <a:noFill/>
          </a:ln>
        </p:spPr>
        <p:txBody>
          <a:bodyPr anchorCtr="0" anchor="t" bIns="0" lIns="0" spcFirstLastPara="1" rIns="0" wrap="square" tIns="0">
            <a:spAutoFit/>
          </a:bodyPr>
          <a:lstStyle/>
          <a:p>
            <a:pPr indent="0" lvl="0" marL="0" marR="0" rtl="0" algn="r">
              <a:lnSpc>
                <a:spcPct val="119916"/>
              </a:lnSpc>
              <a:spcBef>
                <a:spcPts val="0"/>
              </a:spcBef>
              <a:spcAft>
                <a:spcPts val="0"/>
              </a:spcAft>
              <a:buNone/>
            </a:pPr>
            <a:r>
              <a:rPr b="1" i="0" lang="en-US" sz="1200" u="none" cap="none" strike="noStrike">
                <a:solidFill>
                  <a:srgbClr val="253278"/>
                </a:solidFill>
                <a:latin typeface="Inter"/>
                <a:ea typeface="Inter"/>
                <a:cs typeface="Inter"/>
                <a:sym typeface="Inter"/>
              </a:rPr>
              <a:t>2024</a:t>
            </a:r>
            <a:endParaRPr/>
          </a:p>
        </p:txBody>
      </p:sp>
      <p:sp>
        <p:nvSpPr>
          <p:cNvPr id="185" name="Google Shape;185;p14"/>
          <p:cNvSpPr txBox="1"/>
          <p:nvPr/>
        </p:nvSpPr>
        <p:spPr>
          <a:xfrm>
            <a:off x="936625" y="0"/>
            <a:ext cx="11826900" cy="1539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10000">
                <a:solidFill>
                  <a:srgbClr val="253278"/>
                </a:solidFill>
                <a:latin typeface="Inter ExtraBold"/>
                <a:ea typeface="Inter ExtraBold"/>
                <a:cs typeface="Inter ExtraBold"/>
                <a:sym typeface="Inter ExtraBold"/>
              </a:rPr>
              <a:t>LABOR FORCE</a:t>
            </a:r>
            <a:endParaRPr sz="10000">
              <a:latin typeface="Inter ExtraBold"/>
              <a:ea typeface="Inter ExtraBold"/>
              <a:cs typeface="Inter ExtraBold"/>
              <a:sym typeface="Inter ExtraBold"/>
            </a:endParaRPr>
          </a:p>
        </p:txBody>
      </p:sp>
      <p:pic>
        <p:nvPicPr>
          <p:cNvPr id="186" name="Google Shape;186;p14"/>
          <p:cNvPicPr preferRelativeResize="0"/>
          <p:nvPr/>
        </p:nvPicPr>
        <p:blipFill rotWithShape="1">
          <a:blip r:embed="rId3">
            <a:alphaModFix/>
          </a:blip>
          <a:srcRect b="9739" l="0" r="0" t="0"/>
          <a:stretch/>
        </p:blipFill>
        <p:spPr>
          <a:xfrm>
            <a:off x="0" y="2195300"/>
            <a:ext cx="18287999" cy="5627219"/>
          </a:xfrm>
          <a:prstGeom prst="rect">
            <a:avLst/>
          </a:prstGeom>
          <a:noFill/>
          <a:ln>
            <a:noFill/>
          </a:ln>
        </p:spPr>
      </p:pic>
      <p:sp>
        <p:nvSpPr>
          <p:cNvPr id="187" name="Google Shape;187;p14"/>
          <p:cNvSpPr txBox="1"/>
          <p:nvPr/>
        </p:nvSpPr>
        <p:spPr>
          <a:xfrm>
            <a:off x="5118525" y="1669125"/>
            <a:ext cx="12986400" cy="7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rgbClr val="253278"/>
                </a:solidFill>
                <a:latin typeface="Inter"/>
                <a:ea typeface="Inter"/>
                <a:cs typeface="Inter"/>
                <a:sym typeface="Inter"/>
              </a:rPr>
              <a:t>Labor force participation is </a:t>
            </a:r>
            <a:r>
              <a:rPr b="1" lang="en-US" sz="2800">
                <a:solidFill>
                  <a:srgbClr val="253278"/>
                </a:solidFill>
                <a:latin typeface="Inter"/>
                <a:ea typeface="Inter"/>
                <a:cs typeface="Inter"/>
                <a:sym typeface="Inter"/>
              </a:rPr>
              <a:t>steady</a:t>
            </a:r>
            <a:r>
              <a:rPr lang="en-US" sz="2800">
                <a:solidFill>
                  <a:srgbClr val="253278"/>
                </a:solidFill>
                <a:latin typeface="Inter"/>
                <a:ea typeface="Inter"/>
                <a:cs typeface="Inter"/>
                <a:sym typeface="Inter"/>
              </a:rPr>
              <a:t> </a:t>
            </a:r>
            <a:r>
              <a:rPr lang="en-US" sz="2800">
                <a:solidFill>
                  <a:srgbClr val="253278"/>
                </a:solidFill>
                <a:latin typeface="Inter"/>
                <a:ea typeface="Inter"/>
                <a:cs typeface="Inter"/>
                <a:sym typeface="Inter"/>
              </a:rPr>
              <a:t>but </a:t>
            </a:r>
            <a:r>
              <a:rPr lang="en-US" sz="2800" u="sng">
                <a:solidFill>
                  <a:srgbClr val="253278"/>
                </a:solidFill>
                <a:latin typeface="Inter"/>
                <a:ea typeface="Inter"/>
                <a:cs typeface="Inter"/>
                <a:sym typeface="Inter"/>
              </a:rPr>
              <a:t>still below pre-pandemic levels.</a:t>
            </a:r>
            <a:r>
              <a:rPr lang="en-US" sz="2800">
                <a:solidFill>
                  <a:srgbClr val="253278"/>
                </a:solidFill>
                <a:latin typeface="Inter"/>
                <a:ea typeface="Inter"/>
                <a:cs typeface="Inter"/>
                <a:sym typeface="Inter"/>
              </a:rPr>
              <a:t> </a:t>
            </a:r>
            <a:endParaRPr b="1" sz="2800">
              <a:solidFill>
                <a:srgbClr val="253278"/>
              </a:solidFill>
              <a:latin typeface="Inter"/>
              <a:ea typeface="Inter"/>
              <a:cs typeface="Inter"/>
              <a:sym typeface="Inter"/>
            </a:endParaRPr>
          </a:p>
        </p:txBody>
      </p:sp>
      <p:sp>
        <p:nvSpPr>
          <p:cNvPr id="188" name="Google Shape;188;p14"/>
          <p:cNvSpPr txBox="1"/>
          <p:nvPr/>
        </p:nvSpPr>
        <p:spPr>
          <a:xfrm>
            <a:off x="359450" y="7822525"/>
            <a:ext cx="8719800" cy="1691700"/>
          </a:xfrm>
          <a:prstGeom prst="rect">
            <a:avLst/>
          </a:prstGeom>
          <a:solidFill>
            <a:srgbClr val="F1D100">
              <a:alpha val="4151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latin typeface="Inter"/>
                <a:ea typeface="Inter"/>
                <a:cs typeface="Inter"/>
                <a:sym typeface="Inter"/>
              </a:rPr>
              <a:t>Both indicators began to recover at different rates:</a:t>
            </a:r>
            <a:r>
              <a:rPr lang="en-US" sz="2400">
                <a:solidFill>
                  <a:srgbClr val="253278"/>
                </a:solidFill>
                <a:latin typeface="Inter"/>
                <a:ea typeface="Inter"/>
                <a:cs typeface="Inter"/>
                <a:sym typeface="Inter"/>
              </a:rPr>
              <a:t> </a:t>
            </a:r>
            <a:r>
              <a:rPr lang="en-US" sz="2400">
                <a:solidFill>
                  <a:srgbClr val="253278"/>
                </a:solidFill>
                <a:latin typeface="Inter"/>
                <a:ea typeface="Inter"/>
                <a:cs typeface="Inter"/>
                <a:sym typeface="Inter"/>
              </a:rPr>
              <a:t>LFPR has </a:t>
            </a:r>
            <a:r>
              <a:rPr b="1" lang="en-US" sz="2400">
                <a:solidFill>
                  <a:srgbClr val="253278"/>
                </a:solidFill>
                <a:latin typeface="Inter"/>
                <a:ea typeface="Inter"/>
                <a:cs typeface="Inter"/>
                <a:sym typeface="Inter"/>
              </a:rPr>
              <a:t>small increased</a:t>
            </a:r>
            <a:r>
              <a:rPr lang="en-US" sz="2400">
                <a:solidFill>
                  <a:srgbClr val="253278"/>
                </a:solidFill>
                <a:latin typeface="Inter"/>
                <a:ea typeface="Inter"/>
                <a:cs typeface="Inter"/>
                <a:sym typeface="Inter"/>
              </a:rPr>
              <a:t> and remained </a:t>
            </a:r>
            <a:r>
              <a:rPr b="1" lang="en-US" sz="2400">
                <a:solidFill>
                  <a:srgbClr val="253278"/>
                </a:solidFill>
                <a:latin typeface="Inter"/>
                <a:ea typeface="Inter"/>
                <a:cs typeface="Inter"/>
                <a:sym typeface="Inter"/>
              </a:rPr>
              <a:t>relatively flat</a:t>
            </a:r>
            <a:r>
              <a:rPr lang="en-US" sz="2400">
                <a:solidFill>
                  <a:srgbClr val="253278"/>
                </a:solidFill>
                <a:latin typeface="Inter"/>
                <a:ea typeface="Inter"/>
                <a:cs typeface="Inter"/>
                <a:sym typeface="Inter"/>
              </a:rPr>
              <a:t>, indicating </a:t>
            </a:r>
            <a:r>
              <a:rPr b="1" lang="en-US" sz="2400">
                <a:solidFill>
                  <a:srgbClr val="253278"/>
                </a:solidFill>
                <a:latin typeface="Inter"/>
                <a:ea typeface="Inter"/>
                <a:cs typeface="Inter"/>
                <a:sym typeface="Inter"/>
              </a:rPr>
              <a:t>some workers left the labor force entirely</a:t>
            </a:r>
            <a:endParaRPr b="1" sz="2400">
              <a:solidFill>
                <a:srgbClr val="253278"/>
              </a:solidFill>
              <a:latin typeface="Inter"/>
              <a:ea typeface="Inter"/>
              <a:cs typeface="Inter"/>
              <a:sym typeface="Inter"/>
            </a:endParaRPr>
          </a:p>
          <a:p>
            <a:pPr indent="0" lvl="0" marL="0" rtl="0" algn="l">
              <a:spcBef>
                <a:spcPts val="0"/>
              </a:spcBef>
              <a:spcAft>
                <a:spcPts val="0"/>
              </a:spcAft>
              <a:buClr>
                <a:schemeClr val="dk1"/>
              </a:buClr>
              <a:buSzPts val="1100"/>
              <a:buFont typeface="Arial"/>
              <a:buNone/>
            </a:pPr>
            <a:r>
              <a:rPr lang="en-US" sz="2400">
                <a:solidFill>
                  <a:schemeClr val="accent2"/>
                </a:solidFill>
                <a:latin typeface="Inter"/>
                <a:ea typeface="Inter"/>
                <a:cs typeface="Inter"/>
                <a:sym typeface="Inter"/>
              </a:rPr>
              <a:t>EPR </a:t>
            </a:r>
            <a:r>
              <a:rPr b="1" lang="en-US" sz="2400">
                <a:solidFill>
                  <a:schemeClr val="accent2"/>
                </a:solidFill>
                <a:latin typeface="Inter"/>
                <a:ea typeface="Inter"/>
                <a:cs typeface="Inter"/>
                <a:sym typeface="Inter"/>
              </a:rPr>
              <a:t>increased more quickly as people regained jobs</a:t>
            </a:r>
            <a:r>
              <a:rPr lang="en-US" sz="2400">
                <a:solidFill>
                  <a:schemeClr val="accent2"/>
                </a:solidFill>
                <a:latin typeface="Inter"/>
                <a:ea typeface="Inter"/>
                <a:cs typeface="Inter"/>
                <a:sym typeface="Inter"/>
              </a:rPr>
              <a:t>.</a:t>
            </a:r>
            <a:endParaRPr sz="2400">
              <a:solidFill>
                <a:schemeClr val="accent2"/>
              </a:solidFill>
              <a:latin typeface="Inter"/>
              <a:ea typeface="Inter"/>
              <a:cs typeface="Inter"/>
              <a:sym typeface="Inter"/>
            </a:endParaRPr>
          </a:p>
          <a:p>
            <a:pPr indent="0" lvl="0" marL="0" rtl="0" algn="l">
              <a:spcBef>
                <a:spcPts val="0"/>
              </a:spcBef>
              <a:spcAft>
                <a:spcPts val="0"/>
              </a:spcAft>
              <a:buNone/>
            </a:pPr>
            <a:r>
              <a:t/>
            </a:r>
            <a:endParaRPr sz="2400">
              <a:solidFill>
                <a:srgbClr val="253278"/>
              </a:solidFill>
              <a:latin typeface="Inter"/>
              <a:ea typeface="Inter"/>
              <a:cs typeface="Inter"/>
              <a:sym typeface="Inter"/>
            </a:endParaRPr>
          </a:p>
        </p:txBody>
      </p:sp>
      <p:sp>
        <p:nvSpPr>
          <p:cNvPr id="189" name="Google Shape;189;p14"/>
          <p:cNvSpPr txBox="1"/>
          <p:nvPr/>
        </p:nvSpPr>
        <p:spPr>
          <a:xfrm>
            <a:off x="13986500" y="4695650"/>
            <a:ext cx="3999000" cy="2436600"/>
          </a:xfrm>
          <a:prstGeom prst="rect">
            <a:avLst/>
          </a:prstGeom>
          <a:solidFill>
            <a:srgbClr val="F10000">
              <a:alpha val="4151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lt1"/>
                </a:solidFill>
                <a:latin typeface="Inter"/>
                <a:ea typeface="Inter"/>
                <a:cs typeface="Inter"/>
                <a:sym typeface="Inter"/>
              </a:rPr>
              <a:t>Declines slightly toward the end, </a:t>
            </a:r>
            <a:r>
              <a:rPr b="1" lang="en-US" sz="2400">
                <a:solidFill>
                  <a:srgbClr val="38761D"/>
                </a:solidFill>
                <a:latin typeface="Inter"/>
                <a:ea typeface="Inter"/>
                <a:cs typeface="Inter"/>
                <a:sym typeface="Inter"/>
              </a:rPr>
              <a:t>suggesting a softening labor market </a:t>
            </a:r>
            <a:r>
              <a:rPr lang="en-US" sz="2400">
                <a:solidFill>
                  <a:schemeClr val="lt1"/>
                </a:solidFill>
                <a:latin typeface="Inter"/>
                <a:ea typeface="Inter"/>
                <a:cs typeface="Inter"/>
                <a:sym typeface="Inter"/>
              </a:rPr>
              <a:t>where fewer people are employed relative to the working-age population.</a:t>
            </a:r>
            <a:endParaRPr sz="2400">
              <a:solidFill>
                <a:schemeClr val="lt1"/>
              </a:solidFill>
              <a:latin typeface="Inter"/>
              <a:ea typeface="Inter"/>
              <a:cs typeface="Inter"/>
              <a:sym typeface="Int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1E9F0"/>
        </a:solidFill>
      </p:bgPr>
    </p:bg>
    <p:spTree>
      <p:nvGrpSpPr>
        <p:cNvPr id="193" name="Shape 193"/>
        <p:cNvGrpSpPr/>
        <p:nvPr/>
      </p:nvGrpSpPr>
      <p:grpSpPr>
        <a:xfrm>
          <a:off x="0" y="0"/>
          <a:ext cx="0" cy="0"/>
          <a:chOff x="0" y="0"/>
          <a:chExt cx="0" cy="0"/>
        </a:xfrm>
      </p:grpSpPr>
      <p:pic>
        <p:nvPicPr>
          <p:cNvPr id="194" name="Google Shape;194;p15"/>
          <p:cNvPicPr preferRelativeResize="0"/>
          <p:nvPr/>
        </p:nvPicPr>
        <p:blipFill rotWithShape="1">
          <a:blip r:embed="rId3">
            <a:alphaModFix/>
          </a:blip>
          <a:srcRect b="8725" l="0" r="1806" t="0"/>
          <a:stretch/>
        </p:blipFill>
        <p:spPr>
          <a:xfrm>
            <a:off x="9087875" y="1280100"/>
            <a:ext cx="9030237" cy="6103976"/>
          </a:xfrm>
          <a:prstGeom prst="rect">
            <a:avLst/>
          </a:prstGeom>
          <a:noFill/>
          <a:ln>
            <a:noFill/>
          </a:ln>
        </p:spPr>
      </p:pic>
      <p:sp>
        <p:nvSpPr>
          <p:cNvPr id="195" name="Google Shape;195;p15"/>
          <p:cNvSpPr txBox="1"/>
          <p:nvPr/>
        </p:nvSpPr>
        <p:spPr>
          <a:xfrm>
            <a:off x="16682530" y="403013"/>
            <a:ext cx="753600" cy="184800"/>
          </a:xfrm>
          <a:prstGeom prst="rect">
            <a:avLst/>
          </a:prstGeom>
          <a:noFill/>
          <a:ln>
            <a:noFill/>
          </a:ln>
        </p:spPr>
        <p:txBody>
          <a:bodyPr anchorCtr="0" anchor="t" bIns="0" lIns="0" spcFirstLastPara="1" rIns="0" wrap="square" tIns="0">
            <a:spAutoFit/>
          </a:bodyPr>
          <a:lstStyle/>
          <a:p>
            <a:pPr indent="0" lvl="0" marL="0" marR="0" rtl="0" algn="r">
              <a:lnSpc>
                <a:spcPct val="119916"/>
              </a:lnSpc>
              <a:spcBef>
                <a:spcPts val="0"/>
              </a:spcBef>
              <a:spcAft>
                <a:spcPts val="0"/>
              </a:spcAft>
              <a:buNone/>
            </a:pPr>
            <a:r>
              <a:rPr b="1" i="0" lang="en-US" sz="1200" u="none" cap="none" strike="noStrike">
                <a:solidFill>
                  <a:srgbClr val="253278"/>
                </a:solidFill>
                <a:latin typeface="Inter"/>
                <a:ea typeface="Inter"/>
                <a:cs typeface="Inter"/>
                <a:sym typeface="Inter"/>
              </a:rPr>
              <a:t>2024</a:t>
            </a:r>
            <a:endParaRPr/>
          </a:p>
        </p:txBody>
      </p:sp>
      <p:sp>
        <p:nvSpPr>
          <p:cNvPr id="196" name="Google Shape;196;p15"/>
          <p:cNvSpPr txBox="1"/>
          <p:nvPr/>
        </p:nvSpPr>
        <p:spPr>
          <a:xfrm>
            <a:off x="437700" y="0"/>
            <a:ext cx="17097300" cy="1539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10000">
                <a:solidFill>
                  <a:srgbClr val="253278"/>
                </a:solidFill>
                <a:latin typeface="Inter ExtraBold"/>
                <a:ea typeface="Inter ExtraBold"/>
                <a:cs typeface="Inter ExtraBold"/>
                <a:sym typeface="Inter ExtraBold"/>
              </a:rPr>
              <a:t>JOB CREATION</a:t>
            </a:r>
            <a:r>
              <a:rPr lang="en-US" sz="10000">
                <a:solidFill>
                  <a:srgbClr val="253278"/>
                </a:solidFill>
                <a:latin typeface="Inter ExtraBold"/>
                <a:ea typeface="Inter ExtraBold"/>
                <a:cs typeface="Inter ExtraBold"/>
                <a:sym typeface="Inter ExtraBold"/>
              </a:rPr>
              <a:t> &amp; WAGES</a:t>
            </a:r>
            <a:endParaRPr sz="10000">
              <a:latin typeface="Inter ExtraBold"/>
              <a:ea typeface="Inter ExtraBold"/>
              <a:cs typeface="Inter ExtraBold"/>
              <a:sym typeface="Inter ExtraBold"/>
            </a:endParaRPr>
          </a:p>
        </p:txBody>
      </p:sp>
      <p:sp>
        <p:nvSpPr>
          <p:cNvPr id="197" name="Google Shape;197;p15"/>
          <p:cNvSpPr txBox="1"/>
          <p:nvPr/>
        </p:nvSpPr>
        <p:spPr>
          <a:xfrm>
            <a:off x="9446625" y="7505325"/>
            <a:ext cx="8618700" cy="25281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253278"/>
                </a:solidFill>
                <a:latin typeface="Inter"/>
                <a:ea typeface="Inter"/>
                <a:cs typeface="Inter"/>
                <a:sym typeface="Inter"/>
              </a:rPr>
              <a:t>Wage growth, driven by cost-push inflation</a:t>
            </a:r>
            <a:r>
              <a:rPr lang="en-US" sz="2400">
                <a:solidFill>
                  <a:srgbClr val="253278"/>
                </a:solidFill>
                <a:latin typeface="Inter"/>
                <a:ea typeface="Inter"/>
                <a:cs typeface="Inter"/>
                <a:sym typeface="Inter"/>
              </a:rPr>
              <a:t>, has </a:t>
            </a:r>
            <a:r>
              <a:rPr b="1" lang="en-US" sz="2400">
                <a:solidFill>
                  <a:srgbClr val="253278"/>
                </a:solidFill>
                <a:latin typeface="Inter"/>
                <a:ea typeface="Inter"/>
                <a:cs typeface="Inter"/>
                <a:sym typeface="Inter"/>
              </a:rPr>
              <a:t>moderated</a:t>
            </a:r>
            <a:r>
              <a:rPr lang="en-US" sz="2400">
                <a:solidFill>
                  <a:srgbClr val="253278"/>
                </a:solidFill>
                <a:latin typeface="Inter"/>
                <a:ea typeface="Inter"/>
                <a:cs typeface="Inter"/>
                <a:sym typeface="Inter"/>
              </a:rPr>
              <a:t> due to our </a:t>
            </a:r>
            <a:r>
              <a:rPr lang="en-US" sz="2400" u="sng">
                <a:solidFill>
                  <a:srgbClr val="253278"/>
                </a:solidFill>
                <a:latin typeface="Inter"/>
                <a:ea typeface="Inter"/>
                <a:cs typeface="Inter"/>
                <a:sym typeface="Inter"/>
              </a:rPr>
              <a:t>rate hikes but remains elevated</a:t>
            </a:r>
            <a:r>
              <a:rPr lang="en-US" sz="2400">
                <a:solidFill>
                  <a:srgbClr val="253278"/>
                </a:solidFill>
                <a:latin typeface="Inter"/>
                <a:ea typeface="Inter"/>
                <a:cs typeface="Inter"/>
                <a:sym typeface="Inter"/>
              </a:rPr>
              <a:t>. Over the past year, it </a:t>
            </a:r>
            <a:r>
              <a:rPr b="1" lang="en-US" sz="2400">
                <a:solidFill>
                  <a:srgbClr val="253278"/>
                </a:solidFill>
                <a:latin typeface="Inter"/>
                <a:ea typeface="Inter"/>
                <a:cs typeface="Inter"/>
                <a:sym typeface="Inter"/>
              </a:rPr>
              <a:t>slowed from 4.5% to 3.7% in early 2024</a:t>
            </a:r>
            <a:r>
              <a:rPr lang="en-US" sz="2400">
                <a:solidFill>
                  <a:srgbClr val="253278"/>
                </a:solidFill>
                <a:latin typeface="Inter"/>
                <a:ea typeface="Inter"/>
                <a:cs typeface="Inter"/>
                <a:sym typeface="Inter"/>
              </a:rPr>
              <a:t>, </a:t>
            </a:r>
            <a:r>
              <a:rPr lang="en-US" sz="2400" u="sng">
                <a:solidFill>
                  <a:srgbClr val="253278"/>
                </a:solidFill>
                <a:latin typeface="Inter"/>
                <a:ea typeface="Inter"/>
                <a:cs typeface="Inter"/>
                <a:sym typeface="Inter"/>
              </a:rPr>
              <a:t>then rose slightly above 4%</a:t>
            </a:r>
            <a:r>
              <a:rPr lang="en-US" sz="2400">
                <a:solidFill>
                  <a:srgbClr val="253278"/>
                </a:solidFill>
                <a:latin typeface="Inter"/>
                <a:ea typeface="Inter"/>
                <a:cs typeface="Inter"/>
                <a:sym typeface="Inter"/>
              </a:rPr>
              <a:t>. </a:t>
            </a:r>
            <a:r>
              <a:rPr b="1" lang="en-US" sz="2400">
                <a:solidFill>
                  <a:srgbClr val="253278"/>
                </a:solidFill>
                <a:latin typeface="Inter"/>
                <a:ea typeface="Inter"/>
                <a:cs typeface="Inter"/>
                <a:sym typeface="Inter"/>
              </a:rPr>
              <a:t>While closer to pre-pandemic levels, wage growth is still fast</a:t>
            </a:r>
            <a:r>
              <a:rPr lang="en-US" sz="2400">
                <a:solidFill>
                  <a:srgbClr val="253278"/>
                </a:solidFill>
                <a:latin typeface="Inter"/>
                <a:ea typeface="Inter"/>
                <a:cs typeface="Inter"/>
                <a:sym typeface="Inter"/>
              </a:rPr>
              <a:t>, reflecting </a:t>
            </a:r>
            <a:r>
              <a:rPr lang="en-US" sz="2400" u="sng">
                <a:solidFill>
                  <a:srgbClr val="253278"/>
                </a:solidFill>
                <a:latin typeface="Inter"/>
                <a:ea typeface="Inter"/>
                <a:cs typeface="Inter"/>
                <a:sym typeface="Inter"/>
              </a:rPr>
              <a:t>labor market tightness.</a:t>
            </a:r>
            <a:endParaRPr sz="2400" u="sng">
              <a:solidFill>
                <a:srgbClr val="253278"/>
              </a:solidFill>
              <a:latin typeface="Inter"/>
              <a:ea typeface="Inter"/>
              <a:cs typeface="Inter"/>
              <a:sym typeface="Inter"/>
            </a:endParaRPr>
          </a:p>
        </p:txBody>
      </p:sp>
      <p:sp>
        <p:nvSpPr>
          <p:cNvPr id="198" name="Google Shape;198;p15"/>
          <p:cNvSpPr txBox="1"/>
          <p:nvPr/>
        </p:nvSpPr>
        <p:spPr>
          <a:xfrm>
            <a:off x="437700" y="7505325"/>
            <a:ext cx="8618700" cy="2528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400">
                <a:solidFill>
                  <a:schemeClr val="lt2"/>
                </a:solidFill>
                <a:latin typeface="Inter"/>
                <a:ea typeface="Inter"/>
                <a:cs typeface="Inter"/>
                <a:sym typeface="Inter"/>
              </a:rPr>
              <a:t>In </a:t>
            </a:r>
            <a:r>
              <a:rPr b="1" lang="en-US" sz="2400">
                <a:solidFill>
                  <a:schemeClr val="lt2"/>
                </a:solidFill>
                <a:latin typeface="Inter"/>
                <a:ea typeface="Inter"/>
                <a:cs typeface="Inter"/>
                <a:sym typeface="Inter"/>
              </a:rPr>
              <a:t>November 2024</a:t>
            </a:r>
            <a:r>
              <a:rPr lang="en-US" sz="2400">
                <a:solidFill>
                  <a:schemeClr val="lt2"/>
                </a:solidFill>
                <a:latin typeface="Inter"/>
                <a:ea typeface="Inter"/>
                <a:cs typeface="Inter"/>
                <a:sym typeface="Inter"/>
              </a:rPr>
              <a:t>, job growth remained strong with </a:t>
            </a:r>
            <a:r>
              <a:rPr b="1" lang="en-US" sz="2400">
                <a:solidFill>
                  <a:schemeClr val="lt2"/>
                </a:solidFill>
                <a:latin typeface="Inter"/>
                <a:ea typeface="Inter"/>
                <a:cs typeface="Inter"/>
                <a:sym typeface="Inter"/>
              </a:rPr>
              <a:t>227,000 jobs added</a:t>
            </a:r>
            <a:r>
              <a:rPr lang="en-US" sz="2400">
                <a:solidFill>
                  <a:schemeClr val="lt2"/>
                </a:solidFill>
                <a:latin typeface="Inter"/>
                <a:ea typeface="Inter"/>
                <a:cs typeface="Inter"/>
                <a:sym typeface="Inter"/>
              </a:rPr>
              <a:t>, but </a:t>
            </a:r>
            <a:r>
              <a:rPr lang="en-US" sz="2400" u="sng">
                <a:solidFill>
                  <a:schemeClr val="lt2"/>
                </a:solidFill>
                <a:latin typeface="Inter"/>
                <a:ea typeface="Inter"/>
                <a:cs typeface="Inter"/>
                <a:sym typeface="Inter"/>
              </a:rPr>
              <a:t>still within the last year range</a:t>
            </a:r>
            <a:r>
              <a:rPr lang="en-US" sz="2400">
                <a:solidFill>
                  <a:schemeClr val="lt2"/>
                </a:solidFill>
                <a:latin typeface="Inter"/>
                <a:ea typeface="Inter"/>
                <a:cs typeface="Inter"/>
                <a:sym typeface="Inter"/>
              </a:rPr>
              <a:t>. The job creations signaling modest expansion despite disruptions like strikes and hurricanes. This continued job creation </a:t>
            </a:r>
            <a:r>
              <a:rPr b="1" lang="en-US" sz="2600">
                <a:solidFill>
                  <a:srgbClr val="9BBB59"/>
                </a:solidFill>
                <a:latin typeface="Inter"/>
                <a:ea typeface="Inter"/>
                <a:cs typeface="Inter"/>
                <a:sym typeface="Inter"/>
              </a:rPr>
              <a:t>reflects a cooling labor market</a:t>
            </a:r>
            <a:r>
              <a:rPr lang="en-US" sz="2400">
                <a:solidFill>
                  <a:schemeClr val="lt2"/>
                </a:solidFill>
                <a:latin typeface="Inter"/>
                <a:ea typeface="Inter"/>
                <a:cs typeface="Inter"/>
                <a:sym typeface="Inter"/>
              </a:rPr>
              <a:t> compared to the rapid growth seen in 2021.</a:t>
            </a:r>
            <a:endParaRPr sz="2400">
              <a:solidFill>
                <a:schemeClr val="lt2"/>
              </a:solidFill>
              <a:latin typeface="Inter"/>
              <a:ea typeface="Inter"/>
              <a:cs typeface="Inter"/>
              <a:sym typeface="Inter"/>
            </a:endParaRPr>
          </a:p>
          <a:p>
            <a:pPr indent="0" lvl="0" marL="0" rtl="0" algn="l">
              <a:spcBef>
                <a:spcPts val="0"/>
              </a:spcBef>
              <a:spcAft>
                <a:spcPts val="0"/>
              </a:spcAft>
              <a:buClr>
                <a:schemeClr val="dk1"/>
              </a:buClr>
              <a:buSzPts val="1100"/>
              <a:buFont typeface="Arial"/>
              <a:buNone/>
            </a:pPr>
            <a:r>
              <a:t/>
            </a:r>
            <a:endParaRPr sz="2400">
              <a:solidFill>
                <a:schemeClr val="lt2"/>
              </a:solidFill>
              <a:latin typeface="Inter"/>
              <a:ea typeface="Inter"/>
              <a:cs typeface="Inter"/>
              <a:sym typeface="Inter"/>
            </a:endParaRPr>
          </a:p>
          <a:p>
            <a:pPr indent="0" lvl="0" marL="0" rtl="0" algn="l">
              <a:spcBef>
                <a:spcPts val="0"/>
              </a:spcBef>
              <a:spcAft>
                <a:spcPts val="0"/>
              </a:spcAft>
              <a:buClr>
                <a:schemeClr val="dk1"/>
              </a:buClr>
              <a:buSzPts val="1100"/>
              <a:buFont typeface="Arial"/>
              <a:buNone/>
            </a:pPr>
            <a:r>
              <a:t/>
            </a:r>
            <a:endParaRPr sz="2400">
              <a:solidFill>
                <a:schemeClr val="lt2"/>
              </a:solidFill>
              <a:latin typeface="Inter"/>
              <a:ea typeface="Inter"/>
              <a:cs typeface="Inter"/>
              <a:sym typeface="Inter"/>
            </a:endParaRPr>
          </a:p>
          <a:p>
            <a:pPr indent="0" lvl="0" marL="0" rtl="0" algn="l">
              <a:spcBef>
                <a:spcPts val="0"/>
              </a:spcBef>
              <a:spcAft>
                <a:spcPts val="0"/>
              </a:spcAft>
              <a:buClr>
                <a:schemeClr val="dk1"/>
              </a:buClr>
              <a:buSzPts val="1100"/>
              <a:buFont typeface="Arial"/>
              <a:buNone/>
            </a:pPr>
            <a:r>
              <a:t/>
            </a:r>
            <a:endParaRPr sz="2400">
              <a:solidFill>
                <a:schemeClr val="lt2"/>
              </a:solidFill>
              <a:latin typeface="Inter"/>
              <a:ea typeface="Inter"/>
              <a:cs typeface="Inter"/>
              <a:sym typeface="Inter"/>
            </a:endParaRPr>
          </a:p>
          <a:p>
            <a:pPr indent="0" lvl="0" marL="0" rtl="0" algn="l">
              <a:spcBef>
                <a:spcPts val="0"/>
              </a:spcBef>
              <a:spcAft>
                <a:spcPts val="0"/>
              </a:spcAft>
              <a:buClr>
                <a:schemeClr val="dk1"/>
              </a:buClr>
              <a:buSzPts val="1100"/>
              <a:buFont typeface="Arial"/>
              <a:buNone/>
            </a:pPr>
            <a:r>
              <a:t/>
            </a:r>
            <a:endParaRPr sz="2400">
              <a:solidFill>
                <a:schemeClr val="lt2"/>
              </a:solidFill>
              <a:latin typeface="Inter"/>
              <a:ea typeface="Inter"/>
              <a:cs typeface="Inter"/>
              <a:sym typeface="Inter"/>
            </a:endParaRPr>
          </a:p>
          <a:p>
            <a:pPr indent="0" lvl="0" marL="0" rtl="0" algn="l">
              <a:spcBef>
                <a:spcPts val="0"/>
              </a:spcBef>
              <a:spcAft>
                <a:spcPts val="0"/>
              </a:spcAft>
              <a:buClr>
                <a:schemeClr val="dk1"/>
              </a:buClr>
              <a:buSzPts val="1100"/>
              <a:buFont typeface="Arial"/>
              <a:buNone/>
            </a:pPr>
            <a:r>
              <a:t/>
            </a:r>
            <a:endParaRPr sz="2400">
              <a:solidFill>
                <a:schemeClr val="lt2"/>
              </a:solidFill>
              <a:latin typeface="Inter"/>
              <a:ea typeface="Inter"/>
              <a:cs typeface="Inter"/>
              <a:sym typeface="Inter"/>
            </a:endParaRPr>
          </a:p>
          <a:p>
            <a:pPr indent="0" lvl="0" marL="0" rtl="0" algn="l">
              <a:spcBef>
                <a:spcPts val="0"/>
              </a:spcBef>
              <a:spcAft>
                <a:spcPts val="0"/>
              </a:spcAft>
              <a:buClr>
                <a:schemeClr val="dk1"/>
              </a:buClr>
              <a:buSzPts val="1100"/>
              <a:buFont typeface="Arial"/>
              <a:buNone/>
            </a:pPr>
            <a:r>
              <a:t/>
            </a:r>
            <a:endParaRPr sz="2400">
              <a:solidFill>
                <a:schemeClr val="lt2"/>
              </a:solidFill>
              <a:latin typeface="Inter"/>
              <a:ea typeface="Inter"/>
              <a:cs typeface="Inter"/>
              <a:sym typeface="Inter"/>
            </a:endParaRPr>
          </a:p>
          <a:p>
            <a:pPr indent="0" lvl="0" marL="0" rtl="0" algn="l">
              <a:spcBef>
                <a:spcPts val="0"/>
              </a:spcBef>
              <a:spcAft>
                <a:spcPts val="0"/>
              </a:spcAft>
              <a:buNone/>
            </a:pPr>
            <a:r>
              <a:rPr lang="en-US" sz="2400">
                <a:solidFill>
                  <a:schemeClr val="lt2"/>
                </a:solidFill>
                <a:latin typeface="Inter"/>
                <a:ea typeface="Inter"/>
                <a:cs typeface="Inter"/>
                <a:sym typeface="Inter"/>
              </a:rPr>
              <a:t> </a:t>
            </a:r>
            <a:endParaRPr sz="2400">
              <a:solidFill>
                <a:schemeClr val="lt2"/>
              </a:solidFill>
              <a:latin typeface="Inter"/>
              <a:ea typeface="Inter"/>
              <a:cs typeface="Inter"/>
              <a:sym typeface="Inter"/>
            </a:endParaRPr>
          </a:p>
        </p:txBody>
      </p:sp>
      <p:pic>
        <p:nvPicPr>
          <p:cNvPr id="199" name="Google Shape;199;p15"/>
          <p:cNvPicPr preferRelativeResize="0"/>
          <p:nvPr/>
        </p:nvPicPr>
        <p:blipFill>
          <a:blip r:embed="rId4">
            <a:alphaModFix/>
          </a:blip>
          <a:stretch>
            <a:fillRect/>
          </a:stretch>
        </p:blipFill>
        <p:spPr>
          <a:xfrm>
            <a:off x="169888" y="1390253"/>
            <a:ext cx="8911868" cy="58836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uted Minimal Year-End Review">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