
<file path=[Content_Types].xml><?xml version="1.0" encoding="utf-8"?>
<Types xmlns="http://schemas.openxmlformats.org/package/2006/content-types">
  <Default Extension="bin" ContentType="image/png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68" r:id="rId3"/>
    <p:sldId id="272" r:id="rId4"/>
    <p:sldId id="275" r:id="rId5"/>
    <p:sldId id="277" r:id="rId6"/>
    <p:sldId id="273" r:id="rId7"/>
    <p:sldId id="276" r:id="rId8"/>
    <p:sldId id="269" r:id="rId9"/>
    <p:sldId id="270" r:id="rId10"/>
    <p:sldId id="262" r:id="rId11"/>
    <p:sldId id="271" r:id="rId12"/>
    <p:sldId id="274" r:id="rId13"/>
    <p:sldId id="260" r:id="rId14"/>
  </p:sldIdLst>
  <p:sldSz cx="12188825" cy="6858000"/>
  <p:notesSz cx="6797675" cy="9926638"/>
  <p:embeddedFontLst>
    <p:embeddedFont>
      <p:font typeface="AU Passata" panose="020B0604020202020204" charset="0"/>
      <p:regular r:id="rId17"/>
      <p:bold r:id="rId18"/>
    </p:embeddedFont>
    <p:embeddedFont>
      <p:font typeface="AU Passata Light" panose="020B0604020202020204" charset="0"/>
      <p:regular r:id="rId19"/>
      <p:bold r:id="rId20"/>
    </p:embeddedFont>
    <p:embeddedFont>
      <p:font typeface="AU Peto" panose="020B0604020202020204" charset="0"/>
      <p:regular r:id="rId21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Georgia" panose="02040502050405020303" pitchFamily="18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4117A-3E9E-4668-BC5F-113627071341}" v="6" dt="2023-03-06T10:28:49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3" autoAdjust="0"/>
    <p:restoredTop sz="93457" autoAdjust="0"/>
  </p:normalViewPr>
  <p:slideViewPr>
    <p:cSldViewPr snapToObjects="1" showGuides="1">
      <p:cViewPr varScale="1">
        <p:scale>
          <a:sx n="77" d="100"/>
          <a:sy n="77" d="100"/>
        </p:scale>
        <p:origin x="1003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124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March 2023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7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17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pic>
        <p:nvPicPr>
          <p:cNvPr id="18" name="Billede stre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en-GB" dirty="0"/>
              <a:t>Click to add Quote text, for next level ENTER and TAB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en-GB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en-GB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GB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en-GB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en-GB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March 2023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>
                <a:solidFill>
                  <a:schemeClr val="bg1"/>
                </a:solidFill>
                <a:latin typeface="+mn-lt"/>
              </a:rPr>
              <a:t>Course Instructor</a:t>
            </a: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2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stre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6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University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bg1"/>
              </a:solidFill>
              <a:latin typeface="AU Passata Light" pitchFamily="34" charset="0"/>
            </a:endParaRP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8 March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Course Instructor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9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bg1"/>
                </a:solidFill>
                <a:latin typeface="+mn-lt"/>
              </a:rPr>
              <a:t>Kathrine Schultz-Nielsen</a:t>
            </a: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7999"/>
          </a:xfrm>
          <a:prstGeom prst="rect">
            <a:avLst/>
          </a:prstGeom>
        </p:spPr>
      </p:pic>
      <p:sp>
        <p:nvSpPr>
          <p:cNvPr id="15" name="SecondaryLogo"/>
          <p:cNvSpPr>
            <a:spLocks noChangeArrowheads="1"/>
          </p:cNvSpPr>
          <p:nvPr userDrawn="1"/>
        </p:nvSpPr>
        <p:spPr bwMode="auto">
          <a:xfrm>
            <a:off x="10206113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en-GB" dirty="0"/>
              <a:t>Insert title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en-GB"/>
          </a:p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en-GB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en-GB" dirty="0"/>
              <a:t>Click to edit Master title style</a:t>
            </a:r>
            <a:endParaRPr lang="en-GB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  <a:endParaRPr lang="en-GB"/>
          </a:p>
          <a:p>
            <a:pPr lvl="1"/>
            <a:r>
              <a:rPr lang="en-GB" dirty="0"/>
              <a:t>Second level</a:t>
            </a:r>
            <a:endParaRPr lang="en-GB"/>
          </a:p>
          <a:p>
            <a:pPr lvl="2"/>
            <a:r>
              <a:rPr lang="en-GB" dirty="0"/>
              <a:t>Third level</a:t>
            </a:r>
            <a:endParaRPr lang="en-GB"/>
          </a:p>
          <a:p>
            <a:pPr lvl="3"/>
            <a:r>
              <a:rPr lang="en-GB" dirty="0"/>
              <a:t>Fourth level</a:t>
            </a:r>
            <a:endParaRPr lang="en-GB"/>
          </a:p>
          <a:p>
            <a:pPr lvl="4"/>
            <a:r>
              <a:rPr lang="en-GB" dirty="0"/>
              <a:t>Fifth level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en-GB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en-GB" dirty="0"/>
              <a:t>Click here and add image via Templafy Image Library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 dirty="0"/>
              <a:t>08/02/2023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title style</a:t>
            </a:r>
            <a:endParaRPr lang="en-GB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  <a:endParaRPr lang="en-GB" dirty="0"/>
          </a:p>
          <a:p>
            <a:pPr lvl="1"/>
            <a:r>
              <a:rPr lang="en-GB" noProof="0" dirty="0"/>
              <a:t>Second level</a:t>
            </a:r>
            <a:endParaRPr lang="en-GB" dirty="0"/>
          </a:p>
          <a:p>
            <a:pPr lvl="2"/>
            <a:r>
              <a:rPr lang="en-GB" noProof="0" dirty="0"/>
              <a:t>Third level</a:t>
            </a:r>
            <a:endParaRPr lang="en-GB" dirty="0"/>
          </a:p>
          <a:p>
            <a:pPr lvl="3"/>
            <a:r>
              <a:rPr lang="en-GB" noProof="0" dirty="0"/>
              <a:t>Fourth level</a:t>
            </a:r>
            <a:endParaRPr lang="en-GB" dirty="0"/>
          </a:p>
          <a:p>
            <a:pPr lvl="4"/>
            <a:r>
              <a:rPr lang="en-GB" noProof="0" dirty="0"/>
              <a:t>Fifth level</a:t>
            </a:r>
            <a:endParaRPr lang="en-GB" dirty="0"/>
          </a:p>
          <a:p>
            <a:pPr lvl="5"/>
            <a:r>
              <a:rPr lang="en-GB" noProof="0" dirty="0"/>
              <a:t>6 level</a:t>
            </a:r>
            <a:endParaRPr lang="en-GB" dirty="0"/>
          </a:p>
          <a:p>
            <a:pPr lvl="6"/>
            <a:r>
              <a:rPr lang="en-GB" noProof="0" dirty="0"/>
              <a:t>7 level</a:t>
            </a:r>
            <a:endParaRPr lang="en-GB" dirty="0"/>
          </a:p>
          <a:p>
            <a:pPr lvl="7"/>
            <a:r>
              <a:rPr lang="en-GB" noProof="0" dirty="0"/>
              <a:t>8 level</a:t>
            </a:r>
            <a:endParaRPr lang="en-GB" dirty="0"/>
          </a:p>
          <a:p>
            <a:pPr lvl="8"/>
            <a:r>
              <a:rPr lang="en-GB" noProof="0" dirty="0"/>
              <a:t>9 level</a:t>
            </a:r>
            <a:endParaRPr lang="en-GB" dirty="0"/>
          </a:p>
        </p:txBody>
      </p:sp>
      <p:sp>
        <p:nvSpPr>
          <p:cNvPr id="33" name="SecondaryLogo_sort"/>
          <p:cNvSpPr>
            <a:spLocks noChangeArrowheads="1"/>
          </p:cNvSpPr>
          <p:nvPr/>
        </p:nvSpPr>
        <p:spPr bwMode="auto">
          <a:xfrm>
            <a:off x="10206000" y="5999002"/>
            <a:ext cx="1666800" cy="558000"/>
          </a:xfrm>
          <a:prstGeom prst="rect">
            <a:avLst/>
          </a:prstGeom>
          <a:solidFill>
            <a:schemeClr val="bg1">
              <a:alpha val="0"/>
            </a:schemeClr>
          </a:solidFill>
          <a:ln w="1778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>
              <a:defRPr/>
            </a:pPr>
            <a:endParaRPr lang="en-GB" sz="700" b="0" dirty="0">
              <a:latin typeface="+mn-lt"/>
            </a:endParaRPr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4799" dirty="0"/>
          </a:p>
          <a:p>
            <a:pPr algn="ctr"/>
            <a:endParaRPr lang="en-GB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en-GB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USR_Nam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444040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3420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Kathrine Schultz-Nielsen</a:t>
            </a: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8 March 2023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en-GB" sz="700" b="0" cap="all" baseline="0" dirty="0">
                <a:solidFill>
                  <a:schemeClr val="tx1"/>
                </a:solidFill>
                <a:latin typeface="+mn-lt"/>
              </a:rPr>
              <a:t>Course Instructor</a:t>
            </a: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200" y="5997600"/>
            <a:ext cx="71734" cy="558000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endParaRPr lang="en-GB" sz="600" cap="all" spc="40" baseline="0" dirty="0">
              <a:solidFill>
                <a:schemeClr val="tx1"/>
              </a:solidFill>
              <a:latin typeface="AU Passata Light" pitchFamily="34" charset="0"/>
            </a:endParaRP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GB" sz="1000" b="0" i="0" u="none" strike="noStrike" cap="all" normalizeH="0" baseline="0" noProof="1">
              <a:ln>
                <a:noFill/>
              </a:ln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en-GB" smtClean="0"/>
              <a:pPr>
                <a:defRPr/>
              </a:pPr>
              <a:t>‹nr.›</a:t>
            </a:fld>
            <a:endParaRPr lang="en-GB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en-GB" smtClean="0"/>
              <a:pPr/>
              <a:t>08/03/2023</a:t>
            </a:fld>
            <a:r>
              <a:rPr lang="en-GB"/>
              <a:t>08/02/2023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85838" y="2648542"/>
            <a:ext cx="10220325" cy="1329595"/>
          </a:xfrm>
        </p:spPr>
        <p:txBody>
          <a:bodyPr/>
          <a:lstStyle/>
          <a:p>
            <a:r>
              <a:rPr lang="en-GB" dirty="0"/>
              <a:t>Methods 2</a:t>
            </a:r>
            <a:br>
              <a:rPr lang="en-GB" dirty="0"/>
            </a:br>
            <a:r>
              <a:rPr lang="en-GB" sz="3600" dirty="0"/>
              <a:t>Classroom 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320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Cross product / Outer product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85839" y="1960079"/>
            <a:ext cx="4604518" cy="3937484"/>
          </a:xfrm>
        </p:spPr>
        <p:txBody>
          <a:bodyPr/>
          <a:lstStyle/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88ACDDF0-26BD-DEE7-C21D-D53FF4C6D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020" y="1600324"/>
            <a:ext cx="6896698" cy="762066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C64F0AC3-A120-004E-F17E-8B75C62EC45D}"/>
              </a:ext>
            </a:extLst>
          </p:cNvPr>
          <p:cNvSpPr txBox="1"/>
          <p:nvPr/>
        </p:nvSpPr>
        <p:spPr>
          <a:xfrm>
            <a:off x="477788" y="3078134"/>
            <a:ext cx="3358148" cy="7017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Might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help</a:t>
            </a:r>
            <a:r>
              <a:rPr lang="da-DK" sz="1600" dirty="0">
                <a:latin typeface="+mn-lt"/>
              </a:rPr>
              <a:t> to view it as 3 determinants (</a:t>
            </a:r>
            <a:r>
              <a:rPr lang="da-DK" sz="1600" dirty="0" err="1">
                <a:latin typeface="+mn-lt"/>
              </a:rPr>
              <a:t>which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you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might</a:t>
            </a:r>
            <a:r>
              <a:rPr lang="da-DK" sz="1600" dirty="0">
                <a:latin typeface="+mn-lt"/>
              </a:rPr>
              <a:t> have </a:t>
            </a:r>
            <a:r>
              <a:rPr lang="da-DK" sz="1600" dirty="0" err="1">
                <a:latin typeface="+mn-lt"/>
              </a:rPr>
              <a:t>learned</a:t>
            </a:r>
            <a:r>
              <a:rPr lang="da-DK" sz="1600" dirty="0">
                <a:latin typeface="+mn-lt"/>
              </a:rPr>
              <a:t> in high school)</a:t>
            </a:r>
            <a:endParaRPr lang="en-DK" sz="1600" dirty="0">
              <a:latin typeface="+mn-lt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45D7F79-9999-00B9-9162-AADF7A071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284" y="2771401"/>
            <a:ext cx="5134772" cy="4012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1336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0277D-9814-A5A8-F2F4-7476B869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 product properties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70A49A6-A0AB-0E72-15C3-20C2340A9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228" y="1960563"/>
            <a:ext cx="5779544" cy="393700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5DD55E-5442-49B3-C8E2-EE788071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C6A17-E5F7-48A7-A220-FD91C15FCF9A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575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BE667-F7DA-3B34-BAEE-2649C32B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Exercises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8D8C64-987B-144E-70C7-A066A1CA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3.1</a:t>
            </a:r>
          </a:p>
          <a:p>
            <a:r>
              <a:rPr lang="da-DK" dirty="0"/>
              <a:t>3.7</a:t>
            </a:r>
          </a:p>
          <a:p>
            <a:r>
              <a:rPr lang="da-DK" dirty="0"/>
              <a:t>3.10</a:t>
            </a:r>
          </a:p>
          <a:p>
            <a:r>
              <a:rPr lang="da-DK" dirty="0" err="1"/>
              <a:t>Come</a:t>
            </a:r>
            <a:r>
              <a:rPr lang="da-DK" dirty="0"/>
              <a:t> up with </a:t>
            </a:r>
            <a:r>
              <a:rPr lang="da-DK" dirty="0" err="1"/>
              <a:t>examples</a:t>
            </a:r>
            <a:r>
              <a:rPr lang="da-DK" dirty="0"/>
              <a:t> of the </a:t>
            </a:r>
            <a:r>
              <a:rPr lang="da-DK" dirty="0" err="1"/>
              <a:t>following</a:t>
            </a:r>
            <a:r>
              <a:rPr lang="da-DK" dirty="0"/>
              <a:t> matrices and </a:t>
            </a:r>
            <a:r>
              <a:rPr lang="da-DK" dirty="0" err="1"/>
              <a:t>explain</a:t>
            </a:r>
            <a:r>
              <a:rPr lang="da-DK" dirty="0"/>
              <a:t>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so:</a:t>
            </a:r>
          </a:p>
          <a:p>
            <a:pPr lvl="1"/>
            <a:r>
              <a:rPr lang="da-DK" dirty="0"/>
              <a:t>Square matrix</a:t>
            </a:r>
          </a:p>
          <a:p>
            <a:pPr lvl="1"/>
            <a:r>
              <a:rPr lang="da-DK" dirty="0" err="1"/>
              <a:t>Symmetric</a:t>
            </a:r>
            <a:r>
              <a:rPr lang="da-DK" dirty="0"/>
              <a:t> matrix</a:t>
            </a:r>
          </a:p>
          <a:p>
            <a:pPr lvl="1"/>
            <a:r>
              <a:rPr lang="da-DK" dirty="0"/>
              <a:t>Diagonal matrix</a:t>
            </a:r>
          </a:p>
          <a:p>
            <a:pPr lvl="1"/>
            <a:r>
              <a:rPr lang="da-DK" dirty="0"/>
              <a:t>Identity matrix</a:t>
            </a:r>
          </a:p>
          <a:p>
            <a:pPr lvl="1"/>
            <a:r>
              <a:rPr lang="da-DK" dirty="0"/>
              <a:t>J Matrix and 0 matrix</a:t>
            </a:r>
          </a:p>
          <a:p>
            <a:r>
              <a:rPr lang="da-DK" dirty="0"/>
              <a:t>3.13 (</a:t>
            </a:r>
            <a:r>
              <a:rPr lang="da-DK" dirty="0" err="1"/>
              <a:t>challenging</a:t>
            </a:r>
            <a:r>
              <a:rPr lang="da-DK" dirty="0"/>
              <a:t>)</a:t>
            </a:r>
          </a:p>
          <a:p>
            <a:r>
              <a:rPr lang="da-DK" dirty="0"/>
              <a:t>3.22</a:t>
            </a:r>
          </a:p>
          <a:p>
            <a:r>
              <a:rPr lang="da-DK" dirty="0"/>
              <a:t>3.23 (</a:t>
            </a:r>
            <a:r>
              <a:rPr lang="da-DK" dirty="0" err="1"/>
              <a:t>optional</a:t>
            </a:r>
            <a:r>
              <a:rPr lang="da-DK" dirty="0"/>
              <a:t>, extra </a:t>
            </a:r>
            <a:r>
              <a:rPr lang="da-DK" dirty="0" err="1"/>
              <a:t>challenging</a:t>
            </a:r>
            <a:r>
              <a:rPr lang="da-DK" dirty="0"/>
              <a:t>) 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CA1975-424B-2667-8AC9-1BA29AC83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76F2-1E97-43B5-AD7D-1BA611B6FDD1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E4B685AC-F211-053C-E6DC-0B4816178B1A}"/>
              </a:ext>
            </a:extLst>
          </p:cNvPr>
          <p:cNvSpPr txBox="1"/>
          <p:nvPr/>
        </p:nvSpPr>
        <p:spPr>
          <a:xfrm>
            <a:off x="9262764" y="5216060"/>
            <a:ext cx="1084784" cy="46782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Hint for 3.23</a:t>
            </a:r>
          </a:p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Utilize</a:t>
            </a:r>
            <a:r>
              <a:rPr lang="da-DK" sz="1600" dirty="0">
                <a:latin typeface="+mn-lt"/>
              </a:rPr>
              <a:t> </a:t>
            </a:r>
            <a:r>
              <a:rPr lang="da-DK" sz="1600" dirty="0" err="1">
                <a:latin typeface="+mn-lt"/>
              </a:rPr>
              <a:t>that</a:t>
            </a:r>
            <a:endParaRPr lang="en-DK" sz="1600" dirty="0">
              <a:latin typeface="+mn-lt"/>
            </a:endParaRP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6DEA443C-5E27-E6F4-7080-42DA3790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8748" y="5733256"/>
            <a:ext cx="2027096" cy="86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42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139698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69FCB-DF80-4A2D-FEB9-4515722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TODAY  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B59CA76-3A48-5688-6426-E5D53201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Linear algebra basics: vectors, matrices, norms, transposition</a:t>
            </a:r>
          </a:p>
          <a:p>
            <a:pPr lvl="1"/>
            <a:r>
              <a:rPr lang="en-GB" dirty="0"/>
              <a:t>Recap notation and some properties</a:t>
            </a:r>
          </a:p>
          <a:p>
            <a:endParaRPr lang="en-GB" dirty="0"/>
          </a:p>
          <a:p>
            <a:r>
              <a:rPr lang="en-GB" dirty="0"/>
              <a:t>I can guide still the first exercises</a:t>
            </a:r>
          </a:p>
          <a:p>
            <a:endParaRPr lang="en-GB" dirty="0"/>
          </a:p>
          <a:p>
            <a:r>
              <a:rPr lang="en-GB" dirty="0"/>
              <a:t>Feel free to not follow along – and ask Chris for help if I am unavailable</a:t>
            </a:r>
          </a:p>
          <a:p>
            <a:endParaRPr lang="en-GB" dirty="0"/>
          </a:p>
          <a:p>
            <a:r>
              <a:rPr lang="en-GB" dirty="0"/>
              <a:t>Remember to keep asking if you are stuck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The exercises are found here in the slides (almost all are doable by hand)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42B0E9-DA6C-5B98-30E2-A8894F3A5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9E37-F115-479D-BCB7-5765C6343F13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221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3B2C9-B37B-CA79-D1D0-F0CB0659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Scalar</a:t>
            </a:r>
            <a:r>
              <a:rPr lang="da-DK" dirty="0"/>
              <a:t>, </a:t>
            </a:r>
            <a:r>
              <a:rPr lang="da-DK" dirty="0" err="1"/>
              <a:t>Vector</a:t>
            </a:r>
            <a:r>
              <a:rPr lang="da-DK" dirty="0"/>
              <a:t>, Matrix, </a:t>
            </a:r>
            <a:r>
              <a:rPr lang="da-DK" dirty="0" err="1"/>
              <a:t>Tensor</a:t>
            </a:r>
            <a:r>
              <a:rPr lang="da-DK" dirty="0"/>
              <a:t>, Array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A5E5B2A-86D5-05D2-33C2-8486D2BB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868" y="1960079"/>
            <a:ext cx="10220325" cy="3937484"/>
          </a:xfrm>
        </p:spPr>
        <p:txBody>
          <a:bodyPr/>
          <a:lstStyle/>
          <a:p>
            <a:pPr>
              <a:buNone/>
            </a:pPr>
            <a:endParaRPr lang="da-DK" dirty="0"/>
          </a:p>
          <a:p>
            <a:endParaRPr lang="da-DK" dirty="0"/>
          </a:p>
          <a:p>
            <a:r>
              <a:rPr lang="da-DK" dirty="0"/>
              <a:t> 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E1F8D8-AAF3-9263-2787-48E117B0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4A234-343A-49EC-9D61-343D61509EC3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14CD282D-3874-915C-6803-11F20B8A0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8" y="2793519"/>
            <a:ext cx="11178547" cy="3086803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3A8E1D78-9E7A-5806-35D5-775D1AA88C0E}"/>
              </a:ext>
            </a:extLst>
          </p:cNvPr>
          <p:cNvSpPr txBox="1"/>
          <p:nvPr/>
        </p:nvSpPr>
        <p:spPr>
          <a:xfrm>
            <a:off x="837828" y="2204864"/>
            <a:ext cx="8517396" cy="2923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2000" dirty="0">
                <a:latin typeface="+mn-lt"/>
              </a:rPr>
              <a:t>- In </a:t>
            </a:r>
            <a:r>
              <a:rPr lang="da-DK" sz="2000" dirty="0" err="1">
                <a:latin typeface="+mn-lt"/>
              </a:rPr>
              <a:t>programming</a:t>
            </a:r>
            <a:r>
              <a:rPr lang="da-DK" sz="2000" dirty="0">
                <a:latin typeface="+mn-lt"/>
              </a:rPr>
              <a:t> lingo </a:t>
            </a:r>
            <a:r>
              <a:rPr lang="da-DK" sz="2000" dirty="0" err="1">
                <a:latin typeface="+mn-lt"/>
              </a:rPr>
              <a:t>multidimensional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structures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are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also</a:t>
            </a:r>
            <a:r>
              <a:rPr lang="da-DK" sz="2000" dirty="0">
                <a:latin typeface="+mn-lt"/>
              </a:rPr>
              <a:t> </a:t>
            </a:r>
            <a:r>
              <a:rPr lang="da-DK" sz="2000" dirty="0" err="1">
                <a:latin typeface="+mn-lt"/>
              </a:rPr>
              <a:t>known</a:t>
            </a:r>
            <a:r>
              <a:rPr lang="da-DK" sz="2000" dirty="0">
                <a:latin typeface="+mn-lt"/>
              </a:rPr>
              <a:t> as arrays</a:t>
            </a:r>
            <a:endParaRPr lang="en-DK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92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14E09-E9F6-39DE-6A70-E9D003E1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Notation in Gill, 2006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F1FD735-00D9-75E6-4FA2-EA437AC16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r>
              <a:rPr lang="da-DK" dirty="0"/>
              <a:t> and matrices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denoted</a:t>
            </a:r>
            <a:r>
              <a:rPr lang="da-DK" dirty="0"/>
              <a:t> in bold</a:t>
            </a:r>
          </a:p>
          <a:p>
            <a:pPr lvl="1"/>
            <a:r>
              <a:rPr lang="da-DK" dirty="0" err="1"/>
              <a:t>Lower</a:t>
            </a:r>
            <a:r>
              <a:rPr lang="da-DK" dirty="0"/>
              <a:t> cases on </a:t>
            </a:r>
            <a:r>
              <a:rPr lang="da-DK" dirty="0" err="1"/>
              <a:t>vectors</a:t>
            </a:r>
            <a:endParaRPr lang="da-DK" dirty="0"/>
          </a:p>
          <a:p>
            <a:pPr lvl="1"/>
            <a:r>
              <a:rPr lang="da-DK" dirty="0"/>
              <a:t>Upper cases on matrices</a:t>
            </a:r>
          </a:p>
          <a:p>
            <a:endParaRPr lang="da-DK" dirty="0"/>
          </a:p>
          <a:p>
            <a:pPr>
              <a:buNone/>
            </a:pPr>
            <a:endParaRPr lang="da-DK" dirty="0"/>
          </a:p>
          <a:p>
            <a:r>
              <a:rPr lang="da-DK" b="1" dirty="0"/>
              <a:t>‘</a:t>
            </a:r>
            <a:r>
              <a:rPr lang="da-DK" dirty="0"/>
              <a:t>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transposed</a:t>
            </a:r>
            <a:r>
              <a:rPr lang="da-DK" dirty="0"/>
              <a:t> 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610516C-A08C-9AEE-85B5-FF7DA4A7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F92E-2BBF-442F-B4DE-66742B3F68C2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F38D7E16-5311-18CA-46C0-FEA5E2425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789" y="1772816"/>
            <a:ext cx="2088232" cy="178838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A58BA322-1921-515C-7ADC-14A11715C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469" y="3577629"/>
            <a:ext cx="4756868" cy="201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5FABF-E583-6DEE-D632-63F75FF86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Properties of transposition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DFAF1234-7557-6707-8127-DDE137F36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927" y="1732082"/>
            <a:ext cx="5958970" cy="4976803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AA0587-C6E5-25C5-DEF2-FD781324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7A1B-AEB4-4067-921B-32BE6681B36B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455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84F1E3-9218-FB05-6B27-A999992C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lang="da-DK" dirty="0" err="1"/>
              <a:t>Elementary</a:t>
            </a:r>
            <a:r>
              <a:rPr lang="da-DK" dirty="0"/>
              <a:t> </a:t>
            </a:r>
            <a:r>
              <a:rPr lang="da-DK" dirty="0" err="1"/>
              <a:t>Vector</a:t>
            </a:r>
            <a:r>
              <a:rPr lang="da-DK" dirty="0"/>
              <a:t> </a:t>
            </a:r>
            <a:r>
              <a:rPr lang="da-DK" dirty="0" err="1"/>
              <a:t>Albegra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88C389-2DF7-2616-C6D2-19C23420E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3B5F1D9-9D3B-2F50-708D-9F144A02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7505-C56C-4692-89FB-9C4FBA2FF076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941D851E-5DC2-7416-06CF-BE4579920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92" y="1775874"/>
            <a:ext cx="4963840" cy="443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1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A1DAAC-35B5-3B2A-284F-93BC0A40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Vector</a:t>
            </a:r>
            <a:r>
              <a:rPr lang="da-DK" dirty="0"/>
              <a:t>/Matrix products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CD2EDCC-12CC-F0A9-EAE7-55AA171C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Cross product (</a:t>
            </a:r>
            <a:r>
              <a:rPr lang="da-DK" dirty="0" err="1"/>
              <a:t>only</a:t>
            </a:r>
            <a:r>
              <a:rPr lang="da-DK" dirty="0"/>
              <a:t> for </a:t>
            </a:r>
            <a:r>
              <a:rPr lang="da-DK" dirty="0" err="1"/>
              <a:t>vector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/>
              <a:t>Dot product (for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matrices)</a:t>
            </a:r>
          </a:p>
          <a:p>
            <a:endParaRPr lang="da-DK" dirty="0"/>
          </a:p>
          <a:p>
            <a:r>
              <a:rPr lang="da-DK" dirty="0" err="1"/>
              <a:t>Hadamard</a:t>
            </a:r>
            <a:r>
              <a:rPr lang="da-DK" dirty="0"/>
              <a:t> / </a:t>
            </a:r>
            <a:r>
              <a:rPr lang="da-DK" dirty="0" err="1"/>
              <a:t>elementwise</a:t>
            </a:r>
            <a:r>
              <a:rPr lang="da-DK" dirty="0"/>
              <a:t> (for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vectors</a:t>
            </a:r>
            <a:r>
              <a:rPr lang="da-DK" dirty="0"/>
              <a:t> and matrices)</a:t>
            </a:r>
            <a:endParaRPr lang="en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E31A6F-4BE1-D615-5072-C4BE0F89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108D-A588-4680-851E-50399BCB50FF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C83A37F-A8FD-B5DE-592A-CC096C70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446" y="1844824"/>
            <a:ext cx="873270" cy="515004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756378B3-8A11-13E5-0159-37A6BC14D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7446" y="2559932"/>
            <a:ext cx="821815" cy="515004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18C50C65-0662-F066-708D-3CA37EC97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053" y="3362960"/>
            <a:ext cx="941467" cy="34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9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E9E8D-74A4-2F09-81C4-583B53EB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Dot Product / Inner product</a:t>
            </a:r>
            <a:endParaRPr lang="en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3EE1C6E4-BB04-E7B3-62D3-F075F909F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533" y="2060848"/>
            <a:ext cx="5989757" cy="1080120"/>
          </a:xfrm>
        </p:spPr>
      </p:pic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6772FF-E323-25DD-2D35-65956132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B3529-733D-4ECC-9027-AAC5AAB98603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6C2320E-A56B-5494-11E3-A8353421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08" y="3573016"/>
            <a:ext cx="5381018" cy="1678483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1ED1B5CC-FC19-8399-F71C-E1B17DF5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279" y="3661998"/>
            <a:ext cx="5989757" cy="1423186"/>
          </a:xfrm>
          <a:prstGeom prst="rect">
            <a:avLst/>
          </a:prstGeo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A73870E0-E043-BFDB-E651-BD574DEE09D4}"/>
              </a:ext>
            </a:extLst>
          </p:cNvPr>
          <p:cNvSpPr txBox="1"/>
          <p:nvPr/>
        </p:nvSpPr>
        <p:spPr>
          <a:xfrm>
            <a:off x="530716" y="3303102"/>
            <a:ext cx="2725105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 err="1">
                <a:latin typeface="+mn-lt"/>
              </a:rPr>
              <a:t>Example</a:t>
            </a:r>
            <a:r>
              <a:rPr lang="da-DK" sz="1600" dirty="0">
                <a:latin typeface="+mn-lt"/>
              </a:rPr>
              <a:t> with 2-by-2 matrices</a:t>
            </a:r>
            <a:endParaRPr lang="en-DK" sz="1600" dirty="0">
              <a:latin typeface="+mn-lt"/>
            </a:endParaRP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69C0B82B-2A97-2E17-8826-30EE97F9B0D7}"/>
              </a:ext>
            </a:extLst>
          </p:cNvPr>
          <p:cNvSpPr txBox="1"/>
          <p:nvPr/>
        </p:nvSpPr>
        <p:spPr>
          <a:xfrm>
            <a:off x="530716" y="5445224"/>
            <a:ext cx="2288062" cy="23391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da-DK" sz="1600" dirty="0">
                <a:latin typeface="+mn-lt"/>
              </a:rPr>
              <a:t>NB! This has to </a:t>
            </a:r>
            <a:r>
              <a:rPr lang="da-DK" sz="1600" dirty="0" err="1">
                <a:latin typeface="+mn-lt"/>
              </a:rPr>
              <a:t>be</a:t>
            </a:r>
            <a:r>
              <a:rPr lang="da-DK" sz="1600" dirty="0">
                <a:latin typeface="+mn-lt"/>
              </a:rPr>
              <a:t> true </a:t>
            </a:r>
            <a:r>
              <a:rPr lang="da-DK" sz="1600" dirty="0">
                <a:latin typeface="+mn-lt"/>
                <a:sym typeface="Wingdings" panose="05000000000000000000" pitchFamily="2" charset="2"/>
              </a:rPr>
              <a:t></a:t>
            </a:r>
            <a:r>
              <a:rPr lang="da-DK" sz="1600" dirty="0">
                <a:latin typeface="+mn-lt"/>
              </a:rPr>
              <a:t> </a:t>
            </a:r>
            <a:endParaRPr lang="en-DK" sz="1600" dirty="0">
              <a:latin typeface="+mn-lt"/>
            </a:endParaRPr>
          </a:p>
        </p:txBody>
      </p:sp>
      <p:pic>
        <p:nvPicPr>
          <p:cNvPr id="12" name="Billede 11">
            <a:extLst>
              <a:ext uri="{FF2B5EF4-FFF2-40B4-BE49-F238E27FC236}">
                <a16:creationId xmlns:a16="http://schemas.microsoft.com/office/drawing/2014/main" id="{23E1BE1F-337E-0752-DF20-219700C339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6060" y="5383958"/>
            <a:ext cx="1587080" cy="83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89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8B547B-DA05-C251-027B-832F7A6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Inner Product Properties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C354F46-BB6D-6940-0449-BDC9B0D9A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4D3829-C9C4-E3CF-DF4B-18238D3CC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70FE1-D201-41E9-9A3E-348A44522A15}" type="datetime1">
              <a:rPr lang="en-GB" smtClean="0"/>
              <a:t>08/03/2023</a:t>
            </a:fld>
            <a:r>
              <a:rPr lang="en-GB"/>
              <a:t>08/02/2023</a:t>
            </a:r>
            <a:endParaRPr lang="en-GB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798FED59-29FF-CF85-37B1-5E803CA8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60" y="1558795"/>
            <a:ext cx="6142252" cy="4740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809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74598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490223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6235437375566864"/>
</p:tagLst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</Words>
  <Application>Microsoft Office PowerPoint</Application>
  <PresentationFormat>Brugerdefineret</PresentationFormat>
  <Paragraphs>66</Paragraphs>
  <Slides>13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7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21" baseType="lpstr">
      <vt:lpstr>AU Passata</vt:lpstr>
      <vt:lpstr>AU Peto</vt:lpstr>
      <vt:lpstr>Wingdings 3</vt:lpstr>
      <vt:lpstr>AU Passata Light</vt:lpstr>
      <vt:lpstr>Georgia</vt:lpstr>
      <vt:lpstr>Arial</vt:lpstr>
      <vt:lpstr>Calibri</vt:lpstr>
      <vt:lpstr>AU 16:9</vt:lpstr>
      <vt:lpstr>Methods 2 Classroom 5</vt:lpstr>
      <vt:lpstr>TODAY  </vt:lpstr>
      <vt:lpstr>Scalar, Vector, Matrix, Tensor, Array</vt:lpstr>
      <vt:lpstr>Notation in Gill, 2006</vt:lpstr>
      <vt:lpstr>Properties of transposition</vt:lpstr>
      <vt:lpstr> Elementary Vector Albegra</vt:lpstr>
      <vt:lpstr>Vector/Matrix products</vt:lpstr>
      <vt:lpstr>Dot Product / Inner product</vt:lpstr>
      <vt:lpstr>Inner Product Properties</vt:lpstr>
      <vt:lpstr>Cross product / Outer product</vt:lpstr>
      <vt:lpstr>Cross product properties</vt:lpstr>
      <vt:lpstr>Exercises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2023-03-08T10:12:50Z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638114648221732919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/>
  </property>
  <property fmtid="{D5CDD505-2E9C-101B-9397-08002B2CF9AE}" pid="62" name="colorthemechange">
    <vt:lpwstr>True</vt:lpwstr>
  </property>
</Properties>
</file>