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Moontime" charset="1" panose="00000000000000000000"/>
      <p:regular r:id="rId14"/>
    </p:embeddedFont>
    <p:embeddedFont>
      <p:font typeface="Gotham" charset="1" panose="00000000000000000000"/>
      <p:regular r:id="rId15"/>
    </p:embeddedFont>
    <p:embeddedFont>
      <p:font typeface="Decalotype Bold" charset="1" panose="00000800000000000000"/>
      <p:regular r:id="rId16"/>
    </p:embeddedFont>
    <p:embeddedFont>
      <p:font typeface="Decalotype Bold Bold" charset="1" panose="00000900000000000000"/>
      <p:regular r:id="rId17"/>
    </p:embeddedFont>
    <p:embeddedFont>
      <p:font typeface="Decalotype Bold Italics" charset="1" panose="00000800000000000000"/>
      <p:regular r:id="rId18"/>
    </p:embeddedFont>
    <p:embeddedFont>
      <p:font typeface="Decalotype Bold Bold Italics" charset="1" panose="000009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728" t="18409" r="24251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112489" y="606357"/>
            <a:ext cx="938353" cy="88887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0" y="9258300"/>
            <a:ext cx="18288000" cy="1019175"/>
            <a:chOff x="0" y="0"/>
            <a:chExt cx="4816593" cy="26842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816592" cy="268425"/>
            </a:xfrm>
            <a:custGeom>
              <a:avLst/>
              <a:gdLst/>
              <a:ahLst/>
              <a:cxnLst/>
              <a:rect r="r" b="b" t="t" l="l"/>
              <a:pathLst>
                <a:path h="26842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8425"/>
                  </a:lnTo>
                  <a:lnTo>
                    <a:pt x="0" y="268425"/>
                  </a:lnTo>
                  <a:close/>
                </a:path>
              </a:pathLst>
            </a:custGeom>
            <a:solidFill>
              <a:srgbClr val="862D8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095730" y="9289249"/>
            <a:ext cx="515632" cy="51563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597" r="-597" t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848850" y="9289249"/>
            <a:ext cx="515632" cy="515630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999" r="-1999" t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336584" y="330132"/>
            <a:ext cx="1973858" cy="96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7"/>
              </a:lnSpc>
            </a:pPr>
            <a:r>
              <a:rPr lang="en-US" sz="5705">
                <a:solidFill>
                  <a:srgbClr val="420C44"/>
                </a:solidFill>
                <a:latin typeface="Moontime"/>
              </a:rPr>
              <a:t>Conveceasy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3336584" y="1204384"/>
            <a:ext cx="1973858" cy="0"/>
          </a:xfrm>
          <a:prstGeom prst="line">
            <a:avLst/>
          </a:prstGeom>
          <a:ln cap="flat" w="47625">
            <a:solidFill>
              <a:srgbClr val="862D8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8197673" y="5653369"/>
            <a:ext cx="4720389" cy="3301245"/>
            <a:chOff x="0" y="0"/>
            <a:chExt cx="6293852" cy="4401660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0" y="7647"/>
              <a:ext cx="2447672" cy="4394013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3744606" y="0"/>
              <a:ext cx="2549246" cy="4401660"/>
            </a:xfrm>
            <a:prstGeom prst="rect">
              <a:avLst/>
            </a:prstGeom>
          </p:spPr>
        </p:pic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2161798" y="7647"/>
              <a:ext cx="1947923" cy="4006011"/>
              <a:chOff x="0" y="0"/>
              <a:chExt cx="4940300" cy="1016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247650" y="241300"/>
                <a:ext cx="4438650" cy="9664700"/>
              </a:xfrm>
              <a:custGeom>
                <a:avLst/>
                <a:gdLst/>
                <a:ahLst/>
                <a:cxnLst/>
                <a:rect r="r" b="b" t="t" l="l"/>
                <a:pathLst>
                  <a:path h="9664700" w="4438650">
                    <a:moveTo>
                      <a:pt x="4438650" y="9664700"/>
                    </a:moveTo>
                    <a:lnTo>
                      <a:pt x="0" y="9664700"/>
                    </a:lnTo>
                    <a:lnTo>
                      <a:pt x="0" y="0"/>
                    </a:lnTo>
                    <a:lnTo>
                      <a:pt x="4438650" y="0"/>
                    </a:lnTo>
                    <a:lnTo>
                      <a:pt x="4438650" y="966470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r="0" t="-1029" b="-1029"/>
                </a:stretch>
              </a:blip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4940300" cy="10160000"/>
              </a:xfrm>
              <a:custGeom>
                <a:avLst/>
                <a:gdLst/>
                <a:ahLst/>
                <a:cxnLst/>
                <a:rect r="r" b="b" t="t" l="l"/>
                <a:pathLst>
                  <a:path h="10160000" w="4940300">
                    <a:moveTo>
                      <a:pt x="4940300" y="10160000"/>
                    </a:moveTo>
                    <a:lnTo>
                      <a:pt x="0" y="10160000"/>
                    </a:lnTo>
                    <a:lnTo>
                      <a:pt x="0" y="0"/>
                    </a:lnTo>
                    <a:lnTo>
                      <a:pt x="4940300" y="0"/>
                    </a:lnTo>
                    <a:lnTo>
                      <a:pt x="4940300" y="10160000"/>
                    </a:lnTo>
                    <a:close/>
                  </a:path>
                </a:pathLst>
              </a:custGeom>
              <a:blipFill>
                <a:blip r:embed="rId10"/>
                <a:stretch>
                  <a:fillRect l="0" r="0" t="0" b="0"/>
                </a:stretch>
              </a:blip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13437440" y="5875358"/>
            <a:ext cx="2659190" cy="837025"/>
            <a:chOff x="0" y="0"/>
            <a:chExt cx="645557" cy="203200"/>
          </a:xfrm>
        </p:grpSpPr>
        <p:sp>
          <p:nvSpPr>
            <p:cNvPr name="Freeform 20" id="20"/>
            <p:cNvSpPr/>
            <p:nvPr/>
          </p:nvSpPr>
          <p:spPr>
            <a:xfrm>
              <a:off x="63181" y="-118480"/>
              <a:ext cx="519196" cy="440159"/>
            </a:xfrm>
            <a:custGeom>
              <a:avLst/>
              <a:gdLst/>
              <a:ahLst/>
              <a:cxnLst/>
              <a:rect r="r" b="b" t="t" l="l"/>
              <a:pathLst>
                <a:path h="440159" w="519196">
                  <a:moveTo>
                    <a:pt x="379176" y="118480"/>
                  </a:moveTo>
                  <a:lnTo>
                    <a:pt x="379176" y="118480"/>
                  </a:lnTo>
                  <a:cubicBezTo>
                    <a:pt x="333191" y="38832"/>
                    <a:pt x="239444" y="0"/>
                    <a:pt x="150608" y="23804"/>
                  </a:cubicBezTo>
                  <a:cubicBezTo>
                    <a:pt x="61772" y="47607"/>
                    <a:pt x="0" y="128111"/>
                    <a:pt x="0" y="220080"/>
                  </a:cubicBezTo>
                  <a:cubicBezTo>
                    <a:pt x="0" y="312049"/>
                    <a:pt x="61772" y="392553"/>
                    <a:pt x="150608" y="416356"/>
                  </a:cubicBezTo>
                  <a:cubicBezTo>
                    <a:pt x="239444" y="440160"/>
                    <a:pt x="333191" y="401328"/>
                    <a:pt x="379176" y="321680"/>
                  </a:cubicBezTo>
                  <a:lnTo>
                    <a:pt x="140019" y="321680"/>
                  </a:lnTo>
                  <a:cubicBezTo>
                    <a:pt x="186004" y="401328"/>
                    <a:pt x="279752" y="440160"/>
                    <a:pt x="368587" y="416356"/>
                  </a:cubicBezTo>
                  <a:cubicBezTo>
                    <a:pt x="457423" y="392553"/>
                    <a:pt x="519195" y="312049"/>
                    <a:pt x="519195" y="220080"/>
                  </a:cubicBezTo>
                  <a:cubicBezTo>
                    <a:pt x="519195" y="128111"/>
                    <a:pt x="457423" y="47607"/>
                    <a:pt x="368587" y="23804"/>
                  </a:cubicBezTo>
                  <a:cubicBezTo>
                    <a:pt x="279752" y="0"/>
                    <a:pt x="186004" y="38832"/>
                    <a:pt x="140019" y="118480"/>
                  </a:cubicBezTo>
                  <a:close/>
                </a:path>
              </a:pathLst>
            </a:custGeom>
            <a:solidFill>
              <a:srgbClr val="862D8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Gotham"/>
                </a:rPr>
                <a:t>Keunggulan Produk</a:t>
              </a: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50891">
            <a:off x="14778906" y="1496500"/>
            <a:ext cx="1738310" cy="2268594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5516163" y="2046096"/>
            <a:ext cx="1841472" cy="579634"/>
            <a:chOff x="0" y="0"/>
            <a:chExt cx="645557" cy="203200"/>
          </a:xfrm>
        </p:grpSpPr>
        <p:sp>
          <p:nvSpPr>
            <p:cNvPr name="Freeform 24" id="24"/>
            <p:cNvSpPr/>
            <p:nvPr/>
          </p:nvSpPr>
          <p:spPr>
            <a:xfrm>
              <a:off x="63181" y="-118480"/>
              <a:ext cx="519196" cy="440159"/>
            </a:xfrm>
            <a:custGeom>
              <a:avLst/>
              <a:gdLst/>
              <a:ahLst/>
              <a:cxnLst/>
              <a:rect r="r" b="b" t="t" l="l"/>
              <a:pathLst>
                <a:path h="440159" w="519196">
                  <a:moveTo>
                    <a:pt x="379176" y="118480"/>
                  </a:moveTo>
                  <a:lnTo>
                    <a:pt x="379176" y="118480"/>
                  </a:lnTo>
                  <a:cubicBezTo>
                    <a:pt x="333191" y="38832"/>
                    <a:pt x="239444" y="0"/>
                    <a:pt x="150608" y="23804"/>
                  </a:cubicBezTo>
                  <a:cubicBezTo>
                    <a:pt x="61772" y="47607"/>
                    <a:pt x="0" y="128111"/>
                    <a:pt x="0" y="220080"/>
                  </a:cubicBezTo>
                  <a:cubicBezTo>
                    <a:pt x="0" y="312049"/>
                    <a:pt x="61772" y="392553"/>
                    <a:pt x="150608" y="416356"/>
                  </a:cubicBezTo>
                  <a:cubicBezTo>
                    <a:pt x="239444" y="440160"/>
                    <a:pt x="333191" y="401328"/>
                    <a:pt x="379176" y="321680"/>
                  </a:cubicBezTo>
                  <a:lnTo>
                    <a:pt x="140019" y="321680"/>
                  </a:lnTo>
                  <a:cubicBezTo>
                    <a:pt x="186004" y="401328"/>
                    <a:pt x="279752" y="440160"/>
                    <a:pt x="368587" y="416356"/>
                  </a:cubicBezTo>
                  <a:cubicBezTo>
                    <a:pt x="457423" y="392553"/>
                    <a:pt x="519195" y="312049"/>
                    <a:pt x="519195" y="220080"/>
                  </a:cubicBezTo>
                  <a:cubicBezTo>
                    <a:pt x="519195" y="128111"/>
                    <a:pt x="457423" y="47607"/>
                    <a:pt x="368587" y="23804"/>
                  </a:cubicBezTo>
                  <a:cubicBezTo>
                    <a:pt x="279752" y="0"/>
                    <a:pt x="186004" y="38832"/>
                    <a:pt x="140019" y="118480"/>
                  </a:cubicBezTo>
                  <a:close/>
                </a:path>
              </a:pathLst>
            </a:custGeom>
            <a:solidFill>
              <a:srgbClr val="862D8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Gotham"/>
                </a:rPr>
                <a:t>Fitur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2038950" y="2760645"/>
            <a:ext cx="929413" cy="93673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2112489" y="3908620"/>
            <a:ext cx="855875" cy="762376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6585098" y="2883121"/>
            <a:ext cx="892852" cy="798486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6585098" y="3869229"/>
            <a:ext cx="929222" cy="834105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3041897" y="4164965"/>
            <a:ext cx="3345568" cy="712398"/>
            <a:chOff x="0" y="0"/>
            <a:chExt cx="3101374" cy="660400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3101374" cy="660400"/>
            </a:xfrm>
            <a:custGeom>
              <a:avLst/>
              <a:gdLst/>
              <a:ahLst/>
              <a:cxnLst/>
              <a:rect r="r" b="b" t="t" l="l"/>
              <a:pathLst>
                <a:path h="660400" w="3101374">
                  <a:moveTo>
                    <a:pt x="297691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914" y="0"/>
                  </a:lnTo>
                  <a:cubicBezTo>
                    <a:pt x="3045494" y="0"/>
                    <a:pt x="3101374" y="55880"/>
                    <a:pt x="3101374" y="124460"/>
                  </a:cubicBezTo>
                  <a:lnTo>
                    <a:pt x="3101374" y="535940"/>
                  </a:lnTo>
                  <a:cubicBezTo>
                    <a:pt x="3101374" y="604520"/>
                    <a:pt x="3045494" y="660400"/>
                    <a:pt x="2976914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3041897" y="3137791"/>
            <a:ext cx="3345568" cy="712398"/>
            <a:chOff x="0" y="0"/>
            <a:chExt cx="3101374" cy="66040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3101374" cy="660400"/>
            </a:xfrm>
            <a:custGeom>
              <a:avLst/>
              <a:gdLst/>
              <a:ahLst/>
              <a:cxnLst/>
              <a:rect r="r" b="b" t="t" l="l"/>
              <a:pathLst>
                <a:path h="660400" w="3101374">
                  <a:moveTo>
                    <a:pt x="297691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914" y="0"/>
                  </a:lnTo>
                  <a:cubicBezTo>
                    <a:pt x="3045494" y="0"/>
                    <a:pt x="3101374" y="55880"/>
                    <a:pt x="3101374" y="124460"/>
                  </a:cubicBezTo>
                  <a:lnTo>
                    <a:pt x="3101374" y="535940"/>
                  </a:lnTo>
                  <a:cubicBezTo>
                    <a:pt x="3101374" y="604520"/>
                    <a:pt x="3045494" y="660400"/>
                    <a:pt x="2976914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7551221" y="4114385"/>
            <a:ext cx="2715918" cy="712398"/>
            <a:chOff x="0" y="0"/>
            <a:chExt cx="2517682" cy="660400"/>
          </a:xfrm>
        </p:grpSpPr>
        <p:sp>
          <p:nvSpPr>
            <p:cNvPr name="Freeform 35" id="35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55616">
            <a:off x="11632737" y="1545182"/>
            <a:ext cx="1738310" cy="2268594"/>
          </a:xfrm>
          <a:prstGeom prst="rect">
            <a:avLst/>
          </a:prstGeom>
        </p:spPr>
      </p:pic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2910027" y="390767"/>
            <a:ext cx="2285680" cy="4700627"/>
            <a:chOff x="0" y="0"/>
            <a:chExt cx="4940300" cy="10160000"/>
          </a:xfrm>
        </p:grpSpPr>
        <p:sp>
          <p:nvSpPr>
            <p:cNvPr name="Freeform 38" id="38"/>
            <p:cNvSpPr/>
            <p:nvPr/>
          </p:nvSpPr>
          <p:spPr>
            <a:xfrm>
              <a:off x="247650" y="241300"/>
              <a:ext cx="4438650" cy="9664700"/>
            </a:xfrm>
            <a:custGeom>
              <a:avLst/>
              <a:gdLst/>
              <a:ahLst/>
              <a:cxnLst/>
              <a:rect r="r" b="b" t="t" l="l"/>
              <a:pathLst>
                <a:path h="9664700" w="4438650">
                  <a:moveTo>
                    <a:pt x="4438650" y="9664700"/>
                  </a:moveTo>
                  <a:lnTo>
                    <a:pt x="0" y="9664700"/>
                  </a:lnTo>
                  <a:lnTo>
                    <a:pt x="0" y="0"/>
                  </a:lnTo>
                  <a:lnTo>
                    <a:pt x="4438650" y="0"/>
                  </a:lnTo>
                  <a:lnTo>
                    <a:pt x="4438650" y="9664700"/>
                  </a:lnTo>
                  <a:close/>
                </a:path>
              </a:pathLst>
            </a:custGeom>
            <a:blipFill>
              <a:blip r:embed="rId17"/>
              <a:stretch>
                <a:fillRect l="0" r="0" t="-1029" b="-1029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>
              <a:off x="0" y="0"/>
              <a:ext cx="49403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4940300">
                  <a:moveTo>
                    <a:pt x="4940300" y="10160000"/>
                  </a:moveTo>
                  <a:lnTo>
                    <a:pt x="0" y="10160000"/>
                  </a:lnTo>
                  <a:lnTo>
                    <a:pt x="0" y="0"/>
                  </a:lnTo>
                  <a:lnTo>
                    <a:pt x="4940300" y="0"/>
                  </a:lnTo>
                  <a:lnTo>
                    <a:pt x="4940300" y="10160000"/>
                  </a:lnTo>
                  <a:close/>
                </a:path>
              </a:pathLst>
            </a:custGeom>
            <a:blipFill>
              <a:blip r:embed="rId10"/>
              <a:stretch>
                <a:fillRect l="0" r="0" t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7551931" y="3137791"/>
            <a:ext cx="2715918" cy="712398"/>
            <a:chOff x="0" y="0"/>
            <a:chExt cx="2517682" cy="660400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8996186" y="9755973"/>
            <a:ext cx="1506995" cy="3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2D9F2"/>
                </a:solidFill>
                <a:latin typeface="Gotham"/>
              </a:rPr>
              <a:t>Kelompok B12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276814" y="1296796"/>
            <a:ext cx="653891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862D86"/>
                </a:solidFill>
                <a:latin typeface="Decalotype Bold"/>
              </a:rPr>
              <a:t>"Kelola usaha dan pesan konveksi dengan mudah dan efisien"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079750" y="9405500"/>
            <a:ext cx="2383036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2D9F2"/>
                </a:solidFill>
                <a:latin typeface="Gotham"/>
              </a:rPr>
              <a:t>Amalinda Jayanty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2D9F2"/>
                </a:solidFill>
                <a:latin typeface="Gotham"/>
              </a:rPr>
              <a:t>(5026201152)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36582" y="9405500"/>
            <a:ext cx="1906786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2D9F2"/>
                </a:solidFill>
                <a:latin typeface="Gotham"/>
              </a:rPr>
              <a:t>Nur Laila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2D9F2"/>
                </a:solidFill>
                <a:latin typeface="Gotham"/>
              </a:rPr>
              <a:t>(5026201030)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4744" y="9503443"/>
            <a:ext cx="5209707" cy="53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17"/>
              </a:lnSpc>
            </a:pPr>
            <a:r>
              <a:rPr lang="en-US" sz="1512">
                <a:solidFill>
                  <a:srgbClr val="F2D9F2"/>
                </a:solidFill>
                <a:latin typeface="Gotham"/>
              </a:rPr>
              <a:t>Website : </a:t>
            </a:r>
          </a:p>
          <a:p>
            <a:pPr algn="just">
              <a:lnSpc>
                <a:spcPts val="2117"/>
              </a:lnSpc>
            </a:pPr>
            <a:r>
              <a:rPr lang="en-US" u="sng" sz="1512">
                <a:solidFill>
                  <a:srgbClr val="F2D9F2"/>
                </a:solidFill>
                <a:latin typeface="Gotham"/>
              </a:rPr>
              <a:t>https://intip.in/WebConveceasy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924318" y="9503443"/>
            <a:ext cx="5209707" cy="53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17"/>
              </a:lnSpc>
            </a:pPr>
            <a:r>
              <a:rPr lang="en-US" sz="1512">
                <a:solidFill>
                  <a:srgbClr val="F2D9F2"/>
                </a:solidFill>
                <a:latin typeface="Gotham"/>
              </a:rPr>
              <a:t>Prototype: </a:t>
            </a:r>
          </a:p>
          <a:p>
            <a:pPr algn="r">
              <a:lnSpc>
                <a:spcPts val="2117"/>
              </a:lnSpc>
            </a:pPr>
            <a:r>
              <a:rPr lang="en-US" u="sng" sz="1512">
                <a:solidFill>
                  <a:srgbClr val="F2D9F2"/>
                </a:solidFill>
                <a:latin typeface="Gotham"/>
              </a:rPr>
              <a:t>https://intip.in/HiFiConveceasy/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3400764" y="6909939"/>
            <a:ext cx="2715918" cy="712398"/>
            <a:chOff x="0" y="0"/>
            <a:chExt cx="2517682" cy="660400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3708106" y="7029698"/>
            <a:ext cx="211785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Aplikasi berbasis metode mobile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977351" y="2835496"/>
            <a:ext cx="1381263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u="sng" sz="1599">
                <a:solidFill>
                  <a:srgbClr val="862D86"/>
                </a:solidFill>
                <a:latin typeface="Gotham"/>
              </a:rPr>
              <a:t>Pencatatan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3380712" y="7857958"/>
            <a:ext cx="2715918" cy="712398"/>
            <a:chOff x="0" y="0"/>
            <a:chExt cx="2517682" cy="660400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3699794" y="8000798"/>
            <a:ext cx="211785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Tampilan UI/UX friendly user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986876" y="3840700"/>
            <a:ext cx="146230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u="sng" sz="1599">
                <a:solidFill>
                  <a:srgbClr val="862D86"/>
                </a:solidFill>
                <a:latin typeface="Gotham"/>
              </a:rPr>
              <a:t>Pembayaran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096655" y="4181060"/>
            <a:ext cx="3197953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Pembayaran dilakukan secara digital dan dilakukan diawal dengan beberapa metode pembayaran yang dapat dipilih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096655" y="3175856"/>
            <a:ext cx="3197953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Pencatatan dilakukan secara digital meliputi pencatatan bahan baku dan pesanan pembelian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551931" y="2835496"/>
            <a:ext cx="1381263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u="sng" sz="1599">
                <a:solidFill>
                  <a:srgbClr val="862D86"/>
                </a:solidFill>
                <a:latin typeface="Gotham"/>
              </a:rPr>
              <a:t>Pemantauan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501685" y="3831175"/>
            <a:ext cx="1166695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u="sng" sz="1599">
                <a:solidFill>
                  <a:srgbClr val="862D86"/>
                </a:solidFill>
                <a:latin typeface="Gotham"/>
              </a:rPr>
              <a:t>Penilaian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611464" y="4171535"/>
            <a:ext cx="259543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Penilaian produk dari jasa konveksi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611464" y="3166331"/>
            <a:ext cx="2595431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Pemantauan progress produksi dari pembuatan pola hingga pesanan selesai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2228047" y="5920407"/>
            <a:ext cx="2659190" cy="837025"/>
            <a:chOff x="0" y="0"/>
            <a:chExt cx="645557" cy="203200"/>
          </a:xfrm>
        </p:grpSpPr>
        <p:sp>
          <p:nvSpPr>
            <p:cNvPr name="Freeform 63" id="63"/>
            <p:cNvSpPr/>
            <p:nvPr/>
          </p:nvSpPr>
          <p:spPr>
            <a:xfrm>
              <a:off x="63181" y="-118480"/>
              <a:ext cx="519196" cy="440159"/>
            </a:xfrm>
            <a:custGeom>
              <a:avLst/>
              <a:gdLst/>
              <a:ahLst/>
              <a:cxnLst/>
              <a:rect r="r" b="b" t="t" l="l"/>
              <a:pathLst>
                <a:path h="440159" w="519196">
                  <a:moveTo>
                    <a:pt x="379176" y="118480"/>
                  </a:moveTo>
                  <a:lnTo>
                    <a:pt x="379176" y="118480"/>
                  </a:lnTo>
                  <a:cubicBezTo>
                    <a:pt x="333191" y="38832"/>
                    <a:pt x="239444" y="0"/>
                    <a:pt x="150608" y="23804"/>
                  </a:cubicBezTo>
                  <a:cubicBezTo>
                    <a:pt x="61772" y="47607"/>
                    <a:pt x="0" y="128111"/>
                    <a:pt x="0" y="220080"/>
                  </a:cubicBezTo>
                  <a:cubicBezTo>
                    <a:pt x="0" y="312049"/>
                    <a:pt x="61772" y="392553"/>
                    <a:pt x="150608" y="416356"/>
                  </a:cubicBezTo>
                  <a:cubicBezTo>
                    <a:pt x="239444" y="440160"/>
                    <a:pt x="333191" y="401328"/>
                    <a:pt x="379176" y="321680"/>
                  </a:cubicBezTo>
                  <a:lnTo>
                    <a:pt x="140019" y="321680"/>
                  </a:lnTo>
                  <a:cubicBezTo>
                    <a:pt x="186004" y="401328"/>
                    <a:pt x="279752" y="440160"/>
                    <a:pt x="368587" y="416356"/>
                  </a:cubicBezTo>
                  <a:cubicBezTo>
                    <a:pt x="457423" y="392553"/>
                    <a:pt x="519195" y="312049"/>
                    <a:pt x="519195" y="220080"/>
                  </a:cubicBezTo>
                  <a:cubicBezTo>
                    <a:pt x="519195" y="128111"/>
                    <a:pt x="457423" y="47607"/>
                    <a:pt x="368587" y="23804"/>
                  </a:cubicBezTo>
                  <a:cubicBezTo>
                    <a:pt x="279752" y="0"/>
                    <a:pt x="186004" y="38832"/>
                    <a:pt x="140019" y="118480"/>
                  </a:cubicBezTo>
                  <a:close/>
                </a:path>
              </a:pathLst>
            </a:custGeom>
            <a:solidFill>
              <a:srgbClr val="862D8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Gotham"/>
                </a:rPr>
                <a:t>Latar Belakang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2191370" y="6954988"/>
            <a:ext cx="2715918" cy="712398"/>
            <a:chOff x="0" y="0"/>
            <a:chExt cx="2517682" cy="660400"/>
          </a:xfrm>
        </p:grpSpPr>
        <p:sp>
          <p:nvSpPr>
            <p:cNvPr name="Freeform 66" id="66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7" id="67"/>
          <p:cNvSpPr txBox="true"/>
          <p:nvPr/>
        </p:nvSpPr>
        <p:spPr>
          <a:xfrm rot="0">
            <a:off x="2498713" y="7005082"/>
            <a:ext cx="2117856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Meningkatnya kebutuhan pakaian oleh masyarakat setiap tahunnya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2171319" y="7903008"/>
            <a:ext cx="2715918" cy="712398"/>
            <a:chOff x="0" y="0"/>
            <a:chExt cx="2517682" cy="660400"/>
          </a:xfrm>
        </p:grpSpPr>
        <p:sp>
          <p:nvSpPr>
            <p:cNvPr name="Freeform 69" id="69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0" id="70"/>
          <p:cNvSpPr txBox="true"/>
          <p:nvPr/>
        </p:nvSpPr>
        <p:spPr>
          <a:xfrm rot="0">
            <a:off x="2419650" y="7953137"/>
            <a:ext cx="225935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Masih digunakannya sistem secara manual oleh pemilik konveksi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5042181" y="5875358"/>
            <a:ext cx="2659190" cy="837025"/>
            <a:chOff x="0" y="0"/>
            <a:chExt cx="645557" cy="203200"/>
          </a:xfrm>
        </p:grpSpPr>
        <p:sp>
          <p:nvSpPr>
            <p:cNvPr name="Freeform 72" id="72"/>
            <p:cNvSpPr/>
            <p:nvPr/>
          </p:nvSpPr>
          <p:spPr>
            <a:xfrm>
              <a:off x="63181" y="-118480"/>
              <a:ext cx="519196" cy="440159"/>
            </a:xfrm>
            <a:custGeom>
              <a:avLst/>
              <a:gdLst/>
              <a:ahLst/>
              <a:cxnLst/>
              <a:rect r="r" b="b" t="t" l="l"/>
              <a:pathLst>
                <a:path h="440159" w="519196">
                  <a:moveTo>
                    <a:pt x="379176" y="118480"/>
                  </a:moveTo>
                  <a:lnTo>
                    <a:pt x="379176" y="118480"/>
                  </a:lnTo>
                  <a:cubicBezTo>
                    <a:pt x="333191" y="38832"/>
                    <a:pt x="239444" y="0"/>
                    <a:pt x="150608" y="23804"/>
                  </a:cubicBezTo>
                  <a:cubicBezTo>
                    <a:pt x="61772" y="47607"/>
                    <a:pt x="0" y="128111"/>
                    <a:pt x="0" y="220080"/>
                  </a:cubicBezTo>
                  <a:cubicBezTo>
                    <a:pt x="0" y="312049"/>
                    <a:pt x="61772" y="392553"/>
                    <a:pt x="150608" y="416356"/>
                  </a:cubicBezTo>
                  <a:cubicBezTo>
                    <a:pt x="239444" y="440160"/>
                    <a:pt x="333191" y="401328"/>
                    <a:pt x="379176" y="321680"/>
                  </a:cubicBezTo>
                  <a:lnTo>
                    <a:pt x="140019" y="321680"/>
                  </a:lnTo>
                  <a:cubicBezTo>
                    <a:pt x="186004" y="401328"/>
                    <a:pt x="279752" y="440160"/>
                    <a:pt x="368587" y="416356"/>
                  </a:cubicBezTo>
                  <a:cubicBezTo>
                    <a:pt x="457423" y="392553"/>
                    <a:pt x="519195" y="312049"/>
                    <a:pt x="519195" y="220080"/>
                  </a:cubicBezTo>
                  <a:cubicBezTo>
                    <a:pt x="519195" y="128111"/>
                    <a:pt x="457423" y="47607"/>
                    <a:pt x="368587" y="23804"/>
                  </a:cubicBezTo>
                  <a:cubicBezTo>
                    <a:pt x="279752" y="0"/>
                    <a:pt x="186004" y="38832"/>
                    <a:pt x="140019" y="118480"/>
                  </a:cubicBezTo>
                  <a:close/>
                </a:path>
              </a:pathLst>
            </a:custGeom>
            <a:solidFill>
              <a:srgbClr val="862D8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FFFFFF"/>
                  </a:solidFill>
                  <a:latin typeface="Gotham"/>
                </a:rPr>
                <a:t>Tujuan Aplikasi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5005505" y="6909939"/>
            <a:ext cx="2715918" cy="712398"/>
            <a:chOff x="0" y="0"/>
            <a:chExt cx="2517682" cy="660400"/>
          </a:xfrm>
        </p:grpSpPr>
        <p:sp>
          <p:nvSpPr>
            <p:cNvPr name="Freeform 75" id="75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6" id="76"/>
          <p:cNvSpPr txBox="true"/>
          <p:nvPr/>
        </p:nvSpPr>
        <p:spPr>
          <a:xfrm rot="0">
            <a:off x="5130812" y="6960036"/>
            <a:ext cx="2425199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Memudahkan pemilik usaha konveksi dalam proses pencatatan dan pembayaran</a:t>
            </a:r>
          </a:p>
        </p:txBody>
      </p:sp>
      <p:grpSp>
        <p:nvGrpSpPr>
          <p:cNvPr name="Group 77" id="77"/>
          <p:cNvGrpSpPr/>
          <p:nvPr/>
        </p:nvGrpSpPr>
        <p:grpSpPr>
          <a:xfrm rot="0">
            <a:off x="4985453" y="7857958"/>
            <a:ext cx="2715918" cy="712398"/>
            <a:chOff x="0" y="0"/>
            <a:chExt cx="2517682" cy="660400"/>
          </a:xfrm>
        </p:grpSpPr>
        <p:sp>
          <p:nvSpPr>
            <p:cNvPr name="Freeform 78" id="78"/>
            <p:cNvSpPr/>
            <p:nvPr/>
          </p:nvSpPr>
          <p:spPr>
            <a:xfrm>
              <a:off x="0" y="0"/>
              <a:ext cx="2517682" cy="660400"/>
            </a:xfrm>
            <a:custGeom>
              <a:avLst/>
              <a:gdLst/>
              <a:ahLst/>
              <a:cxnLst/>
              <a:rect r="r" b="b" t="t" l="l"/>
              <a:pathLst>
                <a:path h="660400" w="2517682">
                  <a:moveTo>
                    <a:pt x="23932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93222" y="0"/>
                  </a:lnTo>
                  <a:cubicBezTo>
                    <a:pt x="2461802" y="0"/>
                    <a:pt x="2517682" y="55880"/>
                    <a:pt x="2517682" y="124460"/>
                  </a:cubicBezTo>
                  <a:lnTo>
                    <a:pt x="2517682" y="535940"/>
                  </a:lnTo>
                  <a:cubicBezTo>
                    <a:pt x="2517682" y="604520"/>
                    <a:pt x="2461802" y="660400"/>
                    <a:pt x="2393222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9" id="79"/>
          <p:cNvSpPr txBox="true"/>
          <p:nvPr/>
        </p:nvSpPr>
        <p:spPr>
          <a:xfrm rot="0">
            <a:off x="5153307" y="7869319"/>
            <a:ext cx="2436939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420C44"/>
                </a:solidFill>
                <a:latin typeface="Gotham"/>
              </a:rPr>
              <a:t>Memudahkan pelanggan dalam pemantauan progress pembuatan produk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DAFCL4WCGmI</dc:identifier>
  <dcterms:modified xsi:type="dcterms:W3CDTF">2011-08-01T06:04:30Z</dcterms:modified>
  <cp:revision>1</cp:revision>
  <dc:title>Latihan A10</dc:title>
</cp:coreProperties>
</file>