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Connecteur droit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re 28"/>
          <p:cNvSpPr>
            <a:spLocks noGrp="1"/>
          </p:cNvSpPr>
          <p:nvPr>
            <p:ph type="ctrTitle"/>
          </p:nvPr>
        </p:nvSpPr>
        <p:spPr>
          <a:xfrm>
            <a:off x="508000" y="4853412"/>
            <a:ext cx="11277600" cy="1222375"/>
          </a:xfrm>
        </p:spPr>
        <p:txBody>
          <a:bodyPr anchor="t"/>
          <a:lstStyle/>
          <a:p>
            <a:r>
              <a:rPr kumimoji="0" lang="fr-FR" smtClean="0"/>
              <a:t>Cliquez pour modifier le style du titre</a:t>
            </a:r>
            <a:endParaRPr kumimoji="0" lang="en-US"/>
          </a:p>
        </p:txBody>
      </p:sp>
      <p:sp>
        <p:nvSpPr>
          <p:cNvPr id="9" name="Sous-titr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16" name="Espace réservé de la date 15"/>
          <p:cNvSpPr>
            <a:spLocks noGrp="1"/>
          </p:cNvSpPr>
          <p:nvPr>
            <p:ph type="dt" sz="half" idx="10"/>
          </p:nvPr>
        </p:nvSpPr>
        <p:spPr/>
        <p:txBody>
          <a:bodyPr/>
          <a:lstStyle/>
          <a:p>
            <a:fld id="{7F5717E5-EF70-4369-AA74-412CC80ED5E5}" type="datetimeFigureOut">
              <a:rPr lang="fr-FR" smtClean="0"/>
              <a:pPr/>
              <a:t>26/01/2023</a:t>
            </a:fld>
            <a:endParaRPr lang="fr-FR"/>
          </a:p>
        </p:txBody>
      </p:sp>
      <p:sp>
        <p:nvSpPr>
          <p:cNvPr id="2" name="Espace réservé du pied de page 1"/>
          <p:cNvSpPr>
            <a:spLocks noGrp="1"/>
          </p:cNvSpPr>
          <p:nvPr>
            <p:ph type="ftr" sz="quarter" idx="11"/>
          </p:nvPr>
        </p:nvSpPr>
        <p:spPr/>
        <p:txBody>
          <a:bodyPr/>
          <a:lstStyle/>
          <a:p>
            <a:endParaRPr lang="fr-FR"/>
          </a:p>
        </p:txBody>
      </p:sp>
      <p:sp>
        <p:nvSpPr>
          <p:cNvPr id="15" name="Espace réservé du numéro de diapositive 14"/>
          <p:cNvSpPr>
            <a:spLocks noGrp="1"/>
          </p:cNvSpPr>
          <p:nvPr>
            <p:ph type="sldNum" sz="quarter" idx="12"/>
          </p:nvPr>
        </p:nvSpPr>
        <p:spPr>
          <a:xfrm>
            <a:off x="10972800" y="6473952"/>
            <a:ext cx="1011936" cy="246888"/>
          </a:xfrm>
        </p:spPr>
        <p:txBody>
          <a:bodyPr/>
          <a:lstStyle/>
          <a:p>
            <a:fld id="{B679B192-D59C-4C18-A50F-21641ABE6DB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F5717E5-EF70-4369-AA74-412CC80ED5E5}" type="datetimeFigureOut">
              <a:rPr lang="fr-FR" smtClean="0"/>
              <a:pPr/>
              <a:t>26/01/2023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79B192-D59C-4C18-A50F-21641ABE6DB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144000" y="549277"/>
            <a:ext cx="2438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609600" y="549277"/>
            <a:ext cx="83312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F5717E5-EF70-4369-AA74-412CC80ED5E5}" type="datetimeFigureOut">
              <a:rPr lang="fr-FR" smtClean="0"/>
              <a:pPr/>
              <a:t>26/01/2023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79B192-D59C-4C18-A50F-21641ABE6DB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kumimoji="0" lang="fr-FR" smtClean="0"/>
              <a:t>Cliquez pour modifier le style du titre</a:t>
            </a:r>
            <a:endParaRPr kumimoji="0" lang="en-US"/>
          </a:p>
        </p:txBody>
      </p:sp>
      <p:sp>
        <p:nvSpPr>
          <p:cNvPr id="27" name="Espace réservé du contenu 26"/>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space réservé de la date 24"/>
          <p:cNvSpPr>
            <a:spLocks noGrp="1"/>
          </p:cNvSpPr>
          <p:nvPr>
            <p:ph type="dt" sz="half" idx="10"/>
          </p:nvPr>
        </p:nvSpPr>
        <p:spPr/>
        <p:txBody>
          <a:bodyPr/>
          <a:lstStyle/>
          <a:p>
            <a:fld id="{7F5717E5-EF70-4369-AA74-412CC80ED5E5}" type="datetimeFigureOut">
              <a:rPr lang="fr-FR" smtClean="0"/>
              <a:pPr/>
              <a:t>26/01/2023</a:t>
            </a:fld>
            <a:endParaRPr lang="fr-FR"/>
          </a:p>
        </p:txBody>
      </p:sp>
      <p:sp>
        <p:nvSpPr>
          <p:cNvPr id="19" name="Espace réservé du pied de page 18"/>
          <p:cNvSpPr>
            <a:spLocks noGrp="1"/>
          </p:cNvSpPr>
          <p:nvPr>
            <p:ph type="ftr" sz="quarter" idx="11"/>
          </p:nvPr>
        </p:nvSpPr>
        <p:spPr>
          <a:xfrm>
            <a:off x="4775200" y="76201"/>
            <a:ext cx="3860800" cy="288925"/>
          </a:xfrm>
        </p:spPr>
        <p:txBody>
          <a:bodyPr/>
          <a:lstStyle/>
          <a:p>
            <a:endParaRPr lang="fr-FR"/>
          </a:p>
        </p:txBody>
      </p:sp>
      <p:sp>
        <p:nvSpPr>
          <p:cNvPr id="16" name="Espace réservé du numéro de diapositive 15"/>
          <p:cNvSpPr>
            <a:spLocks noGrp="1"/>
          </p:cNvSpPr>
          <p:nvPr>
            <p:ph type="sldNum" sz="quarter" idx="12"/>
          </p:nvPr>
        </p:nvSpPr>
        <p:spPr>
          <a:xfrm>
            <a:off x="10972800" y="6473952"/>
            <a:ext cx="1011936" cy="246888"/>
          </a:xfrm>
        </p:spPr>
        <p:txBody>
          <a:bodyPr/>
          <a:lstStyle/>
          <a:p>
            <a:fld id="{B679B192-D59C-4C18-A50F-21641ABE6DB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2"/>
      </p:bgRef>
    </p:bg>
    <p:spTree>
      <p:nvGrpSpPr>
        <p:cNvPr id="1" name=""/>
        <p:cNvGrpSpPr/>
        <p:nvPr/>
      </p:nvGrpSpPr>
      <p:grpSpPr>
        <a:xfrm>
          <a:off x="0" y="0"/>
          <a:ext cx="0" cy="0"/>
          <a:chOff x="0" y="0"/>
          <a:chExt cx="0" cy="0"/>
        </a:xfrm>
      </p:grpSpPr>
      <p:sp>
        <p:nvSpPr>
          <p:cNvPr id="7" name="Connecteur droit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texte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19" name="Espace réservé de la date 18"/>
          <p:cNvSpPr>
            <a:spLocks noGrp="1"/>
          </p:cNvSpPr>
          <p:nvPr>
            <p:ph type="dt" sz="half" idx="10"/>
          </p:nvPr>
        </p:nvSpPr>
        <p:spPr/>
        <p:txBody>
          <a:bodyPr/>
          <a:lstStyle/>
          <a:p>
            <a:fld id="{7F5717E5-EF70-4369-AA74-412CC80ED5E5}" type="datetimeFigureOut">
              <a:rPr lang="fr-FR" smtClean="0"/>
              <a:pPr/>
              <a:t>26/01/2023</a:t>
            </a:fld>
            <a:endParaRPr lang="fr-FR"/>
          </a:p>
        </p:txBody>
      </p:sp>
      <p:sp>
        <p:nvSpPr>
          <p:cNvPr id="11" name="Espace réservé du pied de page 10"/>
          <p:cNvSpPr>
            <a:spLocks noGrp="1"/>
          </p:cNvSpPr>
          <p:nvPr>
            <p:ph type="ftr" sz="quarter" idx="11"/>
          </p:nvPr>
        </p:nvSpPr>
        <p:spPr/>
        <p:txBody>
          <a:bodyPr/>
          <a:lstStyle/>
          <a:p>
            <a:endParaRPr lang="fr-FR"/>
          </a:p>
        </p:txBody>
      </p:sp>
      <p:sp>
        <p:nvSpPr>
          <p:cNvPr id="16" name="Espace réservé du numéro de diapositive 15"/>
          <p:cNvSpPr>
            <a:spLocks noGrp="1"/>
          </p:cNvSpPr>
          <p:nvPr>
            <p:ph type="sldNum" sz="quarter" idx="12"/>
          </p:nvPr>
        </p:nvSpPr>
        <p:spPr/>
        <p:txBody>
          <a:bodyPr/>
          <a:lstStyle/>
          <a:p>
            <a:fld id="{B679B192-D59C-4C18-A50F-21641ABE6DBD}" type="slidenum">
              <a:rPr lang="fr-FR" smtClean="0"/>
              <a:pPr/>
              <a:t>‹N°›</a:t>
            </a:fld>
            <a:endParaRPr lang="fr-FR"/>
          </a:p>
        </p:txBody>
      </p:sp>
      <p:sp>
        <p:nvSpPr>
          <p:cNvPr id="8" name="Titre 7"/>
          <p:cNvSpPr>
            <a:spLocks noGrp="1"/>
          </p:cNvSpPr>
          <p:nvPr>
            <p:ph type="title"/>
          </p:nvPr>
        </p:nvSpPr>
        <p:spPr>
          <a:xfrm>
            <a:off x="240633" y="2947086"/>
            <a:ext cx="11582400" cy="1184825"/>
          </a:xfrm>
        </p:spPr>
        <p:txBody>
          <a:bodyPr rtlCol="0" anchor="t"/>
          <a:lstStyle>
            <a:lvl1pPr algn="r">
              <a:defRPr/>
            </a:lvl1pPr>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0" name="Titre 19"/>
          <p:cNvSpPr>
            <a:spLocks noGrp="1"/>
          </p:cNvSpPr>
          <p:nvPr>
            <p:ph type="title"/>
          </p:nvPr>
        </p:nvSpPr>
        <p:spPr>
          <a:xfrm>
            <a:off x="402336" y="457200"/>
            <a:ext cx="11582400" cy="841248"/>
          </a:xfrm>
        </p:spPr>
        <p:txBody>
          <a:bodyPr/>
          <a:lstStyle/>
          <a:p>
            <a:r>
              <a:rPr kumimoji="0" lang="fr-FR" smtClean="0"/>
              <a:t>Cliquez pour modifier le style du titre</a:t>
            </a:r>
            <a:endParaRPr kumimoji="0" lang="en-US"/>
          </a:p>
        </p:txBody>
      </p:sp>
      <p:sp>
        <p:nvSpPr>
          <p:cNvPr id="14" name="Espace réservé du contenu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0"/>
          </p:nvPr>
        </p:nvSpPr>
        <p:spPr/>
        <p:txBody>
          <a:bodyPr/>
          <a:lstStyle/>
          <a:p>
            <a:fld id="{7F5717E5-EF70-4369-AA74-412CC80ED5E5}" type="datetimeFigureOut">
              <a:rPr lang="fr-FR" smtClean="0"/>
              <a:pPr/>
              <a:t>26/01/2023</a:t>
            </a:fld>
            <a:endParaRPr lang="fr-FR"/>
          </a:p>
        </p:txBody>
      </p:sp>
      <p:sp>
        <p:nvSpPr>
          <p:cNvPr id="10" name="Espace réservé du pied de page 9"/>
          <p:cNvSpPr>
            <a:spLocks noGrp="1"/>
          </p:cNvSpPr>
          <p:nvPr>
            <p:ph type="ftr" sz="quarter" idx="11"/>
          </p:nvPr>
        </p:nvSpPr>
        <p:spPr/>
        <p:txBody>
          <a:bodyPr/>
          <a:lstStyle/>
          <a:p>
            <a:endParaRPr lang="fr-FR"/>
          </a:p>
        </p:txBody>
      </p:sp>
      <p:sp>
        <p:nvSpPr>
          <p:cNvPr id="31" name="Espace réservé du numéro de diapositive 30"/>
          <p:cNvSpPr>
            <a:spLocks noGrp="1"/>
          </p:cNvSpPr>
          <p:nvPr>
            <p:ph type="sldNum" sz="quarter" idx="12"/>
          </p:nvPr>
        </p:nvSpPr>
        <p:spPr/>
        <p:txBody>
          <a:bodyPr/>
          <a:lstStyle/>
          <a:p>
            <a:fld id="{B679B192-D59C-4C18-A50F-21641ABE6DB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9" name="Titre 28"/>
          <p:cNvSpPr>
            <a:spLocks noGrp="1"/>
          </p:cNvSpPr>
          <p:nvPr>
            <p:ph type="title"/>
          </p:nvPr>
        </p:nvSpPr>
        <p:spPr>
          <a:xfrm>
            <a:off x="406400" y="5410200"/>
            <a:ext cx="11480800" cy="882650"/>
          </a:xfrm>
        </p:spPr>
        <p:txBody>
          <a:bodyPr anchor="ctr"/>
          <a:lstStyle>
            <a:lvl1pPr>
              <a:defRPr/>
            </a:lvl1p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25" name="Espace réservé du texte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8" name="Espace réservé du contenu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0"/>
          </p:nvPr>
        </p:nvSpPr>
        <p:spPr/>
        <p:txBody>
          <a:bodyPr/>
          <a:lstStyle/>
          <a:p>
            <a:fld id="{7F5717E5-EF70-4369-AA74-412CC80ED5E5}" type="datetimeFigureOut">
              <a:rPr lang="fr-FR" smtClean="0"/>
              <a:pPr/>
              <a:t>26/01/2023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10972800" y="6477000"/>
            <a:ext cx="1016000" cy="246888"/>
          </a:xfrm>
        </p:spPr>
        <p:txBody>
          <a:bodyPr/>
          <a:lstStyle/>
          <a:p>
            <a:fld id="{B679B192-D59C-4C18-A50F-21641ABE6DBD}" type="slidenum">
              <a:rPr lang="fr-FR" smtClean="0"/>
              <a:pPr/>
              <a:t>‹N°›</a:t>
            </a:fld>
            <a:endParaRPr lang="fr-FR"/>
          </a:p>
        </p:txBody>
      </p:sp>
      <p:sp>
        <p:nvSpPr>
          <p:cNvPr id="11" name="Connecteur droit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0" name="Titre 29"/>
          <p:cNvSpPr>
            <a:spLocks noGrp="1"/>
          </p:cNvSpPr>
          <p:nvPr>
            <p:ph type="title"/>
          </p:nvPr>
        </p:nvSpPr>
        <p:spPr>
          <a:xfrm>
            <a:off x="402336" y="457200"/>
            <a:ext cx="11582400" cy="841248"/>
          </a:xfrm>
        </p:spPr>
        <p:txBody>
          <a:body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7F5717E5-EF70-4369-AA74-412CC80ED5E5}" type="datetimeFigureOut">
              <a:rPr lang="fr-FR" smtClean="0"/>
              <a:pPr/>
              <a:t>26/01/2023</a:t>
            </a:fld>
            <a:endParaRPr lang="fr-FR"/>
          </a:p>
        </p:txBody>
      </p:sp>
      <p:sp>
        <p:nvSpPr>
          <p:cNvPr id="21" name="Espace réservé du pied de page 20"/>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79B192-D59C-4C18-A50F-21641ABE6DB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7F5717E5-EF70-4369-AA74-412CC80ED5E5}" type="datetimeFigureOut">
              <a:rPr lang="fr-FR" smtClean="0"/>
              <a:pPr/>
              <a:t>26/01/2023</a:t>
            </a:fld>
            <a:endParaRPr lang="fr-FR"/>
          </a:p>
        </p:txBody>
      </p:sp>
      <p:sp>
        <p:nvSpPr>
          <p:cNvPr id="24" name="Espace réservé du pied de page 23"/>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679B192-D59C-4C18-A50F-21641ABE6DB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Connecteur droit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re 11"/>
          <p:cNvSpPr>
            <a:spLocks noGrp="1"/>
          </p:cNvSpPr>
          <p:nvPr>
            <p:ph type="title"/>
          </p:nvPr>
        </p:nvSpPr>
        <p:spPr>
          <a:xfrm>
            <a:off x="609600" y="5486400"/>
            <a:ext cx="11277600" cy="520700"/>
          </a:xfrm>
        </p:spPr>
        <p:txBody>
          <a:bodyPr anchor="ctr"/>
          <a:lstStyle>
            <a:lvl1pPr algn="l">
              <a:buNone/>
              <a:defRPr sz="2000" b="1"/>
            </a:lvl1pPr>
          </a:lstStyle>
          <a:p>
            <a:r>
              <a:rPr kumimoji="0" lang="fr-FR" smtClean="0"/>
              <a:t>Cliquez pour modifier le style du titre</a:t>
            </a:r>
            <a:endParaRPr kumimoji="0" lang="en-US"/>
          </a:p>
        </p:txBody>
      </p:sp>
      <p:sp>
        <p:nvSpPr>
          <p:cNvPr id="26" name="Espace réservé du texte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14" name="Espace réservé du contenu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space réservé de la date 24"/>
          <p:cNvSpPr>
            <a:spLocks noGrp="1"/>
          </p:cNvSpPr>
          <p:nvPr>
            <p:ph type="dt" sz="half" idx="10"/>
          </p:nvPr>
        </p:nvSpPr>
        <p:spPr/>
        <p:txBody>
          <a:bodyPr/>
          <a:lstStyle/>
          <a:p>
            <a:fld id="{7F5717E5-EF70-4369-AA74-412CC80ED5E5}" type="datetimeFigureOut">
              <a:rPr lang="fr-FR" smtClean="0"/>
              <a:pPr/>
              <a:t>26/01/2023</a:t>
            </a:fld>
            <a:endParaRPr lang="fr-FR"/>
          </a:p>
        </p:txBody>
      </p:sp>
      <p:sp>
        <p:nvSpPr>
          <p:cNvPr id="29" name="Espace réservé du pied de page 28"/>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679B192-D59C-4C18-A50F-21641ABE6DB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3" name="Espace réservé pour une image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fr-FR" smtClean="0"/>
              <a:t>Cliquez sur l'icône pour ajouter une image</a:t>
            </a:r>
            <a:endParaRPr kumimoji="0" lang="en-US" dirty="0"/>
          </a:p>
        </p:txBody>
      </p:sp>
      <p:sp>
        <p:nvSpPr>
          <p:cNvPr id="7" name="Espace réservé de la date 6"/>
          <p:cNvSpPr>
            <a:spLocks noGrp="1"/>
          </p:cNvSpPr>
          <p:nvPr>
            <p:ph type="dt" sz="half" idx="10"/>
          </p:nvPr>
        </p:nvSpPr>
        <p:spPr/>
        <p:txBody>
          <a:bodyPr/>
          <a:lstStyle/>
          <a:p>
            <a:fld id="{7F5717E5-EF70-4369-AA74-412CC80ED5E5}" type="datetimeFigureOut">
              <a:rPr lang="fr-FR" smtClean="0"/>
              <a:pPr/>
              <a:t>26/01/2023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31" name="Espace réservé du numéro de diapositive 30"/>
          <p:cNvSpPr>
            <a:spLocks noGrp="1"/>
          </p:cNvSpPr>
          <p:nvPr>
            <p:ph type="sldNum" sz="quarter" idx="12"/>
          </p:nvPr>
        </p:nvSpPr>
        <p:spPr/>
        <p:txBody>
          <a:bodyPr/>
          <a:lstStyle/>
          <a:p>
            <a:fld id="{B679B192-D59C-4C18-A50F-21641ABE6DBD}" type="slidenum">
              <a:rPr lang="fr-FR" smtClean="0"/>
              <a:pPr/>
              <a:t>‹N°›</a:t>
            </a:fld>
            <a:endParaRPr lang="fr-FR"/>
          </a:p>
        </p:txBody>
      </p:sp>
      <p:sp>
        <p:nvSpPr>
          <p:cNvPr id="17" name="Titre 16"/>
          <p:cNvSpPr>
            <a:spLocks noGrp="1"/>
          </p:cNvSpPr>
          <p:nvPr>
            <p:ph type="title"/>
          </p:nvPr>
        </p:nvSpPr>
        <p:spPr>
          <a:xfrm>
            <a:off x="508000" y="4993760"/>
            <a:ext cx="7823200" cy="522288"/>
          </a:xfrm>
        </p:spPr>
        <p:txBody>
          <a:bodyPr anchor="ctr"/>
          <a:lstStyle>
            <a:lvl1pPr algn="l">
              <a:buNone/>
              <a:defRPr sz="2000" b="1"/>
            </a:lvl1pPr>
          </a:lstStyle>
          <a:p>
            <a:r>
              <a:rPr kumimoji="0" lang="fr-FR" smtClean="0"/>
              <a:t>Cliquez pour modifier le style du titre</a:t>
            </a:r>
            <a:endParaRPr kumimoji="0" lang="en-US"/>
          </a:p>
        </p:txBody>
      </p:sp>
      <p:sp>
        <p:nvSpPr>
          <p:cNvPr id="26" name="Espace réservé du texte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Connecteur droit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Espace réservé du texte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1" name="Espace réservé de la date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7F5717E5-EF70-4369-AA74-412CC80ED5E5}" type="datetimeFigureOut">
              <a:rPr lang="fr-FR" smtClean="0"/>
              <a:pPr/>
              <a:t>26/01/2023</a:t>
            </a:fld>
            <a:endParaRPr lang="fr-FR"/>
          </a:p>
        </p:txBody>
      </p:sp>
      <p:sp>
        <p:nvSpPr>
          <p:cNvPr id="28" name="Espace réservé du pied de page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fr-FR"/>
          </a:p>
        </p:txBody>
      </p:sp>
      <p:sp>
        <p:nvSpPr>
          <p:cNvPr id="5" name="Espace réservé du numéro de diapositive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79B192-D59C-4C18-A50F-21641ABE6DBD}" type="slidenum">
              <a:rPr lang="fr-FR" smtClean="0"/>
              <a:pPr/>
              <a:t>‹N°›</a:t>
            </a:fld>
            <a:endParaRPr lang="fr-FR"/>
          </a:p>
        </p:txBody>
      </p:sp>
      <p:sp>
        <p:nvSpPr>
          <p:cNvPr id="10" name="Espace réservé du titre 9"/>
          <p:cNvSpPr>
            <a:spLocks noGrp="1"/>
          </p:cNvSpPr>
          <p:nvPr>
            <p:ph type="title"/>
          </p:nvPr>
        </p:nvSpPr>
        <p:spPr>
          <a:xfrm>
            <a:off x="406400" y="457200"/>
            <a:ext cx="11582400" cy="838200"/>
          </a:xfrm>
          <a:prstGeom prst="rect">
            <a:avLst/>
          </a:prstGeom>
        </p:spPr>
        <p:txBody>
          <a:bodyPr vert="horz" anchor="ctr">
            <a:normAutofit/>
          </a:bodyPr>
          <a:lstStyle/>
          <a:p>
            <a:r>
              <a:rPr kumimoji="0" lang="fr-FR" smtClean="0"/>
              <a:t>Cliquez pour modifier le style du titre</a:t>
            </a:r>
            <a:endParaRPr kumimoji="0" lang="en-US"/>
          </a:p>
        </p:txBody>
      </p:sp>
      <p:sp>
        <p:nvSpPr>
          <p:cNvPr id="9" name="Connecteur droit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Connecteur droit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ntellipaat.com/blog/tutorial/sql-tutorial/introduction-to-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1359580"/>
          </a:xfrm>
        </p:spPr>
        <p:txBody>
          <a:bodyPr>
            <a:normAutofit/>
          </a:bodyPr>
          <a:lstStyle/>
          <a:p>
            <a:pPr algn="ctr"/>
            <a:r>
              <a:rPr lang="fr-FR" sz="4400" b="1" dirty="0" err="1">
                <a:solidFill>
                  <a:srgbClr val="7030A0"/>
                </a:solidFill>
              </a:rPr>
              <a:t>MongoDB</a:t>
            </a:r>
            <a:r>
              <a:rPr lang="fr-FR" sz="4400" b="1" dirty="0">
                <a:solidFill>
                  <a:srgbClr val="7030A0"/>
                </a:solidFill>
              </a:rPr>
              <a:t> VS SQL</a:t>
            </a:r>
            <a:r>
              <a:rPr lang="fr-FR" sz="4400" b="1" dirty="0">
                <a:solidFill>
                  <a:srgbClr val="FFC000"/>
                </a:solidFill>
              </a:rPr>
              <a:t> </a:t>
            </a:r>
          </a:p>
        </p:txBody>
      </p:sp>
      <p:sp>
        <p:nvSpPr>
          <p:cNvPr id="3" name="Sous-titre 2"/>
          <p:cNvSpPr>
            <a:spLocks noGrp="1"/>
          </p:cNvSpPr>
          <p:nvPr>
            <p:ph type="subTitle" idx="1"/>
          </p:nvPr>
        </p:nvSpPr>
        <p:spPr/>
        <p:txBody>
          <a:bodyPr/>
          <a:lstStyle/>
          <a:p>
            <a:r>
              <a:rPr lang="en-US" dirty="0" smtClean="0"/>
              <a:t>type and functionalities</a:t>
            </a:r>
          </a:p>
          <a:p>
            <a:r>
              <a:rPr lang="en-US" dirty="0" smtClean="0"/>
              <a:t>comparison between </a:t>
            </a:r>
            <a:r>
              <a:rPr lang="en-US" dirty="0" err="1" smtClean="0"/>
              <a:t>mongoDB</a:t>
            </a:r>
            <a:r>
              <a:rPr lang="en-US" dirty="0" smtClean="0"/>
              <a:t> and SQL</a:t>
            </a:r>
          </a:p>
          <a:p>
            <a:endParaRPr lang="fr-FR" dirty="0"/>
          </a:p>
        </p:txBody>
      </p:sp>
    </p:spTree>
    <p:extLst>
      <p:ext uri="{BB962C8B-B14F-4D97-AF65-F5344CB8AC3E}">
        <p14:creationId xmlns:p14="http://schemas.microsoft.com/office/powerpoint/2010/main" xmlns="" val="3839127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4727" y="0"/>
            <a:ext cx="11582400" cy="838200"/>
          </a:xfrm>
        </p:spPr>
        <p:txBody>
          <a:bodyPr>
            <a:normAutofit fontScale="90000"/>
          </a:bodyPr>
          <a:lstStyle/>
          <a:p>
            <a:pPr algn="ctr"/>
            <a:r>
              <a:rPr lang="fr-FR" sz="7200" b="1" dirty="0" err="1" smtClean="0">
                <a:solidFill>
                  <a:schemeClr val="bg2">
                    <a:lumMod val="50000"/>
                  </a:schemeClr>
                </a:solidFill>
              </a:rPr>
              <a:t>mongoDB</a:t>
            </a:r>
            <a:endParaRPr lang="fr-FR" sz="7200" b="1" dirty="0">
              <a:solidFill>
                <a:schemeClr val="bg2">
                  <a:lumMod val="50000"/>
                </a:schemeClr>
              </a:solidFill>
            </a:endParaRPr>
          </a:p>
        </p:txBody>
      </p:sp>
      <p:sp>
        <p:nvSpPr>
          <p:cNvPr id="3" name="Espace réservé du contenu 2"/>
          <p:cNvSpPr>
            <a:spLocks noGrp="1"/>
          </p:cNvSpPr>
          <p:nvPr>
            <p:ph idx="1"/>
          </p:nvPr>
        </p:nvSpPr>
        <p:spPr/>
        <p:txBody>
          <a:bodyPr>
            <a:normAutofit/>
          </a:bodyPr>
          <a:lstStyle/>
          <a:p>
            <a:r>
              <a:rPr lang="en-US" dirty="0"/>
              <a:t>Founded in 2007, MongoDB Inc. pioneered a novel method for creating databases. The term MongoDB, which is short for “humongous,” was developed as a mechanism to store the “humongous” amount of data required for scalable use-cases</a:t>
            </a:r>
            <a:r>
              <a:rPr lang="en-US" dirty="0" smtClean="0"/>
              <a:t>.</a:t>
            </a:r>
          </a:p>
          <a:p>
            <a:endParaRPr lang="en-US" dirty="0"/>
          </a:p>
          <a:p>
            <a:r>
              <a:rPr lang="en-US" dirty="0"/>
              <a:t>The massive volume of data needed to scale the expansion of both digital services and websites created a demand for more adaptable database administration and functionality</a:t>
            </a:r>
            <a:r>
              <a:rPr lang="en-US" dirty="0" smtClean="0"/>
              <a:t>.</a:t>
            </a:r>
          </a:p>
          <a:p>
            <a:endParaRPr lang="en-US" dirty="0"/>
          </a:p>
          <a:p>
            <a:endParaRPr lang="en-US" dirty="0" smtClean="0"/>
          </a:p>
          <a:p>
            <a:endParaRPr lang="en-US" dirty="0"/>
          </a:p>
          <a:p>
            <a:endParaRPr lang="en-US" dirty="0" smtClean="0"/>
          </a:p>
          <a:p>
            <a:endParaRPr lang="en-US" dirty="0"/>
          </a:p>
          <a:p>
            <a:endParaRPr lang="fr-FR" dirty="0"/>
          </a:p>
        </p:txBody>
      </p:sp>
    </p:spTree>
    <p:extLst>
      <p:ext uri="{BB962C8B-B14F-4D97-AF65-F5344CB8AC3E}">
        <p14:creationId xmlns:p14="http://schemas.microsoft.com/office/powerpoint/2010/main" xmlns="" val="3988691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need for rapid, information-rich database performance served as inspiration for the creation of MongoDB. The primary design tenet is the use of MongoDB documents for data storage.</a:t>
            </a:r>
          </a:p>
          <a:p>
            <a:r>
              <a:rPr lang="en-US" dirty="0" smtClean="0"/>
              <a:t>E-commerce and content-serving websites, for instance, use MongoDB because of its scalability and flexibility. MongoDB is a high-performance database used by businesses to update data more quickly in terms of its structure and content.</a:t>
            </a:r>
          </a:p>
          <a:p>
            <a:r>
              <a:rPr lang="en-US" b="1" dirty="0" smtClean="0"/>
              <a:t>Get 100% Hike!</a:t>
            </a:r>
          </a:p>
          <a:p>
            <a:endParaRPr lang="fr-FR" dirty="0"/>
          </a:p>
        </p:txBody>
      </p:sp>
    </p:spTree>
    <p:extLst>
      <p:ext uri="{BB962C8B-B14F-4D97-AF65-F5344CB8AC3E}">
        <p14:creationId xmlns:p14="http://schemas.microsoft.com/office/powerpoint/2010/main" xmlns="" val="259378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6291" y="623454"/>
            <a:ext cx="11582400" cy="838200"/>
          </a:xfrm>
        </p:spPr>
        <p:txBody>
          <a:bodyPr>
            <a:noAutofit/>
          </a:bodyPr>
          <a:lstStyle/>
          <a:p>
            <a:pPr algn="ctr"/>
            <a:r>
              <a:rPr lang="fr-FR" sz="7200" b="1" dirty="0" smtClean="0">
                <a:solidFill>
                  <a:schemeClr val="bg2">
                    <a:lumMod val="50000"/>
                  </a:schemeClr>
                </a:solidFill>
              </a:rPr>
              <a:t> SQL</a:t>
            </a:r>
            <a:r>
              <a:rPr lang="fr-FR" sz="7200" dirty="0">
                <a:solidFill>
                  <a:schemeClr val="bg2">
                    <a:lumMod val="50000"/>
                  </a:schemeClr>
                </a:solidFill>
              </a:rPr>
              <a:t/>
            </a:r>
            <a:br>
              <a:rPr lang="fr-FR" sz="7200" dirty="0">
                <a:solidFill>
                  <a:schemeClr val="bg2">
                    <a:lumMod val="50000"/>
                  </a:schemeClr>
                </a:solidFill>
              </a:rPr>
            </a:br>
            <a:endParaRPr lang="fr-FR" sz="7200" dirty="0">
              <a:solidFill>
                <a:schemeClr val="bg2">
                  <a:lumMod val="50000"/>
                </a:schemeClr>
              </a:solidFill>
            </a:endParaRPr>
          </a:p>
        </p:txBody>
      </p:sp>
      <p:sp>
        <p:nvSpPr>
          <p:cNvPr id="3" name="Espace réservé du contenu 2"/>
          <p:cNvSpPr>
            <a:spLocks noGrp="1"/>
          </p:cNvSpPr>
          <p:nvPr>
            <p:ph idx="1"/>
          </p:nvPr>
        </p:nvSpPr>
        <p:spPr/>
        <p:txBody>
          <a:bodyPr>
            <a:normAutofit fontScale="77500" lnSpcReduction="20000"/>
          </a:bodyPr>
          <a:lstStyle/>
          <a:p>
            <a:r>
              <a:rPr lang="en-US" dirty="0"/>
              <a:t>A relational database management system is </a:t>
            </a:r>
            <a:r>
              <a:rPr lang="en-US" dirty="0">
                <a:hlinkClick r:id="rId2"/>
              </a:rPr>
              <a:t>SQL</a:t>
            </a:r>
            <a:r>
              <a:rPr lang="en-US" dirty="0"/>
              <a:t> Server (RDBMS). It is also referred to as </a:t>
            </a:r>
            <a:r>
              <a:rPr lang="en-US" dirty="0" smtClean="0"/>
              <a:t>A relational database management system is SQL Server (RDBMS). It is also referred to as Microsoft SQL Server or MSSQL on occasion. Microsoft created SQL Server, which was first made available on April 24, 1989.</a:t>
            </a:r>
          </a:p>
          <a:p>
            <a:endParaRPr lang="en-US" dirty="0" smtClean="0"/>
          </a:p>
          <a:p>
            <a:r>
              <a:rPr lang="en-US" dirty="0" smtClean="0"/>
              <a:t>On November 4, 2019, SQL Server 2019’s stable release was made available. Programming languages like C and C++ are used to create MSSQL.</a:t>
            </a:r>
          </a:p>
          <a:p>
            <a:endParaRPr lang="en-US" dirty="0" smtClean="0"/>
          </a:p>
          <a:p>
            <a:r>
              <a:rPr lang="en-US" dirty="0" smtClean="0"/>
              <a:t>Based on E. F. </a:t>
            </a:r>
            <a:r>
              <a:rPr lang="en-US" dirty="0" err="1" smtClean="0"/>
              <a:t>Codd’s</a:t>
            </a:r>
            <a:r>
              <a:rPr lang="en-US" dirty="0" smtClean="0"/>
              <a:t> relational paradigm, SQL Server was created. Data is kept in tables in RDBMS, and linkages between tables are preserved.</a:t>
            </a:r>
          </a:p>
          <a:p>
            <a:endParaRPr lang="en-US" dirty="0" smtClean="0"/>
          </a:p>
          <a:p>
            <a:r>
              <a:rPr lang="en-US" dirty="0" smtClean="0"/>
              <a:t>Data is arranged in rows and columns in tables. Each row in the table represents an entry or a record, while each column represents a certain field or feature.</a:t>
            </a:r>
            <a:endParaRPr lang="fr-FR" dirty="0"/>
          </a:p>
        </p:txBody>
      </p:sp>
    </p:spTree>
    <p:extLst>
      <p:ext uri="{BB962C8B-B14F-4D97-AF65-F5344CB8AC3E}">
        <p14:creationId xmlns:p14="http://schemas.microsoft.com/office/powerpoint/2010/main" xmlns="" val="1251147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77500" lnSpcReduction="20000"/>
          </a:bodyPr>
          <a:lstStyle/>
          <a:p>
            <a:r>
              <a:rPr lang="en-US" dirty="0" smtClean="0"/>
              <a:t>The following editions of Microsoft SQL Server are available, each with a different set of features: Express, Enterprise, Standard, Web, and Developer.</a:t>
            </a:r>
          </a:p>
          <a:p>
            <a:endParaRPr lang="en-US" dirty="0" smtClean="0"/>
          </a:p>
          <a:p>
            <a:r>
              <a:rPr lang="en-US" dirty="0" smtClean="0"/>
              <a:t>Express edition is freeware for modest and entry-level apps, but other editions, which are licensed-based and utilized for larger projects on commercial levels depending on the service needed, are only available with a paid subscription.</a:t>
            </a:r>
          </a:p>
          <a:p>
            <a:endParaRPr lang="en-US" dirty="0" smtClean="0"/>
          </a:p>
          <a:p>
            <a:r>
              <a:rPr lang="en-US" dirty="0" smtClean="0"/>
              <a:t>The XML data type format and dynamic management views are supported by SQL Server.</a:t>
            </a:r>
          </a:p>
          <a:p>
            <a:endParaRPr lang="en-US" dirty="0" smtClean="0"/>
          </a:p>
          <a:p>
            <a:r>
              <a:rPr lang="en-US" dirty="0" smtClean="0"/>
              <a:t>Interested in mastering Power BI? Check out this Power BI Training Course!</a:t>
            </a:r>
            <a:endParaRPr lang="fr-FR" dirty="0"/>
          </a:p>
        </p:txBody>
      </p:sp>
    </p:spTree>
    <p:extLst>
      <p:ext uri="{BB962C8B-B14F-4D97-AF65-F5344CB8AC3E}">
        <p14:creationId xmlns:p14="http://schemas.microsoft.com/office/powerpoint/2010/main" xmlns="" val="98992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11200" y="242455"/>
            <a:ext cx="11480800" cy="882650"/>
          </a:xfrm>
        </p:spPr>
        <p:txBody>
          <a:bodyPr>
            <a:normAutofit fontScale="90000"/>
          </a:bodyPr>
          <a:lstStyle/>
          <a:p>
            <a:pPr algn="ctr"/>
            <a:r>
              <a:rPr lang="en-US" b="1" dirty="0">
                <a:solidFill>
                  <a:srgbClr val="FF0000"/>
                </a:solidFill>
              </a:rPr>
              <a:t>Difference Between MongoDB and SQL</a:t>
            </a:r>
            <a:r>
              <a:rPr lang="en-US" b="1" dirty="0"/>
              <a:t/>
            </a:r>
            <a:br>
              <a:rPr lang="en-US" b="1" dirty="0"/>
            </a:br>
            <a:endParaRPr lang="fr-FR" dirty="0"/>
          </a:p>
        </p:txBody>
      </p:sp>
      <p:sp>
        <p:nvSpPr>
          <p:cNvPr id="3" name="Espace réservé du texte 2"/>
          <p:cNvSpPr>
            <a:spLocks noGrp="1"/>
          </p:cNvSpPr>
          <p:nvPr>
            <p:ph type="body" idx="1"/>
          </p:nvPr>
        </p:nvSpPr>
        <p:spPr>
          <a:xfrm>
            <a:off x="389113" y="874568"/>
            <a:ext cx="5720741" cy="639762"/>
          </a:xfrm>
        </p:spPr>
        <p:txBody>
          <a:bodyPr/>
          <a:lstStyle/>
          <a:p>
            <a:pPr algn="ctr"/>
            <a:r>
              <a:rPr lang="fr-FR" dirty="0" smtClean="0">
                <a:solidFill>
                  <a:schemeClr val="tx2">
                    <a:lumMod val="60000"/>
                    <a:lumOff val="40000"/>
                  </a:schemeClr>
                </a:solidFill>
              </a:rPr>
              <a:t>Mongo DB</a:t>
            </a:r>
            <a:endParaRPr lang="fr-FR" dirty="0">
              <a:solidFill>
                <a:schemeClr val="tx2">
                  <a:lumMod val="60000"/>
                  <a:lumOff val="40000"/>
                </a:schemeClr>
              </a:solidFill>
            </a:endParaRPr>
          </a:p>
        </p:txBody>
      </p:sp>
      <p:sp>
        <p:nvSpPr>
          <p:cNvPr id="5" name="Espace réservé du texte 4"/>
          <p:cNvSpPr>
            <a:spLocks noGrp="1"/>
          </p:cNvSpPr>
          <p:nvPr>
            <p:ph type="body" sz="half" idx="3"/>
          </p:nvPr>
        </p:nvSpPr>
        <p:spPr>
          <a:xfrm>
            <a:off x="6179513" y="860713"/>
            <a:ext cx="5722988" cy="639762"/>
          </a:xfrm>
        </p:spPr>
        <p:txBody>
          <a:bodyPr/>
          <a:lstStyle/>
          <a:p>
            <a:pPr algn="ctr"/>
            <a:r>
              <a:rPr lang="fr-FR" dirty="0" smtClean="0">
                <a:solidFill>
                  <a:schemeClr val="tx2">
                    <a:lumMod val="60000"/>
                    <a:lumOff val="40000"/>
                  </a:schemeClr>
                </a:solidFill>
              </a:rPr>
              <a:t>SQL</a:t>
            </a:r>
            <a:endParaRPr lang="fr-FR" dirty="0">
              <a:solidFill>
                <a:schemeClr val="tx2">
                  <a:lumMod val="60000"/>
                  <a:lumOff val="40000"/>
                </a:schemeClr>
              </a:solidFill>
            </a:endParaRPr>
          </a:p>
        </p:txBody>
      </p:sp>
      <p:sp>
        <p:nvSpPr>
          <p:cNvPr id="4" name="Espace réservé du contenu 3"/>
          <p:cNvSpPr>
            <a:spLocks noGrp="1"/>
          </p:cNvSpPr>
          <p:nvPr>
            <p:ph sz="quarter" idx="2"/>
          </p:nvPr>
        </p:nvSpPr>
        <p:spPr>
          <a:xfrm>
            <a:off x="402968" y="1745529"/>
            <a:ext cx="5720741" cy="3941763"/>
          </a:xfrm>
        </p:spPr>
        <p:txBody>
          <a:bodyPr>
            <a:noAutofit/>
          </a:bodyPr>
          <a:lstStyle/>
          <a:p>
            <a:r>
              <a:rPr lang="en-US" sz="2600" dirty="0"/>
              <a:t>MongoDB is a document-based, non-relational database management </a:t>
            </a:r>
            <a:r>
              <a:rPr lang="en-US" sz="2600" dirty="0" err="1"/>
              <a:t>system.Another</a:t>
            </a:r>
            <a:r>
              <a:rPr lang="en-US" sz="2600" dirty="0"/>
              <a:t> name for it is an object-based system</a:t>
            </a:r>
            <a:r>
              <a:rPr lang="en-US" sz="2600" dirty="0" smtClean="0"/>
              <a:t>.</a:t>
            </a:r>
          </a:p>
          <a:p>
            <a:r>
              <a:rPr lang="en-US" sz="2600" dirty="0"/>
              <a:t>Every record in MongoDB is kept as a separate document</a:t>
            </a:r>
            <a:r>
              <a:rPr lang="en-US" sz="2600" dirty="0" smtClean="0"/>
              <a:t>.</a:t>
            </a:r>
          </a:p>
          <a:p>
            <a:r>
              <a:rPr lang="en-US" sz="2600" dirty="0"/>
              <a:t>MongoDB supports out-of-the-box replication and </a:t>
            </a:r>
            <a:r>
              <a:rPr lang="en-US" sz="2600" dirty="0" err="1"/>
              <a:t>sharding</a:t>
            </a:r>
            <a:r>
              <a:rPr lang="en-US" sz="2600" dirty="0"/>
              <a:t> and was built with high availability and scalability in mind.</a:t>
            </a:r>
            <a:endParaRPr lang="fr-FR" sz="2600" dirty="0"/>
          </a:p>
        </p:txBody>
      </p:sp>
      <p:sp>
        <p:nvSpPr>
          <p:cNvPr id="6" name="Espace réservé du contenu 5"/>
          <p:cNvSpPr>
            <a:spLocks noGrp="1"/>
          </p:cNvSpPr>
          <p:nvPr>
            <p:ph sz="quarter" idx="4"/>
          </p:nvPr>
        </p:nvSpPr>
        <p:spPr>
          <a:xfrm>
            <a:off x="6170598" y="1634693"/>
            <a:ext cx="5718048" cy="3941763"/>
          </a:xfrm>
        </p:spPr>
        <p:txBody>
          <a:bodyPr>
            <a:noAutofit/>
          </a:bodyPr>
          <a:lstStyle/>
          <a:p>
            <a:r>
              <a:rPr lang="en-US" sz="2500" dirty="0"/>
              <a:t>A table-based system is MySQL (or open-source relational database). The table-based architecture, which is regarded as a SQL database, is the data query structure for search</a:t>
            </a:r>
            <a:r>
              <a:rPr lang="en-US" sz="2500" dirty="0" smtClean="0"/>
              <a:t>.</a:t>
            </a:r>
          </a:p>
          <a:p>
            <a:r>
              <a:rPr lang="en-US" sz="2500" dirty="0"/>
              <a:t>Each individual entry is saved as a “row” in a database in MySQL</a:t>
            </a:r>
            <a:r>
              <a:rPr lang="en-US" sz="2500" dirty="0" smtClean="0"/>
              <a:t>.</a:t>
            </a:r>
          </a:p>
          <a:p>
            <a:r>
              <a:rPr lang="en-US" sz="2500" dirty="0"/>
              <a:t>Although the MySQL architecture does not support effective replication and </a:t>
            </a:r>
            <a:r>
              <a:rPr lang="en-US" sz="2500" dirty="0" err="1"/>
              <a:t>sharding</a:t>
            </a:r>
            <a:r>
              <a:rPr lang="en-US" sz="2500" dirty="0"/>
              <a:t>, one can access related data via joins in MySQL, which reduces duplication.</a:t>
            </a:r>
            <a:endParaRPr lang="fr-FR" sz="2500" dirty="0"/>
          </a:p>
        </p:txBody>
      </p:sp>
    </p:spTree>
    <p:extLst>
      <p:ext uri="{BB962C8B-B14F-4D97-AF65-F5344CB8AC3E}">
        <p14:creationId xmlns:p14="http://schemas.microsoft.com/office/powerpoint/2010/main" xmlns="" val="30323886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omenade">
  <a:themeElements>
    <a:clrScheme name="Promenad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Promenade">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Promenade">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8</TotalTime>
  <Words>389</Words>
  <Application>Microsoft Office PowerPoint</Application>
  <PresentationFormat>Personnalisé</PresentationFormat>
  <Paragraphs>38</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Promenade</vt:lpstr>
      <vt:lpstr>MongoDB VS SQL </vt:lpstr>
      <vt:lpstr>mongoDB</vt:lpstr>
      <vt:lpstr>Diapositive 3</vt:lpstr>
      <vt:lpstr> SQL </vt:lpstr>
      <vt:lpstr>Diapositive 5</vt:lpstr>
      <vt:lpstr>Difference Between MongoDB and SQL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VS SQL</dc:title>
  <dc:creator>Admin</dc:creator>
  <cp:lastModifiedBy>Utilisateur Windows</cp:lastModifiedBy>
  <cp:revision>3</cp:revision>
  <dcterms:created xsi:type="dcterms:W3CDTF">2023-01-24T10:08:38Z</dcterms:created>
  <dcterms:modified xsi:type="dcterms:W3CDTF">2023-01-26T20:46:41Z</dcterms:modified>
</cp:coreProperties>
</file>