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58" r:id="rId5"/>
    <p:sldId id="259"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81" d="100"/>
          <a:sy n="81" d="100"/>
        </p:scale>
        <p:origin x="15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fr-FR"/>
              <a:t>Modifiez le style du titre</a:t>
            </a:r>
            <a:endParaRPr kumimoji="0" lang="en-US"/>
          </a:p>
        </p:txBody>
      </p:sp>
      <p:sp>
        <p:nvSpPr>
          <p:cNvPr id="3" name="Sous-titr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fr-FR"/>
              <a:t>Modifiez le style des sous-titres du masque</a:t>
            </a:r>
            <a:endParaRPr kumimoji="0" lang="en-US"/>
          </a:p>
        </p:txBody>
      </p:sp>
      <p:sp>
        <p:nvSpPr>
          <p:cNvPr id="4" name="Espace réservé de la date 3"/>
          <p:cNvSpPr>
            <a:spLocks noGrp="1"/>
          </p:cNvSpPr>
          <p:nvPr>
            <p:ph type="dt" sz="half" idx="10"/>
          </p:nvPr>
        </p:nvSpPr>
        <p:spPr/>
        <p:txBody>
          <a:bodyPr/>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4D1370-3DC5-4659-9AAA-A6864F091BE6}" type="slidenum">
              <a:rPr lang="fr-FR" smtClean="0"/>
              <a:t>‹N°›</a:t>
            </a:fld>
            <a:endParaRPr lang="fr-F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vertical 1"/>
          <p:cNvSpPr>
            <a:spLocks noGrp="1"/>
          </p:cNvSpPr>
          <p:nvPr>
            <p:ph type="title" orient="vert"/>
          </p:nvPr>
        </p:nvSpPr>
        <p:spPr>
          <a:xfrm>
            <a:off x="6781800" y="274640"/>
            <a:ext cx="19050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304800"/>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11"/>
          </p:nvPr>
        </p:nvSpPr>
        <p:spPr>
          <a:xfrm>
            <a:off x="2640597" y="6377459"/>
            <a:ext cx="3836404" cy="365125"/>
          </a:xfrm>
        </p:spPr>
        <p:txBody>
          <a:bodyPr/>
          <a:lstStyle/>
          <a:p>
            <a:endParaRPr lang="fr-FR"/>
          </a:p>
        </p:txBody>
      </p:sp>
      <p:sp>
        <p:nvSpPr>
          <p:cNvPr id="6" name="Espace réservé du numéro de diapositive 5"/>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5448"/>
            <a:ext cx="8229600" cy="1252728"/>
          </a:xfrm>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4D1370-3DC5-4659-9AAA-A6864F091BE6}"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58D4EDEA-2EF8-426F-BAB0-5BCBC02D03B2}" type="datetimeFigureOut">
              <a:rPr lang="fr-FR" smtClean="0"/>
              <a:t>12/08/2024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a:t>Modifiez les styles du texte du masque</a:t>
            </a:r>
          </a:p>
        </p:txBody>
      </p:sp>
      <p:sp>
        <p:nvSpPr>
          <p:cNvPr id="4" name="Espace réservé du contenu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u texte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fr-FR"/>
              <a:t>Modifiez les styles du texte du masque</a:t>
            </a:r>
          </a:p>
        </p:txBody>
      </p:sp>
      <p:sp>
        <p:nvSpPr>
          <p:cNvPr id="6" name="Espace réservé du contenu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58D4EDEA-2EF8-426F-BAB0-5BCBC02D03B2}" type="datetimeFigureOut">
              <a:rPr lang="fr-FR" smtClean="0"/>
              <a:t>12/08/2024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58D4EDEA-2EF8-426F-BAB0-5BCBC02D03B2}" type="datetimeFigureOut">
              <a:rPr lang="fr-FR" smtClean="0"/>
              <a:t>12/08/2024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D4EDEA-2EF8-426F-BAB0-5BCBC02D03B2}" type="datetimeFigureOut">
              <a:rPr lang="fr-FR" smtClean="0"/>
              <a:t>12/08/2024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4D1370-3DC5-4659-9AAA-A6864F091BE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fr-FR"/>
              <a:t>Modifiez le style du titre</a:t>
            </a:r>
            <a:endParaRPr kumimoji="0" lang="en-US"/>
          </a:p>
        </p:txBody>
      </p:sp>
      <p:sp>
        <p:nvSpPr>
          <p:cNvPr id="3" name="Espace réservé du contenu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texte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58D4EDEA-2EF8-426F-BAB0-5BCBC02D03B2}" type="datetimeFigureOut">
              <a:rPr lang="fr-FR" smtClean="0"/>
              <a:t>12/08/2024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4D1370-3DC5-4659-9AAA-A6864F091BE6}" type="slidenum">
              <a:rPr lang="fr-FR" smtClean="0"/>
              <a:t>‹N°›</a:t>
            </a:fld>
            <a:endParaRPr lang="fr-F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fr-FR"/>
              <a:t>Modifiez le style du titre</a:t>
            </a:r>
            <a:endParaRPr kumimoji="0" lang="en-US"/>
          </a:p>
        </p:txBody>
      </p:sp>
      <p:sp>
        <p:nvSpPr>
          <p:cNvPr id="3" name="Espace réservé pour une image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a:xfrm>
            <a:off x="164592" y="1170432"/>
            <a:ext cx="2523744" cy="201168"/>
          </a:xfrm>
        </p:spPr>
        <p:txBody>
          <a:bodyPr/>
          <a:lstStyle/>
          <a:p>
            <a:fld id="{58D4EDEA-2EF8-426F-BAB0-5BCBC02D03B2}" type="datetimeFigureOut">
              <a:rPr lang="fr-FR" smtClean="0"/>
              <a:t>12/08/2024</a:t>
            </a:fld>
            <a:endParaRPr lang="fr-F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pied de page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fr-FR"/>
          </a:p>
        </p:txBody>
      </p:sp>
      <p:sp>
        <p:nvSpPr>
          <p:cNvPr id="7" name="Espace réservé du numéro de diapositive 6"/>
          <p:cNvSpPr>
            <a:spLocks noGrp="1"/>
          </p:cNvSpPr>
          <p:nvPr>
            <p:ph type="sldNum" sz="quarter" idx="12"/>
          </p:nvPr>
        </p:nvSpPr>
        <p:spPr>
          <a:xfrm>
            <a:off x="8339328" y="1170432"/>
            <a:ext cx="733864" cy="201168"/>
          </a:xfrm>
        </p:spPr>
        <p:txBody>
          <a:bodyPr/>
          <a:lstStyle/>
          <a:p>
            <a:fld id="{364D1370-3DC5-4659-9AAA-A6864F091BE6}"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Espace réservé du titre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fr-FR"/>
              <a:t>Modifiez le style du titre</a:t>
            </a:r>
            <a:endParaRPr kumimoji="0" lang="en-US"/>
          </a:p>
        </p:txBody>
      </p:sp>
      <p:sp>
        <p:nvSpPr>
          <p:cNvPr id="3" name="Espace réservé du texte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4" name="Espace réservé de la date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8D4EDEA-2EF8-426F-BAB0-5BCBC02D03B2}" type="datetimeFigureOut">
              <a:rPr lang="fr-FR" smtClean="0"/>
              <a:t>12/08/2024</a:t>
            </a:fld>
            <a:endParaRPr lang="fr-FR"/>
          </a:p>
        </p:txBody>
      </p:sp>
      <p:sp>
        <p:nvSpPr>
          <p:cNvPr id="5" name="Espace réservé du pied de page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fr-FR"/>
          </a:p>
        </p:txBody>
      </p:sp>
      <p:sp>
        <p:nvSpPr>
          <p:cNvPr id="6" name="Espace réservé du numéro de diapositiv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64D1370-3DC5-4659-9AAA-A6864F091BE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ortinet.com/resources/cyberglossary/phish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luehost.com/blog/what-is-a-url-best-practices-se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Prevent</a:t>
            </a:r>
            <a:r>
              <a:rPr lang="fr-FR" dirty="0"/>
              <a:t> </a:t>
            </a:r>
            <a:r>
              <a:rPr lang="fr-FR" dirty="0" err="1"/>
              <a:t>youself</a:t>
            </a:r>
            <a:r>
              <a:rPr lang="fr-FR" dirty="0"/>
              <a:t> </a:t>
            </a:r>
            <a:r>
              <a:rPr lang="fr-FR" dirty="0" err="1"/>
              <a:t>from</a:t>
            </a:r>
            <a:r>
              <a:rPr lang="fr-FR" dirty="0"/>
              <a:t> </a:t>
            </a:r>
            <a:r>
              <a:rPr lang="fr-FR" dirty="0" err="1"/>
              <a:t>being</a:t>
            </a:r>
            <a:r>
              <a:rPr lang="fr-FR" dirty="0"/>
              <a:t> </a:t>
            </a:r>
            <a:br>
              <a:rPr lang="fr-FR" dirty="0"/>
            </a:br>
            <a:r>
              <a:rPr lang="fr-FR" i="1" dirty="0" err="1">
                <a:solidFill>
                  <a:srgbClr val="FF0000"/>
                </a:solidFill>
              </a:rPr>
              <a:t>phishing</a:t>
            </a:r>
            <a:endParaRPr lang="fr-FR" i="1" dirty="0">
              <a:solidFill>
                <a:srgbClr val="FF0000"/>
              </a:solidFill>
            </a:endParaRPr>
          </a:p>
        </p:txBody>
      </p:sp>
      <p:sp>
        <p:nvSpPr>
          <p:cNvPr id="3" name="Sous-titre 2"/>
          <p:cNvSpPr>
            <a:spLocks noGrp="1"/>
          </p:cNvSpPr>
          <p:nvPr>
            <p:ph type="subTitle" idx="1"/>
          </p:nvPr>
        </p:nvSpPr>
        <p:spPr/>
        <p:txBody>
          <a:bodyPr/>
          <a:lstStyle/>
          <a:p>
            <a:r>
              <a:rPr lang="fr-FR" dirty="0" err="1"/>
              <a:t>Phishing</a:t>
            </a:r>
            <a:r>
              <a:rPr lang="fr-FR" dirty="0"/>
              <a:t> </a:t>
            </a:r>
            <a:r>
              <a:rPr lang="fr-FR" dirty="0" err="1"/>
              <a:t>steals</a:t>
            </a:r>
            <a:r>
              <a:rPr lang="fr-FR" dirty="0"/>
              <a:t> </a:t>
            </a:r>
            <a:r>
              <a:rPr lang="fr-FR" dirty="0" err="1"/>
              <a:t>identities</a:t>
            </a:r>
            <a:r>
              <a:rPr lang="fr-FR" dirty="0"/>
              <a:t> , data and </a:t>
            </a:r>
            <a:r>
              <a:rPr lang="fr-FR" dirty="0" err="1"/>
              <a:t>wrecks</a:t>
            </a:r>
            <a:r>
              <a:rPr lang="fr-FR" dirty="0"/>
              <a:t> live. It affects </a:t>
            </a:r>
            <a:r>
              <a:rPr lang="fr-FR" dirty="0" err="1"/>
              <a:t>everyone</a:t>
            </a:r>
            <a:r>
              <a:rPr lang="fr-FR" dirty="0"/>
              <a:t> . The </a:t>
            </a:r>
            <a:r>
              <a:rPr lang="fr-FR" dirty="0" err="1"/>
              <a:t>worst</a:t>
            </a:r>
            <a:r>
              <a:rPr lang="fr-FR" dirty="0"/>
              <a:t> part </a:t>
            </a:r>
            <a:r>
              <a:rPr lang="fr-FR" dirty="0" err="1"/>
              <a:t>is</a:t>
            </a:r>
            <a:r>
              <a:rPr lang="fr-FR" dirty="0"/>
              <a:t> </a:t>
            </a:r>
            <a:r>
              <a:rPr lang="fr-FR" dirty="0" err="1"/>
              <a:t>that</a:t>
            </a:r>
            <a:r>
              <a:rPr lang="fr-FR" dirty="0"/>
              <a:t> </a:t>
            </a:r>
            <a:r>
              <a:rPr lang="fr-FR" dirty="0" err="1"/>
              <a:t>through</a:t>
            </a:r>
            <a:r>
              <a:rPr lang="fr-FR" dirty="0"/>
              <a:t> </a:t>
            </a:r>
            <a:r>
              <a:rPr lang="fr-FR" dirty="0" err="1"/>
              <a:t>phishing</a:t>
            </a:r>
            <a:r>
              <a:rPr lang="fr-FR" dirty="0"/>
              <a:t> </a:t>
            </a:r>
            <a:r>
              <a:rPr lang="fr-FR" dirty="0" err="1"/>
              <a:t>is</a:t>
            </a:r>
            <a:r>
              <a:rPr lang="fr-FR" dirty="0"/>
              <a:t> </a:t>
            </a:r>
            <a:r>
              <a:rPr lang="fr-FR" dirty="0" err="1"/>
              <a:t>now</a:t>
            </a:r>
            <a:r>
              <a:rPr lang="fr-FR" dirty="0"/>
              <a:t> more </a:t>
            </a:r>
            <a:r>
              <a:rPr lang="fr-FR" dirty="0" err="1"/>
              <a:t>than</a:t>
            </a:r>
            <a:r>
              <a:rPr lang="fr-FR" dirty="0"/>
              <a:t> a </a:t>
            </a:r>
            <a:r>
              <a:rPr lang="fr-FR" dirty="0" err="1"/>
              <a:t>decade</a:t>
            </a:r>
            <a:r>
              <a:rPr lang="fr-FR" dirty="0"/>
              <a:t> </a:t>
            </a:r>
            <a:r>
              <a:rPr lang="fr-FR" dirty="0" err="1"/>
              <a:t>old</a:t>
            </a:r>
            <a:r>
              <a:rPr lang="fr-FR" dirty="0"/>
              <a:t> , </a:t>
            </a:r>
            <a:r>
              <a:rPr lang="fr-FR" dirty="0" err="1"/>
              <a:t>many</a:t>
            </a:r>
            <a:r>
              <a:rPr lang="fr-FR" dirty="0"/>
              <a:t> people are not </a:t>
            </a:r>
            <a:r>
              <a:rPr lang="fr-FR" dirty="0" err="1"/>
              <a:t>familiar</a:t>
            </a:r>
            <a:r>
              <a:rPr lang="fr-FR" dirty="0"/>
              <a:t> </a:t>
            </a:r>
            <a:r>
              <a:rPr lang="fr-FR" dirty="0" err="1"/>
              <a:t>with</a:t>
            </a:r>
            <a:r>
              <a:rPr lang="fr-FR" dirty="0"/>
              <a:t> how </a:t>
            </a:r>
            <a:r>
              <a:rPr lang="fr-FR" dirty="0" err="1"/>
              <a:t>it</a:t>
            </a:r>
            <a:r>
              <a:rPr lang="fr-FR" dirty="0"/>
              <a:t> </a:t>
            </a:r>
            <a:r>
              <a:rPr lang="fr-FR" dirty="0" err="1"/>
              <a:t>works</a:t>
            </a:r>
            <a:r>
              <a:rPr lang="fr-FR" dirty="0"/>
              <a:t> and  </a:t>
            </a:r>
            <a:r>
              <a:rPr lang="fr-FR" dirty="0" err="1"/>
              <a:t>sadly</a:t>
            </a:r>
            <a:r>
              <a:rPr lang="fr-FR" dirty="0"/>
              <a:t> </a:t>
            </a:r>
            <a:r>
              <a:rPr lang="fr-FR" dirty="0" err="1"/>
              <a:t>still</a:t>
            </a:r>
            <a:r>
              <a:rPr lang="fr-FR" dirty="0"/>
              <a:t> </a:t>
            </a:r>
            <a:r>
              <a:rPr lang="fr-FR" dirty="0" err="1"/>
              <a:t>fall</a:t>
            </a:r>
            <a:r>
              <a:rPr lang="fr-FR" dirty="0"/>
              <a:t> </a:t>
            </a:r>
            <a:r>
              <a:rPr lang="fr-FR" dirty="0" err="1"/>
              <a:t>vitims</a:t>
            </a:r>
            <a:r>
              <a:rPr lang="fr-FR" dirty="0"/>
              <a:t> for </a:t>
            </a:r>
            <a:r>
              <a:rPr lang="fr-FR" dirty="0" err="1"/>
              <a:t>this</a:t>
            </a:r>
            <a:r>
              <a:rPr lang="fr-FR" dirty="0"/>
              <a:t> </a:t>
            </a:r>
            <a:r>
              <a:rPr lang="fr-FR" dirty="0" err="1"/>
              <a:t>scam</a:t>
            </a:r>
            <a:r>
              <a:rPr lang="fr-FR" dirty="0"/>
              <a:t>.</a:t>
            </a:r>
          </a:p>
        </p:txBody>
      </p:sp>
    </p:spTree>
    <p:extLst>
      <p:ext uri="{BB962C8B-B14F-4D97-AF65-F5344CB8AC3E}">
        <p14:creationId xmlns:p14="http://schemas.microsoft.com/office/powerpoint/2010/main" val="36522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What</a:t>
            </a:r>
            <a:r>
              <a:rPr lang="fr-FR" dirty="0"/>
              <a:t> </a:t>
            </a:r>
            <a:r>
              <a:rPr lang="fr-FR" dirty="0" err="1"/>
              <a:t>is</a:t>
            </a:r>
            <a:r>
              <a:rPr lang="fr-FR" dirty="0"/>
              <a:t> </a:t>
            </a:r>
            <a:r>
              <a:rPr lang="fr-FR" dirty="0" err="1"/>
              <a:t>phishing</a:t>
            </a:r>
            <a:r>
              <a:rPr lang="fr-FR" dirty="0"/>
              <a:t>?</a:t>
            </a:r>
          </a:p>
        </p:txBody>
      </p:sp>
      <p:sp>
        <p:nvSpPr>
          <p:cNvPr id="3" name="Espace réservé du contenu 2"/>
          <p:cNvSpPr>
            <a:spLocks noGrp="1"/>
          </p:cNvSpPr>
          <p:nvPr>
            <p:ph idx="1"/>
          </p:nvPr>
        </p:nvSpPr>
        <p:spPr/>
        <p:txBody>
          <a:bodyPr>
            <a:normAutofit fontScale="85000" lnSpcReduction="10000"/>
          </a:bodyPr>
          <a:lstStyle/>
          <a:p>
            <a:r>
              <a:rPr lang="en-US" dirty="0"/>
              <a:t>Phishing is one of the most popular attack vectors and will likely remain so for the foreseeable future. </a:t>
            </a:r>
            <a:r>
              <a:rPr lang="en-US" dirty="0">
                <a:solidFill>
                  <a:srgbClr val="FF0000"/>
                </a:solidFill>
              </a:rPr>
              <a:t>Why is phishing so challenging to mitigate? </a:t>
            </a:r>
            <a:r>
              <a:rPr lang="en-US" dirty="0"/>
              <a:t>Because instead of attempting to bypass modern security tooling, phishing exploits the much more straightforward and well-known vulnerabilities of human beings. </a:t>
            </a:r>
            <a:r>
              <a:rPr lang="en-US" dirty="0">
                <a:solidFill>
                  <a:srgbClr val="FF0000"/>
                </a:solidFill>
              </a:rPr>
              <a:t>As phishing is using data for what? </a:t>
            </a:r>
            <a:r>
              <a:rPr lang="en-US" dirty="0"/>
              <a:t>Using data to access a victim’s account or even to open fake bank accounts or credit cards in the victim’s name. Added to that phishing is using the victim’s computer system to install viruses and disseminating phishing emails.</a:t>
            </a:r>
            <a:endParaRPr lang="fr-FR" dirty="0">
              <a:solidFill>
                <a:srgbClr val="FF0000"/>
              </a:solidFill>
            </a:endParaRPr>
          </a:p>
        </p:txBody>
      </p:sp>
    </p:spTree>
    <p:extLst>
      <p:ext uri="{BB962C8B-B14F-4D97-AF65-F5344CB8AC3E}">
        <p14:creationId xmlns:p14="http://schemas.microsoft.com/office/powerpoint/2010/main" val="160959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Phishing’s</a:t>
            </a:r>
            <a:r>
              <a:rPr lang="fr-FR" dirty="0"/>
              <a:t> Types</a:t>
            </a:r>
          </a:p>
        </p:txBody>
      </p:sp>
      <p:sp>
        <p:nvSpPr>
          <p:cNvPr id="3" name="Espace réservé du contenu 2"/>
          <p:cNvSpPr>
            <a:spLocks noGrp="1"/>
          </p:cNvSpPr>
          <p:nvPr>
            <p:ph idx="1"/>
          </p:nvPr>
        </p:nvSpPr>
        <p:spPr>
          <a:xfrm>
            <a:off x="107504" y="1775191"/>
            <a:ext cx="8579296" cy="4966177"/>
          </a:xfrm>
        </p:spPr>
        <p:txBody>
          <a:bodyPr>
            <a:normAutofit fontScale="47500" lnSpcReduction="20000"/>
          </a:bodyPr>
          <a:lstStyle/>
          <a:p>
            <a:pPr>
              <a:lnSpc>
                <a:spcPct val="120000"/>
              </a:lnSpc>
            </a:pPr>
            <a:r>
              <a:rPr lang="en-US" b="1" i="1" dirty="0">
                <a:hlinkClick r:id="rId2"/>
              </a:rPr>
              <a:t>Phishing</a:t>
            </a:r>
            <a:r>
              <a:rPr lang="en-US" b="1" i="1" dirty="0"/>
              <a:t> involves an attacker trying to trick someone into providing sensitive account or other login information online. All the different types of phishing are designed to take advantage of the fact that so many people do business over the internet. This makes phishing one of the most prevalent </a:t>
            </a:r>
            <a:r>
              <a:rPr lang="en-US" b="1" i="1" dirty="0" err="1"/>
              <a:t>cybersecurity</a:t>
            </a:r>
            <a:r>
              <a:rPr lang="en-US" b="1" i="1" dirty="0"/>
              <a:t> threats around, rivaling </a:t>
            </a:r>
            <a:r>
              <a:rPr lang="en-US" b="1" i="1" dirty="0" err="1"/>
              <a:t>distribuated</a:t>
            </a:r>
            <a:r>
              <a:rPr lang="en-US" b="1" i="1" dirty="0"/>
              <a:t> denial- of-service(</a:t>
            </a:r>
            <a:r>
              <a:rPr lang="en-US" b="1" i="1" dirty="0" err="1"/>
              <a:t>DDoS</a:t>
            </a:r>
            <a:r>
              <a:rPr lang="en-US" b="1" i="1" dirty="0"/>
              <a:t>) , data breaches , and many kinds of malware. Here is some different types of phishing attacks:</a:t>
            </a:r>
          </a:p>
          <a:p>
            <a:endParaRPr lang="en-US" dirty="0"/>
          </a:p>
          <a:p>
            <a:endParaRPr lang="en-US" dirty="0"/>
          </a:p>
          <a:p>
            <a:pPr lvl="4">
              <a:lnSpc>
                <a:spcPct val="120000"/>
              </a:lnSpc>
              <a:buFont typeface="Wingdings" pitchFamily="2" charset="2"/>
              <a:buChar char="v"/>
            </a:pPr>
            <a:r>
              <a:rPr lang="en-US" sz="2900" b="1" dirty="0">
                <a:solidFill>
                  <a:schemeClr val="accent3"/>
                </a:solidFill>
              </a:rPr>
              <a:t>Spear phishing</a:t>
            </a:r>
            <a:r>
              <a:rPr lang="en-US" sz="2900" dirty="0">
                <a:solidFill>
                  <a:schemeClr val="accent3"/>
                </a:solidFill>
              </a:rPr>
              <a:t> </a:t>
            </a:r>
            <a:r>
              <a:rPr lang="en-US" sz="2900" dirty="0"/>
              <a:t>involves targeting a specific individual in an organization to try to steal their  </a:t>
            </a:r>
            <a:r>
              <a:rPr lang="en-US" sz="2900" b="1" dirty="0">
                <a:solidFill>
                  <a:schemeClr val="accent3"/>
                </a:solidFill>
              </a:rPr>
              <a:t>login credentials</a:t>
            </a:r>
            <a:r>
              <a:rPr lang="en-US" sz="2900" b="1" dirty="0"/>
              <a:t> .</a:t>
            </a:r>
            <a:r>
              <a:rPr lang="en-US" sz="2900" dirty="0"/>
              <a:t>The attacker often first gathers information about the person before starting the attack, such as their name, position, and contact details.</a:t>
            </a:r>
          </a:p>
          <a:p>
            <a:pPr lvl="4">
              <a:lnSpc>
                <a:spcPct val="120000"/>
              </a:lnSpc>
              <a:buFont typeface="Wingdings" pitchFamily="2" charset="2"/>
              <a:buChar char="v"/>
            </a:pPr>
            <a:endParaRPr lang="en-US" sz="2900" dirty="0"/>
          </a:p>
          <a:p>
            <a:pPr lvl="4">
              <a:lnSpc>
                <a:spcPct val="120000"/>
              </a:lnSpc>
              <a:buFont typeface="Wingdings" pitchFamily="2" charset="2"/>
              <a:buChar char="v"/>
            </a:pPr>
            <a:r>
              <a:rPr lang="en-US" sz="2900" dirty="0"/>
              <a:t> </a:t>
            </a:r>
            <a:r>
              <a:rPr lang="en-US" sz="2900" b="1" dirty="0" err="1">
                <a:solidFill>
                  <a:schemeClr val="accent3"/>
                </a:solidFill>
              </a:rPr>
              <a:t>Vishing</a:t>
            </a:r>
            <a:r>
              <a:rPr lang="en-US" sz="2900" dirty="0"/>
              <a:t> , which is short for "voice phishing," is when someone uses the phone to try to steal information. The attacker may pretend to be a trusted friend or relative or to represent them.</a:t>
            </a:r>
          </a:p>
          <a:p>
            <a:pPr lvl="4">
              <a:lnSpc>
                <a:spcPct val="120000"/>
              </a:lnSpc>
              <a:buFont typeface="Wingdings" pitchFamily="2" charset="2"/>
              <a:buChar char="v"/>
            </a:pPr>
            <a:endParaRPr lang="en-US" sz="2900" dirty="0"/>
          </a:p>
          <a:p>
            <a:pPr lvl="4">
              <a:lnSpc>
                <a:spcPct val="120000"/>
              </a:lnSpc>
              <a:buFont typeface="Wingdings" pitchFamily="2" charset="2"/>
              <a:buChar char="v"/>
            </a:pPr>
            <a:r>
              <a:rPr lang="en-US" sz="2900" dirty="0"/>
              <a:t>In an</a:t>
            </a:r>
            <a:r>
              <a:rPr lang="en-US" sz="2900" b="1" dirty="0"/>
              <a:t> </a:t>
            </a:r>
            <a:r>
              <a:rPr lang="en-US" sz="2900" b="1" dirty="0">
                <a:solidFill>
                  <a:schemeClr val="accent3"/>
                </a:solidFill>
              </a:rPr>
              <a:t>email phishing</a:t>
            </a:r>
            <a:r>
              <a:rPr lang="en-US" sz="2900" dirty="0"/>
              <a:t> scam, the attacker sends an email that looks legitimate, designed to trick the recipient into entering information in reply or on a site that the hacker can use to steal or sell their data.</a:t>
            </a:r>
          </a:p>
          <a:p>
            <a:pPr lvl="4">
              <a:lnSpc>
                <a:spcPct val="120000"/>
              </a:lnSpc>
              <a:buFont typeface="Wingdings" pitchFamily="2" charset="2"/>
              <a:buChar char="v"/>
            </a:pPr>
            <a:endParaRPr lang="en-US" sz="2900" dirty="0"/>
          </a:p>
          <a:p>
            <a:pPr lvl="4">
              <a:lnSpc>
                <a:spcPct val="120000"/>
              </a:lnSpc>
              <a:buFont typeface="Wingdings" pitchFamily="2" charset="2"/>
              <a:buChar char="v"/>
            </a:pPr>
            <a:r>
              <a:rPr lang="en-US" sz="2900" b="1" dirty="0">
                <a:solidFill>
                  <a:schemeClr val="accent3"/>
                </a:solidFill>
              </a:rPr>
              <a:t>An HTTPS phishing </a:t>
            </a:r>
            <a:r>
              <a:rPr lang="en-US" sz="2900" dirty="0"/>
              <a:t>attack is carried out by sending the victim an email with a link to a fake website. The site may then be used to fool the victim into entering their private information</a:t>
            </a:r>
            <a:r>
              <a:rPr lang="en-US" sz="2600" dirty="0"/>
              <a:t>.</a:t>
            </a:r>
            <a:endParaRPr lang="fr-FR" sz="2600" dirty="0"/>
          </a:p>
        </p:txBody>
      </p:sp>
    </p:spTree>
    <p:extLst>
      <p:ext uri="{BB962C8B-B14F-4D97-AF65-F5344CB8AC3E}">
        <p14:creationId xmlns:p14="http://schemas.microsoft.com/office/powerpoint/2010/main" val="86865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How to spot </a:t>
            </a:r>
            <a:r>
              <a:rPr lang="fr-FR"/>
              <a:t>an attacks?</a:t>
            </a:r>
            <a:endParaRPr lang="fr-FR" dirty="0"/>
          </a:p>
        </p:txBody>
      </p:sp>
      <p:sp>
        <p:nvSpPr>
          <p:cNvPr id="3" name="Espace réservé du contenu 2"/>
          <p:cNvSpPr>
            <a:spLocks noGrp="1"/>
          </p:cNvSpPr>
          <p:nvPr>
            <p:ph idx="1"/>
          </p:nvPr>
        </p:nvSpPr>
        <p:spPr/>
        <p:txBody>
          <a:bodyPr>
            <a:normAutofit fontScale="85000" lnSpcReduction="10000"/>
          </a:bodyPr>
          <a:lstStyle/>
          <a:p>
            <a:r>
              <a:rPr lang="en-US" sz="2400" b="1" i="1" dirty="0"/>
              <a:t>These are just a few ways that a scammer will try to trick you into clicking a link or opening a  dangerous attachment. You always want to pay attention to a few key details when trying to determine if an email is safe or not. Look at factors like:</a:t>
            </a:r>
          </a:p>
          <a:p>
            <a:endParaRPr lang="en-US" dirty="0"/>
          </a:p>
          <a:p>
            <a:pPr lvl="3">
              <a:buFont typeface="Wingdings" pitchFamily="2" charset="2"/>
              <a:buChar char="v"/>
            </a:pPr>
            <a:r>
              <a:rPr lang="en-US" dirty="0"/>
              <a:t>Who is sending the email- If you don’t immediately recognize the sender, you’ll want to see if the person or business name is spelled correctly.</a:t>
            </a:r>
          </a:p>
          <a:p>
            <a:pPr lvl="3">
              <a:buFont typeface="Wingdings" pitchFamily="2" charset="2"/>
              <a:buChar char="v"/>
            </a:pPr>
            <a:endParaRPr lang="en-US" dirty="0"/>
          </a:p>
          <a:p>
            <a:pPr lvl="3">
              <a:buFont typeface="Wingdings" pitchFamily="2" charset="2"/>
              <a:buChar char="v"/>
            </a:pPr>
            <a:r>
              <a:rPr lang="en-US" dirty="0"/>
              <a:t>Subject Line- Always examine the subject line of an email before opening or responding to it.</a:t>
            </a:r>
          </a:p>
          <a:p>
            <a:pPr lvl="3">
              <a:buFont typeface="Wingdings" pitchFamily="2" charset="2"/>
              <a:buChar char="v"/>
            </a:pPr>
            <a:endParaRPr lang="en-US" dirty="0"/>
          </a:p>
          <a:p>
            <a:pPr lvl="3">
              <a:buFont typeface="Wingdings" pitchFamily="2" charset="2"/>
              <a:buChar char="v"/>
            </a:pPr>
            <a:r>
              <a:rPr lang="en-US" dirty="0"/>
              <a:t>Any suspicious links or attachments- Phishing emails often include outbound links that will redirect you to a page that is broken or not a true </a:t>
            </a:r>
            <a:r>
              <a:rPr lang="en-US" dirty="0">
                <a:hlinkClick r:id="rId2"/>
              </a:rPr>
              <a:t>URL</a:t>
            </a:r>
            <a:r>
              <a:rPr lang="en-US" dirty="0"/>
              <a:t>. </a:t>
            </a:r>
          </a:p>
          <a:p>
            <a:pPr lvl="3">
              <a:buFont typeface="Wingdings" pitchFamily="2" charset="2"/>
              <a:buChar char="v"/>
            </a:pPr>
            <a:endParaRPr lang="en-US" dirty="0"/>
          </a:p>
          <a:p>
            <a:pPr lvl="3">
              <a:buFont typeface="Wingdings" pitchFamily="2" charset="2"/>
              <a:buChar char="v"/>
            </a:pPr>
            <a:r>
              <a:rPr lang="en-US" dirty="0"/>
              <a:t>The type of content in the email – Examine the overall tone of the email.</a:t>
            </a:r>
            <a:endParaRPr lang="fr-FR" dirty="0"/>
          </a:p>
        </p:txBody>
      </p:sp>
    </p:spTree>
    <p:extLst>
      <p:ext uri="{BB962C8B-B14F-4D97-AF65-F5344CB8AC3E}">
        <p14:creationId xmlns:p14="http://schemas.microsoft.com/office/powerpoint/2010/main" val="303086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60648"/>
            <a:ext cx="8686800" cy="1152128"/>
          </a:xfrm>
        </p:spPr>
        <p:txBody>
          <a:bodyPr>
            <a:normAutofit fontScale="90000"/>
          </a:bodyPr>
          <a:lstStyle/>
          <a:p>
            <a:r>
              <a:rPr lang="en-US" dirty="0"/>
              <a:t>How To Protect Yourself From Phishing Attacks?</a:t>
            </a:r>
            <a:br>
              <a:rPr lang="en-US" dirty="0"/>
            </a:br>
            <a:endParaRPr lang="fr-FR" dirty="0"/>
          </a:p>
        </p:txBody>
      </p:sp>
      <p:sp>
        <p:nvSpPr>
          <p:cNvPr id="3" name="Espace réservé du contenu 2"/>
          <p:cNvSpPr>
            <a:spLocks noGrp="1"/>
          </p:cNvSpPr>
          <p:nvPr>
            <p:ph idx="1"/>
          </p:nvPr>
        </p:nvSpPr>
        <p:spPr/>
        <p:txBody>
          <a:bodyPr>
            <a:normAutofit fontScale="70000" lnSpcReduction="20000"/>
          </a:bodyPr>
          <a:lstStyle/>
          <a:p>
            <a:r>
              <a:rPr lang="en-US" b="1" i="1" dirty="0"/>
              <a:t>While we would love to think that our email provider is perfect and will automatically filter out any suspicious or wanted emails, that’s not always the case. Scammers have gotten better at outsmarting the spam filters which makes it easier for them to make their way to your inbox. It’s always a good idea to have a few extra layers of protection to prevent phishing attacks:</a:t>
            </a:r>
          </a:p>
          <a:p>
            <a:endParaRPr lang="en-US" dirty="0"/>
          </a:p>
          <a:p>
            <a:pPr lvl="3">
              <a:buFont typeface="Wingdings" pitchFamily="2" charset="2"/>
              <a:buChar char="v"/>
            </a:pPr>
            <a:r>
              <a:rPr lang="en-US" sz="2600" dirty="0"/>
              <a:t>Think before you click on any links!</a:t>
            </a:r>
          </a:p>
          <a:p>
            <a:pPr lvl="3">
              <a:buFont typeface="Wingdings" pitchFamily="2" charset="2"/>
              <a:buChar char="v"/>
            </a:pPr>
            <a:endParaRPr lang="en-US" sz="2600" dirty="0"/>
          </a:p>
          <a:p>
            <a:pPr lvl="3">
              <a:buFont typeface="Wingdings" pitchFamily="2" charset="2"/>
              <a:buChar char="v"/>
            </a:pPr>
            <a:r>
              <a:rPr lang="fr-FR" sz="2600" dirty="0" err="1"/>
              <a:t>Keep</a:t>
            </a:r>
            <a:r>
              <a:rPr lang="fr-FR" sz="2600" dirty="0"/>
              <a:t> </a:t>
            </a:r>
            <a:r>
              <a:rPr lang="fr-FR" sz="2600" dirty="0" err="1"/>
              <a:t>informed</a:t>
            </a:r>
            <a:r>
              <a:rPr lang="fr-FR" sz="2600" dirty="0"/>
              <a:t> about  </a:t>
            </a:r>
            <a:r>
              <a:rPr lang="fr-FR" sz="2600" dirty="0" err="1"/>
              <a:t>phishing</a:t>
            </a:r>
            <a:r>
              <a:rPr lang="fr-FR" sz="2600" dirty="0"/>
              <a:t>  techniques.</a:t>
            </a:r>
          </a:p>
          <a:p>
            <a:pPr lvl="3">
              <a:buFont typeface="Wingdings" pitchFamily="2" charset="2"/>
              <a:buChar char="v"/>
            </a:pPr>
            <a:endParaRPr lang="fr-FR" sz="2600" dirty="0"/>
          </a:p>
          <a:p>
            <a:pPr lvl="3">
              <a:buFont typeface="Wingdings" pitchFamily="2" charset="2"/>
              <a:buChar char="v"/>
            </a:pPr>
            <a:r>
              <a:rPr lang="fr-FR" sz="2600" dirty="0"/>
              <a:t>Install  an  Anti-</a:t>
            </a:r>
            <a:r>
              <a:rPr lang="fr-FR" sz="2600" dirty="0" err="1"/>
              <a:t>Phishing</a:t>
            </a:r>
            <a:r>
              <a:rPr lang="fr-FR" sz="2600" dirty="0"/>
              <a:t>   </a:t>
            </a:r>
            <a:r>
              <a:rPr lang="fr-FR" sz="2600" dirty="0" err="1"/>
              <a:t>toolbar</a:t>
            </a:r>
            <a:r>
              <a:rPr lang="fr-FR" sz="2600" dirty="0"/>
              <a:t>.</a:t>
            </a:r>
          </a:p>
          <a:p>
            <a:pPr lvl="3">
              <a:buFont typeface="Wingdings" pitchFamily="2" charset="2"/>
              <a:buChar char="v"/>
            </a:pPr>
            <a:endParaRPr lang="fr-FR" sz="2600" dirty="0"/>
          </a:p>
          <a:p>
            <a:pPr lvl="3">
              <a:buFont typeface="Wingdings" pitchFamily="2" charset="2"/>
              <a:buChar char="v"/>
            </a:pPr>
            <a:r>
              <a:rPr lang="fr-FR" sz="2600" dirty="0" err="1"/>
              <a:t>Verify</a:t>
            </a:r>
            <a:r>
              <a:rPr lang="fr-FR" sz="2600" dirty="0"/>
              <a:t> a  </a:t>
            </a:r>
            <a:r>
              <a:rPr lang="fr-FR" sz="2600" dirty="0" err="1"/>
              <a:t>Site’s</a:t>
            </a:r>
            <a:r>
              <a:rPr lang="fr-FR" sz="2600" dirty="0"/>
              <a:t>  Security.</a:t>
            </a:r>
          </a:p>
          <a:p>
            <a:pPr lvl="3">
              <a:buFont typeface="Wingdings" pitchFamily="2" charset="2"/>
              <a:buChar char="v"/>
            </a:pPr>
            <a:endParaRPr lang="fr-FR" sz="2600" dirty="0"/>
          </a:p>
          <a:p>
            <a:pPr lvl="3">
              <a:buFont typeface="Wingdings" pitchFamily="2" charset="2"/>
              <a:buChar char="v"/>
            </a:pPr>
            <a:r>
              <a:rPr lang="fr-FR" sz="2600" dirty="0"/>
              <a:t>Check </a:t>
            </a:r>
            <a:r>
              <a:rPr lang="fr-FR" sz="2600" dirty="0" err="1"/>
              <a:t>your</a:t>
            </a:r>
            <a:r>
              <a:rPr lang="fr-FR" sz="2600" dirty="0"/>
              <a:t> online </a:t>
            </a:r>
            <a:r>
              <a:rPr lang="fr-FR" sz="2600" dirty="0" err="1"/>
              <a:t>accounts</a:t>
            </a:r>
            <a:r>
              <a:rPr lang="fr-FR" sz="2600" dirty="0"/>
              <a:t>   </a:t>
            </a:r>
            <a:r>
              <a:rPr lang="fr-FR" sz="2600" dirty="0" err="1"/>
              <a:t>regularly</a:t>
            </a:r>
            <a:r>
              <a:rPr lang="fr-FR" sz="2600" dirty="0"/>
              <a:t>.</a:t>
            </a:r>
          </a:p>
        </p:txBody>
      </p:sp>
    </p:spTree>
    <p:extLst>
      <p:ext uri="{BB962C8B-B14F-4D97-AF65-F5344CB8AC3E}">
        <p14:creationId xmlns:p14="http://schemas.microsoft.com/office/powerpoint/2010/main" val="396784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E4F8A964-2FF3-4282-B253-682C99E2D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2564904"/>
            <a:ext cx="4885687" cy="3672408"/>
          </a:xfrm>
        </p:spPr>
      </p:pic>
      <p:sp>
        <p:nvSpPr>
          <p:cNvPr id="9" name="ZoneTexte 8">
            <a:extLst>
              <a:ext uri="{FF2B5EF4-FFF2-40B4-BE49-F238E27FC236}">
                <a16:creationId xmlns:a16="http://schemas.microsoft.com/office/drawing/2014/main" id="{F8B940EE-9061-4315-A484-5746B89CADDA}"/>
              </a:ext>
            </a:extLst>
          </p:cNvPr>
          <p:cNvSpPr txBox="1"/>
          <p:nvPr/>
        </p:nvSpPr>
        <p:spPr>
          <a:xfrm>
            <a:off x="262377" y="1700808"/>
            <a:ext cx="6480720" cy="2585323"/>
          </a:xfrm>
          <a:prstGeom prst="rect">
            <a:avLst/>
          </a:prstGeom>
          <a:noFill/>
        </p:spPr>
        <p:txBody>
          <a:bodyPr wrap="square">
            <a:spAutoFit/>
          </a:bodyPr>
          <a:lstStyle/>
          <a:p>
            <a:pPr algn="l"/>
            <a:r>
              <a:rPr lang="fr-FR" b="1" i="0" dirty="0">
                <a:solidFill>
                  <a:srgbClr val="0070C0"/>
                </a:solidFill>
                <a:effectLst/>
                <a:latin typeface="Google Sans"/>
              </a:rPr>
              <a:t>The </a:t>
            </a:r>
            <a:r>
              <a:rPr lang="fr-FR" b="1" i="0" dirty="0" err="1">
                <a:solidFill>
                  <a:srgbClr val="0070C0"/>
                </a:solidFill>
                <a:effectLst/>
                <a:latin typeface="Google Sans"/>
              </a:rPr>
              <a:t>most</a:t>
            </a:r>
            <a:r>
              <a:rPr lang="fr-FR" b="1" i="0" dirty="0">
                <a:solidFill>
                  <a:srgbClr val="0070C0"/>
                </a:solidFill>
                <a:effectLst/>
                <a:latin typeface="Google Sans"/>
              </a:rPr>
              <a:t> </a:t>
            </a:r>
            <a:r>
              <a:rPr lang="fr-FR" b="1" i="0" dirty="0" err="1">
                <a:solidFill>
                  <a:srgbClr val="0070C0"/>
                </a:solidFill>
                <a:effectLst/>
                <a:latin typeface="Google Sans"/>
              </a:rPr>
              <a:t>common</a:t>
            </a:r>
            <a:r>
              <a:rPr lang="fr-FR" b="1" i="0" dirty="0">
                <a:solidFill>
                  <a:srgbClr val="0070C0"/>
                </a:solidFill>
                <a:effectLst/>
                <a:latin typeface="Google Sans"/>
              </a:rPr>
              <a:t> </a:t>
            </a:r>
            <a:r>
              <a:rPr lang="fr-FR" b="1" i="0" dirty="0" err="1">
                <a:solidFill>
                  <a:srgbClr val="0070C0"/>
                </a:solidFill>
                <a:effectLst/>
                <a:latin typeface="Google Sans"/>
              </a:rPr>
              <a:t>examples</a:t>
            </a:r>
            <a:r>
              <a:rPr lang="fr-FR" b="1" i="0" dirty="0">
                <a:solidFill>
                  <a:srgbClr val="0070C0"/>
                </a:solidFill>
                <a:effectLst/>
                <a:latin typeface="Google Sans"/>
              </a:rPr>
              <a:t> of phishing emails:</a:t>
            </a:r>
            <a:endParaRPr lang="fr-FR" b="0" i="0" dirty="0">
              <a:solidFill>
                <a:srgbClr val="0070C0"/>
              </a:solidFill>
              <a:effectLst/>
              <a:latin typeface="Google Sans"/>
            </a:endParaRPr>
          </a:p>
          <a:p>
            <a:pPr algn="l">
              <a:buFont typeface="Arial" panose="020B0604020202020204" pitchFamily="34" charset="0"/>
              <a:buChar char="•"/>
            </a:pPr>
            <a:r>
              <a:rPr lang="fr-FR" b="0" i="0" dirty="0">
                <a:solidFill>
                  <a:srgbClr val="1F1F1F"/>
                </a:solidFill>
                <a:effectLst/>
                <a:latin typeface="Google Sans"/>
              </a:rPr>
              <a:t>The fake </a:t>
            </a:r>
            <a:r>
              <a:rPr lang="fr-FR" b="0" i="0" dirty="0" err="1">
                <a:solidFill>
                  <a:srgbClr val="1F1F1F"/>
                </a:solidFill>
                <a:effectLst/>
                <a:latin typeface="Google Sans"/>
              </a:rPr>
              <a:t>invoice</a:t>
            </a:r>
            <a:r>
              <a:rPr lang="fr-FR" b="0" i="0" dirty="0">
                <a:solidFill>
                  <a:srgbClr val="1F1F1F"/>
                </a:solidFill>
                <a:effectLst/>
                <a:latin typeface="Google Sans"/>
              </a:rPr>
              <a:t>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Email </a:t>
            </a:r>
            <a:r>
              <a:rPr lang="fr-FR" b="0" i="0" dirty="0" err="1">
                <a:solidFill>
                  <a:srgbClr val="1F1F1F"/>
                </a:solidFill>
                <a:effectLst/>
                <a:latin typeface="Google Sans"/>
              </a:rPr>
              <a:t>account</a:t>
            </a:r>
            <a:r>
              <a:rPr lang="fr-FR" b="0" i="0" dirty="0">
                <a:solidFill>
                  <a:srgbClr val="1F1F1F"/>
                </a:solidFill>
                <a:effectLst/>
                <a:latin typeface="Google Sans"/>
              </a:rPr>
              <a:t> upgrade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Advance-</a:t>
            </a:r>
            <a:r>
              <a:rPr lang="fr-FR" b="0" i="0" dirty="0" err="1">
                <a:solidFill>
                  <a:srgbClr val="1F1F1F"/>
                </a:solidFill>
                <a:effectLst/>
                <a:latin typeface="Google Sans"/>
              </a:rPr>
              <a:t>fee</a:t>
            </a:r>
            <a:r>
              <a:rPr lang="fr-FR" b="0" i="0" dirty="0">
                <a:solidFill>
                  <a:srgbClr val="1F1F1F"/>
                </a:solidFill>
                <a:effectLst/>
                <a:latin typeface="Google Sans"/>
              </a:rPr>
              <a:t>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Google Docs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PayPal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Message </a:t>
            </a:r>
            <a:r>
              <a:rPr lang="fr-FR" b="0" i="0" dirty="0" err="1">
                <a:solidFill>
                  <a:srgbClr val="1F1F1F"/>
                </a:solidFill>
                <a:effectLst/>
                <a:latin typeface="Google Sans"/>
              </a:rPr>
              <a:t>from</a:t>
            </a:r>
            <a:r>
              <a:rPr lang="fr-FR" b="0" i="0" dirty="0">
                <a:solidFill>
                  <a:srgbClr val="1F1F1F"/>
                </a:solidFill>
                <a:effectLst/>
                <a:latin typeface="Google Sans"/>
              </a:rPr>
              <a:t> HR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Dropbox </a:t>
            </a:r>
            <a:r>
              <a:rPr lang="fr-FR" b="0" i="0" dirty="0" err="1">
                <a:solidFill>
                  <a:srgbClr val="1F1F1F"/>
                </a:solidFill>
                <a:effectLst/>
                <a:latin typeface="Google Sans"/>
              </a:rPr>
              <a:t>scam</a:t>
            </a:r>
            <a:r>
              <a:rPr lang="fr-FR" b="0" i="0" dirty="0">
                <a:solidFill>
                  <a:srgbClr val="1F1F1F"/>
                </a:solidFill>
                <a:effectLst/>
                <a:latin typeface="Google Sans"/>
              </a:rPr>
              <a:t>.</a:t>
            </a:r>
          </a:p>
          <a:p>
            <a:pPr algn="l">
              <a:buFont typeface="Arial" panose="020B0604020202020204" pitchFamily="34" charset="0"/>
              <a:buChar char="•"/>
            </a:pPr>
            <a:r>
              <a:rPr lang="fr-FR" b="0" i="0" dirty="0">
                <a:solidFill>
                  <a:srgbClr val="1F1F1F"/>
                </a:solidFill>
                <a:effectLst/>
                <a:latin typeface="Google Sans"/>
              </a:rPr>
              <a:t>The </a:t>
            </a:r>
            <a:r>
              <a:rPr lang="fr-FR" b="0" i="0" dirty="0" err="1">
                <a:solidFill>
                  <a:srgbClr val="1F1F1F"/>
                </a:solidFill>
                <a:effectLst/>
                <a:latin typeface="Google Sans"/>
              </a:rPr>
              <a:t>council</a:t>
            </a:r>
            <a:r>
              <a:rPr lang="fr-FR" b="0" i="0" dirty="0">
                <a:solidFill>
                  <a:srgbClr val="1F1F1F"/>
                </a:solidFill>
                <a:effectLst/>
                <a:latin typeface="Google Sans"/>
              </a:rPr>
              <a:t> </a:t>
            </a:r>
            <a:r>
              <a:rPr lang="fr-FR" b="0" i="0" dirty="0" err="1">
                <a:solidFill>
                  <a:srgbClr val="1F1F1F"/>
                </a:solidFill>
                <a:effectLst/>
                <a:latin typeface="Google Sans"/>
              </a:rPr>
              <a:t>tax</a:t>
            </a:r>
            <a:r>
              <a:rPr lang="fr-FR" b="0" i="0" dirty="0">
                <a:solidFill>
                  <a:srgbClr val="1F1F1F"/>
                </a:solidFill>
                <a:effectLst/>
                <a:latin typeface="Google Sans"/>
              </a:rPr>
              <a:t> </a:t>
            </a:r>
            <a:r>
              <a:rPr lang="fr-FR" b="0" i="0" dirty="0" err="1">
                <a:solidFill>
                  <a:srgbClr val="1F1F1F"/>
                </a:solidFill>
                <a:effectLst/>
                <a:latin typeface="Google Sans"/>
              </a:rPr>
              <a:t>scam</a:t>
            </a:r>
            <a:r>
              <a:rPr lang="fr-FR" b="0" i="0" dirty="0">
                <a:solidFill>
                  <a:srgbClr val="1F1F1F"/>
                </a:solidFill>
                <a:effectLst/>
                <a:latin typeface="Google Sans"/>
              </a:rPr>
              <a:t>.</a:t>
            </a:r>
          </a:p>
        </p:txBody>
      </p:sp>
    </p:spTree>
    <p:extLst>
      <p:ext uri="{BB962C8B-B14F-4D97-AF65-F5344CB8AC3E}">
        <p14:creationId xmlns:p14="http://schemas.microsoft.com/office/powerpoint/2010/main" val="73238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37899</TotalTime>
  <Words>691</Words>
  <Application>Microsoft Office PowerPoint</Application>
  <PresentationFormat>Affichage à l'écran (4:3)</PresentationFormat>
  <Paragraphs>46</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Corbel</vt:lpstr>
      <vt:lpstr>Google Sans</vt:lpstr>
      <vt:lpstr>Wingdings</vt:lpstr>
      <vt:lpstr>Wingdings 2</vt:lpstr>
      <vt:lpstr>Wingdings 3</vt:lpstr>
      <vt:lpstr>Module</vt:lpstr>
      <vt:lpstr>Prevent youself from being  phishing</vt:lpstr>
      <vt:lpstr>What is phishing?</vt:lpstr>
      <vt:lpstr>Phishing’s Types</vt:lpstr>
      <vt:lpstr>How to spot an attacks?</vt:lpstr>
      <vt:lpstr>How To Protect Yourself From Phishing Attacks?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amal soltani</dc:creator>
  <cp:lastModifiedBy>user</cp:lastModifiedBy>
  <cp:revision>12</cp:revision>
  <dcterms:created xsi:type="dcterms:W3CDTF">2024-07-13T14:44:28Z</dcterms:created>
  <dcterms:modified xsi:type="dcterms:W3CDTF">2024-08-11T22:38:14Z</dcterms:modified>
</cp:coreProperties>
</file>