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1" r:id="rId3"/>
    <p:sldId id="310" r:id="rId4"/>
    <p:sldId id="257" r:id="rId5"/>
    <p:sldId id="292" r:id="rId6"/>
    <p:sldId id="273" r:id="rId7"/>
    <p:sldId id="301" r:id="rId8"/>
    <p:sldId id="260" r:id="rId9"/>
    <p:sldId id="267" r:id="rId10"/>
    <p:sldId id="299" r:id="rId11"/>
    <p:sldId id="288" r:id="rId12"/>
    <p:sldId id="302" r:id="rId13"/>
    <p:sldId id="303" r:id="rId14"/>
    <p:sldId id="304" r:id="rId15"/>
    <p:sldId id="293" r:id="rId16"/>
    <p:sldId id="305" r:id="rId17"/>
    <p:sldId id="312" r:id="rId18"/>
    <p:sldId id="308" r:id="rId19"/>
    <p:sldId id="311" r:id="rId20"/>
    <p:sldId id="306" r:id="rId21"/>
    <p:sldId id="309" r:id="rId22"/>
    <p:sldId id="307" r:id="rId23"/>
    <p:sldId id="282" r:id="rId24"/>
    <p:sldId id="3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EA2"/>
    <a:srgbClr val="656D71"/>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6" autoAdjust="0"/>
    <p:restoredTop sz="89839" autoAdjust="0"/>
  </p:normalViewPr>
  <p:slideViewPr>
    <p:cSldViewPr snapToGrid="0" showGuides="1">
      <p:cViewPr varScale="1">
        <p:scale>
          <a:sx n="128" d="100"/>
          <a:sy n="128" d="100"/>
        </p:scale>
        <p:origin x="272" y="176"/>
      </p:cViewPr>
      <p:guideLst>
        <p:guide orient="horz" pos="2160"/>
        <p:guide pos="3840"/>
      </p:guideLst>
    </p:cSldViewPr>
  </p:slideViewPr>
  <p:notesTextViewPr>
    <p:cViewPr>
      <p:scale>
        <a:sx n="1" d="1"/>
        <a:sy n="1" d="1"/>
      </p:scale>
      <p:origin x="0" y="0"/>
    </p:cViewPr>
  </p:notesTextViewPr>
  <p:notesViewPr>
    <p:cSldViewPr snapToGrid="0" showGuides="1">
      <p:cViewPr varScale="1">
        <p:scale>
          <a:sx n="82" d="100"/>
          <a:sy n="82" d="100"/>
        </p:scale>
        <p:origin x="203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38467486040313"/>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C86-4CD4-84BF-853D6E2F1CDB}"/>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1-4ABD-4DFC-B61F-A625A9A3AAA7}"/>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4ABD-4DFC-B61F-A625A9A3AAA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4C00-4C23-B30B-018762DB992F}"/>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4C00-4C23-B30B-018762DB992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4C00-4C23-B30B-018762DB992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882E-4A85-B4F1-0E407807D58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882E-4A85-B4F1-0E407807D58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882E-4A85-B4F1-0E407807D58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34150462716615"/>
          <c:y val="0.17584359612111936"/>
          <c:w val="0.73860474813925148"/>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90F-4191-BC10-70D73F0E6E0E}"/>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790F-4191-BC10-70D73F0E6E0E}"/>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790F-4191-BC10-70D73F0E6E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559-49CF-B8DC-FA9EFB094866}"/>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0559-49CF-B8DC-FA9EFB094866}"/>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0559-49CF-B8DC-FA9EFB09486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253-4843-A517-304751D25C8F}"/>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3253-4843-A517-304751D25C8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3253-4843-A517-304751D25C8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38467486040313"/>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C86-4CD4-84BF-853D6E2F1CDB}"/>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1-4ABD-4DFC-B61F-A625A9A3AAA7}"/>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4ABD-4DFC-B61F-A625A9A3AAA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953-467A-B9A4-3F7B9859FC1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5953-467A-B9A4-3F7B9859FC1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5953-467A-B9A4-3F7B9859FC1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4C00-4C23-B30B-018762DB992F}"/>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4C00-4C23-B30B-018762DB992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4C00-4C23-B30B-018762DB992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882E-4A85-B4F1-0E407807D58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882E-4A85-B4F1-0E407807D58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882E-4A85-B4F1-0E407807D58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34150462716615"/>
          <c:y val="0.17584359612111936"/>
          <c:w val="0.73860474813925148"/>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90F-4191-BC10-70D73F0E6E0E}"/>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790F-4191-BC10-70D73F0E6E0E}"/>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790F-4191-BC10-70D73F0E6E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953-467A-B9A4-3F7B9859FC1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5953-467A-B9A4-3F7B9859FC1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5953-467A-B9A4-3F7B9859FC1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559-49CF-B8DC-FA9EFB094866}"/>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0559-49CF-B8DC-FA9EFB094866}"/>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0559-49CF-B8DC-FA9EFB09486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EA0-4435-9B99-FAB9BEAD53A4}"/>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3EA0-4435-9B99-FAB9BEAD53A4}"/>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3EA0-4435-9B99-FAB9BEAD53A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4C00-4C23-B30B-018762DB992F}"/>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4C00-4C23-B30B-018762DB992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4C00-4C23-B30B-018762DB992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882E-4A85-B4F1-0E407807D58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882E-4A85-B4F1-0E407807D58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882E-4A85-B4F1-0E407807D58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34150462716615"/>
          <c:y val="0.17584359612111936"/>
          <c:w val="0.73860474813925148"/>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90F-4191-BC10-70D73F0E6E0E}"/>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790F-4191-BC10-70D73F0E6E0E}"/>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790F-4191-BC10-70D73F0E6E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559-49CF-B8DC-FA9EFB094866}"/>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0559-49CF-B8DC-FA9EFB094866}"/>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0559-49CF-B8DC-FA9EFB09486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253-4843-A517-304751D25C8F}"/>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3253-4843-A517-304751D25C8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3253-4843-A517-304751D25C8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38467486040313"/>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C86-4CD4-84BF-853D6E2F1CDB}"/>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1-4ABD-4DFC-B61F-A625A9A3AAA7}"/>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4ABD-4DFC-B61F-A625A9A3AAA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953-467A-B9A4-3F7B9859FC1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5953-467A-B9A4-3F7B9859FC1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5953-467A-B9A4-3F7B9859FC1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F534F8-D2DC-49E0-B80F-6ED9DFA344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E0353BBF-2F5B-4E3E-95F9-8282EC2AB1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4BDDCE-D778-444A-9607-134E7C1314DD}" type="datetimeFigureOut">
              <a:rPr lang="en-ID" smtClean="0"/>
              <a:t>14/01/23</a:t>
            </a:fld>
            <a:endParaRPr lang="en-ID"/>
          </a:p>
        </p:txBody>
      </p:sp>
      <p:sp>
        <p:nvSpPr>
          <p:cNvPr id="4" name="Footer Placeholder 3">
            <a:extLst>
              <a:ext uri="{FF2B5EF4-FFF2-40B4-BE49-F238E27FC236}">
                <a16:creationId xmlns:a16="http://schemas.microsoft.com/office/drawing/2014/main" id="{E2EEE492-4AB6-4AA9-B0CD-3DAC06153B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6F73E325-5E26-4DA1-AA81-1EA8BFA82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58146-08FD-40FC-9DB4-8B67C91548F9}" type="slidenum">
              <a:rPr lang="en-ID" smtClean="0"/>
              <a:t>‹#›</a:t>
            </a:fld>
            <a:endParaRPr lang="en-ID"/>
          </a:p>
        </p:txBody>
      </p:sp>
    </p:spTree>
    <p:extLst>
      <p:ext uri="{BB962C8B-B14F-4D97-AF65-F5344CB8AC3E}">
        <p14:creationId xmlns:p14="http://schemas.microsoft.com/office/powerpoint/2010/main" val="581571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BB386-84C4-4BE7-9EA4-635462CA1E81}" type="datetimeFigureOut">
              <a:rPr lang="en-GB" smtClean="0"/>
              <a:t>14/01/2023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1AA08-7908-4A12-9C99-45DE29E7B5CD}" type="slidenum">
              <a:rPr lang="en-GB" smtClean="0"/>
              <a:t>‹#›</a:t>
            </a:fld>
            <a:endParaRPr lang="en-GB"/>
          </a:p>
        </p:txBody>
      </p:sp>
    </p:spTree>
    <p:extLst>
      <p:ext uri="{BB962C8B-B14F-4D97-AF65-F5344CB8AC3E}">
        <p14:creationId xmlns:p14="http://schemas.microsoft.com/office/powerpoint/2010/main" val="1292019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ctrTitle"/>
          </p:nvPr>
        </p:nvSpPr>
        <p:spPr>
          <a:xfrm>
            <a:off x="1524000" y="2001837"/>
            <a:ext cx="9144000" cy="1508125"/>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E8B764B-5422-408E-9D04-54B83D1862AB}" type="datetimeFigureOut">
              <a:rPr lang="en-US" smtClean="0"/>
              <a:t>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13BF9-5145-4417-B95D-FA8627973885}" type="slidenum">
              <a:rPr lang="en-US" smtClean="0"/>
              <a:t>‹#›</a:t>
            </a:fld>
            <a:endParaRPr lang="en-US"/>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C429097-1EAB-408C-B6CB-A6AA36B54566}"/>
              </a:ext>
            </a:extLst>
          </p:cNvPr>
          <p:cNvSpPr>
            <a:spLocks noGrp="1"/>
          </p:cNvSpPr>
          <p:nvPr>
            <p:ph type="title"/>
          </p:nvPr>
        </p:nvSpPr>
        <p:spPr>
          <a:xfrm>
            <a:off x="495172" y="842310"/>
            <a:ext cx="10515600" cy="884555"/>
          </a:xfrm>
        </p:spPr>
        <p:txBody>
          <a:bodyPr/>
          <a:lstStyle>
            <a:lvl1pPr algn="l">
              <a:defRPr b="1"/>
            </a:lvl1pPr>
          </a:lstStyle>
          <a:p>
            <a:r>
              <a:rPr lang="en-US" dirty="0"/>
              <a:t>Click to edit Master title style</a:t>
            </a:r>
            <a:endParaRPr lang="en-ID" dirty="0"/>
          </a:p>
        </p:txBody>
      </p:sp>
      <p:sp>
        <p:nvSpPr>
          <p:cNvPr id="10"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633805"/>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11" name="Straight Connector 10">
            <a:extLst>
              <a:ext uri="{FF2B5EF4-FFF2-40B4-BE49-F238E27FC236}">
                <a16:creationId xmlns:a16="http://schemas.microsoft.com/office/drawing/2014/main" id="{64480D6F-273C-4AC1-B490-605FF4A72B84}"/>
              </a:ext>
            </a:extLst>
          </p:cNvPr>
          <p:cNvCxnSpPr/>
          <p:nvPr userDrawn="1"/>
        </p:nvCxnSpPr>
        <p:spPr>
          <a:xfrm>
            <a:off x="609472" y="784371"/>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4"/>
          </p:nvPr>
        </p:nvSpPr>
        <p:spPr>
          <a:xfrm>
            <a:off x="6626754" y="995002"/>
            <a:ext cx="2381250" cy="2448000"/>
          </a:xfrm>
        </p:spPr>
        <p:txBody>
          <a:bodyPr/>
          <a:lstStyle/>
          <a:p>
            <a:endParaRPr lang="en-US"/>
          </a:p>
        </p:txBody>
      </p:sp>
      <p:sp>
        <p:nvSpPr>
          <p:cNvPr id="14" name="Picture Placeholder 12"/>
          <p:cNvSpPr>
            <a:spLocks noGrp="1"/>
          </p:cNvSpPr>
          <p:nvPr>
            <p:ph type="pic" sz="quarter" idx="15"/>
          </p:nvPr>
        </p:nvSpPr>
        <p:spPr>
          <a:xfrm>
            <a:off x="9155465" y="995002"/>
            <a:ext cx="2381250" cy="2448000"/>
          </a:xfrm>
        </p:spPr>
        <p:txBody>
          <a:bodyPr/>
          <a:lstStyle/>
          <a:p>
            <a:endParaRPr lang="en-US"/>
          </a:p>
        </p:txBody>
      </p:sp>
      <p:sp>
        <p:nvSpPr>
          <p:cNvPr id="15" name="Picture Placeholder 12"/>
          <p:cNvSpPr>
            <a:spLocks noGrp="1"/>
          </p:cNvSpPr>
          <p:nvPr>
            <p:ph type="pic" sz="quarter" idx="16"/>
          </p:nvPr>
        </p:nvSpPr>
        <p:spPr>
          <a:xfrm>
            <a:off x="9155465" y="3582753"/>
            <a:ext cx="2381250" cy="2448000"/>
          </a:xfrm>
        </p:spPr>
        <p:txBody>
          <a:bodyPr/>
          <a:lstStyle/>
          <a:p>
            <a:endParaRPr lang="en-US"/>
          </a:p>
        </p:txBody>
      </p:sp>
      <p:sp>
        <p:nvSpPr>
          <p:cNvPr id="16" name="Picture Placeholder 12"/>
          <p:cNvSpPr>
            <a:spLocks noGrp="1"/>
          </p:cNvSpPr>
          <p:nvPr>
            <p:ph type="pic" sz="quarter" idx="17"/>
          </p:nvPr>
        </p:nvSpPr>
        <p:spPr>
          <a:xfrm>
            <a:off x="6626754" y="3582753"/>
            <a:ext cx="2381250" cy="2448000"/>
          </a:xfrm>
        </p:spPr>
        <p:txBody>
          <a:bodyPr/>
          <a:lstStyle/>
          <a:p>
            <a:endParaRPr lang="en-US"/>
          </a:p>
        </p:txBody>
      </p:sp>
    </p:spTree>
    <p:extLst>
      <p:ext uri="{BB962C8B-B14F-4D97-AF65-F5344CB8AC3E}">
        <p14:creationId xmlns:p14="http://schemas.microsoft.com/office/powerpoint/2010/main" val="325489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et The Team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C429097-1EAB-408C-B6CB-A6AA36B54566}"/>
              </a:ext>
            </a:extLst>
          </p:cNvPr>
          <p:cNvSpPr>
            <a:spLocks noGrp="1"/>
          </p:cNvSpPr>
          <p:nvPr>
            <p:ph type="title"/>
          </p:nvPr>
        </p:nvSpPr>
        <p:spPr>
          <a:xfrm>
            <a:off x="495172" y="842310"/>
            <a:ext cx="10515600" cy="884555"/>
          </a:xfrm>
        </p:spPr>
        <p:txBody>
          <a:bodyPr/>
          <a:lstStyle>
            <a:lvl1pPr algn="l">
              <a:defRPr b="1"/>
            </a:lvl1pPr>
          </a:lstStyle>
          <a:p>
            <a:r>
              <a:rPr lang="en-US" dirty="0"/>
              <a:t>Click to edit Master title style</a:t>
            </a:r>
            <a:endParaRPr lang="en-ID" dirty="0"/>
          </a:p>
        </p:txBody>
      </p:sp>
      <p:sp>
        <p:nvSpPr>
          <p:cNvPr id="8"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633805"/>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10" name="Straight Connector 9">
            <a:extLst>
              <a:ext uri="{FF2B5EF4-FFF2-40B4-BE49-F238E27FC236}">
                <a16:creationId xmlns:a16="http://schemas.microsoft.com/office/drawing/2014/main" id="{64480D6F-273C-4AC1-B490-605FF4A72B84}"/>
              </a:ext>
            </a:extLst>
          </p:cNvPr>
          <p:cNvCxnSpPr/>
          <p:nvPr userDrawn="1"/>
        </p:nvCxnSpPr>
        <p:spPr>
          <a:xfrm>
            <a:off x="609472" y="784371"/>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4"/>
          </p:nvPr>
        </p:nvSpPr>
        <p:spPr>
          <a:xfrm>
            <a:off x="1149472" y="1935370"/>
            <a:ext cx="1620000" cy="1620000"/>
          </a:xfrm>
        </p:spPr>
        <p:txBody>
          <a:bodyPr>
            <a:normAutofit/>
          </a:bodyPr>
          <a:lstStyle>
            <a:lvl1pPr>
              <a:defRPr sz="2000"/>
            </a:lvl1pPr>
          </a:lstStyle>
          <a:p>
            <a:endParaRPr lang="en-US" dirty="0"/>
          </a:p>
        </p:txBody>
      </p:sp>
      <p:sp>
        <p:nvSpPr>
          <p:cNvPr id="13" name="Picture Placeholder 2"/>
          <p:cNvSpPr>
            <a:spLocks noGrp="1"/>
          </p:cNvSpPr>
          <p:nvPr>
            <p:ph type="pic" sz="quarter" idx="16"/>
          </p:nvPr>
        </p:nvSpPr>
        <p:spPr>
          <a:xfrm>
            <a:off x="3863948" y="1935370"/>
            <a:ext cx="1620000" cy="1620000"/>
          </a:xfrm>
        </p:spPr>
        <p:txBody>
          <a:bodyPr>
            <a:normAutofit/>
          </a:bodyPr>
          <a:lstStyle>
            <a:lvl1pPr>
              <a:defRPr sz="2000"/>
            </a:lvl1pPr>
          </a:lstStyle>
          <a:p>
            <a:endParaRPr lang="en-US"/>
          </a:p>
        </p:txBody>
      </p:sp>
      <p:sp>
        <p:nvSpPr>
          <p:cNvPr id="17" name="Picture Placeholder 2"/>
          <p:cNvSpPr>
            <a:spLocks noGrp="1"/>
          </p:cNvSpPr>
          <p:nvPr>
            <p:ph type="pic" sz="quarter" idx="18"/>
          </p:nvPr>
        </p:nvSpPr>
        <p:spPr>
          <a:xfrm>
            <a:off x="6578424" y="1935370"/>
            <a:ext cx="1620000" cy="1620000"/>
          </a:xfrm>
        </p:spPr>
        <p:txBody>
          <a:bodyPr>
            <a:normAutofit/>
          </a:bodyPr>
          <a:lstStyle>
            <a:lvl1pPr>
              <a:defRPr sz="2000"/>
            </a:lvl1pPr>
          </a:lstStyle>
          <a:p>
            <a:endParaRPr lang="en-US"/>
          </a:p>
        </p:txBody>
      </p:sp>
      <p:sp>
        <p:nvSpPr>
          <p:cNvPr id="18" name="Picture Placeholder 2"/>
          <p:cNvSpPr>
            <a:spLocks noGrp="1"/>
          </p:cNvSpPr>
          <p:nvPr>
            <p:ph type="pic" sz="quarter" idx="19"/>
          </p:nvPr>
        </p:nvSpPr>
        <p:spPr>
          <a:xfrm>
            <a:off x="9292900" y="1944688"/>
            <a:ext cx="1620000" cy="1620000"/>
          </a:xfrm>
        </p:spPr>
        <p:txBody>
          <a:bodyPr>
            <a:normAutofit/>
          </a:bodyPr>
          <a:lstStyle>
            <a:lvl1pPr>
              <a:defRPr sz="2000"/>
            </a:lvl1pPr>
          </a:lstStyle>
          <a:p>
            <a:endParaRPr lang="en-US"/>
          </a:p>
        </p:txBody>
      </p:sp>
      <p:sp>
        <p:nvSpPr>
          <p:cNvPr id="45" name="Picture Placeholder 2"/>
          <p:cNvSpPr>
            <a:spLocks noGrp="1"/>
          </p:cNvSpPr>
          <p:nvPr>
            <p:ph type="pic" sz="quarter" idx="20"/>
          </p:nvPr>
        </p:nvSpPr>
        <p:spPr>
          <a:xfrm>
            <a:off x="1149472" y="4291176"/>
            <a:ext cx="1620000" cy="1620000"/>
          </a:xfrm>
        </p:spPr>
        <p:txBody>
          <a:bodyPr>
            <a:normAutofit/>
          </a:bodyPr>
          <a:lstStyle>
            <a:lvl1pPr>
              <a:defRPr sz="2000"/>
            </a:lvl1pPr>
          </a:lstStyle>
          <a:p>
            <a:endParaRPr lang="en-US" dirty="0"/>
          </a:p>
        </p:txBody>
      </p:sp>
      <p:sp>
        <p:nvSpPr>
          <p:cNvPr id="46" name="Picture Placeholder 2"/>
          <p:cNvSpPr>
            <a:spLocks noGrp="1"/>
          </p:cNvSpPr>
          <p:nvPr>
            <p:ph type="pic" sz="quarter" idx="21"/>
          </p:nvPr>
        </p:nvSpPr>
        <p:spPr>
          <a:xfrm>
            <a:off x="3863948" y="4291176"/>
            <a:ext cx="1620000" cy="1620000"/>
          </a:xfrm>
        </p:spPr>
        <p:txBody>
          <a:bodyPr>
            <a:normAutofit/>
          </a:bodyPr>
          <a:lstStyle>
            <a:lvl1pPr>
              <a:defRPr sz="2000"/>
            </a:lvl1pPr>
          </a:lstStyle>
          <a:p>
            <a:endParaRPr lang="en-US" dirty="0"/>
          </a:p>
        </p:txBody>
      </p:sp>
      <p:sp>
        <p:nvSpPr>
          <p:cNvPr id="47" name="Picture Placeholder 2"/>
          <p:cNvSpPr>
            <a:spLocks noGrp="1"/>
          </p:cNvSpPr>
          <p:nvPr>
            <p:ph type="pic" sz="quarter" idx="22"/>
          </p:nvPr>
        </p:nvSpPr>
        <p:spPr>
          <a:xfrm>
            <a:off x="6578424" y="4291176"/>
            <a:ext cx="1620000" cy="1620000"/>
          </a:xfrm>
        </p:spPr>
        <p:txBody>
          <a:bodyPr>
            <a:normAutofit/>
          </a:bodyPr>
          <a:lstStyle>
            <a:lvl1pPr>
              <a:defRPr sz="2000"/>
            </a:lvl1pPr>
          </a:lstStyle>
          <a:p>
            <a:endParaRPr lang="en-US"/>
          </a:p>
        </p:txBody>
      </p:sp>
      <p:sp>
        <p:nvSpPr>
          <p:cNvPr id="48" name="Picture Placeholder 2"/>
          <p:cNvSpPr>
            <a:spLocks noGrp="1"/>
          </p:cNvSpPr>
          <p:nvPr>
            <p:ph type="pic" sz="quarter" idx="23"/>
          </p:nvPr>
        </p:nvSpPr>
        <p:spPr>
          <a:xfrm>
            <a:off x="9292900" y="4300494"/>
            <a:ext cx="1620000" cy="1620000"/>
          </a:xfrm>
        </p:spPr>
        <p:txBody>
          <a:bodyPr>
            <a:normAutofit/>
          </a:bodyPr>
          <a:lstStyle>
            <a:lvl1pPr>
              <a:defRPr sz="2000"/>
            </a:lvl1pPr>
          </a:lstStyle>
          <a:p>
            <a:endParaRPr lang="en-US" dirty="0"/>
          </a:p>
        </p:txBody>
      </p:sp>
    </p:spTree>
    <p:extLst>
      <p:ext uri="{BB962C8B-B14F-4D97-AF65-F5344CB8AC3E}">
        <p14:creationId xmlns:p14="http://schemas.microsoft.com/office/powerpoint/2010/main" val="202429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Portfolio">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C429097-1EAB-408C-B6CB-A6AA36B54566}"/>
              </a:ext>
            </a:extLst>
          </p:cNvPr>
          <p:cNvSpPr>
            <a:spLocks noGrp="1"/>
          </p:cNvSpPr>
          <p:nvPr>
            <p:ph type="title"/>
          </p:nvPr>
        </p:nvSpPr>
        <p:spPr>
          <a:xfrm>
            <a:off x="838200" y="2439894"/>
            <a:ext cx="10515600" cy="884555"/>
          </a:xfrm>
        </p:spPr>
        <p:txBody>
          <a:bodyPr/>
          <a:lstStyle>
            <a:lvl1pPr algn="ctr">
              <a:defRPr b="1">
                <a:solidFill>
                  <a:schemeClr val="bg2"/>
                </a:solidFill>
              </a:defRPr>
            </a:lvl1pPr>
          </a:lstStyle>
          <a:p>
            <a:r>
              <a:rPr lang="en-US" dirty="0"/>
              <a:t>Click to edit Master title style</a:t>
            </a:r>
            <a:endParaRPr lang="en-ID" dirty="0"/>
          </a:p>
        </p:txBody>
      </p:sp>
      <p:sp>
        <p:nvSpPr>
          <p:cNvPr id="10"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838200" y="2231389"/>
            <a:ext cx="10515600" cy="342075"/>
          </a:xfrm>
        </p:spPr>
        <p:txBody>
          <a:bodyPr>
            <a:normAutofit/>
          </a:bodyPr>
          <a:lstStyle>
            <a:lvl1pPr marL="0" indent="0" algn="ctr">
              <a:buNone/>
              <a:defRPr sz="1400">
                <a:solidFill>
                  <a:schemeClr val="tx2"/>
                </a:solidFill>
                <a:latin typeface="+mj-lt"/>
              </a:defRPr>
            </a:lvl1pPr>
            <a:lvl2pPr marL="457200" indent="0">
              <a:buNone/>
              <a:defRPr/>
            </a:lvl2pPr>
          </a:lstStyle>
          <a:p>
            <a:pPr lvl="0"/>
            <a:r>
              <a:rPr lang="en-US" dirty="0"/>
              <a:t>Edit Master text styles</a:t>
            </a:r>
          </a:p>
        </p:txBody>
      </p:sp>
      <p:sp>
        <p:nvSpPr>
          <p:cNvPr id="13" name="Picture Placeholder 12"/>
          <p:cNvSpPr>
            <a:spLocks noGrp="1"/>
          </p:cNvSpPr>
          <p:nvPr>
            <p:ph type="pic" sz="quarter" idx="14"/>
          </p:nvPr>
        </p:nvSpPr>
        <p:spPr>
          <a:xfrm>
            <a:off x="0" y="1"/>
            <a:ext cx="1941689" cy="6858000"/>
          </a:xfrm>
        </p:spPr>
        <p:txBody>
          <a:bodyPr/>
          <a:lstStyle/>
          <a:p>
            <a:endParaRPr lang="en-US"/>
          </a:p>
        </p:txBody>
      </p:sp>
      <p:sp>
        <p:nvSpPr>
          <p:cNvPr id="17" name="Picture Placeholder 12"/>
          <p:cNvSpPr>
            <a:spLocks noGrp="1"/>
          </p:cNvSpPr>
          <p:nvPr>
            <p:ph type="pic" sz="quarter" idx="18"/>
          </p:nvPr>
        </p:nvSpPr>
        <p:spPr>
          <a:xfrm>
            <a:off x="1941689" y="1"/>
            <a:ext cx="2007937" cy="6858000"/>
          </a:xfrm>
        </p:spPr>
        <p:txBody>
          <a:bodyPr/>
          <a:lstStyle/>
          <a:p>
            <a:endParaRPr lang="en-US"/>
          </a:p>
        </p:txBody>
      </p:sp>
      <p:sp>
        <p:nvSpPr>
          <p:cNvPr id="12" name="Picture Placeholder 12"/>
          <p:cNvSpPr>
            <a:spLocks noGrp="1"/>
          </p:cNvSpPr>
          <p:nvPr>
            <p:ph type="pic" sz="quarter" idx="19"/>
          </p:nvPr>
        </p:nvSpPr>
        <p:spPr>
          <a:xfrm>
            <a:off x="8242374" y="1"/>
            <a:ext cx="1974813" cy="6858000"/>
          </a:xfrm>
        </p:spPr>
        <p:txBody>
          <a:bodyPr/>
          <a:lstStyle/>
          <a:p>
            <a:endParaRPr lang="en-US"/>
          </a:p>
        </p:txBody>
      </p:sp>
      <p:sp>
        <p:nvSpPr>
          <p:cNvPr id="14" name="Picture Placeholder 12"/>
          <p:cNvSpPr>
            <a:spLocks noGrp="1"/>
          </p:cNvSpPr>
          <p:nvPr>
            <p:ph type="pic" sz="quarter" idx="20"/>
          </p:nvPr>
        </p:nvSpPr>
        <p:spPr>
          <a:xfrm>
            <a:off x="10217187" y="1"/>
            <a:ext cx="1974813" cy="6858000"/>
          </a:xfrm>
        </p:spPr>
        <p:txBody>
          <a:bodyPr/>
          <a:lstStyle/>
          <a:p>
            <a:endParaRPr lang="en-US"/>
          </a:p>
        </p:txBody>
      </p:sp>
    </p:spTree>
    <p:extLst>
      <p:ext uri="{BB962C8B-B14F-4D97-AF65-F5344CB8AC3E}">
        <p14:creationId xmlns:p14="http://schemas.microsoft.com/office/powerpoint/2010/main" val="27489512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ur Portfolio 2">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3510845"/>
            <a:ext cx="3867568" cy="3347155"/>
          </a:xfrm>
        </p:spPr>
        <p:txBody>
          <a:bodyPr/>
          <a:lstStyle/>
          <a:p>
            <a:endParaRPr lang="en-US"/>
          </a:p>
        </p:txBody>
      </p:sp>
      <p:sp>
        <p:nvSpPr>
          <p:cNvPr id="8" name="Picture Placeholder 6"/>
          <p:cNvSpPr>
            <a:spLocks noGrp="1"/>
          </p:cNvSpPr>
          <p:nvPr>
            <p:ph type="pic" sz="quarter" idx="11"/>
          </p:nvPr>
        </p:nvSpPr>
        <p:spPr>
          <a:xfrm>
            <a:off x="0" y="0"/>
            <a:ext cx="2106502" cy="3352978"/>
          </a:xfrm>
        </p:spPr>
        <p:txBody>
          <a:bodyPr/>
          <a:lstStyle/>
          <a:p>
            <a:endParaRPr lang="en-US" dirty="0"/>
          </a:p>
        </p:txBody>
      </p:sp>
      <p:sp>
        <p:nvSpPr>
          <p:cNvPr id="9" name="Picture Placeholder 6"/>
          <p:cNvSpPr>
            <a:spLocks noGrp="1"/>
          </p:cNvSpPr>
          <p:nvPr>
            <p:ph type="pic" sz="quarter" idx="12"/>
          </p:nvPr>
        </p:nvSpPr>
        <p:spPr>
          <a:xfrm>
            <a:off x="2265252" y="0"/>
            <a:ext cx="1602316" cy="3352978"/>
          </a:xfrm>
        </p:spPr>
        <p:txBody>
          <a:bodyPr/>
          <a:lstStyle/>
          <a:p>
            <a:endParaRPr lang="en-US"/>
          </a:p>
        </p:txBody>
      </p:sp>
      <p:sp>
        <p:nvSpPr>
          <p:cNvPr id="19" name="Picture Placeholder 6"/>
          <p:cNvSpPr>
            <a:spLocks noGrp="1"/>
          </p:cNvSpPr>
          <p:nvPr>
            <p:ph type="pic" sz="quarter" idx="15"/>
          </p:nvPr>
        </p:nvSpPr>
        <p:spPr>
          <a:xfrm>
            <a:off x="4026318" y="0"/>
            <a:ext cx="4139364" cy="6858000"/>
          </a:xfrm>
        </p:spPr>
        <p:txBody>
          <a:bodyPr/>
          <a:lstStyle/>
          <a:p>
            <a:endParaRPr lang="en-US"/>
          </a:p>
        </p:txBody>
      </p:sp>
      <p:sp>
        <p:nvSpPr>
          <p:cNvPr id="10" name="Picture Placeholder 6"/>
          <p:cNvSpPr>
            <a:spLocks noGrp="1"/>
          </p:cNvSpPr>
          <p:nvPr>
            <p:ph type="pic" sz="quarter" idx="16"/>
          </p:nvPr>
        </p:nvSpPr>
        <p:spPr>
          <a:xfrm>
            <a:off x="10085498" y="3505022"/>
            <a:ext cx="2106502" cy="3352978"/>
          </a:xfrm>
        </p:spPr>
        <p:txBody>
          <a:bodyPr/>
          <a:lstStyle/>
          <a:p>
            <a:endParaRPr lang="en-US" dirty="0"/>
          </a:p>
        </p:txBody>
      </p:sp>
      <p:sp>
        <p:nvSpPr>
          <p:cNvPr id="11" name="Picture Placeholder 6"/>
          <p:cNvSpPr>
            <a:spLocks noGrp="1"/>
          </p:cNvSpPr>
          <p:nvPr>
            <p:ph type="pic" sz="quarter" idx="17"/>
          </p:nvPr>
        </p:nvSpPr>
        <p:spPr>
          <a:xfrm>
            <a:off x="8324432" y="3505022"/>
            <a:ext cx="1602316" cy="3352978"/>
          </a:xfrm>
        </p:spPr>
        <p:txBody>
          <a:bodyPr/>
          <a:lstStyle/>
          <a:p>
            <a:endParaRPr lang="en-US"/>
          </a:p>
        </p:txBody>
      </p:sp>
      <p:sp>
        <p:nvSpPr>
          <p:cNvPr id="12" name="Picture Placeholder 6"/>
          <p:cNvSpPr>
            <a:spLocks noGrp="1"/>
          </p:cNvSpPr>
          <p:nvPr>
            <p:ph type="pic" sz="quarter" idx="18"/>
          </p:nvPr>
        </p:nvSpPr>
        <p:spPr>
          <a:xfrm>
            <a:off x="8324432" y="0"/>
            <a:ext cx="3867568" cy="3347155"/>
          </a:xfrm>
        </p:spPr>
        <p:txBody>
          <a:bodyPr/>
          <a:lstStyle/>
          <a:p>
            <a:endParaRPr lang="en-US"/>
          </a:p>
        </p:txBody>
      </p:sp>
    </p:spTree>
    <p:extLst>
      <p:ext uri="{BB962C8B-B14F-4D97-AF65-F5344CB8AC3E}">
        <p14:creationId xmlns:p14="http://schemas.microsoft.com/office/powerpoint/2010/main" val="15959701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Mockup">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dirty="0"/>
              <a:t>Click to edit Master title style</a:t>
            </a:r>
            <a:endParaRPr lang="en-ID" dirty="0"/>
          </a:p>
        </p:txBody>
      </p:sp>
      <p:sp>
        <p:nvSpPr>
          <p:cNvPr id="6"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7" name="Straight Connector 6">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4"/>
          </p:nvPr>
        </p:nvSpPr>
        <p:spPr>
          <a:xfrm>
            <a:off x="6808788" y="3055938"/>
            <a:ext cx="2187575" cy="1363662"/>
          </a:xfrm>
        </p:spPr>
        <p:txBody>
          <a:bodyPr/>
          <a:lstStyle/>
          <a:p>
            <a:endParaRPr lang="en-US"/>
          </a:p>
        </p:txBody>
      </p:sp>
      <p:sp>
        <p:nvSpPr>
          <p:cNvPr id="10" name="Picture Placeholder 9"/>
          <p:cNvSpPr>
            <a:spLocks noGrp="1"/>
          </p:cNvSpPr>
          <p:nvPr>
            <p:ph type="pic" sz="quarter" idx="15"/>
          </p:nvPr>
        </p:nvSpPr>
        <p:spPr>
          <a:xfrm>
            <a:off x="8650288" y="2132013"/>
            <a:ext cx="2790825" cy="1738312"/>
          </a:xfrm>
        </p:spPr>
        <p:txBody>
          <a:bodyPr/>
          <a:lstStyle/>
          <a:p>
            <a:endParaRPr lang="en-US"/>
          </a:p>
        </p:txBody>
      </p:sp>
    </p:spTree>
    <p:extLst>
      <p:ext uri="{BB962C8B-B14F-4D97-AF65-F5344CB8AC3E}">
        <p14:creationId xmlns:p14="http://schemas.microsoft.com/office/powerpoint/2010/main" val="412417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Mockup 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Mockup 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F73FF73-97F1-4D9C-B979-65034BD0E876}"/>
              </a:ext>
            </a:extLst>
          </p:cNvPr>
          <p:cNvSpPr>
            <a:spLocks noGrp="1"/>
          </p:cNvSpPr>
          <p:nvPr>
            <p:ph type="pic" sz="quarter" idx="15"/>
          </p:nvPr>
        </p:nvSpPr>
        <p:spPr>
          <a:xfrm>
            <a:off x="0" y="0"/>
            <a:ext cx="5719763" cy="6858000"/>
          </a:xfrm>
        </p:spPr>
        <p:txBody>
          <a:bodyPr/>
          <a:lstStyle/>
          <a:p>
            <a:endParaRPr lang="en-ID"/>
          </a:p>
        </p:txBody>
      </p:sp>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6096000" y="1501213"/>
            <a:ext cx="7609840" cy="884555"/>
          </a:xfrm>
        </p:spPr>
        <p:txBody>
          <a:bodyPr/>
          <a:lstStyle>
            <a:lvl1pPr algn="l">
              <a:defRPr b="1"/>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6791820" y="1292708"/>
            <a:ext cx="691402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210300" y="1443274"/>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9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2">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
        <p:nvSpPr>
          <p:cNvPr id="4" name="Title 1">
            <a:extLst>
              <a:ext uri="{FF2B5EF4-FFF2-40B4-BE49-F238E27FC236}">
                <a16:creationId xmlns:a16="http://schemas.microsoft.com/office/drawing/2014/main" id="{81B41A18-4524-4D69-A194-369EA7C0755B}"/>
              </a:ext>
            </a:extLst>
          </p:cNvPr>
          <p:cNvSpPr>
            <a:spLocks noGrp="1"/>
          </p:cNvSpPr>
          <p:nvPr>
            <p:ph type="title"/>
          </p:nvPr>
        </p:nvSpPr>
        <p:spPr>
          <a:xfrm>
            <a:off x="6096000" y="2439894"/>
            <a:ext cx="7029692" cy="884555"/>
          </a:xfrm>
        </p:spPr>
        <p:txBody>
          <a:bodyPr/>
          <a:lstStyle>
            <a:lvl1pPr algn="ctr">
              <a:defRPr b="1">
                <a:solidFill>
                  <a:schemeClr val="bg2"/>
                </a:solidFill>
              </a:defRPr>
            </a:lvl1pPr>
          </a:lstStyle>
          <a:p>
            <a:r>
              <a:rPr lang="en-US" dirty="0"/>
              <a:t>Click to edit Master title style</a:t>
            </a:r>
            <a:endParaRPr lang="en-ID" dirty="0"/>
          </a:p>
        </p:txBody>
      </p:sp>
      <p:sp>
        <p:nvSpPr>
          <p:cNvPr id="5" name="Text Placeholder 10">
            <a:extLst>
              <a:ext uri="{FF2B5EF4-FFF2-40B4-BE49-F238E27FC236}">
                <a16:creationId xmlns:a16="http://schemas.microsoft.com/office/drawing/2014/main" id="{A7A3D04F-B67A-4883-A73E-D8C6A0D48CAE}"/>
              </a:ext>
            </a:extLst>
          </p:cNvPr>
          <p:cNvSpPr>
            <a:spLocks noGrp="1"/>
          </p:cNvSpPr>
          <p:nvPr>
            <p:ph type="body" sz="quarter" idx="13"/>
          </p:nvPr>
        </p:nvSpPr>
        <p:spPr>
          <a:xfrm>
            <a:off x="6096000" y="2231389"/>
            <a:ext cx="7029692" cy="342075"/>
          </a:xfrm>
        </p:spPr>
        <p:txBody>
          <a:bodyPr>
            <a:normAutofit/>
          </a:bodyPr>
          <a:lstStyle>
            <a:lvl1pPr marL="0" indent="0" algn="ctr">
              <a:buNone/>
              <a:defRPr sz="1400">
                <a:solidFill>
                  <a:schemeClr val="tx2"/>
                </a:solidFill>
                <a:latin typeface="+mj-lt"/>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1881157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Proces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05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ow We Wor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4"/>
          </p:nvPr>
        </p:nvSpPr>
        <p:spPr>
          <a:xfrm>
            <a:off x="1089934" y="2062707"/>
            <a:ext cx="2208816" cy="2208815"/>
          </a:xfrm>
        </p:spPr>
        <p:txBody>
          <a:bodyPr/>
          <a:lstStyle/>
          <a:p>
            <a:endParaRPr lang="en-US"/>
          </a:p>
        </p:txBody>
      </p:sp>
      <p:sp>
        <p:nvSpPr>
          <p:cNvPr id="36" name="Picture Placeholder 4"/>
          <p:cNvSpPr>
            <a:spLocks noGrp="1"/>
          </p:cNvSpPr>
          <p:nvPr>
            <p:ph type="pic" sz="quarter" idx="15"/>
          </p:nvPr>
        </p:nvSpPr>
        <p:spPr>
          <a:xfrm>
            <a:off x="3698138" y="2062707"/>
            <a:ext cx="2208816" cy="2208815"/>
          </a:xfrm>
        </p:spPr>
        <p:txBody>
          <a:bodyPr/>
          <a:lstStyle/>
          <a:p>
            <a:endParaRPr lang="en-US"/>
          </a:p>
        </p:txBody>
      </p:sp>
      <p:sp>
        <p:nvSpPr>
          <p:cNvPr id="37" name="Picture Placeholder 4"/>
          <p:cNvSpPr>
            <a:spLocks noGrp="1"/>
          </p:cNvSpPr>
          <p:nvPr>
            <p:ph type="pic" sz="quarter" idx="16"/>
          </p:nvPr>
        </p:nvSpPr>
        <p:spPr>
          <a:xfrm>
            <a:off x="6306342" y="2062707"/>
            <a:ext cx="2208816" cy="2208815"/>
          </a:xfrm>
        </p:spPr>
        <p:txBody>
          <a:bodyPr/>
          <a:lstStyle/>
          <a:p>
            <a:endParaRPr lang="en-US"/>
          </a:p>
        </p:txBody>
      </p:sp>
      <p:sp>
        <p:nvSpPr>
          <p:cNvPr id="38" name="Picture Placeholder 4"/>
          <p:cNvSpPr>
            <a:spLocks noGrp="1"/>
          </p:cNvSpPr>
          <p:nvPr>
            <p:ph type="pic" sz="quarter" idx="17"/>
          </p:nvPr>
        </p:nvSpPr>
        <p:spPr>
          <a:xfrm>
            <a:off x="8914546" y="2062707"/>
            <a:ext cx="2208816" cy="2208815"/>
          </a:xfrm>
        </p:spPr>
        <p:txBody>
          <a:bodyPr/>
          <a:lstStyle/>
          <a:p>
            <a:endParaRPr lang="en-US"/>
          </a:p>
        </p:txBody>
      </p:sp>
    </p:spTree>
    <p:extLst>
      <p:ext uri="{BB962C8B-B14F-4D97-AF65-F5344CB8AC3E}">
        <p14:creationId xmlns:p14="http://schemas.microsoft.com/office/powerpoint/2010/main" val="17538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 y="0"/>
            <a:ext cx="12192000" cy="3310359"/>
          </a:xfrm>
        </p:spPr>
        <p:txBody>
          <a:bodyPr/>
          <a:lstStyle/>
          <a:p>
            <a:endParaRPr lang="en-US"/>
          </a:p>
        </p:txBody>
      </p:sp>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843082" y="718705"/>
            <a:ext cx="10515600" cy="884555"/>
          </a:xfrm>
        </p:spPr>
        <p:txBody>
          <a:bodyPr/>
          <a:lstStyle>
            <a:lvl1pPr algn="ctr">
              <a:defRPr b="1">
                <a:solidFill>
                  <a:schemeClr val="bg2"/>
                </a:solidFill>
              </a:defRPr>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843082" y="510200"/>
            <a:ext cx="10515600" cy="342075"/>
          </a:xfrm>
        </p:spPr>
        <p:txBody>
          <a:bodyPr>
            <a:normAutofit/>
          </a:bodyPr>
          <a:lstStyle>
            <a:lvl1pPr marL="0" indent="0" algn="ctr">
              <a:buNone/>
              <a:defRPr sz="1400">
                <a:solidFill>
                  <a:schemeClr val="accent1"/>
                </a:solidFill>
                <a:latin typeface="+mj-lt"/>
              </a:defRPr>
            </a:lvl1pPr>
            <a:lvl2pPr marL="457200" indent="0">
              <a:buNone/>
              <a:defRPr/>
            </a:lvl2pPr>
          </a:lstStyle>
          <a:p>
            <a:pPr lvl="0"/>
            <a:r>
              <a:rPr lang="en-US" dirty="0"/>
              <a:t>Edit Master text styles</a:t>
            </a:r>
          </a:p>
        </p:txBody>
      </p:sp>
      <p:sp>
        <p:nvSpPr>
          <p:cNvPr id="14" name="Picture Placeholder 13"/>
          <p:cNvSpPr>
            <a:spLocks noGrp="1"/>
          </p:cNvSpPr>
          <p:nvPr>
            <p:ph type="pic" sz="quarter" idx="11"/>
          </p:nvPr>
        </p:nvSpPr>
        <p:spPr>
          <a:xfrm>
            <a:off x="5185760" y="2388970"/>
            <a:ext cx="1842778" cy="1842778"/>
          </a:xfrm>
          <a:prstGeom prst="ellipse">
            <a:avLst/>
          </a:prstGeom>
        </p:spPr>
        <p:txBody>
          <a:bodyPr>
            <a:normAutofit/>
          </a:bodyPr>
          <a:lstStyle>
            <a:lvl1pPr>
              <a:defRPr sz="1800"/>
            </a:lvl1pPr>
          </a:lstStyle>
          <a:p>
            <a:endParaRPr lang="en-US"/>
          </a:p>
        </p:txBody>
      </p:sp>
    </p:spTree>
    <p:extLst>
      <p:ext uri="{BB962C8B-B14F-4D97-AF65-F5344CB8AC3E}">
        <p14:creationId xmlns:p14="http://schemas.microsoft.com/office/powerpoint/2010/main" val="36401022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4B5607AC-2BF4-4F76-9347-5D8FB3637B6A}"/>
              </a:ext>
            </a:extLst>
          </p:cNvPr>
          <p:cNvSpPr>
            <a:spLocks noGrp="1"/>
          </p:cNvSpPr>
          <p:nvPr>
            <p:ph type="pic" sz="quarter" idx="14"/>
          </p:nvPr>
        </p:nvSpPr>
        <p:spPr>
          <a:xfrm>
            <a:off x="0" y="2143760"/>
            <a:ext cx="12192000" cy="3799840"/>
          </a:xfrm>
        </p:spPr>
        <p:txBody>
          <a:bodyPr/>
          <a:lstStyle/>
          <a:p>
            <a:endParaRPr lang="en-ID"/>
          </a:p>
        </p:txBody>
      </p:sp>
    </p:spTree>
    <p:extLst>
      <p:ext uri="{BB962C8B-B14F-4D97-AF65-F5344CB8AC3E}">
        <p14:creationId xmlns:p14="http://schemas.microsoft.com/office/powerpoint/2010/main" val="421857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F930A1EC-D8C8-49A6-9356-8EF1CCD5E0E8}"/>
              </a:ext>
            </a:extLst>
          </p:cNvPr>
          <p:cNvSpPr>
            <a:spLocks noGrp="1"/>
          </p:cNvSpPr>
          <p:nvPr>
            <p:ph type="pic" sz="quarter" idx="14"/>
          </p:nvPr>
        </p:nvSpPr>
        <p:spPr>
          <a:xfrm>
            <a:off x="6938963" y="0"/>
            <a:ext cx="5253037" cy="6858000"/>
          </a:xfrm>
        </p:spPr>
        <p:txBody>
          <a:bodyPr/>
          <a:lstStyle/>
          <a:p>
            <a:endParaRPr lang="en-ID"/>
          </a:p>
        </p:txBody>
      </p:sp>
    </p:spTree>
    <p:extLst>
      <p:ext uri="{BB962C8B-B14F-4D97-AF65-F5344CB8AC3E}">
        <p14:creationId xmlns:p14="http://schemas.microsoft.com/office/powerpoint/2010/main" val="286968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92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dirty="0"/>
              <a:t>Click to edit Master title style</a:t>
            </a:r>
            <a:endParaRPr lang="en-ID" dirty="0"/>
          </a:p>
        </p:txBody>
      </p:sp>
      <p:sp>
        <p:nvSpPr>
          <p:cNvPr id="6"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7" name="Straight Connector 6">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3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D789D2-5071-4590-951D-48181805D1FB}"/>
              </a:ext>
            </a:extLst>
          </p:cNvPr>
          <p:cNvSpPr>
            <a:spLocks noGrp="1"/>
          </p:cNvSpPr>
          <p:nvPr>
            <p:ph type="title"/>
          </p:nvPr>
        </p:nvSpPr>
        <p:spPr>
          <a:xfrm>
            <a:off x="765426" y="4168317"/>
            <a:ext cx="10515600" cy="884555"/>
          </a:xfrm>
        </p:spPr>
        <p:txBody>
          <a:bodyPr/>
          <a:lstStyle>
            <a:lvl1pPr algn="l">
              <a:defRPr b="1"/>
            </a:lvl1pPr>
          </a:lstStyle>
          <a:p>
            <a:r>
              <a:rPr lang="en-US" dirty="0"/>
              <a:t>Click to edit Master title style</a:t>
            </a:r>
            <a:endParaRPr lang="en-ID" dirty="0"/>
          </a:p>
        </p:txBody>
      </p:sp>
      <p:sp>
        <p:nvSpPr>
          <p:cNvPr id="9" name="Text Placeholder 10">
            <a:extLst>
              <a:ext uri="{FF2B5EF4-FFF2-40B4-BE49-F238E27FC236}">
                <a16:creationId xmlns:a16="http://schemas.microsoft.com/office/drawing/2014/main" id="{0D4060C3-B393-4D59-86FA-38C06496238B}"/>
              </a:ext>
            </a:extLst>
          </p:cNvPr>
          <p:cNvSpPr>
            <a:spLocks noGrp="1"/>
          </p:cNvSpPr>
          <p:nvPr>
            <p:ph type="body" sz="quarter" idx="13"/>
          </p:nvPr>
        </p:nvSpPr>
        <p:spPr>
          <a:xfrm>
            <a:off x="1461246" y="3959812"/>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10" name="Straight Connector 9">
            <a:extLst>
              <a:ext uri="{FF2B5EF4-FFF2-40B4-BE49-F238E27FC236}">
                <a16:creationId xmlns:a16="http://schemas.microsoft.com/office/drawing/2014/main" id="{4903EAD2-73AF-4E37-ADAA-F7CA78B1FD61}"/>
              </a:ext>
            </a:extLst>
          </p:cNvPr>
          <p:cNvCxnSpPr/>
          <p:nvPr userDrawn="1"/>
        </p:nvCxnSpPr>
        <p:spPr>
          <a:xfrm>
            <a:off x="879726" y="4110378"/>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2B3418B7-A216-4FC6-B598-55E4BAA290F5}"/>
              </a:ext>
            </a:extLst>
          </p:cNvPr>
          <p:cNvSpPr>
            <a:spLocks noGrp="1"/>
          </p:cNvSpPr>
          <p:nvPr>
            <p:ph type="pic" sz="quarter" idx="14"/>
          </p:nvPr>
        </p:nvSpPr>
        <p:spPr>
          <a:xfrm>
            <a:off x="0" y="0"/>
            <a:ext cx="12191999" cy="3428993"/>
          </a:xfrm>
        </p:spPr>
        <p:txBody>
          <a:bodyPr/>
          <a:lstStyle/>
          <a:p>
            <a:endParaRPr lang="en-GB"/>
          </a:p>
        </p:txBody>
      </p:sp>
    </p:spTree>
    <p:extLst>
      <p:ext uri="{BB962C8B-B14F-4D97-AF65-F5344CB8AC3E}">
        <p14:creationId xmlns:p14="http://schemas.microsoft.com/office/powerpoint/2010/main" val="413547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
        <p:nvSpPr>
          <p:cNvPr id="3" name="Title 1">
            <a:extLst>
              <a:ext uri="{FF2B5EF4-FFF2-40B4-BE49-F238E27FC236}">
                <a16:creationId xmlns:a16="http://schemas.microsoft.com/office/drawing/2014/main" id="{4C429097-1EAB-408C-B6CB-A6AA36B54566}"/>
              </a:ext>
            </a:extLst>
          </p:cNvPr>
          <p:cNvSpPr>
            <a:spLocks noGrp="1"/>
          </p:cNvSpPr>
          <p:nvPr>
            <p:ph type="title"/>
          </p:nvPr>
        </p:nvSpPr>
        <p:spPr>
          <a:xfrm>
            <a:off x="843082" y="3110203"/>
            <a:ext cx="10515600" cy="884555"/>
          </a:xfrm>
        </p:spPr>
        <p:txBody>
          <a:bodyPr/>
          <a:lstStyle>
            <a:lvl1pPr algn="ctr">
              <a:defRPr b="1">
                <a:solidFill>
                  <a:schemeClr val="bg2"/>
                </a:solidFill>
              </a:defRPr>
            </a:lvl1pPr>
          </a:lstStyle>
          <a:p>
            <a:r>
              <a:rPr lang="en-US" dirty="0"/>
              <a:t>Click to edit Master title style</a:t>
            </a:r>
            <a:endParaRPr lang="en-ID" dirty="0"/>
          </a:p>
        </p:txBody>
      </p:sp>
      <p:sp>
        <p:nvSpPr>
          <p:cNvPr id="4"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843082" y="2901698"/>
            <a:ext cx="10515600" cy="342075"/>
          </a:xfrm>
        </p:spPr>
        <p:txBody>
          <a:bodyPr>
            <a:normAutofit/>
          </a:bodyPr>
          <a:lstStyle>
            <a:lvl1pPr marL="0" indent="0" algn="ctr">
              <a:buNone/>
              <a:defRPr sz="1400">
                <a:solidFill>
                  <a:schemeClr val="bg2"/>
                </a:solidFill>
                <a:latin typeface="+mj-lt"/>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32647585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3"/>
          <p:cNvSpPr>
            <a:spLocks noGrp="1"/>
          </p:cNvSpPr>
          <p:nvPr>
            <p:ph type="pic" sz="quarter" idx="14"/>
          </p:nvPr>
        </p:nvSpPr>
        <p:spPr>
          <a:xfrm>
            <a:off x="0" y="0"/>
            <a:ext cx="12192000" cy="4892040"/>
          </a:xfrm>
        </p:spPr>
        <p:txBody>
          <a:bodyPr/>
          <a:lstStyle/>
          <a:p>
            <a:endParaRPr lang="en-US"/>
          </a:p>
        </p:txBody>
      </p:sp>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6001892" y="712691"/>
            <a:ext cx="10515600" cy="884555"/>
          </a:xfrm>
        </p:spPr>
        <p:txBody>
          <a:bodyPr/>
          <a:lstStyle>
            <a:lvl1pPr algn="l">
              <a:defRPr b="1">
                <a:solidFill>
                  <a:schemeClr val="bg2"/>
                </a:solidFill>
              </a:defRPr>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669771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2748131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Vi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dirty="0"/>
              <a:t>Click to edit Master title style</a:t>
            </a:r>
            <a:endParaRPr lang="en-ID" dirty="0"/>
          </a:p>
        </p:txBody>
      </p:sp>
      <p:sp>
        <p:nvSpPr>
          <p:cNvPr id="11"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12" name="Straight Connector 11">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4"/>
          </p:nvPr>
        </p:nvSpPr>
        <p:spPr>
          <a:xfrm>
            <a:off x="6096000" y="0"/>
            <a:ext cx="6092379" cy="6858000"/>
          </a:xfrm>
        </p:spPr>
        <p:txBody>
          <a:bodyPr/>
          <a:lstStyle/>
          <a:p>
            <a:endParaRPr lang="en-US"/>
          </a:p>
        </p:txBody>
      </p:sp>
    </p:spTree>
    <p:extLst>
      <p:ext uri="{BB962C8B-B14F-4D97-AF65-F5344CB8AC3E}">
        <p14:creationId xmlns:p14="http://schemas.microsoft.com/office/powerpoint/2010/main" val="252515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Missio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6201634" y="712691"/>
            <a:ext cx="5990366" cy="884555"/>
          </a:xfrm>
        </p:spPr>
        <p:txBody>
          <a:bodyPr/>
          <a:lstStyle>
            <a:lvl1pPr algn="l">
              <a:defRPr b="1"/>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6897454" y="504186"/>
            <a:ext cx="5990366"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315934"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Picture Placeholder 9"/>
          <p:cNvSpPr>
            <a:spLocks noGrp="1"/>
          </p:cNvSpPr>
          <p:nvPr>
            <p:ph type="pic" sz="quarter" idx="14"/>
          </p:nvPr>
        </p:nvSpPr>
        <p:spPr>
          <a:xfrm>
            <a:off x="0" y="1"/>
            <a:ext cx="5852160" cy="6858000"/>
          </a:xfrm>
        </p:spPr>
        <p:txBody>
          <a:bodyPr/>
          <a:lstStyle/>
          <a:p>
            <a:endParaRPr lang="en-US"/>
          </a:p>
        </p:txBody>
      </p:sp>
    </p:spTree>
    <p:extLst>
      <p:ext uri="{BB962C8B-B14F-4D97-AF65-F5344CB8AC3E}">
        <p14:creationId xmlns:p14="http://schemas.microsoft.com/office/powerpoint/2010/main" val="354361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r Histor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74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Servic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3770669" y="1798481"/>
            <a:ext cx="4304131" cy="884555"/>
          </a:xfrm>
        </p:spPr>
        <p:txBody>
          <a:bodyPr/>
          <a:lstStyle>
            <a:lvl1pPr algn="l">
              <a:defRPr b="1">
                <a:solidFill>
                  <a:schemeClr val="bg2"/>
                </a:solidFill>
              </a:defRPr>
            </a:lvl1pPr>
          </a:lstStyle>
          <a:p>
            <a:r>
              <a:rPr lang="en-US" dirty="0"/>
              <a:t>Click to edit Master title style</a:t>
            </a:r>
            <a:endParaRPr lang="en-ID" dirty="0"/>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4466489" y="1589976"/>
            <a:ext cx="4304131" cy="342075"/>
          </a:xfrm>
        </p:spPr>
        <p:txBody>
          <a:bodyPr>
            <a:normAutofit/>
          </a:bodyPr>
          <a:lstStyle>
            <a:lvl1pPr marL="0" indent="0" algn="l">
              <a:buNone/>
              <a:defRPr sz="1400">
                <a:solidFill>
                  <a:schemeClr val="tx2"/>
                </a:solidFill>
                <a:latin typeface="+mj-lt"/>
              </a:defRPr>
            </a:lvl1pPr>
            <a:lvl2pPr marL="457200" indent="0">
              <a:buNone/>
              <a:defRPr/>
            </a:lvl2pPr>
          </a:lstStyle>
          <a:p>
            <a:pPr lvl="0"/>
            <a:r>
              <a:rPr lang="en-US" dirty="0"/>
              <a:t>Edit Master text styles</a:t>
            </a:r>
          </a:p>
        </p:txBody>
      </p:sp>
      <p:sp>
        <p:nvSpPr>
          <p:cNvPr id="9" name="Picture Placeholder 3"/>
          <p:cNvSpPr>
            <a:spLocks noGrp="1"/>
          </p:cNvSpPr>
          <p:nvPr>
            <p:ph type="pic" sz="quarter" idx="14"/>
          </p:nvPr>
        </p:nvSpPr>
        <p:spPr>
          <a:xfrm>
            <a:off x="0" y="0"/>
            <a:ext cx="3659139" cy="6858000"/>
          </a:xfrm>
        </p:spPr>
        <p:txBody>
          <a:bodyPr/>
          <a:lstStyle/>
          <a:p>
            <a:endParaRPr lang="en-US"/>
          </a:p>
        </p:txBody>
      </p:sp>
    </p:spTree>
    <p:extLst>
      <p:ext uri="{BB962C8B-B14F-4D97-AF65-F5344CB8AC3E}">
        <p14:creationId xmlns:p14="http://schemas.microsoft.com/office/powerpoint/2010/main" val="15405725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ur Pricin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1" y="1"/>
            <a:ext cx="12192000" cy="2777066"/>
          </a:xfrm>
        </p:spPr>
        <p:txBody>
          <a:bodyPr/>
          <a:lstStyle/>
          <a:p>
            <a:endParaRPr lang="en-US"/>
          </a:p>
        </p:txBody>
      </p:sp>
      <p:sp>
        <p:nvSpPr>
          <p:cNvPr id="9" name="Title 1">
            <a:extLst>
              <a:ext uri="{FF2B5EF4-FFF2-40B4-BE49-F238E27FC236}">
                <a16:creationId xmlns:a16="http://schemas.microsoft.com/office/drawing/2014/main" id="{4C429097-1EAB-408C-B6CB-A6AA36B54566}"/>
              </a:ext>
            </a:extLst>
          </p:cNvPr>
          <p:cNvSpPr>
            <a:spLocks noGrp="1"/>
          </p:cNvSpPr>
          <p:nvPr>
            <p:ph type="title"/>
          </p:nvPr>
        </p:nvSpPr>
        <p:spPr>
          <a:xfrm>
            <a:off x="843082" y="808647"/>
            <a:ext cx="10515600" cy="884555"/>
          </a:xfrm>
        </p:spPr>
        <p:txBody>
          <a:bodyPr/>
          <a:lstStyle>
            <a:lvl1pPr algn="ctr">
              <a:defRPr b="1">
                <a:solidFill>
                  <a:schemeClr val="bg2"/>
                </a:solidFill>
              </a:defRPr>
            </a:lvl1pPr>
          </a:lstStyle>
          <a:p>
            <a:r>
              <a:rPr lang="en-US" dirty="0"/>
              <a:t>Click to edit Master title style</a:t>
            </a:r>
            <a:endParaRPr lang="en-ID" dirty="0"/>
          </a:p>
        </p:txBody>
      </p:sp>
      <p:sp>
        <p:nvSpPr>
          <p:cNvPr id="10"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843082" y="600142"/>
            <a:ext cx="10515600" cy="342075"/>
          </a:xfrm>
        </p:spPr>
        <p:txBody>
          <a:bodyPr>
            <a:normAutofit/>
          </a:bodyPr>
          <a:lstStyle>
            <a:lvl1pPr marL="0" indent="0" algn="ctr">
              <a:buNone/>
              <a:defRPr sz="1400">
                <a:solidFill>
                  <a:schemeClr val="accent1"/>
                </a:solidFill>
                <a:latin typeface="+mj-lt"/>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38705157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12192000" cy="6858000"/>
          </a:xfrm>
        </p:spPr>
        <p:txBody>
          <a:bodyPr/>
          <a:lstStyle/>
          <a:p>
            <a:endParaRPr lang="en-US" dirty="0"/>
          </a:p>
        </p:txBody>
      </p:sp>
      <p:sp>
        <p:nvSpPr>
          <p:cNvPr id="8" name="Title 1">
            <a:extLst>
              <a:ext uri="{FF2B5EF4-FFF2-40B4-BE49-F238E27FC236}">
                <a16:creationId xmlns:a16="http://schemas.microsoft.com/office/drawing/2014/main" id="{4C429097-1EAB-408C-B6CB-A6AA36B54566}"/>
              </a:ext>
            </a:extLst>
          </p:cNvPr>
          <p:cNvSpPr>
            <a:spLocks noGrp="1"/>
          </p:cNvSpPr>
          <p:nvPr>
            <p:ph type="title"/>
          </p:nvPr>
        </p:nvSpPr>
        <p:spPr>
          <a:xfrm>
            <a:off x="495172" y="3069811"/>
            <a:ext cx="5931168" cy="884555"/>
          </a:xfrm>
        </p:spPr>
        <p:txBody>
          <a:bodyPr/>
          <a:lstStyle>
            <a:lvl1pPr algn="l">
              <a:defRPr b="1">
                <a:solidFill>
                  <a:schemeClr val="bg2"/>
                </a:solidFill>
              </a:defRPr>
            </a:lvl1pPr>
          </a:lstStyle>
          <a:p>
            <a:r>
              <a:rPr lang="en-US" dirty="0"/>
              <a:t>Click to edit Master title style</a:t>
            </a:r>
            <a:endParaRPr lang="en-ID" dirty="0"/>
          </a:p>
        </p:txBody>
      </p:sp>
      <p:sp>
        <p:nvSpPr>
          <p:cNvPr id="9"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2861306"/>
            <a:ext cx="5931168"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372052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764B-5422-408E-9D04-54B83D1862AB}" type="datetimeFigureOut">
              <a:rPr lang="en-US" smtClean="0"/>
              <a:t>1/14/23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53" r:id="rId3"/>
    <p:sldLayoutId id="2147483650" r:id="rId4"/>
    <p:sldLayoutId id="2147483654" r:id="rId5"/>
    <p:sldLayoutId id="2147483655" r:id="rId6"/>
    <p:sldLayoutId id="2147483657" r:id="rId7"/>
    <p:sldLayoutId id="2147483658" r:id="rId8"/>
    <p:sldLayoutId id="2147483662" r:id="rId9"/>
    <p:sldLayoutId id="2147483660" r:id="rId10"/>
    <p:sldLayoutId id="2147483661" r:id="rId11"/>
    <p:sldLayoutId id="2147483664" r:id="rId12"/>
    <p:sldLayoutId id="2147483665" r:id="rId13"/>
    <p:sldLayoutId id="2147483669" r:id="rId14"/>
    <p:sldLayoutId id="2147483686" r:id="rId15"/>
    <p:sldLayoutId id="2147483687" r:id="rId16"/>
    <p:sldLayoutId id="2147483674" r:id="rId17"/>
    <p:sldLayoutId id="2147483670" r:id="rId18"/>
    <p:sldLayoutId id="2147483663" r:id="rId19"/>
    <p:sldLayoutId id="2147483675" r:id="rId20"/>
    <p:sldLayoutId id="2147483692" r:id="rId21"/>
    <p:sldLayoutId id="2147483685" r:id="rId22"/>
    <p:sldLayoutId id="2147483689" r:id="rId23"/>
    <p:sldLayoutId id="2147483690" r:id="rId24"/>
    <p:sldLayoutId id="2147483682" r:id="rId25"/>
    <p:sldLayoutId id="2147483691"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1.xml"/><Relationship Id="rId6" Type="http://schemas.openxmlformats.org/officeDocument/2006/relationships/chart" Target="../charts/chart5.xml"/><Relationship Id="rId5" Type="http://schemas.openxmlformats.org/officeDocument/2006/relationships/chart" Target="../charts/chart4.xml"/><Relationship Id="rId10" Type="http://schemas.openxmlformats.org/officeDocument/2006/relationships/chart" Target="../charts/chart7.xml"/><Relationship Id="rId4" Type="http://schemas.openxmlformats.org/officeDocument/2006/relationships/chart" Target="../charts/chart3.xml"/><Relationship Id="rId9" Type="http://schemas.openxmlformats.org/officeDocument/2006/relationships/image" Target="../media/image19.svg"/></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chart" Target="../charts/chart8.xml"/><Relationship Id="rId1" Type="http://schemas.openxmlformats.org/officeDocument/2006/relationships/slideLayout" Target="../slideLayouts/slideLayout21.xml"/><Relationship Id="rId6" Type="http://schemas.openxmlformats.org/officeDocument/2006/relationships/chart" Target="../charts/chart12.xml"/><Relationship Id="rId5" Type="http://schemas.openxmlformats.org/officeDocument/2006/relationships/chart" Target="../charts/chart11.xml"/><Relationship Id="rId10" Type="http://schemas.openxmlformats.org/officeDocument/2006/relationships/chart" Target="../charts/chart14.xml"/><Relationship Id="rId4" Type="http://schemas.openxmlformats.org/officeDocument/2006/relationships/chart" Target="../charts/chart10.xml"/><Relationship Id="rId9" Type="http://schemas.openxmlformats.org/officeDocument/2006/relationships/image" Target="../media/image19.svg"/></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8" Type="http://schemas.openxmlformats.org/officeDocument/2006/relationships/chart" Target="../charts/chart21.xml"/><Relationship Id="rId3" Type="http://schemas.openxmlformats.org/officeDocument/2006/relationships/chart" Target="../charts/chart16.xml"/><Relationship Id="rId7" Type="http://schemas.openxmlformats.org/officeDocument/2006/relationships/chart" Target="../charts/chart20.xml"/><Relationship Id="rId2" Type="http://schemas.openxmlformats.org/officeDocument/2006/relationships/chart" Target="../charts/chart15.xml"/><Relationship Id="rId1" Type="http://schemas.openxmlformats.org/officeDocument/2006/relationships/slideLayout" Target="../slideLayouts/slideLayout21.xml"/><Relationship Id="rId6" Type="http://schemas.openxmlformats.org/officeDocument/2006/relationships/chart" Target="../charts/chart19.xml"/><Relationship Id="rId5" Type="http://schemas.openxmlformats.org/officeDocument/2006/relationships/chart" Target="../charts/chart18.xml"/><Relationship Id="rId10" Type="http://schemas.openxmlformats.org/officeDocument/2006/relationships/image" Target="../media/image19.svg"/><Relationship Id="rId4" Type="http://schemas.openxmlformats.org/officeDocument/2006/relationships/chart" Target="../charts/chart17.xml"/><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F7C250-3A3E-4F23-8386-0EEC4E1AC9B3}"/>
              </a:ext>
            </a:extLst>
          </p:cNvPr>
          <p:cNvSpPr/>
          <p:nvPr/>
        </p:nvSpPr>
        <p:spPr>
          <a:xfrm>
            <a:off x="9566" y="-284085"/>
            <a:ext cx="12182434"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13C5E43D-E2F6-45C8-8EE3-E08D24680B53}"/>
              </a:ext>
            </a:extLst>
          </p:cNvPr>
          <p:cNvSpPr>
            <a:spLocks noGrp="1"/>
          </p:cNvSpPr>
          <p:nvPr>
            <p:ph type="ctrTitle"/>
          </p:nvPr>
        </p:nvSpPr>
        <p:spPr>
          <a:xfrm>
            <a:off x="673936" y="3468206"/>
            <a:ext cx="9144000" cy="1022429"/>
          </a:xfrm>
        </p:spPr>
        <p:txBody>
          <a:bodyPr>
            <a:normAutofit/>
          </a:bodyPr>
          <a:lstStyle/>
          <a:p>
            <a:pPr algn="l"/>
            <a:r>
              <a:rPr lang="en-US" sz="4000" b="1" dirty="0">
                <a:solidFill>
                  <a:schemeClr val="bg2"/>
                </a:solidFill>
              </a:rPr>
              <a:t>CONSULTING NINJAS</a:t>
            </a:r>
            <a:endParaRPr lang="en-ID" sz="4000" b="1" dirty="0">
              <a:solidFill>
                <a:schemeClr val="bg2"/>
              </a:solidFill>
            </a:endParaRPr>
          </a:p>
        </p:txBody>
      </p:sp>
      <p:sp>
        <p:nvSpPr>
          <p:cNvPr id="3" name="Subtitle 2">
            <a:extLst>
              <a:ext uri="{FF2B5EF4-FFF2-40B4-BE49-F238E27FC236}">
                <a16:creationId xmlns:a16="http://schemas.microsoft.com/office/drawing/2014/main" id="{A55FB88C-748D-4CD4-A48A-BCCFB1E47C8B}"/>
              </a:ext>
            </a:extLst>
          </p:cNvPr>
          <p:cNvSpPr>
            <a:spLocks noGrp="1"/>
          </p:cNvSpPr>
          <p:nvPr>
            <p:ph type="subTitle" idx="1"/>
          </p:nvPr>
        </p:nvSpPr>
        <p:spPr>
          <a:xfrm>
            <a:off x="1501936" y="2738357"/>
            <a:ext cx="9144000" cy="438626"/>
          </a:xfrm>
        </p:spPr>
        <p:txBody>
          <a:bodyPr anchor="ctr">
            <a:normAutofit/>
          </a:bodyPr>
          <a:lstStyle/>
          <a:p>
            <a:pPr algn="l"/>
            <a:r>
              <a:rPr lang="en-ID" sz="1800">
                <a:solidFill>
                  <a:schemeClr val="accent1"/>
                </a:solidFill>
                <a:latin typeface="Open Sans"/>
                <a:ea typeface="Open Sans"/>
                <a:cs typeface="Open Sans"/>
              </a:rPr>
              <a:t>MGMT 59000</a:t>
            </a:r>
          </a:p>
        </p:txBody>
      </p:sp>
      <p:cxnSp>
        <p:nvCxnSpPr>
          <p:cNvPr id="7" name="Straight Connector 6">
            <a:extLst>
              <a:ext uri="{FF2B5EF4-FFF2-40B4-BE49-F238E27FC236}">
                <a16:creationId xmlns:a16="http://schemas.microsoft.com/office/drawing/2014/main" id="{BCBBB6C2-CFE8-4DDD-8B15-B9BBF9E9B127}"/>
              </a:ext>
            </a:extLst>
          </p:cNvPr>
          <p:cNvCxnSpPr/>
          <p:nvPr/>
        </p:nvCxnSpPr>
        <p:spPr>
          <a:xfrm>
            <a:off x="673936" y="2969940"/>
            <a:ext cx="8280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AA2B98BE-0669-47E9-89EB-AC7E3C1A4C3D}"/>
              </a:ext>
            </a:extLst>
          </p:cNvPr>
          <p:cNvSpPr txBox="1">
            <a:spLocks/>
          </p:cNvSpPr>
          <p:nvPr/>
        </p:nvSpPr>
        <p:spPr>
          <a:xfrm>
            <a:off x="673936" y="5389982"/>
            <a:ext cx="2379982" cy="43862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D" sz="2000" dirty="0">
                <a:solidFill>
                  <a:schemeClr val="bg2"/>
                </a:solidFill>
              </a:rPr>
              <a:t>Client : Craigslist</a:t>
            </a:r>
          </a:p>
        </p:txBody>
      </p:sp>
      <p:cxnSp>
        <p:nvCxnSpPr>
          <p:cNvPr id="9" name="Straight Connector 8">
            <a:extLst>
              <a:ext uri="{FF2B5EF4-FFF2-40B4-BE49-F238E27FC236}">
                <a16:creationId xmlns:a16="http://schemas.microsoft.com/office/drawing/2014/main" id="{01958F8E-8C71-DEC8-5288-70BDA43180A5}"/>
              </a:ext>
            </a:extLst>
          </p:cNvPr>
          <p:cNvCxnSpPr>
            <a:cxnSpLocks/>
          </p:cNvCxnSpPr>
          <p:nvPr/>
        </p:nvCxnSpPr>
        <p:spPr>
          <a:xfrm>
            <a:off x="3145236" y="2955158"/>
            <a:ext cx="893022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2EBA473F-C65F-46FA-DE2C-CAE6250F0E0A}"/>
              </a:ext>
            </a:extLst>
          </p:cNvPr>
          <p:cNvSpPr txBox="1">
            <a:spLocks/>
          </p:cNvSpPr>
          <p:nvPr/>
        </p:nvSpPr>
        <p:spPr>
          <a:xfrm>
            <a:off x="673936" y="5760799"/>
            <a:ext cx="2379982" cy="43862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D" sz="1200" dirty="0">
                <a:solidFill>
                  <a:schemeClr val="bg2"/>
                </a:solidFill>
              </a:rPr>
              <a:t>7</a:t>
            </a:r>
            <a:r>
              <a:rPr lang="en-ID" sz="1200" baseline="30000" dirty="0">
                <a:solidFill>
                  <a:schemeClr val="bg2"/>
                </a:solidFill>
              </a:rPr>
              <a:t>th</a:t>
            </a:r>
            <a:r>
              <a:rPr lang="en-ID" sz="1200" dirty="0">
                <a:solidFill>
                  <a:schemeClr val="bg2"/>
                </a:solidFill>
              </a:rPr>
              <a:t> December, 2022</a:t>
            </a:r>
          </a:p>
        </p:txBody>
      </p:sp>
    </p:spTree>
    <p:extLst>
      <p:ext uri="{BB962C8B-B14F-4D97-AF65-F5344CB8AC3E}">
        <p14:creationId xmlns:p14="http://schemas.microsoft.com/office/powerpoint/2010/main" val="341533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build="p"/>
      <p:bldP spid="14"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0047" y="186480"/>
            <a:ext cx="4835953" cy="884555"/>
          </a:xfrm>
        </p:spPr>
        <p:txBody>
          <a:bodyPr>
            <a:normAutofit/>
          </a:bodyPr>
          <a:lstStyle/>
          <a:p>
            <a:r>
              <a:rPr lang="en-US" sz="2500" dirty="0"/>
              <a:t>K Means Clustering Approach</a:t>
            </a:r>
          </a:p>
        </p:txBody>
      </p:sp>
      <p:cxnSp>
        <p:nvCxnSpPr>
          <p:cNvPr id="47" name="Straight Connector 46"/>
          <p:cNvCxnSpPr/>
          <p:nvPr/>
        </p:nvCxnSpPr>
        <p:spPr>
          <a:xfrm>
            <a:off x="6370180" y="1938332"/>
            <a:ext cx="0" cy="4356847"/>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pic>
        <p:nvPicPr>
          <p:cNvPr id="7170" name="Picture 2">
            <a:extLst>
              <a:ext uri="{FF2B5EF4-FFF2-40B4-BE49-F238E27FC236}">
                <a16:creationId xmlns:a16="http://schemas.microsoft.com/office/drawing/2014/main" id="{784685EB-04EC-8EC1-B231-6120FE2D5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944" y="2115628"/>
            <a:ext cx="4237056" cy="28186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
            <a:extLst>
              <a:ext uri="{FF2B5EF4-FFF2-40B4-BE49-F238E27FC236}">
                <a16:creationId xmlns:a16="http://schemas.microsoft.com/office/drawing/2014/main" id="{464869E8-B5BE-A217-3099-7136276FD613}"/>
              </a:ext>
            </a:extLst>
          </p:cNvPr>
          <p:cNvSpPr txBox="1"/>
          <p:nvPr/>
        </p:nvSpPr>
        <p:spPr>
          <a:xfrm>
            <a:off x="489700" y="438245"/>
            <a:ext cx="5570670" cy="33547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2200" b="1" dirty="0">
              <a:solidFill>
                <a:schemeClr val="tx2"/>
              </a:solidFill>
              <a:latin typeface="Aparajita" panose="02020603050405020304" pitchFamily="18" charset="0"/>
              <a:cs typeface="Aparajita" panose="02020603050405020304" pitchFamily="18" charset="0"/>
            </a:endParaRPr>
          </a:p>
          <a:p>
            <a:pPr algn="l"/>
            <a:endParaRPr lang="en-US" sz="2200" dirty="0">
              <a:solidFill>
                <a:schemeClr val="tx2"/>
              </a:solidFill>
              <a:latin typeface="Aparajita" panose="02020603050405020304" pitchFamily="18" charset="0"/>
              <a:cs typeface="Aparajita" panose="02020603050405020304" pitchFamily="18" charset="0"/>
            </a:endParaRPr>
          </a:p>
          <a:p>
            <a:pPr algn="l"/>
            <a:r>
              <a:rPr lang="en-US" sz="2400" i="1" dirty="0">
                <a:solidFill>
                  <a:schemeClr val="tx2"/>
                </a:solidFill>
                <a:latin typeface="Aparajita" panose="02020603050405020304" pitchFamily="18" charset="0"/>
                <a:cs typeface="Aparajita" panose="02020603050405020304" pitchFamily="18" charset="0"/>
              </a:rPr>
              <a:t>Kmeans_model = MiniBatchKMeans(n_clusters=10, </a:t>
            </a:r>
          </a:p>
          <a:p>
            <a:pPr algn="l"/>
            <a:r>
              <a:rPr lang="en-US" sz="2400" i="1" dirty="0">
                <a:solidFill>
                  <a:schemeClr val="tx2"/>
                </a:solidFill>
                <a:latin typeface="Aparajita" panose="02020603050405020304" pitchFamily="18" charset="0"/>
                <a:cs typeface="Aparajita" panose="02020603050405020304" pitchFamily="18" charset="0"/>
              </a:rPr>
              <a:t>	init_size=1024, batch_size=2048,</a:t>
            </a:r>
          </a:p>
          <a:p>
            <a:pPr algn="l"/>
            <a:r>
              <a:rPr lang="en-US" sz="2400" i="1" dirty="0">
                <a:solidFill>
                  <a:schemeClr val="tx2"/>
                </a:solidFill>
                <a:latin typeface="Aparajita" panose="02020603050405020304" pitchFamily="18" charset="0"/>
                <a:cs typeface="Aparajita" panose="02020603050405020304" pitchFamily="18" charset="0"/>
              </a:rPr>
              <a:t>	random_state=100).fit(Tfidf_education) </a:t>
            </a:r>
          </a:p>
          <a:p>
            <a:pPr algn="l"/>
            <a:endParaRPr lang="en-US" sz="2400" dirty="0">
              <a:solidFill>
                <a:schemeClr val="tx2"/>
              </a:solidFill>
              <a:latin typeface="Aparajita" panose="02020603050405020304" pitchFamily="18" charset="0"/>
              <a:cs typeface="Aparajita" panose="02020603050405020304" pitchFamily="18" charset="0"/>
            </a:endParaRPr>
          </a:p>
          <a:p>
            <a:pPr algn="l"/>
            <a:r>
              <a:rPr lang="en-US" sz="2400" b="1" i="1" dirty="0">
                <a:solidFill>
                  <a:schemeClr val="accent1">
                    <a:lumMod val="50000"/>
                  </a:schemeClr>
                </a:solidFill>
                <a:latin typeface="Aparajita" panose="02020603050405020304" pitchFamily="18" charset="0"/>
                <a:cs typeface="Aparajita" panose="02020603050405020304" pitchFamily="18" charset="0"/>
              </a:rPr>
              <a:t>Based on the elbow method, optimal number of clusters = 10. Top words in each cluster gave good results.  </a:t>
            </a:r>
          </a:p>
        </p:txBody>
      </p:sp>
      <p:sp>
        <p:nvSpPr>
          <p:cNvPr id="49" name="TextBox 1">
            <a:extLst>
              <a:ext uri="{FF2B5EF4-FFF2-40B4-BE49-F238E27FC236}">
                <a16:creationId xmlns:a16="http://schemas.microsoft.com/office/drawing/2014/main" id="{915C860D-CD70-1327-CEF7-A92B7A176347}"/>
              </a:ext>
            </a:extLst>
          </p:cNvPr>
          <p:cNvSpPr txBox="1"/>
          <p:nvPr/>
        </p:nvSpPr>
        <p:spPr>
          <a:xfrm>
            <a:off x="489700" y="3524968"/>
            <a:ext cx="4544090" cy="338554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1800" b="1" dirty="0">
              <a:solidFill>
                <a:schemeClr val="accent1">
                  <a:lumMod val="50000"/>
                </a:schemeClr>
              </a:solidFill>
              <a:latin typeface="Courier New" panose="02070309020205020404" pitchFamily="49" charset="0"/>
              <a:cs typeface="Courier New" panose="02070309020205020404" pitchFamily="49" charset="0"/>
            </a:endParaRPr>
          </a:p>
          <a:p>
            <a:pPr algn="l"/>
            <a:br>
              <a:rPr lang="en-US" sz="1800" dirty="0">
                <a:solidFill>
                  <a:schemeClr val="accent1">
                    <a:lumMod val="50000"/>
                  </a:schemeClr>
                </a:solidFill>
                <a:latin typeface="Courier New" panose="02070309020205020404" pitchFamily="49" charset="0"/>
                <a:cs typeface="Courier New" panose="02070309020205020404" pitchFamily="49" charset="0"/>
              </a:rPr>
            </a:br>
            <a:r>
              <a:rPr lang="en-US" sz="1600" dirty="0">
                <a:solidFill>
                  <a:schemeClr val="accent1">
                    <a:lumMod val="50000"/>
                  </a:schemeClr>
                </a:solidFill>
                <a:latin typeface="Courier New" panose="02070309020205020404" pitchFamily="49" charset="0"/>
                <a:cs typeface="Courier New" panose="02070309020205020404" pitchFamily="49" charset="0"/>
              </a:rPr>
              <a:t>Topic 0: Pre-School/Pre-Primary</a:t>
            </a:r>
          </a:p>
          <a:p>
            <a:pPr algn="l"/>
            <a:r>
              <a:rPr lang="en-US" sz="1600" dirty="0">
                <a:solidFill>
                  <a:schemeClr val="accent1">
                    <a:lumMod val="50000"/>
                  </a:schemeClr>
                </a:solidFill>
                <a:latin typeface="Courier New" panose="02070309020205020404" pitchFamily="49" charset="0"/>
                <a:cs typeface="Courier New" panose="02070309020205020404" pitchFamily="49" charset="0"/>
              </a:rPr>
              <a:t>Topic 1: Special education</a:t>
            </a:r>
          </a:p>
          <a:p>
            <a:pPr algn="l"/>
            <a:r>
              <a:rPr lang="en-US" sz="1600" dirty="0">
                <a:solidFill>
                  <a:schemeClr val="accent1">
                    <a:lumMod val="50000"/>
                  </a:schemeClr>
                </a:solidFill>
                <a:latin typeface="Courier New" panose="02070309020205020404" pitchFamily="49" charset="0"/>
                <a:cs typeface="Courier New" panose="02070309020205020404" pitchFamily="49" charset="0"/>
              </a:rPr>
              <a:t>Topic 2: Substitute</a:t>
            </a:r>
          </a:p>
          <a:p>
            <a:pPr algn="l"/>
            <a:r>
              <a:rPr lang="en-US" sz="1600" dirty="0">
                <a:solidFill>
                  <a:schemeClr val="accent1">
                    <a:lumMod val="50000"/>
                  </a:schemeClr>
                </a:solidFill>
                <a:latin typeface="Courier New" panose="02070309020205020404" pitchFamily="49" charset="0"/>
                <a:cs typeface="Courier New" panose="02070309020205020404" pitchFamily="49" charset="0"/>
              </a:rPr>
              <a:t>Topic 3: Summer camp</a:t>
            </a:r>
          </a:p>
          <a:p>
            <a:pPr algn="l"/>
            <a:r>
              <a:rPr lang="en-US" sz="1600" dirty="0">
                <a:solidFill>
                  <a:schemeClr val="accent1">
                    <a:lumMod val="50000"/>
                  </a:schemeClr>
                </a:solidFill>
                <a:latin typeface="Courier New" panose="02070309020205020404" pitchFamily="49" charset="0"/>
                <a:cs typeface="Courier New" panose="02070309020205020404" pitchFamily="49" charset="0"/>
              </a:rPr>
              <a:t>Topic 4: Primary</a:t>
            </a:r>
          </a:p>
          <a:p>
            <a:pPr algn="l"/>
            <a:r>
              <a:rPr lang="en-US" sz="1600" dirty="0">
                <a:solidFill>
                  <a:schemeClr val="accent1">
                    <a:lumMod val="50000"/>
                  </a:schemeClr>
                </a:solidFill>
                <a:latin typeface="Courier New" panose="02070309020205020404" pitchFamily="49" charset="0"/>
                <a:cs typeface="Courier New" panose="02070309020205020404" pitchFamily="49" charset="0"/>
              </a:rPr>
              <a:t>Topic 5: High-School/College</a:t>
            </a:r>
          </a:p>
          <a:p>
            <a:pPr algn="l"/>
            <a:r>
              <a:rPr lang="en-US" sz="1600" dirty="0">
                <a:solidFill>
                  <a:schemeClr val="accent1">
                    <a:lumMod val="50000"/>
                  </a:schemeClr>
                </a:solidFill>
                <a:latin typeface="Courier New" panose="02070309020205020404" pitchFamily="49" charset="0"/>
                <a:cs typeface="Courier New" panose="02070309020205020404" pitchFamily="49" charset="0"/>
              </a:rPr>
              <a:t>Topic 6: Daycare</a:t>
            </a:r>
          </a:p>
          <a:p>
            <a:pPr algn="l"/>
            <a:r>
              <a:rPr lang="en-US" sz="1600" dirty="0">
                <a:solidFill>
                  <a:schemeClr val="accent1">
                    <a:lumMod val="50000"/>
                  </a:schemeClr>
                </a:solidFill>
                <a:latin typeface="Courier New" panose="02070309020205020404" pitchFamily="49" charset="0"/>
                <a:cs typeface="Courier New" panose="02070309020205020404" pitchFamily="49" charset="0"/>
              </a:rPr>
              <a:t>Topic 7: Vocational Training</a:t>
            </a:r>
          </a:p>
          <a:p>
            <a:pPr algn="l"/>
            <a:r>
              <a:rPr lang="en-US" sz="1600" dirty="0">
                <a:solidFill>
                  <a:schemeClr val="accent1">
                    <a:lumMod val="50000"/>
                  </a:schemeClr>
                </a:solidFill>
                <a:latin typeface="Courier New" panose="02070309020205020404" pitchFamily="49" charset="0"/>
                <a:cs typeface="Courier New" panose="02070309020205020404" pitchFamily="49" charset="0"/>
              </a:rPr>
              <a:t>Topic 8: Community/Non-Profit</a:t>
            </a:r>
          </a:p>
          <a:p>
            <a:pPr algn="l"/>
            <a:r>
              <a:rPr lang="en-US" sz="1600" dirty="0">
                <a:solidFill>
                  <a:schemeClr val="accent1">
                    <a:lumMod val="50000"/>
                  </a:schemeClr>
                </a:solidFill>
                <a:latin typeface="Courier New" panose="02070309020205020404" pitchFamily="49" charset="0"/>
                <a:cs typeface="Courier New" panose="02070309020205020404" pitchFamily="49" charset="0"/>
              </a:rPr>
              <a:t>Topic 9: Nanny/Caregiver</a:t>
            </a:r>
          </a:p>
          <a:p>
            <a:pPr algn="l"/>
            <a:endParaRPr lang="en-US" sz="1800" dirty="0">
              <a:solidFill>
                <a:schemeClr val="accent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753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F7C250-3A3E-4F23-8386-0EEC4E1AC9B3}"/>
              </a:ext>
            </a:extLst>
          </p:cNvPr>
          <p:cNvSpPr/>
          <p:nvPr/>
        </p:nvSpPr>
        <p:spPr>
          <a:xfrm>
            <a:off x="0" y="-60201"/>
            <a:ext cx="12192000" cy="2777067"/>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itle 4"/>
          <p:cNvSpPr>
            <a:spLocks noGrp="1"/>
          </p:cNvSpPr>
          <p:nvPr>
            <p:ph type="title"/>
          </p:nvPr>
        </p:nvSpPr>
        <p:spPr/>
        <p:txBody>
          <a:bodyPr/>
          <a:lstStyle/>
          <a:p>
            <a:r>
              <a:rPr lang="en-US" dirty="0"/>
              <a:t>Topic Modeling</a:t>
            </a:r>
          </a:p>
        </p:txBody>
      </p:sp>
      <p:sp>
        <p:nvSpPr>
          <p:cNvPr id="17" name="Rectangle 16"/>
          <p:cNvSpPr/>
          <p:nvPr/>
        </p:nvSpPr>
        <p:spPr>
          <a:xfrm>
            <a:off x="4651674" y="2029859"/>
            <a:ext cx="2888650" cy="3337246"/>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292166" y="2029858"/>
            <a:ext cx="2888650" cy="3337247"/>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11184" y="2029859"/>
            <a:ext cx="2888650" cy="3337246"/>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008914" y="2300607"/>
            <a:ext cx="893193" cy="523220"/>
          </a:xfrm>
          <a:prstGeom prst="rect">
            <a:avLst/>
          </a:prstGeom>
          <a:noFill/>
        </p:spPr>
        <p:txBody>
          <a:bodyPr wrap="none" rtlCol="0">
            <a:spAutoFit/>
          </a:bodyPr>
          <a:lstStyle/>
          <a:p>
            <a:pPr algn="ctr"/>
            <a:r>
              <a:rPr lang="en-US" sz="2800" b="1" dirty="0">
                <a:solidFill>
                  <a:schemeClr val="accent2"/>
                </a:solidFill>
                <a:latin typeface="+mj-lt"/>
              </a:rPr>
              <a:t>LDA</a:t>
            </a:r>
          </a:p>
        </p:txBody>
      </p:sp>
      <p:sp>
        <p:nvSpPr>
          <p:cNvPr id="32" name="TextBox 31"/>
          <p:cNvSpPr txBox="1"/>
          <p:nvPr/>
        </p:nvSpPr>
        <p:spPr>
          <a:xfrm>
            <a:off x="1290675" y="3419454"/>
            <a:ext cx="2329669" cy="1027782"/>
          </a:xfrm>
          <a:prstGeom prst="rect">
            <a:avLst/>
          </a:prstGeom>
          <a:noFill/>
        </p:spPr>
        <p:txBody>
          <a:bodyPr wrap="square" rtlCol="0">
            <a:spAutoFit/>
          </a:bodyPr>
          <a:lstStyle/>
          <a:p>
            <a:pPr algn="ctr">
              <a:lnSpc>
                <a:spcPct val="150000"/>
              </a:lnSpc>
            </a:pPr>
            <a:r>
              <a:rPr lang="en-US" sz="1400" dirty="0">
                <a:solidFill>
                  <a:schemeClr val="tx2"/>
                </a:solidFill>
              </a:rPr>
              <a:t>The number of topics are pre-defined.</a:t>
            </a:r>
          </a:p>
          <a:p>
            <a:pPr algn="ctr">
              <a:lnSpc>
                <a:spcPct val="150000"/>
              </a:lnSpc>
            </a:pPr>
            <a:endParaRPr lang="en-US" sz="1400" dirty="0">
              <a:solidFill>
                <a:schemeClr val="tx2"/>
              </a:solidFill>
            </a:endParaRPr>
          </a:p>
        </p:txBody>
      </p:sp>
      <p:cxnSp>
        <p:nvCxnSpPr>
          <p:cNvPr id="37" name="Straight Connector 36"/>
          <p:cNvCxnSpPr/>
          <p:nvPr/>
        </p:nvCxnSpPr>
        <p:spPr>
          <a:xfrm>
            <a:off x="1290675" y="3312239"/>
            <a:ext cx="2329669"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607725" y="2300608"/>
            <a:ext cx="976549" cy="523220"/>
          </a:xfrm>
          <a:prstGeom prst="rect">
            <a:avLst/>
          </a:prstGeom>
          <a:noFill/>
        </p:spPr>
        <p:txBody>
          <a:bodyPr wrap="none" rtlCol="0">
            <a:spAutoFit/>
          </a:bodyPr>
          <a:lstStyle/>
          <a:p>
            <a:pPr algn="ctr"/>
            <a:r>
              <a:rPr lang="en-US" sz="2800" b="1" dirty="0">
                <a:solidFill>
                  <a:schemeClr val="accent2"/>
                </a:solidFill>
                <a:latin typeface="+mj-lt"/>
              </a:rPr>
              <a:t>NMF</a:t>
            </a:r>
          </a:p>
        </p:txBody>
      </p:sp>
      <p:cxnSp>
        <p:nvCxnSpPr>
          <p:cNvPr id="45" name="Straight Connector 44"/>
          <p:cNvCxnSpPr/>
          <p:nvPr/>
        </p:nvCxnSpPr>
        <p:spPr>
          <a:xfrm>
            <a:off x="4931165" y="3312241"/>
            <a:ext cx="2329669"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269858" y="2300605"/>
            <a:ext cx="933269" cy="523220"/>
          </a:xfrm>
          <a:prstGeom prst="rect">
            <a:avLst/>
          </a:prstGeom>
          <a:noFill/>
        </p:spPr>
        <p:txBody>
          <a:bodyPr wrap="none" rtlCol="0">
            <a:spAutoFit/>
          </a:bodyPr>
          <a:lstStyle/>
          <a:p>
            <a:pPr algn="ctr"/>
            <a:r>
              <a:rPr lang="en-US" sz="2800" b="1" dirty="0">
                <a:solidFill>
                  <a:schemeClr val="accent2"/>
                </a:solidFill>
                <a:latin typeface="+mj-lt"/>
              </a:rPr>
              <a:t>HDP</a:t>
            </a:r>
          </a:p>
        </p:txBody>
      </p:sp>
      <p:cxnSp>
        <p:nvCxnSpPr>
          <p:cNvPr id="60" name="Straight Connector 59"/>
          <p:cNvCxnSpPr/>
          <p:nvPr/>
        </p:nvCxnSpPr>
        <p:spPr>
          <a:xfrm>
            <a:off x="8571657" y="3312239"/>
            <a:ext cx="2329669"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71429" y="5367105"/>
            <a:ext cx="768160" cy="400110"/>
          </a:xfrm>
          <a:prstGeom prst="rect">
            <a:avLst/>
          </a:prstGeom>
          <a:noFill/>
        </p:spPr>
        <p:txBody>
          <a:bodyPr wrap="none" rtlCol="0">
            <a:spAutoFit/>
          </a:bodyPr>
          <a:lstStyle/>
          <a:p>
            <a:pPr algn="ctr"/>
            <a:r>
              <a:rPr lang="en-US" sz="2000" b="1" dirty="0">
                <a:solidFill>
                  <a:schemeClr val="bg2"/>
                </a:solidFill>
                <a:latin typeface="+mj-lt"/>
              </a:rPr>
              <a:t>$129</a:t>
            </a:r>
          </a:p>
        </p:txBody>
      </p:sp>
      <p:sp>
        <p:nvSpPr>
          <p:cNvPr id="46" name="TextBox 45"/>
          <p:cNvSpPr txBox="1"/>
          <p:nvPr/>
        </p:nvSpPr>
        <p:spPr>
          <a:xfrm>
            <a:off x="5708713" y="5367105"/>
            <a:ext cx="774572" cy="400110"/>
          </a:xfrm>
          <a:prstGeom prst="rect">
            <a:avLst/>
          </a:prstGeom>
          <a:noFill/>
        </p:spPr>
        <p:txBody>
          <a:bodyPr wrap="none" rtlCol="0">
            <a:spAutoFit/>
          </a:bodyPr>
          <a:lstStyle/>
          <a:p>
            <a:pPr algn="ctr"/>
            <a:r>
              <a:rPr lang="en-US" sz="2000" b="1" dirty="0">
                <a:solidFill>
                  <a:schemeClr val="bg2"/>
                </a:solidFill>
                <a:latin typeface="+mj-lt"/>
              </a:rPr>
              <a:t>$199</a:t>
            </a:r>
          </a:p>
        </p:txBody>
      </p:sp>
      <p:sp>
        <p:nvSpPr>
          <p:cNvPr id="62" name="TextBox 61"/>
          <p:cNvSpPr txBox="1"/>
          <p:nvPr/>
        </p:nvSpPr>
        <p:spPr>
          <a:xfrm>
            <a:off x="9344396" y="5367105"/>
            <a:ext cx="784190" cy="400110"/>
          </a:xfrm>
          <a:prstGeom prst="rect">
            <a:avLst/>
          </a:prstGeom>
          <a:noFill/>
        </p:spPr>
        <p:txBody>
          <a:bodyPr wrap="none" rtlCol="0">
            <a:spAutoFit/>
          </a:bodyPr>
          <a:lstStyle/>
          <a:p>
            <a:pPr algn="ctr"/>
            <a:r>
              <a:rPr lang="en-US" sz="2000" b="1" dirty="0">
                <a:solidFill>
                  <a:schemeClr val="bg2"/>
                </a:solidFill>
                <a:latin typeface="+mj-lt"/>
              </a:rPr>
              <a:t>$259</a:t>
            </a:r>
          </a:p>
        </p:txBody>
      </p:sp>
      <p:sp>
        <p:nvSpPr>
          <p:cNvPr id="35" name="TextBox 34">
            <a:extLst>
              <a:ext uri="{FF2B5EF4-FFF2-40B4-BE49-F238E27FC236}">
                <a16:creationId xmlns:a16="http://schemas.microsoft.com/office/drawing/2014/main" id="{76B13D61-0E85-4E79-BA2F-DE49824723CF}"/>
              </a:ext>
            </a:extLst>
          </p:cNvPr>
          <p:cNvSpPr txBox="1"/>
          <p:nvPr/>
        </p:nvSpPr>
        <p:spPr>
          <a:xfrm>
            <a:off x="4931165" y="3419454"/>
            <a:ext cx="2329669" cy="1027782"/>
          </a:xfrm>
          <a:prstGeom prst="rect">
            <a:avLst/>
          </a:prstGeom>
          <a:noFill/>
        </p:spPr>
        <p:txBody>
          <a:bodyPr wrap="square" rtlCol="0">
            <a:spAutoFit/>
          </a:bodyPr>
          <a:lstStyle/>
          <a:p>
            <a:pPr algn="ctr">
              <a:lnSpc>
                <a:spcPct val="150000"/>
              </a:lnSpc>
            </a:pPr>
            <a:r>
              <a:rPr lang="en-US" sz="1400" dirty="0">
                <a:solidFill>
                  <a:schemeClr val="tx2"/>
                </a:solidFill>
              </a:rPr>
              <a:t>Used for shorter length texts and tweets.</a:t>
            </a:r>
          </a:p>
          <a:p>
            <a:pPr algn="ctr">
              <a:lnSpc>
                <a:spcPct val="150000"/>
              </a:lnSpc>
            </a:pPr>
            <a:endParaRPr lang="en-US" sz="1400" dirty="0">
              <a:solidFill>
                <a:schemeClr val="tx2"/>
              </a:solidFill>
            </a:endParaRPr>
          </a:p>
        </p:txBody>
      </p:sp>
      <p:sp>
        <p:nvSpPr>
          <p:cNvPr id="36" name="TextBox 35">
            <a:extLst>
              <a:ext uri="{FF2B5EF4-FFF2-40B4-BE49-F238E27FC236}">
                <a16:creationId xmlns:a16="http://schemas.microsoft.com/office/drawing/2014/main" id="{2BF1A515-9FDE-4CA2-91CD-6AE5738F5052}"/>
              </a:ext>
            </a:extLst>
          </p:cNvPr>
          <p:cNvSpPr txBox="1"/>
          <p:nvPr/>
        </p:nvSpPr>
        <p:spPr>
          <a:xfrm>
            <a:off x="8571657" y="3419454"/>
            <a:ext cx="2329669" cy="1350947"/>
          </a:xfrm>
          <a:prstGeom prst="rect">
            <a:avLst/>
          </a:prstGeom>
          <a:noFill/>
        </p:spPr>
        <p:txBody>
          <a:bodyPr wrap="square" rtlCol="0">
            <a:spAutoFit/>
          </a:bodyPr>
          <a:lstStyle/>
          <a:p>
            <a:pPr algn="ctr">
              <a:lnSpc>
                <a:spcPct val="150000"/>
              </a:lnSpc>
            </a:pPr>
            <a:r>
              <a:rPr lang="en-US" sz="1400" dirty="0">
                <a:solidFill>
                  <a:schemeClr val="tx2"/>
                </a:solidFill>
              </a:rPr>
              <a:t>Used when the number of topics are not known apriori.</a:t>
            </a:r>
          </a:p>
          <a:p>
            <a:pPr algn="ctr">
              <a:lnSpc>
                <a:spcPct val="150000"/>
              </a:lnSpc>
            </a:pPr>
            <a:endParaRPr lang="en-US" sz="1400" dirty="0">
              <a:solidFill>
                <a:schemeClr val="tx2"/>
              </a:solidFill>
            </a:endParaRPr>
          </a:p>
        </p:txBody>
      </p:sp>
    </p:spTree>
    <p:extLst>
      <p:ext uri="{BB962C8B-B14F-4D97-AF65-F5344CB8AC3E}">
        <p14:creationId xmlns:p14="http://schemas.microsoft.com/office/powerpoint/2010/main" val="311939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22" presetClass="entr" presetSubtype="8"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left)">
                                      <p:cBhvr>
                                        <p:cTn id="44" dur="500"/>
                                        <p:tgtEl>
                                          <p:spTgt spid="45"/>
                                        </p:tgtEl>
                                      </p:cBhvr>
                                    </p:animEffect>
                                  </p:childTnLst>
                                </p:cTn>
                              </p:par>
                              <p:par>
                                <p:cTn id="45" presetID="22" presetClass="entr" presetSubtype="8"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left)">
                                      <p:cBhvr>
                                        <p:cTn id="47" dur="500"/>
                                        <p:tgtEl>
                                          <p:spTgt spid="60"/>
                                        </p:tgtEl>
                                      </p:cBhvr>
                                    </p:animEffect>
                                  </p:childTnLst>
                                </p:cTn>
                              </p:par>
                            </p:childTnLst>
                          </p:cTn>
                        </p:par>
                        <p:par>
                          <p:cTn id="48" fill="hold">
                            <p:stCondLst>
                              <p:cond delay="2500"/>
                            </p:stCondLst>
                            <p:childTnLst>
                              <p:par>
                                <p:cTn id="49" presetID="22" presetClass="entr" presetSubtype="1"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up)">
                                      <p:cBhvr>
                                        <p:cTn id="51" dur="500"/>
                                        <p:tgtEl>
                                          <p:spTgt spid="3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up)">
                                      <p:cBhvr>
                                        <p:cTn id="54" dur="500"/>
                                        <p:tgtEl>
                                          <p:spTgt spid="35"/>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up)">
                                      <p:cBhvr>
                                        <p:cTn id="57" dur="500"/>
                                        <p:tgtEl>
                                          <p:spTgt spid="36"/>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17" grpId="0" animBg="1"/>
      <p:bldP spid="19" grpId="0" animBg="1"/>
      <p:bldP spid="18" grpId="0" animBg="1"/>
      <p:bldP spid="30" grpId="0"/>
      <p:bldP spid="32" grpId="0"/>
      <p:bldP spid="42" grpId="0"/>
      <p:bldP spid="55" grpId="0"/>
      <p:bldP spid="39" grpId="0"/>
      <p:bldP spid="46" grpId="0"/>
      <p:bldP spid="62" grpId="0"/>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0047" y="186480"/>
            <a:ext cx="4835953" cy="884555"/>
          </a:xfrm>
        </p:spPr>
        <p:txBody>
          <a:bodyPr>
            <a:normAutofit/>
          </a:bodyPr>
          <a:lstStyle/>
          <a:p>
            <a:r>
              <a:rPr lang="en-US" sz="2500" dirty="0"/>
              <a:t>LDA Topic Modeling</a:t>
            </a:r>
          </a:p>
        </p:txBody>
      </p:sp>
      <p:cxnSp>
        <p:nvCxnSpPr>
          <p:cNvPr id="47" name="Straight Connector 46"/>
          <p:cNvCxnSpPr/>
          <p:nvPr/>
        </p:nvCxnSpPr>
        <p:spPr>
          <a:xfrm>
            <a:off x="6370180" y="1938332"/>
            <a:ext cx="0" cy="4356847"/>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1">
            <a:extLst>
              <a:ext uri="{FF2B5EF4-FFF2-40B4-BE49-F238E27FC236}">
                <a16:creationId xmlns:a16="http://schemas.microsoft.com/office/drawing/2014/main" id="{464869E8-B5BE-A217-3099-7136276FD613}"/>
              </a:ext>
            </a:extLst>
          </p:cNvPr>
          <p:cNvSpPr txBox="1"/>
          <p:nvPr/>
        </p:nvSpPr>
        <p:spPr>
          <a:xfrm>
            <a:off x="525330" y="438245"/>
            <a:ext cx="5384991" cy="3600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2000" b="1" i="1" dirty="0">
              <a:solidFill>
                <a:schemeClr val="accent1">
                  <a:lumMod val="50000"/>
                </a:schemeClr>
              </a:solidFill>
              <a:latin typeface="Aparajita" panose="02020603050405020304" pitchFamily="18" charset="0"/>
              <a:cs typeface="Aparajita" panose="02020603050405020304" pitchFamily="18" charset="0"/>
            </a:endParaRPr>
          </a:p>
          <a:p>
            <a:pPr algn="l"/>
            <a:endParaRPr lang="en-US" sz="2000" i="1" dirty="0">
              <a:solidFill>
                <a:schemeClr val="accent1">
                  <a:lumMod val="50000"/>
                </a:schemeClr>
              </a:solidFill>
              <a:latin typeface="Aparajita" panose="02020603050405020304" pitchFamily="18" charset="0"/>
              <a:cs typeface="Aparajita" panose="02020603050405020304" pitchFamily="18" charset="0"/>
            </a:endParaRPr>
          </a:p>
          <a:p>
            <a:pPr algn="l" rtl="0" fontAlgn="base"/>
            <a:r>
              <a:rPr lang="en-US" sz="2000" b="0" i="1" u="none" strike="noStrike" dirty="0">
                <a:solidFill>
                  <a:schemeClr val="tx2"/>
                </a:solidFill>
                <a:effectLst/>
                <a:latin typeface="Aparajita" panose="02020603050405020304" pitchFamily="18" charset="0"/>
                <a:cs typeface="Aparajita" panose="02020603050405020304" pitchFamily="18" charset="0"/>
              </a:rPr>
              <a:t>lda_model_10topics = LdaModel(corpus=corpus,</a:t>
            </a:r>
            <a:r>
              <a:rPr lang="en-US" sz="2000" b="0" i="1" dirty="0">
                <a:solidFill>
                  <a:schemeClr val="tx2"/>
                </a:solidFill>
                <a:effectLst/>
                <a:latin typeface="Aparajita" panose="02020603050405020304" pitchFamily="18" charset="0"/>
                <a:cs typeface="Aparajita" panose="02020603050405020304" pitchFamily="18" charset="0"/>
              </a:rPr>
              <a:t>​</a:t>
            </a:r>
          </a:p>
          <a:p>
            <a:pPr algn="l" rtl="0" fontAlgn="base"/>
            <a:r>
              <a:rPr lang="en-US" sz="2000" b="0" i="1" u="none" strike="noStrike" dirty="0">
                <a:solidFill>
                  <a:schemeClr val="tx2"/>
                </a:solidFill>
                <a:effectLst/>
                <a:latin typeface="Aparajita" panose="02020603050405020304" pitchFamily="18" charset="0"/>
                <a:cs typeface="Aparajita" panose="02020603050405020304" pitchFamily="18" charset="0"/>
              </a:rPr>
              <a:t>                     id2word=id2word,</a:t>
            </a:r>
            <a:r>
              <a:rPr lang="en-US" sz="2000" b="0" i="1" dirty="0">
                <a:solidFill>
                  <a:schemeClr val="tx2"/>
                </a:solidFill>
                <a:effectLst/>
                <a:latin typeface="Aparajita" panose="02020603050405020304" pitchFamily="18" charset="0"/>
                <a:cs typeface="Aparajita" panose="02020603050405020304" pitchFamily="18" charset="0"/>
              </a:rPr>
              <a:t>​</a:t>
            </a:r>
          </a:p>
          <a:p>
            <a:pPr algn="l" rtl="0" fontAlgn="base"/>
            <a:r>
              <a:rPr lang="en-US" sz="2000" b="0" i="1" u="none" strike="noStrike" dirty="0">
                <a:solidFill>
                  <a:schemeClr val="tx2"/>
                </a:solidFill>
                <a:effectLst/>
                <a:latin typeface="Aparajita" panose="02020603050405020304" pitchFamily="18" charset="0"/>
                <a:cs typeface="Aparajita" panose="02020603050405020304" pitchFamily="18" charset="0"/>
              </a:rPr>
              <a:t>                     num_topics=10, </a:t>
            </a:r>
            <a:r>
              <a:rPr lang="en-US" sz="2000" b="0" i="1" dirty="0">
                <a:solidFill>
                  <a:schemeClr val="tx2"/>
                </a:solidFill>
                <a:effectLst/>
                <a:latin typeface="Aparajita" panose="02020603050405020304" pitchFamily="18" charset="0"/>
                <a:cs typeface="Aparajita" panose="02020603050405020304" pitchFamily="18" charset="0"/>
              </a:rPr>
              <a:t>​</a:t>
            </a:r>
          </a:p>
          <a:p>
            <a:pPr algn="l" rtl="0" fontAlgn="base"/>
            <a:r>
              <a:rPr lang="en-US" sz="2000" b="0" i="1" u="none" strike="noStrike" dirty="0">
                <a:solidFill>
                  <a:schemeClr val="tx2"/>
                </a:solidFill>
                <a:effectLst/>
                <a:latin typeface="Aparajita" panose="02020603050405020304" pitchFamily="18" charset="0"/>
                <a:cs typeface="Aparajita" panose="02020603050405020304" pitchFamily="18" charset="0"/>
              </a:rPr>
              <a:t>                     random_state=100,</a:t>
            </a:r>
            <a:r>
              <a:rPr lang="en-US" sz="2000" b="0" i="1" dirty="0">
                <a:solidFill>
                  <a:schemeClr val="tx2"/>
                </a:solidFill>
                <a:effectLst/>
                <a:latin typeface="Aparajita" panose="02020603050405020304" pitchFamily="18" charset="0"/>
                <a:cs typeface="Aparajita" panose="02020603050405020304" pitchFamily="18" charset="0"/>
              </a:rPr>
              <a:t>​</a:t>
            </a:r>
          </a:p>
          <a:p>
            <a:pPr algn="l" rtl="0" fontAlgn="base"/>
            <a:r>
              <a:rPr lang="en-US" sz="2000" b="0" i="1" u="none" strike="noStrike" dirty="0">
                <a:solidFill>
                  <a:schemeClr val="tx2"/>
                </a:solidFill>
                <a:effectLst/>
                <a:latin typeface="Aparajita" panose="02020603050405020304" pitchFamily="18" charset="0"/>
                <a:cs typeface="Aparajita" panose="02020603050405020304" pitchFamily="18" charset="0"/>
              </a:rPr>
              <a:t>                     chunksize=100,</a:t>
            </a:r>
            <a:r>
              <a:rPr lang="en-US" sz="2000" b="0" i="1" dirty="0">
                <a:solidFill>
                  <a:schemeClr val="tx2"/>
                </a:solidFill>
                <a:effectLst/>
                <a:latin typeface="Aparajita" panose="02020603050405020304" pitchFamily="18" charset="0"/>
                <a:cs typeface="Aparajita" panose="02020603050405020304" pitchFamily="18" charset="0"/>
              </a:rPr>
              <a:t>​</a:t>
            </a:r>
          </a:p>
          <a:p>
            <a:pPr algn="l" rtl="0" fontAlgn="base"/>
            <a:r>
              <a:rPr lang="en-US" sz="2000" b="0" i="1" u="none" strike="noStrike" dirty="0">
                <a:solidFill>
                  <a:schemeClr val="tx2"/>
                </a:solidFill>
                <a:effectLst/>
                <a:latin typeface="Aparajita" panose="02020603050405020304" pitchFamily="18" charset="0"/>
                <a:cs typeface="Aparajita" panose="02020603050405020304" pitchFamily="18" charset="0"/>
              </a:rPr>
              <a:t>                     passes=10)</a:t>
            </a:r>
            <a:r>
              <a:rPr lang="en-US" sz="2000" b="0" i="1" dirty="0">
                <a:solidFill>
                  <a:schemeClr val="tx2"/>
                </a:solidFill>
                <a:effectLst/>
                <a:latin typeface="Aparajita" panose="02020603050405020304" pitchFamily="18" charset="0"/>
                <a:cs typeface="Aparajita" panose="02020603050405020304" pitchFamily="18" charset="0"/>
              </a:rPr>
              <a:t>​</a:t>
            </a:r>
          </a:p>
          <a:p>
            <a:pPr algn="l" rtl="0" fontAlgn="base"/>
            <a:r>
              <a:rPr lang="en-US" sz="2000" b="0" i="1" dirty="0">
                <a:solidFill>
                  <a:schemeClr val="accent1">
                    <a:lumMod val="50000"/>
                  </a:schemeClr>
                </a:solidFill>
                <a:effectLst/>
                <a:latin typeface="Aparajita" panose="02020603050405020304" pitchFamily="18" charset="0"/>
                <a:cs typeface="Aparajita" panose="02020603050405020304" pitchFamily="18" charset="0"/>
              </a:rPr>
              <a:t>​</a:t>
            </a:r>
          </a:p>
          <a:p>
            <a:pPr algn="l" rtl="0" fontAlgn="base"/>
            <a:r>
              <a:rPr lang="en-US" sz="2400" b="1" i="1" u="none" strike="noStrike" dirty="0">
                <a:solidFill>
                  <a:schemeClr val="accent1">
                    <a:lumMod val="50000"/>
                  </a:schemeClr>
                </a:solidFill>
                <a:effectLst/>
                <a:latin typeface="Aparajita" panose="02020603050405020304" pitchFamily="18" charset="0"/>
                <a:cs typeface="Aparajita" panose="02020603050405020304" pitchFamily="18" charset="0"/>
              </a:rPr>
              <a:t>Based on the coherence score, optimal number of topics = 10</a:t>
            </a:r>
            <a:r>
              <a:rPr lang="en-US" sz="2400" b="1" i="1" dirty="0">
                <a:solidFill>
                  <a:schemeClr val="accent1">
                    <a:lumMod val="50000"/>
                  </a:schemeClr>
                </a:solidFill>
                <a:effectLst/>
                <a:latin typeface="Aparajita" panose="02020603050405020304" pitchFamily="18" charset="0"/>
                <a:cs typeface="Aparajita" panose="02020603050405020304" pitchFamily="18" charset="0"/>
              </a:rPr>
              <a:t>​.</a:t>
            </a:r>
          </a:p>
        </p:txBody>
      </p:sp>
      <p:sp>
        <p:nvSpPr>
          <p:cNvPr id="49" name="TextBox 1">
            <a:extLst>
              <a:ext uri="{FF2B5EF4-FFF2-40B4-BE49-F238E27FC236}">
                <a16:creationId xmlns:a16="http://schemas.microsoft.com/office/drawing/2014/main" id="{915C860D-CD70-1327-CEF7-A92B7A176347}"/>
              </a:ext>
            </a:extLst>
          </p:cNvPr>
          <p:cNvSpPr txBox="1"/>
          <p:nvPr/>
        </p:nvSpPr>
        <p:spPr>
          <a:xfrm>
            <a:off x="525330" y="3595568"/>
            <a:ext cx="5384993" cy="32624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1600" b="1" dirty="0">
              <a:solidFill>
                <a:schemeClr val="accent1">
                  <a:lumMod val="50000"/>
                </a:schemeClr>
              </a:solidFill>
              <a:latin typeface="Courier New" panose="02070309020205020404" pitchFamily="49" charset="0"/>
              <a:cs typeface="Courier New" panose="02070309020205020404" pitchFamily="49" charset="0"/>
            </a:endParaRPr>
          </a:p>
          <a:p>
            <a:pPr algn="l" rtl="0" fontAlgn="base"/>
            <a:br>
              <a:rPr lang="en-US" sz="1600" dirty="0">
                <a:solidFill>
                  <a:schemeClr val="accent1">
                    <a:lumMod val="50000"/>
                  </a:schemeClr>
                </a:solidFill>
                <a:latin typeface="Courier New" panose="02070309020205020404" pitchFamily="49" charset="0"/>
                <a:cs typeface="Courier New" panose="02070309020205020404" pitchFamily="49" charset="0"/>
              </a:rPr>
            </a:br>
            <a:r>
              <a:rPr lang="en-US" sz="1600" b="0" i="0" u="none" strike="noStrike" dirty="0">
                <a:solidFill>
                  <a:schemeClr val="accent1">
                    <a:lumMod val="50000"/>
                  </a:schemeClr>
                </a:solidFill>
                <a:effectLst/>
                <a:latin typeface="Courier New" panose="02070309020205020404" pitchFamily="49" charset="0"/>
                <a:cs typeface="Courier New" panose="02070309020205020404" pitchFamily="49" charset="0"/>
              </a:rPr>
              <a:t>Topic 0: Community</a:t>
            </a:r>
            <a:r>
              <a:rPr lang="en-US" sz="1600" b="0" i="0" dirty="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dirty="0">
                <a:solidFill>
                  <a:schemeClr val="accent1">
                    <a:lumMod val="50000"/>
                  </a:schemeClr>
                </a:solidFill>
                <a:effectLst/>
                <a:latin typeface="Courier New" panose="02070309020205020404" pitchFamily="49" charset="0"/>
                <a:cs typeface="Courier New" panose="02070309020205020404" pitchFamily="49" charset="0"/>
              </a:rPr>
              <a:t>Topic 1: School</a:t>
            </a:r>
            <a:r>
              <a:rPr lang="en-US" sz="1600" b="0" i="0" dirty="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dirty="0">
                <a:solidFill>
                  <a:schemeClr val="accent1">
                    <a:lumMod val="50000"/>
                  </a:schemeClr>
                </a:solidFill>
                <a:effectLst/>
                <a:latin typeface="Courier New" panose="02070309020205020404" pitchFamily="49" charset="0"/>
                <a:cs typeface="Courier New" panose="02070309020205020404" pitchFamily="49" charset="0"/>
              </a:rPr>
              <a:t>Topic 2: Camp/Summer camp</a:t>
            </a:r>
            <a:r>
              <a:rPr lang="en-US" sz="1600" b="0" i="0" dirty="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dirty="0">
                <a:solidFill>
                  <a:schemeClr val="accent1">
                    <a:lumMod val="50000"/>
                  </a:schemeClr>
                </a:solidFill>
                <a:effectLst/>
                <a:latin typeface="Courier New" panose="02070309020205020404" pitchFamily="49" charset="0"/>
                <a:cs typeface="Courier New" panose="02070309020205020404" pitchFamily="49" charset="0"/>
              </a:rPr>
              <a:t>Topic 3: Special school</a:t>
            </a:r>
            <a:r>
              <a:rPr lang="en-US" sz="1600" b="0" i="0" dirty="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dirty="0">
                <a:solidFill>
                  <a:schemeClr val="accent1">
                    <a:lumMod val="50000"/>
                  </a:schemeClr>
                </a:solidFill>
                <a:effectLst/>
                <a:latin typeface="Courier New" panose="02070309020205020404" pitchFamily="49" charset="0"/>
                <a:cs typeface="Courier New" panose="02070309020205020404" pitchFamily="49" charset="0"/>
              </a:rPr>
              <a:t>Topic 4: Music/Other Vocational Courses</a:t>
            </a:r>
            <a:r>
              <a:rPr lang="en-US" sz="1600" b="0" i="0" dirty="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dirty="0">
                <a:solidFill>
                  <a:schemeClr val="accent1">
                    <a:lumMod val="50000"/>
                  </a:schemeClr>
                </a:solidFill>
                <a:effectLst/>
                <a:latin typeface="Courier New" panose="02070309020205020404" pitchFamily="49" charset="0"/>
                <a:cs typeface="Courier New" panose="02070309020205020404" pitchFamily="49" charset="0"/>
              </a:rPr>
              <a:t>Topic 5: School</a:t>
            </a:r>
            <a:r>
              <a:rPr lang="en-US" sz="1600" b="0" i="0" dirty="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dirty="0">
                <a:solidFill>
                  <a:schemeClr val="accent1">
                    <a:lumMod val="50000"/>
                  </a:schemeClr>
                </a:solidFill>
                <a:effectLst/>
                <a:latin typeface="Courier New" panose="02070309020205020404" pitchFamily="49" charset="0"/>
                <a:cs typeface="Courier New" panose="02070309020205020404" pitchFamily="49" charset="0"/>
              </a:rPr>
              <a:t>Topic 6: Pre-primary/Daycare</a:t>
            </a:r>
            <a:r>
              <a:rPr lang="en-US" sz="1600" b="0" i="0" dirty="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dirty="0">
                <a:solidFill>
                  <a:schemeClr val="accent1">
                    <a:lumMod val="50000"/>
                  </a:schemeClr>
                </a:solidFill>
                <a:effectLst/>
                <a:latin typeface="Courier New" panose="02070309020205020404" pitchFamily="49" charset="0"/>
                <a:cs typeface="Courier New" panose="02070309020205020404" pitchFamily="49" charset="0"/>
              </a:rPr>
              <a:t>Topic 7: High School/College</a:t>
            </a:r>
            <a:r>
              <a:rPr lang="en-US" sz="1600" b="0" i="0" dirty="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dirty="0">
                <a:solidFill>
                  <a:schemeClr val="accent1">
                    <a:lumMod val="50000"/>
                  </a:schemeClr>
                </a:solidFill>
                <a:effectLst/>
                <a:latin typeface="Courier New" panose="02070309020205020404" pitchFamily="49" charset="0"/>
                <a:cs typeface="Courier New" panose="02070309020205020404" pitchFamily="49" charset="0"/>
              </a:rPr>
              <a:t>Topic 8: Sports/Other Vocational Courses</a:t>
            </a:r>
            <a:r>
              <a:rPr lang="en-US" sz="1600" b="0" i="0" dirty="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dirty="0">
                <a:solidFill>
                  <a:schemeClr val="accent1">
                    <a:lumMod val="50000"/>
                  </a:schemeClr>
                </a:solidFill>
                <a:effectLst/>
                <a:latin typeface="Courier New" panose="02070309020205020404" pitchFamily="49" charset="0"/>
                <a:cs typeface="Courier New" panose="02070309020205020404" pitchFamily="49" charset="0"/>
              </a:rPr>
              <a:t>Topic 9: Nanny/Daycare</a:t>
            </a:r>
            <a:r>
              <a:rPr lang="en-US" sz="1600" b="0" i="0" dirty="0">
                <a:solidFill>
                  <a:schemeClr val="accent1">
                    <a:lumMod val="50000"/>
                  </a:schemeClr>
                </a:solidFill>
                <a:effectLst/>
                <a:latin typeface="Courier New" panose="02070309020205020404" pitchFamily="49" charset="0"/>
                <a:cs typeface="Courier New" panose="02070309020205020404" pitchFamily="49" charset="0"/>
              </a:rPr>
              <a:t>​</a:t>
            </a:r>
          </a:p>
          <a:p>
            <a:pPr algn="l"/>
            <a:endParaRPr lang="en-US" sz="1400" dirty="0">
              <a:solidFill>
                <a:schemeClr val="accent2"/>
              </a:solidFill>
              <a:latin typeface="Courier New" panose="02070309020205020404" pitchFamily="49" charset="0"/>
              <a:cs typeface="Courier New" panose="02070309020205020404" pitchFamily="49" charset="0"/>
            </a:endParaRPr>
          </a:p>
        </p:txBody>
      </p:sp>
      <p:pic>
        <p:nvPicPr>
          <p:cNvPr id="8194" name="Picture 2">
            <a:extLst>
              <a:ext uri="{FF2B5EF4-FFF2-40B4-BE49-F238E27FC236}">
                <a16:creationId xmlns:a16="http://schemas.microsoft.com/office/drawing/2014/main" id="{0A97F3C6-0176-2022-4141-53EE7225E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437" y="1734885"/>
            <a:ext cx="4102479" cy="2818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26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0047" y="186480"/>
            <a:ext cx="4835953" cy="884555"/>
          </a:xfrm>
        </p:spPr>
        <p:txBody>
          <a:bodyPr>
            <a:normAutofit/>
          </a:bodyPr>
          <a:lstStyle/>
          <a:p>
            <a:r>
              <a:rPr lang="en-US" sz="2500" dirty="0"/>
              <a:t>LDA Topic Visualization</a:t>
            </a:r>
          </a:p>
        </p:txBody>
      </p:sp>
      <p:cxnSp>
        <p:nvCxnSpPr>
          <p:cNvPr id="47" name="Straight Connector 46"/>
          <p:cNvCxnSpPr/>
          <p:nvPr/>
        </p:nvCxnSpPr>
        <p:spPr>
          <a:xfrm>
            <a:off x="6370180" y="1938332"/>
            <a:ext cx="0" cy="4356847"/>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pic>
        <p:nvPicPr>
          <p:cNvPr id="9220" name="Picture 4">
            <a:extLst>
              <a:ext uri="{FF2B5EF4-FFF2-40B4-BE49-F238E27FC236}">
                <a16:creationId xmlns:a16="http://schemas.microsoft.com/office/drawing/2014/main" id="{9065E640-98BE-731C-E151-0F22B7B00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938332"/>
            <a:ext cx="5819775" cy="306705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7DB0EBA-F71B-B27E-FA76-4FA842D084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06"/>
          <a:stretch/>
        </p:blipFill>
        <p:spPr bwMode="auto">
          <a:xfrm>
            <a:off x="6931152" y="922211"/>
            <a:ext cx="4419600" cy="47745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8EB29E9-3AF6-99F7-2D5A-87A69286F3E7}"/>
              </a:ext>
            </a:extLst>
          </p:cNvPr>
          <p:cNvSpPr>
            <a:spLocks/>
          </p:cNvSpPr>
          <p:nvPr/>
        </p:nvSpPr>
        <p:spPr bwMode="auto">
          <a:xfrm>
            <a:off x="1505276" y="6020796"/>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accent1">
                    <a:lumMod val="50000"/>
                  </a:schemeClr>
                </a:solidFill>
                <a:latin typeface="Aparajita" panose="02020603050405020304" pitchFamily="18" charset="0"/>
                <a:ea typeface="ＭＳ Ｐゴシック"/>
                <a:cs typeface="Aparajita" panose="02020603050405020304" pitchFamily="18" charset="0"/>
                <a:sym typeface="Open Sans Light" charset="0"/>
              </a:rPr>
              <a:t>Topic distribution</a:t>
            </a:r>
            <a:endParaRPr lang="en-US" sz="2400" b="1" i="1">
              <a:solidFill>
                <a:schemeClr val="accent1">
                  <a:lumMod val="50000"/>
                </a:schemeClr>
              </a:solidFill>
              <a:latin typeface="Aparajita" panose="02020603050405020304" pitchFamily="18" charset="0"/>
              <a:cs typeface="Aparajita" panose="02020603050405020304" pitchFamily="18" charset="0"/>
            </a:endParaRPr>
          </a:p>
        </p:txBody>
      </p:sp>
      <p:sp>
        <p:nvSpPr>
          <p:cNvPr id="3" name="Rectangle 2">
            <a:extLst>
              <a:ext uri="{FF2B5EF4-FFF2-40B4-BE49-F238E27FC236}">
                <a16:creationId xmlns:a16="http://schemas.microsoft.com/office/drawing/2014/main" id="{EF153CBE-2FD7-4548-56B7-088B088E1B80}"/>
              </a:ext>
            </a:extLst>
          </p:cNvPr>
          <p:cNvSpPr>
            <a:spLocks/>
          </p:cNvSpPr>
          <p:nvPr/>
        </p:nvSpPr>
        <p:spPr bwMode="auto">
          <a:xfrm>
            <a:off x="7509836" y="5989764"/>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accent1">
                    <a:lumMod val="50000"/>
                  </a:schemeClr>
                </a:solidFill>
                <a:latin typeface="Aparajita" panose="02020603050405020304" pitchFamily="18" charset="0"/>
                <a:ea typeface="ＭＳ Ｐゴシック"/>
                <a:cs typeface="Aparajita" panose="02020603050405020304" pitchFamily="18" charset="0"/>
                <a:sym typeface="Open Sans Light" charset="0"/>
              </a:rPr>
              <a:t>Inter-topic distance map</a:t>
            </a:r>
            <a:endParaRPr lang="en-US" sz="2400" b="1" i="1">
              <a:solidFill>
                <a:schemeClr val="accent1">
                  <a:lumMod val="50000"/>
                </a:schemeClr>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8403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0047" y="186480"/>
            <a:ext cx="4835953" cy="884555"/>
          </a:xfrm>
        </p:spPr>
        <p:txBody>
          <a:bodyPr>
            <a:normAutofit/>
          </a:bodyPr>
          <a:lstStyle/>
          <a:p>
            <a:r>
              <a:rPr lang="en-US" sz="2500" dirty="0"/>
              <a:t>LDA vs. HDP</a:t>
            </a:r>
          </a:p>
        </p:txBody>
      </p:sp>
      <p:sp>
        <p:nvSpPr>
          <p:cNvPr id="3" name="Rectangle 2">
            <a:extLst>
              <a:ext uri="{FF2B5EF4-FFF2-40B4-BE49-F238E27FC236}">
                <a16:creationId xmlns:a16="http://schemas.microsoft.com/office/drawing/2014/main" id="{EF153CBE-2FD7-4548-56B7-088B088E1B80}"/>
              </a:ext>
            </a:extLst>
          </p:cNvPr>
          <p:cNvSpPr>
            <a:spLocks/>
          </p:cNvSpPr>
          <p:nvPr/>
        </p:nvSpPr>
        <p:spPr bwMode="auto">
          <a:xfrm>
            <a:off x="5430063" y="2630689"/>
            <a:ext cx="6334180"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accent1">
                    <a:lumMod val="50000"/>
                  </a:schemeClr>
                </a:solidFill>
                <a:latin typeface="Aparajita" panose="02020603050405020304" pitchFamily="18" charset="0"/>
                <a:ea typeface="ＭＳ Ｐゴシック"/>
                <a:cs typeface="Aparajita" panose="02020603050405020304" pitchFamily="18" charset="0"/>
                <a:sym typeface="Open Sans Light" charset="0"/>
              </a:rPr>
              <a:t>LDA model has a higher coherence score than HDP.</a:t>
            </a:r>
            <a:endParaRPr lang="en-US" sz="2400" b="1" i="1">
              <a:solidFill>
                <a:schemeClr val="accent1">
                  <a:lumMod val="50000"/>
                </a:schemeClr>
              </a:solidFill>
              <a:latin typeface="Aparajita" panose="02020603050405020304" pitchFamily="18" charset="0"/>
              <a:cs typeface="Aparajita" panose="02020603050405020304" pitchFamily="18" charset="0"/>
            </a:endParaRPr>
          </a:p>
        </p:txBody>
      </p:sp>
      <p:pic>
        <p:nvPicPr>
          <p:cNvPr id="6" name="Picture 5">
            <a:extLst>
              <a:ext uri="{FF2B5EF4-FFF2-40B4-BE49-F238E27FC236}">
                <a16:creationId xmlns:a16="http://schemas.microsoft.com/office/drawing/2014/main" id="{1FEE91EB-BF4E-EEAC-FB70-2DF8E24298A8}"/>
              </a:ext>
            </a:extLst>
          </p:cNvPr>
          <p:cNvPicPr>
            <a:picLocks noChangeAspect="1"/>
          </p:cNvPicPr>
          <p:nvPr/>
        </p:nvPicPr>
        <p:blipFill>
          <a:blip r:embed="rId2"/>
          <a:stretch>
            <a:fillRect/>
          </a:stretch>
        </p:blipFill>
        <p:spPr>
          <a:xfrm>
            <a:off x="741630" y="1433498"/>
            <a:ext cx="4835953" cy="4298625"/>
          </a:xfrm>
          <a:prstGeom prst="rect">
            <a:avLst/>
          </a:prstGeom>
        </p:spPr>
      </p:pic>
    </p:spTree>
    <p:extLst>
      <p:ext uri="{BB962C8B-B14F-4D97-AF65-F5344CB8AC3E}">
        <p14:creationId xmlns:p14="http://schemas.microsoft.com/office/powerpoint/2010/main" val="379906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5680D4-B125-440E-BBA4-CA7BFA741C49}"/>
              </a:ext>
            </a:extLst>
          </p:cNvPr>
          <p:cNvSpPr/>
          <p:nvPr/>
        </p:nvSpPr>
        <p:spPr>
          <a:xfrm>
            <a:off x="35943" y="1169224"/>
            <a:ext cx="12192000" cy="5861304"/>
          </a:xfrm>
          <a:prstGeom prst="rect">
            <a:avLst/>
          </a:prstGeom>
          <a:solidFill>
            <a:schemeClr val="tx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5"/>
          <p:cNvSpPr>
            <a:spLocks noGrp="1"/>
          </p:cNvSpPr>
          <p:nvPr>
            <p:ph type="title"/>
          </p:nvPr>
        </p:nvSpPr>
        <p:spPr>
          <a:xfrm>
            <a:off x="1226692" y="34768"/>
            <a:ext cx="10515600" cy="884555"/>
          </a:xfrm>
        </p:spPr>
        <p:txBody>
          <a:bodyPr/>
          <a:lstStyle/>
          <a:p>
            <a:r>
              <a:rPr lang="en-US"/>
              <a:t>ML Model Accuracies</a:t>
            </a:r>
          </a:p>
        </p:txBody>
      </p:sp>
      <p:graphicFrame>
        <p:nvGraphicFramePr>
          <p:cNvPr id="29" name="Chart 28"/>
          <p:cNvGraphicFramePr/>
          <p:nvPr>
            <p:extLst>
              <p:ext uri="{D42A27DB-BD31-4B8C-83A1-F6EECF244321}">
                <p14:modId xmlns:p14="http://schemas.microsoft.com/office/powerpoint/2010/main" val="4143346307"/>
              </p:ext>
            </p:extLst>
          </p:nvPr>
        </p:nvGraphicFramePr>
        <p:xfrm>
          <a:off x="1254790" y="3759856"/>
          <a:ext cx="1841732" cy="1588912"/>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flipH="1">
            <a:off x="1518765" y="4347777"/>
            <a:ext cx="1400870" cy="584775"/>
          </a:xfrm>
          <a:prstGeom prst="rect">
            <a:avLst/>
          </a:prstGeom>
          <a:noFill/>
        </p:spPr>
        <p:txBody>
          <a:bodyPr wrap="square" rtlCol="0">
            <a:spAutoFit/>
          </a:bodyPr>
          <a:lstStyle/>
          <a:p>
            <a:pPr algn="ctr"/>
            <a:r>
              <a:rPr lang="en-US" sz="3200" b="1">
                <a:solidFill>
                  <a:schemeClr val="accent1"/>
                </a:solidFill>
                <a:latin typeface="+mj-lt"/>
              </a:rPr>
              <a:t>55%</a:t>
            </a:r>
          </a:p>
        </p:txBody>
      </p:sp>
      <p:cxnSp>
        <p:nvCxnSpPr>
          <p:cNvPr id="3" name="Straight Connector 2"/>
          <p:cNvCxnSpPr>
            <a:cxnSpLocks/>
          </p:cNvCxnSpPr>
          <p:nvPr/>
        </p:nvCxnSpPr>
        <p:spPr>
          <a:xfrm>
            <a:off x="4270176" y="1709928"/>
            <a:ext cx="0" cy="4077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7944126" y="1709928"/>
            <a:ext cx="0" cy="406709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2D3E93-0569-9D4D-E517-5CB257BDC06F}"/>
              </a:ext>
            </a:extLst>
          </p:cNvPr>
          <p:cNvSpPr>
            <a:spLocks/>
          </p:cNvSpPr>
          <p:nvPr/>
        </p:nvSpPr>
        <p:spPr bwMode="auto">
          <a:xfrm>
            <a:off x="461833" y="1290560"/>
            <a:ext cx="3533067"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Classic</a:t>
            </a:r>
            <a:endParaRPr lang="en-US" sz="2400" b="1" i="1">
              <a:solidFill>
                <a:schemeClr val="bg1"/>
              </a:solidFill>
              <a:latin typeface="Aparajita" panose="02020603050405020304" pitchFamily="18" charset="0"/>
              <a:cs typeface="Aparajita" panose="02020603050405020304" pitchFamily="18" charset="0"/>
            </a:endParaRPr>
          </a:p>
        </p:txBody>
      </p:sp>
      <p:sp>
        <p:nvSpPr>
          <p:cNvPr id="12" name="Rectangle 11">
            <a:extLst>
              <a:ext uri="{FF2B5EF4-FFF2-40B4-BE49-F238E27FC236}">
                <a16:creationId xmlns:a16="http://schemas.microsoft.com/office/drawing/2014/main" id="{1A1FBACA-B868-1061-7B03-EFB2C66833D5}"/>
              </a:ext>
            </a:extLst>
          </p:cNvPr>
          <p:cNvSpPr>
            <a:spLocks/>
          </p:cNvSpPr>
          <p:nvPr/>
        </p:nvSpPr>
        <p:spPr bwMode="auto">
          <a:xfrm>
            <a:off x="4449729" y="1391688"/>
            <a:ext cx="3533067"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Advanced</a:t>
            </a:r>
            <a:endParaRPr lang="en-US" sz="2400" b="1" i="1">
              <a:solidFill>
                <a:schemeClr val="bg1"/>
              </a:solidFill>
              <a:latin typeface="Aparajita" panose="02020603050405020304" pitchFamily="18" charset="0"/>
              <a:cs typeface="Aparajita" panose="02020603050405020304" pitchFamily="18" charset="0"/>
            </a:endParaRPr>
          </a:p>
        </p:txBody>
      </p:sp>
      <p:sp>
        <p:nvSpPr>
          <p:cNvPr id="13" name="Rectangle 12">
            <a:extLst>
              <a:ext uri="{FF2B5EF4-FFF2-40B4-BE49-F238E27FC236}">
                <a16:creationId xmlns:a16="http://schemas.microsoft.com/office/drawing/2014/main" id="{1464968C-190A-0FB1-C0A5-6DF9E1C7E72E}"/>
              </a:ext>
            </a:extLst>
          </p:cNvPr>
          <p:cNvSpPr>
            <a:spLocks/>
          </p:cNvSpPr>
          <p:nvPr/>
        </p:nvSpPr>
        <p:spPr bwMode="auto">
          <a:xfrm>
            <a:off x="8473568" y="1348556"/>
            <a:ext cx="3533067"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Frontier</a:t>
            </a:r>
            <a:endParaRPr lang="en-US" sz="2400" b="1" i="1">
              <a:solidFill>
                <a:schemeClr val="bg1"/>
              </a:solidFill>
              <a:latin typeface="Aparajita" panose="02020603050405020304" pitchFamily="18" charset="0"/>
              <a:cs typeface="Aparajita" panose="02020603050405020304" pitchFamily="18" charset="0"/>
            </a:endParaRPr>
          </a:p>
        </p:txBody>
      </p:sp>
      <p:graphicFrame>
        <p:nvGraphicFramePr>
          <p:cNvPr id="21" name="Chart 20">
            <a:extLst>
              <a:ext uri="{FF2B5EF4-FFF2-40B4-BE49-F238E27FC236}">
                <a16:creationId xmlns:a16="http://schemas.microsoft.com/office/drawing/2014/main" id="{B32AA0D5-5018-DD93-62D4-D9AB4471AEDF}"/>
              </a:ext>
            </a:extLst>
          </p:cNvPr>
          <p:cNvGraphicFramePr/>
          <p:nvPr>
            <p:extLst>
              <p:ext uri="{D42A27DB-BD31-4B8C-83A1-F6EECF244321}">
                <p14:modId xmlns:p14="http://schemas.microsoft.com/office/powerpoint/2010/main" val="116177276"/>
              </p:ext>
            </p:extLst>
          </p:nvPr>
        </p:nvGraphicFramePr>
        <p:xfrm>
          <a:off x="1077903" y="1840088"/>
          <a:ext cx="1841732" cy="1588912"/>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E3959864-E3B6-D39A-F75B-F98D8130E249}"/>
              </a:ext>
            </a:extLst>
          </p:cNvPr>
          <p:cNvSpPr txBox="1"/>
          <p:nvPr/>
        </p:nvSpPr>
        <p:spPr>
          <a:xfrm flipH="1">
            <a:off x="1503498" y="2450748"/>
            <a:ext cx="1400870" cy="584775"/>
          </a:xfrm>
          <a:prstGeom prst="rect">
            <a:avLst/>
          </a:prstGeom>
          <a:noFill/>
        </p:spPr>
        <p:txBody>
          <a:bodyPr wrap="square" rtlCol="0">
            <a:spAutoFit/>
          </a:bodyPr>
          <a:lstStyle/>
          <a:p>
            <a:pPr algn="ctr"/>
            <a:r>
              <a:rPr lang="en-US" sz="3200" b="1">
                <a:solidFill>
                  <a:schemeClr val="accent1"/>
                </a:solidFill>
                <a:latin typeface="+mj-lt"/>
              </a:rPr>
              <a:t>75%</a:t>
            </a:r>
          </a:p>
        </p:txBody>
      </p:sp>
      <p:graphicFrame>
        <p:nvGraphicFramePr>
          <p:cNvPr id="24" name="Chart 23">
            <a:extLst>
              <a:ext uri="{FF2B5EF4-FFF2-40B4-BE49-F238E27FC236}">
                <a16:creationId xmlns:a16="http://schemas.microsoft.com/office/drawing/2014/main" id="{65FA6D0E-0F0B-7468-B571-5652D7174E6C}"/>
              </a:ext>
            </a:extLst>
          </p:cNvPr>
          <p:cNvGraphicFramePr/>
          <p:nvPr>
            <p:extLst>
              <p:ext uri="{D42A27DB-BD31-4B8C-83A1-F6EECF244321}">
                <p14:modId xmlns:p14="http://schemas.microsoft.com/office/powerpoint/2010/main" val="2274997320"/>
              </p:ext>
            </p:extLst>
          </p:nvPr>
        </p:nvGraphicFramePr>
        <p:xfrm>
          <a:off x="3962068" y="1892288"/>
          <a:ext cx="1554185" cy="1322931"/>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030CF3DE-82A3-2B66-37B2-697C0568323D}"/>
              </a:ext>
            </a:extLst>
          </p:cNvPr>
          <p:cNvSpPr txBox="1"/>
          <p:nvPr/>
        </p:nvSpPr>
        <p:spPr>
          <a:xfrm flipH="1">
            <a:off x="4336306" y="2405689"/>
            <a:ext cx="1178021" cy="584775"/>
          </a:xfrm>
          <a:prstGeom prst="rect">
            <a:avLst/>
          </a:prstGeom>
          <a:noFill/>
        </p:spPr>
        <p:txBody>
          <a:bodyPr wrap="square" rtlCol="0">
            <a:spAutoFit/>
          </a:bodyPr>
          <a:lstStyle/>
          <a:p>
            <a:pPr algn="ctr"/>
            <a:r>
              <a:rPr lang="en-US" sz="3200" b="1">
                <a:solidFill>
                  <a:schemeClr val="accent1"/>
                </a:solidFill>
                <a:latin typeface="+mj-lt"/>
              </a:rPr>
              <a:t>85%</a:t>
            </a:r>
          </a:p>
        </p:txBody>
      </p:sp>
      <p:graphicFrame>
        <p:nvGraphicFramePr>
          <p:cNvPr id="27" name="Chart 26">
            <a:extLst>
              <a:ext uri="{FF2B5EF4-FFF2-40B4-BE49-F238E27FC236}">
                <a16:creationId xmlns:a16="http://schemas.microsoft.com/office/drawing/2014/main" id="{E5EDF218-FF1C-D433-935F-C1E7D55A58EF}"/>
              </a:ext>
            </a:extLst>
          </p:cNvPr>
          <p:cNvGraphicFramePr/>
          <p:nvPr>
            <p:extLst>
              <p:ext uri="{D42A27DB-BD31-4B8C-83A1-F6EECF244321}">
                <p14:modId xmlns:p14="http://schemas.microsoft.com/office/powerpoint/2010/main" val="1174074535"/>
              </p:ext>
            </p:extLst>
          </p:nvPr>
        </p:nvGraphicFramePr>
        <p:xfrm>
          <a:off x="3940502" y="3125815"/>
          <a:ext cx="1554185" cy="132293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13B6E6F2-AFE4-3E53-35B9-D07428558DB6}"/>
              </a:ext>
            </a:extLst>
          </p:cNvPr>
          <p:cNvSpPr txBox="1"/>
          <p:nvPr/>
        </p:nvSpPr>
        <p:spPr>
          <a:xfrm flipH="1">
            <a:off x="4314740" y="3621287"/>
            <a:ext cx="1178021" cy="584775"/>
          </a:xfrm>
          <a:prstGeom prst="rect">
            <a:avLst/>
          </a:prstGeom>
          <a:noFill/>
        </p:spPr>
        <p:txBody>
          <a:bodyPr wrap="square" rtlCol="0">
            <a:spAutoFit/>
          </a:bodyPr>
          <a:lstStyle/>
          <a:p>
            <a:pPr algn="ctr"/>
            <a:r>
              <a:rPr lang="en-US" sz="3200" b="1">
                <a:solidFill>
                  <a:schemeClr val="accent1"/>
                </a:solidFill>
                <a:latin typeface="+mj-lt"/>
              </a:rPr>
              <a:t>57%</a:t>
            </a:r>
          </a:p>
        </p:txBody>
      </p:sp>
      <p:graphicFrame>
        <p:nvGraphicFramePr>
          <p:cNvPr id="42" name="Chart 41">
            <a:extLst>
              <a:ext uri="{FF2B5EF4-FFF2-40B4-BE49-F238E27FC236}">
                <a16:creationId xmlns:a16="http://schemas.microsoft.com/office/drawing/2014/main" id="{DAC90994-5F0E-A2F0-7741-65C959641B19}"/>
              </a:ext>
            </a:extLst>
          </p:cNvPr>
          <p:cNvGraphicFramePr/>
          <p:nvPr>
            <p:extLst>
              <p:ext uri="{D42A27DB-BD31-4B8C-83A1-F6EECF244321}">
                <p14:modId xmlns:p14="http://schemas.microsoft.com/office/powerpoint/2010/main" val="3465292262"/>
              </p:ext>
            </p:extLst>
          </p:nvPr>
        </p:nvGraphicFramePr>
        <p:xfrm>
          <a:off x="3998881" y="4351180"/>
          <a:ext cx="1554185" cy="1322931"/>
        </p:xfrm>
        <a:graphic>
          <a:graphicData uri="http://schemas.openxmlformats.org/drawingml/2006/chart">
            <c:chart xmlns:c="http://schemas.openxmlformats.org/drawingml/2006/chart" xmlns:r="http://schemas.openxmlformats.org/officeDocument/2006/relationships" r:id="rId6"/>
          </a:graphicData>
        </a:graphic>
      </p:graphicFrame>
      <p:sp>
        <p:nvSpPr>
          <p:cNvPr id="43" name="TextBox 42">
            <a:extLst>
              <a:ext uri="{FF2B5EF4-FFF2-40B4-BE49-F238E27FC236}">
                <a16:creationId xmlns:a16="http://schemas.microsoft.com/office/drawing/2014/main" id="{CC13265E-D188-5D8C-CAF4-C86772958538}"/>
              </a:ext>
            </a:extLst>
          </p:cNvPr>
          <p:cNvSpPr txBox="1"/>
          <p:nvPr/>
        </p:nvSpPr>
        <p:spPr>
          <a:xfrm flipH="1">
            <a:off x="4302746" y="4882370"/>
            <a:ext cx="1178021" cy="584775"/>
          </a:xfrm>
          <a:prstGeom prst="rect">
            <a:avLst/>
          </a:prstGeom>
          <a:noFill/>
        </p:spPr>
        <p:txBody>
          <a:bodyPr wrap="square" rtlCol="0">
            <a:spAutoFit/>
          </a:bodyPr>
          <a:lstStyle/>
          <a:p>
            <a:pPr algn="ctr"/>
            <a:r>
              <a:rPr lang="en-US" sz="3200" b="1">
                <a:solidFill>
                  <a:schemeClr val="accent1"/>
                </a:solidFill>
                <a:latin typeface="+mj-lt"/>
              </a:rPr>
              <a:t>48%</a:t>
            </a:r>
          </a:p>
        </p:txBody>
      </p:sp>
      <p:graphicFrame>
        <p:nvGraphicFramePr>
          <p:cNvPr id="44" name="Chart 43">
            <a:extLst>
              <a:ext uri="{FF2B5EF4-FFF2-40B4-BE49-F238E27FC236}">
                <a16:creationId xmlns:a16="http://schemas.microsoft.com/office/drawing/2014/main" id="{34317C6F-81B9-97C3-0156-59BDB51057E4}"/>
              </a:ext>
            </a:extLst>
          </p:cNvPr>
          <p:cNvGraphicFramePr/>
          <p:nvPr>
            <p:extLst>
              <p:ext uri="{D42A27DB-BD31-4B8C-83A1-F6EECF244321}">
                <p14:modId xmlns:p14="http://schemas.microsoft.com/office/powerpoint/2010/main" val="4092522117"/>
              </p:ext>
            </p:extLst>
          </p:nvPr>
        </p:nvGraphicFramePr>
        <p:xfrm>
          <a:off x="9133783" y="1834779"/>
          <a:ext cx="1841732" cy="1588912"/>
        </p:xfrm>
        <a:graphic>
          <a:graphicData uri="http://schemas.openxmlformats.org/drawingml/2006/chart">
            <c:chart xmlns:c="http://schemas.openxmlformats.org/drawingml/2006/chart" xmlns:r="http://schemas.openxmlformats.org/officeDocument/2006/relationships" r:id="rId7"/>
          </a:graphicData>
        </a:graphic>
      </p:graphicFrame>
      <p:sp>
        <p:nvSpPr>
          <p:cNvPr id="45" name="TextBox 44">
            <a:extLst>
              <a:ext uri="{FF2B5EF4-FFF2-40B4-BE49-F238E27FC236}">
                <a16:creationId xmlns:a16="http://schemas.microsoft.com/office/drawing/2014/main" id="{9D7377A4-7A14-47D0-8782-DBC500A321BB}"/>
              </a:ext>
            </a:extLst>
          </p:cNvPr>
          <p:cNvSpPr txBox="1"/>
          <p:nvPr/>
        </p:nvSpPr>
        <p:spPr>
          <a:xfrm flipH="1">
            <a:off x="9601474" y="2420067"/>
            <a:ext cx="1400870" cy="584775"/>
          </a:xfrm>
          <a:prstGeom prst="rect">
            <a:avLst/>
          </a:prstGeom>
          <a:noFill/>
        </p:spPr>
        <p:txBody>
          <a:bodyPr wrap="square" rtlCol="0">
            <a:spAutoFit/>
          </a:bodyPr>
          <a:lstStyle/>
          <a:p>
            <a:pPr algn="ctr"/>
            <a:r>
              <a:rPr lang="en-US" sz="3200" b="1">
                <a:solidFill>
                  <a:schemeClr val="accent1"/>
                </a:solidFill>
                <a:latin typeface="+mj-lt"/>
              </a:rPr>
              <a:t>59%</a:t>
            </a:r>
          </a:p>
        </p:txBody>
      </p:sp>
      <p:sp>
        <p:nvSpPr>
          <p:cNvPr id="46" name="Rectangle 45">
            <a:extLst>
              <a:ext uri="{FF2B5EF4-FFF2-40B4-BE49-F238E27FC236}">
                <a16:creationId xmlns:a16="http://schemas.microsoft.com/office/drawing/2014/main" id="{58146F71-E70F-CE79-C889-AB94AF34704E}"/>
              </a:ext>
            </a:extLst>
          </p:cNvPr>
          <p:cNvSpPr>
            <a:spLocks/>
          </p:cNvSpPr>
          <p:nvPr/>
        </p:nvSpPr>
        <p:spPr bwMode="auto">
          <a:xfrm>
            <a:off x="437399" y="3370769"/>
            <a:ext cx="3533067"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Logit</a:t>
            </a:r>
            <a:endParaRPr lang="en-US" sz="2200" b="1" i="1">
              <a:solidFill>
                <a:schemeClr val="bg1"/>
              </a:solidFill>
              <a:latin typeface="Aparajita" panose="02020603050405020304" pitchFamily="18" charset="0"/>
              <a:cs typeface="Aparajita" panose="02020603050405020304" pitchFamily="18" charset="0"/>
            </a:endParaRPr>
          </a:p>
        </p:txBody>
      </p:sp>
      <p:sp>
        <p:nvSpPr>
          <p:cNvPr id="47" name="Rectangle 46">
            <a:extLst>
              <a:ext uri="{FF2B5EF4-FFF2-40B4-BE49-F238E27FC236}">
                <a16:creationId xmlns:a16="http://schemas.microsoft.com/office/drawing/2014/main" id="{35ECE72D-114C-6B36-9FE3-D0634D31943D}"/>
              </a:ext>
            </a:extLst>
          </p:cNvPr>
          <p:cNvSpPr>
            <a:spLocks/>
          </p:cNvSpPr>
          <p:nvPr/>
        </p:nvSpPr>
        <p:spPr bwMode="auto">
          <a:xfrm>
            <a:off x="408309" y="5361570"/>
            <a:ext cx="3533067"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Naïve Bayes</a:t>
            </a:r>
            <a:endParaRPr lang="en-US" sz="2200" b="1" i="1">
              <a:solidFill>
                <a:schemeClr val="bg1"/>
              </a:solidFill>
              <a:latin typeface="Aparajita" panose="02020603050405020304" pitchFamily="18" charset="0"/>
              <a:cs typeface="Aparajita" panose="02020603050405020304" pitchFamily="18" charset="0"/>
            </a:endParaRPr>
          </a:p>
        </p:txBody>
      </p:sp>
      <p:sp>
        <p:nvSpPr>
          <p:cNvPr id="48" name="Rectangle 47">
            <a:extLst>
              <a:ext uri="{FF2B5EF4-FFF2-40B4-BE49-F238E27FC236}">
                <a16:creationId xmlns:a16="http://schemas.microsoft.com/office/drawing/2014/main" id="{15D96E74-8555-FDC3-7519-99436776CC1E}"/>
              </a:ext>
            </a:extLst>
          </p:cNvPr>
          <p:cNvSpPr>
            <a:spLocks/>
          </p:cNvSpPr>
          <p:nvPr/>
        </p:nvSpPr>
        <p:spPr bwMode="auto">
          <a:xfrm>
            <a:off x="5110510" y="2258561"/>
            <a:ext cx="3533067"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sym typeface="Open Sans Light" charset="0"/>
              </a:rPr>
              <a:t>Linear Support Vector </a:t>
            </a:r>
          </a:p>
          <a:p>
            <a:pPr>
              <a:lnSpc>
                <a:spcPct val="70000"/>
              </a:lnSpc>
            </a:pPr>
            <a:r>
              <a:rPr lang="en-US" sz="2200" b="1" i="1">
                <a:solidFill>
                  <a:schemeClr val="bg1"/>
                </a:solidFill>
                <a:latin typeface="Aparajita"/>
                <a:ea typeface="ＭＳ Ｐゴシック"/>
                <a:cs typeface="Aparajita"/>
                <a:sym typeface="Open Sans Light" charset="0"/>
              </a:rPr>
              <a:t>Classifier</a:t>
            </a:r>
            <a:endParaRPr lang="en-US" sz="2200" b="1" i="1">
              <a:solidFill>
                <a:schemeClr val="bg1"/>
              </a:solidFill>
              <a:latin typeface="Aparajita"/>
              <a:cs typeface="Aparajita"/>
            </a:endParaRPr>
          </a:p>
        </p:txBody>
      </p:sp>
      <p:sp>
        <p:nvSpPr>
          <p:cNvPr id="49" name="Rectangle 48">
            <a:extLst>
              <a:ext uri="{FF2B5EF4-FFF2-40B4-BE49-F238E27FC236}">
                <a16:creationId xmlns:a16="http://schemas.microsoft.com/office/drawing/2014/main" id="{5E9F30AF-36D2-2BBA-2B23-5A4FCB85EBC8}"/>
              </a:ext>
            </a:extLst>
          </p:cNvPr>
          <p:cNvSpPr>
            <a:spLocks/>
          </p:cNvSpPr>
          <p:nvPr/>
        </p:nvSpPr>
        <p:spPr bwMode="auto">
          <a:xfrm>
            <a:off x="4857603" y="3650247"/>
            <a:ext cx="3533067"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Decision Tree</a:t>
            </a:r>
            <a:endParaRPr lang="en-US" sz="2200" b="1" i="1">
              <a:solidFill>
                <a:schemeClr val="bg1"/>
              </a:solidFill>
              <a:latin typeface="Aparajita" panose="02020603050405020304" pitchFamily="18" charset="0"/>
              <a:cs typeface="Aparajita" panose="02020603050405020304" pitchFamily="18" charset="0"/>
            </a:endParaRPr>
          </a:p>
        </p:txBody>
      </p:sp>
      <p:sp>
        <p:nvSpPr>
          <p:cNvPr id="50" name="Rectangle 49">
            <a:extLst>
              <a:ext uri="{FF2B5EF4-FFF2-40B4-BE49-F238E27FC236}">
                <a16:creationId xmlns:a16="http://schemas.microsoft.com/office/drawing/2014/main" id="{3742289B-721C-4EF3-A2ED-F75C974C803F}"/>
              </a:ext>
            </a:extLst>
          </p:cNvPr>
          <p:cNvSpPr>
            <a:spLocks/>
          </p:cNvSpPr>
          <p:nvPr/>
        </p:nvSpPr>
        <p:spPr bwMode="auto">
          <a:xfrm>
            <a:off x="4864007" y="4929694"/>
            <a:ext cx="3533067"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Random Forest</a:t>
            </a:r>
            <a:endParaRPr lang="en-US" sz="2200" b="1" i="1">
              <a:solidFill>
                <a:schemeClr val="bg1"/>
              </a:solidFill>
              <a:latin typeface="Aparajita" panose="02020603050405020304" pitchFamily="18" charset="0"/>
              <a:cs typeface="Aparajita" panose="02020603050405020304" pitchFamily="18" charset="0"/>
            </a:endParaRPr>
          </a:p>
        </p:txBody>
      </p:sp>
      <p:sp>
        <p:nvSpPr>
          <p:cNvPr id="51" name="Rectangle 50">
            <a:extLst>
              <a:ext uri="{FF2B5EF4-FFF2-40B4-BE49-F238E27FC236}">
                <a16:creationId xmlns:a16="http://schemas.microsoft.com/office/drawing/2014/main" id="{A21F4136-A697-4FDE-998D-CF5C6D566C84}"/>
              </a:ext>
            </a:extLst>
          </p:cNvPr>
          <p:cNvSpPr>
            <a:spLocks/>
          </p:cNvSpPr>
          <p:nvPr/>
        </p:nvSpPr>
        <p:spPr bwMode="auto">
          <a:xfrm>
            <a:off x="8475516" y="3348727"/>
            <a:ext cx="3533067"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BERT</a:t>
            </a:r>
            <a:endParaRPr lang="en-US" sz="2200" b="1" i="1">
              <a:solidFill>
                <a:schemeClr val="bg1"/>
              </a:solidFill>
              <a:latin typeface="Aparajita" panose="02020603050405020304" pitchFamily="18" charset="0"/>
              <a:cs typeface="Aparajita" panose="02020603050405020304" pitchFamily="18" charset="0"/>
            </a:endParaRPr>
          </a:p>
        </p:txBody>
      </p:sp>
      <p:pic>
        <p:nvPicPr>
          <p:cNvPr id="2" name="Graphic 4" descr="Star with solid fill">
            <a:extLst>
              <a:ext uri="{FF2B5EF4-FFF2-40B4-BE49-F238E27FC236}">
                <a16:creationId xmlns:a16="http://schemas.microsoft.com/office/drawing/2014/main" id="{E5326D21-4A40-4E29-B3A5-7764EF596A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29538" y="1883434"/>
            <a:ext cx="645459" cy="654424"/>
          </a:xfrm>
          <a:prstGeom prst="rect">
            <a:avLst/>
          </a:prstGeom>
        </p:spPr>
      </p:pic>
      <p:graphicFrame>
        <p:nvGraphicFramePr>
          <p:cNvPr id="20" name="Chart 19">
            <a:extLst>
              <a:ext uri="{FF2B5EF4-FFF2-40B4-BE49-F238E27FC236}">
                <a16:creationId xmlns:a16="http://schemas.microsoft.com/office/drawing/2014/main" id="{1A747C7B-2005-ADBB-320F-884913FD4CE8}"/>
              </a:ext>
            </a:extLst>
          </p:cNvPr>
          <p:cNvGraphicFramePr/>
          <p:nvPr>
            <p:extLst>
              <p:ext uri="{D42A27DB-BD31-4B8C-83A1-F6EECF244321}">
                <p14:modId xmlns:p14="http://schemas.microsoft.com/office/powerpoint/2010/main" val="4224258261"/>
              </p:ext>
            </p:extLst>
          </p:nvPr>
        </p:nvGraphicFramePr>
        <p:xfrm>
          <a:off x="3508252" y="5578051"/>
          <a:ext cx="2274827" cy="1376552"/>
        </p:xfrm>
        <a:graphic>
          <a:graphicData uri="http://schemas.openxmlformats.org/drawingml/2006/chart">
            <c:chart xmlns:c="http://schemas.openxmlformats.org/drawingml/2006/chart" xmlns:r="http://schemas.openxmlformats.org/officeDocument/2006/relationships" r:id="rId10"/>
          </a:graphicData>
        </a:graphic>
      </p:graphicFrame>
      <p:sp>
        <p:nvSpPr>
          <p:cNvPr id="30" name="TextBox 29">
            <a:extLst>
              <a:ext uri="{FF2B5EF4-FFF2-40B4-BE49-F238E27FC236}">
                <a16:creationId xmlns:a16="http://schemas.microsoft.com/office/drawing/2014/main" id="{43B8279C-86D2-2552-5C62-41C60C5497BD}"/>
              </a:ext>
            </a:extLst>
          </p:cNvPr>
          <p:cNvSpPr txBox="1"/>
          <p:nvPr/>
        </p:nvSpPr>
        <p:spPr>
          <a:xfrm flipH="1">
            <a:off x="4327087" y="6064388"/>
            <a:ext cx="1134889" cy="584775"/>
          </a:xfrm>
          <a:prstGeom prst="rect">
            <a:avLst/>
          </a:prstGeom>
          <a:noFill/>
        </p:spPr>
        <p:txBody>
          <a:bodyPr wrap="square" lIns="91440" tIns="45720" rIns="91440" bIns="45720" rtlCol="0" anchor="t">
            <a:spAutoFit/>
          </a:bodyPr>
          <a:lstStyle/>
          <a:p>
            <a:pPr algn="ctr"/>
            <a:r>
              <a:rPr lang="en-US" sz="3200" b="1">
                <a:solidFill>
                  <a:schemeClr val="accent1"/>
                </a:solidFill>
                <a:latin typeface="+mj-lt"/>
              </a:rPr>
              <a:t>84%</a:t>
            </a:r>
          </a:p>
        </p:txBody>
      </p:sp>
      <p:sp>
        <p:nvSpPr>
          <p:cNvPr id="31" name="Rectangle 30">
            <a:extLst>
              <a:ext uri="{FF2B5EF4-FFF2-40B4-BE49-F238E27FC236}">
                <a16:creationId xmlns:a16="http://schemas.microsoft.com/office/drawing/2014/main" id="{5317E837-F6AE-0F81-6DD9-9CB06B91F3F5}"/>
              </a:ext>
            </a:extLst>
          </p:cNvPr>
          <p:cNvSpPr>
            <a:spLocks/>
          </p:cNvSpPr>
          <p:nvPr/>
        </p:nvSpPr>
        <p:spPr bwMode="auto">
          <a:xfrm>
            <a:off x="4907138" y="6144580"/>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rPr>
              <a:t>Support Vector </a:t>
            </a:r>
            <a:endParaRPr lang="en-US" sz="2200" b="1" i="1">
              <a:solidFill>
                <a:schemeClr val="bg1"/>
              </a:solidFill>
              <a:latin typeface="Aparajita" panose="02020603050405020304" pitchFamily="18" charset="0"/>
              <a:ea typeface="ＭＳ Ｐゴシック"/>
              <a:cs typeface="Aparajita" panose="02020603050405020304" pitchFamily="18" charset="0"/>
            </a:endParaRPr>
          </a:p>
          <a:p>
            <a:pPr>
              <a:lnSpc>
                <a:spcPct val="70000"/>
              </a:lnSpc>
            </a:pPr>
            <a:r>
              <a:rPr lang="en-US" sz="2200" b="1" i="1">
                <a:solidFill>
                  <a:schemeClr val="bg1"/>
                </a:solidFill>
                <a:latin typeface="Aparajita"/>
                <a:ea typeface="ＭＳ Ｐゴシック"/>
                <a:cs typeface="Aparajita"/>
              </a:rPr>
              <a:t>Classifier</a:t>
            </a:r>
            <a:endParaRPr lang="en-US" sz="2200" b="1" i="1">
              <a:solidFill>
                <a:schemeClr val="bg1"/>
              </a:solidFill>
              <a:latin typeface="Aparajita" panose="02020603050405020304" pitchFamily="18" charset="0"/>
              <a:ea typeface="ＭＳ Ｐゴシック"/>
              <a:cs typeface="Aparajita" panose="02020603050405020304" pitchFamily="18" charset="0"/>
            </a:endParaRPr>
          </a:p>
        </p:txBody>
      </p:sp>
    </p:spTree>
    <p:extLst>
      <p:ext uri="{BB962C8B-B14F-4D97-AF65-F5344CB8AC3E}">
        <p14:creationId xmlns:p14="http://schemas.microsoft.com/office/powerpoint/2010/main" val="370428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22" presetClass="entr" presetSubtype="1"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5500"/>
                            </p:stCondLst>
                            <p:childTnLst>
                              <p:par>
                                <p:cTn id="60" presetID="22" presetClass="entr" presetSubtype="1" fill="hold" grpId="0"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childTnLst>
                          </p:cTn>
                        </p:par>
                        <p:par>
                          <p:cTn id="63" fill="hold">
                            <p:stCondLst>
                              <p:cond delay="6000"/>
                            </p:stCondLst>
                            <p:childTnLst>
                              <p:par>
                                <p:cTn id="64" presetID="53" presetClass="entr" presetSubtype="16"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childTnLst>
                          </p:cTn>
                        </p:par>
                        <p:par>
                          <p:cTn id="69" fill="hold">
                            <p:stCondLst>
                              <p:cond delay="6500"/>
                            </p:stCondLst>
                            <p:childTnLst>
                              <p:par>
                                <p:cTn id="70" presetID="22" presetClass="entr" presetSubtype="1" fill="hold" grpId="0"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up)">
                                      <p:cBhvr>
                                        <p:cTn id="72" dur="500"/>
                                        <p:tgtEl>
                                          <p:spTgt spid="44"/>
                                        </p:tgtEl>
                                      </p:cBhvr>
                                    </p:animEffect>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ppt_w</p:attrName>
                                        </p:attrNameLst>
                                      </p:cBhvr>
                                      <p:tavLst>
                                        <p:tav tm="0">
                                          <p:val>
                                            <p:fltVal val="0"/>
                                          </p:val>
                                        </p:tav>
                                        <p:tav tm="100000">
                                          <p:val>
                                            <p:strVal val="#ppt_w"/>
                                          </p:val>
                                        </p:tav>
                                      </p:tavLst>
                                    </p:anim>
                                    <p:anim calcmode="lin" valueType="num">
                                      <p:cBhvr>
                                        <p:cTn id="77" dur="500" fill="hold"/>
                                        <p:tgtEl>
                                          <p:spTgt spid="45"/>
                                        </p:tgtEl>
                                        <p:attrNameLst>
                                          <p:attrName>ppt_h</p:attrName>
                                        </p:attrNameLst>
                                      </p:cBhvr>
                                      <p:tavLst>
                                        <p:tav tm="0">
                                          <p:val>
                                            <p:fltVal val="0"/>
                                          </p:val>
                                        </p:tav>
                                        <p:tav tm="100000">
                                          <p:val>
                                            <p:strVal val="#ppt_h"/>
                                          </p:val>
                                        </p:tav>
                                      </p:tavLst>
                                    </p:anim>
                                    <p:animEffect transition="in" filter="fade">
                                      <p:cBhvr>
                                        <p:cTn id="78" dur="500"/>
                                        <p:tgtEl>
                                          <p:spTgt spid="45"/>
                                        </p:tgtEl>
                                      </p:cBhvr>
                                    </p:animEffect>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up)">
                                      <p:cBhvr>
                                        <p:cTn id="82" dur="500"/>
                                        <p:tgtEl>
                                          <p:spTgt spid="20"/>
                                        </p:tgtEl>
                                      </p:cBhvr>
                                    </p:animEffect>
                                  </p:childTnLst>
                                </p:cTn>
                              </p:par>
                            </p:childTnLst>
                          </p:cTn>
                        </p:par>
                        <p:par>
                          <p:cTn id="83" fill="hold">
                            <p:stCondLst>
                              <p:cond delay="8000"/>
                            </p:stCondLst>
                            <p:childTnLst>
                              <p:par>
                                <p:cTn id="84" presetID="53" presetClass="entr" presetSubtype="16"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500" fill="hold"/>
                                        <p:tgtEl>
                                          <p:spTgt spid="30"/>
                                        </p:tgtEl>
                                        <p:attrNameLst>
                                          <p:attrName>ppt_w</p:attrName>
                                        </p:attrNameLst>
                                      </p:cBhvr>
                                      <p:tavLst>
                                        <p:tav tm="0">
                                          <p:val>
                                            <p:fltVal val="0"/>
                                          </p:val>
                                        </p:tav>
                                        <p:tav tm="100000">
                                          <p:val>
                                            <p:strVal val="#ppt_w"/>
                                          </p:val>
                                        </p:tav>
                                      </p:tavLst>
                                    </p:anim>
                                    <p:anim calcmode="lin" valueType="num">
                                      <p:cBhvr>
                                        <p:cTn id="87" dur="500" fill="hold"/>
                                        <p:tgtEl>
                                          <p:spTgt spid="30"/>
                                        </p:tgtEl>
                                        <p:attrNameLst>
                                          <p:attrName>ppt_h</p:attrName>
                                        </p:attrNameLst>
                                      </p:cBhvr>
                                      <p:tavLst>
                                        <p:tav tm="0">
                                          <p:val>
                                            <p:fltVal val="0"/>
                                          </p:val>
                                        </p:tav>
                                        <p:tav tm="100000">
                                          <p:val>
                                            <p:strVal val="#ppt_h"/>
                                          </p:val>
                                        </p:tav>
                                      </p:tavLst>
                                    </p:anim>
                                    <p:animEffect transition="in" filter="fade">
                                      <p:cBhvr>
                                        <p:cTn id="8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Graphic spid="29" grpId="0">
        <p:bldAsOne/>
      </p:bldGraphic>
      <p:bldP spid="17" grpId="0"/>
      <p:bldGraphic spid="21" grpId="0">
        <p:bldAsOne/>
      </p:bldGraphic>
      <p:bldP spid="22" grpId="0"/>
      <p:bldGraphic spid="24" grpId="0">
        <p:bldAsOne/>
      </p:bldGraphic>
      <p:bldP spid="26" grpId="0"/>
      <p:bldGraphic spid="27" grpId="0">
        <p:bldAsOne/>
      </p:bldGraphic>
      <p:bldP spid="28" grpId="0"/>
      <p:bldGraphic spid="42" grpId="0">
        <p:bldAsOne/>
      </p:bldGraphic>
      <p:bldP spid="43" grpId="0"/>
      <p:bldGraphic spid="44" grpId="0">
        <p:bldAsOne/>
      </p:bldGraphic>
      <p:bldP spid="45" grpId="0"/>
      <p:bldGraphic spid="20" grpId="0">
        <p:bldAsOne/>
      </p:bldGraphic>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664519-F2CA-39C5-FCF2-7D9DF0C31486}"/>
              </a:ext>
            </a:extLst>
          </p:cNvPr>
          <p:cNvSpPr>
            <a:spLocks/>
          </p:cNvSpPr>
          <p:nvPr/>
        </p:nvSpPr>
        <p:spPr bwMode="auto">
          <a:xfrm>
            <a:off x="1910457" y="770050"/>
            <a:ext cx="8122063" cy="997193"/>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3000" i="1">
                <a:solidFill>
                  <a:schemeClr val="tx2"/>
                </a:solidFill>
                <a:latin typeface="Aparajita" panose="02020603050405020304" pitchFamily="18" charset="0"/>
                <a:ea typeface="ＭＳ Ｐゴシック"/>
                <a:cs typeface="Aparajita" panose="02020603050405020304" pitchFamily="18" charset="0"/>
                <a:sym typeface="Open Sans Light" charset="0"/>
              </a:rPr>
              <a:t>Neural Network and Deep Learning</a:t>
            </a:r>
            <a:endParaRPr lang="en-US" sz="3000" i="1">
              <a:solidFill>
                <a:schemeClr val="tx2"/>
              </a:solidFill>
              <a:latin typeface="Aparajita" panose="02020603050405020304" pitchFamily="18" charset="0"/>
              <a:cs typeface="Aparajita" panose="02020603050405020304" pitchFamily="18" charset="0"/>
            </a:endParaRPr>
          </a:p>
        </p:txBody>
      </p:sp>
      <p:pic>
        <p:nvPicPr>
          <p:cNvPr id="11266" name="Picture 2">
            <a:extLst>
              <a:ext uri="{FF2B5EF4-FFF2-40B4-BE49-F238E27FC236}">
                <a16:creationId xmlns:a16="http://schemas.microsoft.com/office/drawing/2014/main" id="{365B8745-A46B-1E10-ACAE-FDA98F63A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8916" y="2122551"/>
            <a:ext cx="4191000" cy="3600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D01CBD-065D-7659-0C5F-7DE0AAD88E94}"/>
              </a:ext>
            </a:extLst>
          </p:cNvPr>
          <p:cNvSpPr txBox="1"/>
          <p:nvPr/>
        </p:nvSpPr>
        <p:spPr>
          <a:xfrm>
            <a:off x="9559922" y="5657063"/>
            <a:ext cx="2327278" cy="43088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r>
              <a:rPr lang="en-US" sz="2200" i="1" dirty="0">
                <a:solidFill>
                  <a:schemeClr val="tx1"/>
                </a:solidFill>
                <a:latin typeface="Aparajita" panose="02020603050405020304" pitchFamily="18" charset="0"/>
                <a:cs typeface="Aparajita" panose="02020603050405020304" pitchFamily="18" charset="0"/>
              </a:rPr>
              <a:t>Source – engati.com</a:t>
            </a:r>
          </a:p>
        </p:txBody>
      </p:sp>
      <p:sp>
        <p:nvSpPr>
          <p:cNvPr id="17" name="Freeform 10">
            <a:extLst>
              <a:ext uri="{FF2B5EF4-FFF2-40B4-BE49-F238E27FC236}">
                <a16:creationId xmlns:a16="http://schemas.microsoft.com/office/drawing/2014/main" id="{9EAE9412-7C8A-859C-8A64-3997C925F25D}"/>
              </a:ext>
            </a:extLst>
          </p:cNvPr>
          <p:cNvSpPr>
            <a:spLocks/>
          </p:cNvSpPr>
          <p:nvPr/>
        </p:nvSpPr>
        <p:spPr bwMode="auto">
          <a:xfrm>
            <a:off x="2073904" y="1871933"/>
            <a:ext cx="1730345" cy="1457864"/>
          </a:xfrm>
          <a:custGeom>
            <a:avLst/>
            <a:gdLst>
              <a:gd name="T0" fmla="+- 0 223 105"/>
              <a:gd name="T1" fmla="*/ T0 w 21495"/>
              <a:gd name="T2" fmla="*/ 21090 h 21600"/>
              <a:gd name="T3" fmla="+- 0 111 105"/>
              <a:gd name="T4" fmla="*/ T3 w 21495"/>
              <a:gd name="T5" fmla="*/ 19049 h 21600"/>
              <a:gd name="T6" fmla="+- 0 1336 105"/>
              <a:gd name="T7" fmla="*/ T6 w 21495"/>
              <a:gd name="T8" fmla="*/ 17178 h 21600"/>
              <a:gd name="T9" fmla="+- 0 2004 105"/>
              <a:gd name="T10" fmla="*/ T9 w 21495"/>
              <a:gd name="T11" fmla="*/ 16498 h 21600"/>
              <a:gd name="T12" fmla="+- 0 1336 105"/>
              <a:gd name="T13" fmla="*/ T12 w 21495"/>
              <a:gd name="T14" fmla="*/ 14967 h 21600"/>
              <a:gd name="T15" fmla="+- 0 2115 105"/>
              <a:gd name="T16" fmla="*/ T15 w 21495"/>
              <a:gd name="T17" fmla="*/ 14287 h 21600"/>
              <a:gd name="T18" fmla="+- 0 3118 105"/>
              <a:gd name="T19" fmla="*/ T18 w 21495"/>
              <a:gd name="T20" fmla="*/ 13436 h 21600"/>
              <a:gd name="T21" fmla="+- 0 4899 105"/>
              <a:gd name="T22" fmla="*/ T21 w 21495"/>
              <a:gd name="T23" fmla="*/ 11565 h 21600"/>
              <a:gd name="T24" fmla="+- 0 7237 105"/>
              <a:gd name="T25" fmla="*/ T24 w 21495"/>
              <a:gd name="T26" fmla="*/ 9865 h 21600"/>
              <a:gd name="T27" fmla="+- 0 8016 105"/>
              <a:gd name="T28" fmla="*/ T27 w 21495"/>
              <a:gd name="T29" fmla="*/ 8844 h 21600"/>
              <a:gd name="T30" fmla="+- 0 8462 105"/>
              <a:gd name="T31" fmla="*/ T30 w 21495"/>
              <a:gd name="T32" fmla="*/ 6633 h 21600"/>
              <a:gd name="T33" fmla="+- 0 8685 105"/>
              <a:gd name="T34" fmla="*/ T33 w 21495"/>
              <a:gd name="T35" fmla="*/ 4592 h 21600"/>
              <a:gd name="T36" fmla="+- 0 11802 105"/>
              <a:gd name="T37" fmla="*/ T36 w 21495"/>
              <a:gd name="T38" fmla="*/ 0 h 21600"/>
              <a:gd name="T39" fmla="+- 0 12581 105"/>
              <a:gd name="T40" fmla="*/ T39 w 21495"/>
              <a:gd name="T41" fmla="*/ 1531 h 21600"/>
              <a:gd name="T42" fmla="+- 0 13361 105"/>
              <a:gd name="T43" fmla="*/ T42 w 21495"/>
              <a:gd name="T44" fmla="*/ 3402 h 21600"/>
              <a:gd name="T45" fmla="+- 0 13472 105"/>
              <a:gd name="T46" fmla="*/ T45 w 21495"/>
              <a:gd name="T47" fmla="*/ 4762 h 21600"/>
              <a:gd name="T48" fmla="+- 0 15254 105"/>
              <a:gd name="T49" fmla="*/ T48 w 21495"/>
              <a:gd name="T50" fmla="*/ 8164 h 21600"/>
              <a:gd name="T51" fmla="+- 0 15588 105"/>
              <a:gd name="T52" fmla="*/ T51 w 21495"/>
              <a:gd name="T53" fmla="*/ 10035 h 21600"/>
              <a:gd name="T54" fmla="+- 0 17258 105"/>
              <a:gd name="T55" fmla="*/ T54 w 21495"/>
              <a:gd name="T56" fmla="*/ 11906 h 21600"/>
              <a:gd name="T57" fmla="+- 0 17814 105"/>
              <a:gd name="T58" fmla="*/ T57 w 21495"/>
              <a:gd name="T59" fmla="*/ 14117 h 21600"/>
              <a:gd name="T60" fmla="+- 0 18260 105"/>
              <a:gd name="T61" fmla="*/ T60 w 21495"/>
              <a:gd name="T62" fmla="*/ 15137 h 21600"/>
              <a:gd name="T63" fmla="+- 0 19707 105"/>
              <a:gd name="T64" fmla="*/ T63 w 21495"/>
              <a:gd name="T65" fmla="*/ 15137 h 21600"/>
              <a:gd name="T66" fmla="+- 0 20153 105"/>
              <a:gd name="T67" fmla="*/ T66 w 21495"/>
              <a:gd name="T68" fmla="*/ 17008 h 21600"/>
              <a:gd name="T69" fmla="+- 0 20487 105"/>
              <a:gd name="T70" fmla="*/ T69 w 21495"/>
              <a:gd name="T71" fmla="*/ 18879 h 21600"/>
              <a:gd name="T72" fmla="+- 0 21489 105"/>
              <a:gd name="T73" fmla="*/ T72 w 21495"/>
              <a:gd name="T74" fmla="*/ 20239 h 21600"/>
              <a:gd name="T75" fmla="+- 0 21600 105"/>
              <a:gd name="T76" fmla="*/ T75 w 21495"/>
              <a:gd name="T77" fmla="*/ 21600 h 21600"/>
              <a:gd name="T78" fmla="+- 0 223 105"/>
              <a:gd name="T79" fmla="*/ T78 w 21495"/>
              <a:gd name="T80" fmla="*/ 21090 h 21600"/>
              <a:gd name="T81" fmla="+- 0 223 105"/>
              <a:gd name="T82" fmla="*/ T81 w 21495"/>
              <a:gd name="T83" fmla="*/ 21090 h 21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Lst>
            <a:rect l="0" t="0" r="r" b="b"/>
            <a:pathLst>
              <a:path w="21495" h="21600">
                <a:moveTo>
                  <a:pt x="118" y="21090"/>
                </a:moveTo>
                <a:cubicBezTo>
                  <a:pt x="118" y="21090"/>
                  <a:pt x="118" y="19389"/>
                  <a:pt x="6" y="19049"/>
                </a:cubicBezTo>
                <a:cubicBezTo>
                  <a:pt x="-105" y="18709"/>
                  <a:pt x="1231" y="17178"/>
                  <a:pt x="1231" y="17178"/>
                </a:cubicBezTo>
                <a:lnTo>
                  <a:pt x="1899" y="16498"/>
                </a:lnTo>
                <a:lnTo>
                  <a:pt x="1231" y="14967"/>
                </a:lnTo>
                <a:lnTo>
                  <a:pt x="2010" y="14287"/>
                </a:lnTo>
                <a:lnTo>
                  <a:pt x="3013" y="13436"/>
                </a:lnTo>
                <a:cubicBezTo>
                  <a:pt x="3013" y="13436"/>
                  <a:pt x="3347" y="12416"/>
                  <a:pt x="4794" y="11565"/>
                </a:cubicBezTo>
                <a:cubicBezTo>
                  <a:pt x="6241" y="10715"/>
                  <a:pt x="7132" y="9865"/>
                  <a:pt x="7132" y="9865"/>
                </a:cubicBezTo>
                <a:cubicBezTo>
                  <a:pt x="7132" y="9865"/>
                  <a:pt x="7577" y="9865"/>
                  <a:pt x="7911" y="8844"/>
                </a:cubicBezTo>
                <a:cubicBezTo>
                  <a:pt x="8246" y="7824"/>
                  <a:pt x="8357" y="7313"/>
                  <a:pt x="8357" y="6633"/>
                </a:cubicBezTo>
                <a:cubicBezTo>
                  <a:pt x="8357" y="5953"/>
                  <a:pt x="8023" y="5443"/>
                  <a:pt x="8580" y="4592"/>
                </a:cubicBezTo>
                <a:cubicBezTo>
                  <a:pt x="9136" y="3742"/>
                  <a:pt x="11697" y="0"/>
                  <a:pt x="11697" y="0"/>
                </a:cubicBezTo>
                <a:cubicBezTo>
                  <a:pt x="11697" y="0"/>
                  <a:pt x="11920" y="850"/>
                  <a:pt x="12476" y="1531"/>
                </a:cubicBezTo>
                <a:cubicBezTo>
                  <a:pt x="13033" y="2211"/>
                  <a:pt x="13256" y="2891"/>
                  <a:pt x="13256" y="3402"/>
                </a:cubicBezTo>
                <a:cubicBezTo>
                  <a:pt x="13256" y="3912"/>
                  <a:pt x="11920" y="2891"/>
                  <a:pt x="13367" y="4762"/>
                </a:cubicBezTo>
                <a:cubicBezTo>
                  <a:pt x="14815" y="6633"/>
                  <a:pt x="15037" y="7824"/>
                  <a:pt x="15149" y="8164"/>
                </a:cubicBezTo>
                <a:cubicBezTo>
                  <a:pt x="15260" y="8504"/>
                  <a:pt x="15149" y="9694"/>
                  <a:pt x="15483" y="10035"/>
                </a:cubicBezTo>
                <a:cubicBezTo>
                  <a:pt x="15817" y="10375"/>
                  <a:pt x="16930" y="11735"/>
                  <a:pt x="17153" y="11906"/>
                </a:cubicBezTo>
                <a:cubicBezTo>
                  <a:pt x="17375" y="12076"/>
                  <a:pt x="17709" y="14117"/>
                  <a:pt x="17709" y="14117"/>
                </a:cubicBezTo>
                <a:cubicBezTo>
                  <a:pt x="17709" y="14117"/>
                  <a:pt x="17932" y="14967"/>
                  <a:pt x="18155" y="15137"/>
                </a:cubicBezTo>
                <a:cubicBezTo>
                  <a:pt x="18377" y="15307"/>
                  <a:pt x="19602" y="15137"/>
                  <a:pt x="19602" y="15137"/>
                </a:cubicBezTo>
                <a:lnTo>
                  <a:pt x="20048" y="17008"/>
                </a:lnTo>
                <a:cubicBezTo>
                  <a:pt x="20048" y="17008"/>
                  <a:pt x="20048" y="18709"/>
                  <a:pt x="20382" y="18879"/>
                </a:cubicBezTo>
                <a:cubicBezTo>
                  <a:pt x="20716" y="19049"/>
                  <a:pt x="21384" y="19729"/>
                  <a:pt x="21384" y="20239"/>
                </a:cubicBezTo>
                <a:cubicBezTo>
                  <a:pt x="21384" y="20750"/>
                  <a:pt x="21495" y="21600"/>
                  <a:pt x="21495" y="21600"/>
                </a:cubicBezTo>
                <a:lnTo>
                  <a:pt x="118" y="21090"/>
                </a:lnTo>
                <a:close/>
                <a:moveTo>
                  <a:pt x="118" y="21090"/>
                </a:moveTo>
              </a:path>
            </a:pathLst>
          </a:custGeom>
          <a:solidFill>
            <a:srgbClr val="8BA1BF"/>
          </a:solidFill>
          <a:ln w="25400" cap="flat">
            <a:solidFill>
              <a:schemeClr val="tx1">
                <a:alpha val="0"/>
              </a:schemeClr>
            </a:solidFill>
            <a:prstDash val="solid"/>
            <a:miter lim="800000"/>
            <a:headEnd type="none" w="med" len="med"/>
            <a:tailEnd type="none" w="med" len="med"/>
          </a:ln>
        </p:spPr>
        <p:txBody>
          <a:bodyPr lIns="0" tIns="0" rIns="0" bIns="0"/>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endParaRPr lang="en-US"/>
          </a:p>
        </p:txBody>
      </p:sp>
      <p:sp>
        <p:nvSpPr>
          <p:cNvPr id="18" name="Freeform 11">
            <a:extLst>
              <a:ext uri="{FF2B5EF4-FFF2-40B4-BE49-F238E27FC236}">
                <a16:creationId xmlns:a16="http://schemas.microsoft.com/office/drawing/2014/main" id="{A4124FF7-1573-E2F7-89AF-4CF23770715F}"/>
              </a:ext>
            </a:extLst>
          </p:cNvPr>
          <p:cNvSpPr>
            <a:spLocks/>
          </p:cNvSpPr>
          <p:nvPr/>
        </p:nvSpPr>
        <p:spPr bwMode="auto">
          <a:xfrm>
            <a:off x="2073904" y="1942456"/>
            <a:ext cx="1126496" cy="1387339"/>
          </a:xfrm>
          <a:custGeom>
            <a:avLst/>
            <a:gdLst>
              <a:gd name="T0" fmla="*/ 16912 w 21600"/>
              <a:gd name="T1" fmla="*/ 0 h 21600"/>
              <a:gd name="T2" fmla="*/ 14735 w 21600"/>
              <a:gd name="T3" fmla="*/ 3812 h 21600"/>
              <a:gd name="T4" fmla="*/ 16577 w 21600"/>
              <a:gd name="T5" fmla="*/ 2723 h 21600"/>
              <a:gd name="T6" fmla="*/ 15740 w 21600"/>
              <a:gd name="T7" fmla="*/ 6171 h 21600"/>
              <a:gd name="T8" fmla="*/ 17581 w 21600"/>
              <a:gd name="T9" fmla="*/ 8168 h 21600"/>
              <a:gd name="T10" fmla="*/ 16409 w 21600"/>
              <a:gd name="T11" fmla="*/ 12706 h 21600"/>
              <a:gd name="T12" fmla="*/ 17749 w 21600"/>
              <a:gd name="T13" fmla="*/ 15973 h 21600"/>
              <a:gd name="T14" fmla="*/ 15740 w 21600"/>
              <a:gd name="T15" fmla="*/ 16881 h 21600"/>
              <a:gd name="T16" fmla="*/ 14065 w 21600"/>
              <a:gd name="T17" fmla="*/ 16881 h 21600"/>
              <a:gd name="T18" fmla="*/ 15070 w 21600"/>
              <a:gd name="T19" fmla="*/ 18151 h 21600"/>
              <a:gd name="T20" fmla="*/ 18754 w 21600"/>
              <a:gd name="T21" fmla="*/ 18696 h 21600"/>
              <a:gd name="T22" fmla="*/ 20930 w 21600"/>
              <a:gd name="T23" fmla="*/ 20511 h 21600"/>
              <a:gd name="T24" fmla="*/ 21600 w 21600"/>
              <a:gd name="T25" fmla="*/ 21600 h 21600"/>
              <a:gd name="T26" fmla="*/ 0 w 21600"/>
              <a:gd name="T27" fmla="*/ 21418 h 21600"/>
              <a:gd name="T28" fmla="*/ 167 w 21600"/>
              <a:gd name="T29" fmla="*/ 18696 h 21600"/>
              <a:gd name="T30" fmla="*/ 2512 w 21600"/>
              <a:gd name="T31" fmla="*/ 16881 h 21600"/>
              <a:gd name="T32" fmla="*/ 1842 w 21600"/>
              <a:gd name="T33" fmla="*/ 15066 h 21600"/>
              <a:gd name="T34" fmla="*/ 4186 w 21600"/>
              <a:gd name="T35" fmla="*/ 14158 h 21600"/>
              <a:gd name="T36" fmla="*/ 5693 w 21600"/>
              <a:gd name="T37" fmla="*/ 12161 h 21600"/>
              <a:gd name="T38" fmla="*/ 8037 w 21600"/>
              <a:gd name="T39" fmla="*/ 10891 h 21600"/>
              <a:gd name="T40" fmla="*/ 11553 w 21600"/>
              <a:gd name="T41" fmla="*/ 9439 h 21600"/>
              <a:gd name="T42" fmla="*/ 12223 w 21600"/>
              <a:gd name="T43" fmla="*/ 7442 h 21600"/>
              <a:gd name="T44" fmla="*/ 12223 w 21600"/>
              <a:gd name="T45" fmla="*/ 5264 h 21600"/>
              <a:gd name="T46" fmla="*/ 12223 w 21600"/>
              <a:gd name="T47" fmla="*/ 4175 h 21600"/>
              <a:gd name="T48" fmla="*/ 16912 w 21600"/>
              <a:gd name="T49" fmla="*/ 0 h 21600"/>
              <a:gd name="T50" fmla="*/ 16912 w 21600"/>
              <a:gd name="T51"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00" h="21600">
                <a:moveTo>
                  <a:pt x="16912" y="0"/>
                </a:moveTo>
                <a:lnTo>
                  <a:pt x="14735" y="3812"/>
                </a:lnTo>
                <a:lnTo>
                  <a:pt x="16577" y="2723"/>
                </a:lnTo>
                <a:cubicBezTo>
                  <a:pt x="16577" y="2723"/>
                  <a:pt x="16409" y="5808"/>
                  <a:pt x="15740" y="6171"/>
                </a:cubicBezTo>
                <a:cubicBezTo>
                  <a:pt x="15070" y="6534"/>
                  <a:pt x="17581" y="6353"/>
                  <a:pt x="17581" y="8168"/>
                </a:cubicBezTo>
                <a:cubicBezTo>
                  <a:pt x="17581" y="9983"/>
                  <a:pt x="17581" y="11072"/>
                  <a:pt x="16409" y="12706"/>
                </a:cubicBezTo>
                <a:cubicBezTo>
                  <a:pt x="15237" y="14339"/>
                  <a:pt x="17749" y="15973"/>
                  <a:pt x="17749" y="15973"/>
                </a:cubicBezTo>
                <a:lnTo>
                  <a:pt x="15740" y="16881"/>
                </a:lnTo>
                <a:lnTo>
                  <a:pt x="14065" y="16881"/>
                </a:lnTo>
                <a:cubicBezTo>
                  <a:pt x="14065" y="16881"/>
                  <a:pt x="13228" y="17788"/>
                  <a:pt x="15070" y="18151"/>
                </a:cubicBezTo>
                <a:cubicBezTo>
                  <a:pt x="16912" y="18514"/>
                  <a:pt x="17916" y="18333"/>
                  <a:pt x="18754" y="18696"/>
                </a:cubicBezTo>
                <a:cubicBezTo>
                  <a:pt x="19591" y="19059"/>
                  <a:pt x="20930" y="20511"/>
                  <a:pt x="20930" y="20511"/>
                </a:cubicBezTo>
                <a:lnTo>
                  <a:pt x="21600" y="21600"/>
                </a:lnTo>
                <a:lnTo>
                  <a:pt x="0" y="21418"/>
                </a:lnTo>
                <a:lnTo>
                  <a:pt x="167" y="18696"/>
                </a:lnTo>
                <a:lnTo>
                  <a:pt x="2512" y="16881"/>
                </a:lnTo>
                <a:lnTo>
                  <a:pt x="1842" y="15066"/>
                </a:lnTo>
                <a:lnTo>
                  <a:pt x="4186" y="14158"/>
                </a:lnTo>
                <a:lnTo>
                  <a:pt x="5693" y="12161"/>
                </a:lnTo>
                <a:lnTo>
                  <a:pt x="8037" y="10891"/>
                </a:lnTo>
                <a:lnTo>
                  <a:pt x="11553" y="9439"/>
                </a:lnTo>
                <a:lnTo>
                  <a:pt x="12223" y="7442"/>
                </a:lnTo>
                <a:lnTo>
                  <a:pt x="12223" y="5264"/>
                </a:lnTo>
                <a:lnTo>
                  <a:pt x="12223" y="4175"/>
                </a:lnTo>
                <a:lnTo>
                  <a:pt x="16912" y="0"/>
                </a:lnTo>
                <a:close/>
                <a:moveTo>
                  <a:pt x="16912" y="0"/>
                </a:moveTo>
              </a:path>
            </a:pathLst>
          </a:custGeom>
          <a:solidFill>
            <a:srgbClr val="CED8E2"/>
          </a:solidFill>
          <a:ln w="25400" cap="flat">
            <a:solidFill>
              <a:schemeClr val="tx1">
                <a:alpha val="0"/>
              </a:schemeClr>
            </a:solidFill>
            <a:prstDash val="solid"/>
            <a:miter lim="800000"/>
            <a:headEnd type="none" w="med" len="med"/>
            <a:tailEnd type="none" w="med" len="med"/>
          </a:ln>
        </p:spPr>
        <p:txBody>
          <a:bodyPr lIns="0" tIns="0" rIns="0" bIns="0"/>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endParaRPr lang="en-US"/>
          </a:p>
        </p:txBody>
      </p:sp>
      <p:sp>
        <p:nvSpPr>
          <p:cNvPr id="19" name="Freeform 6">
            <a:extLst>
              <a:ext uri="{FF2B5EF4-FFF2-40B4-BE49-F238E27FC236}">
                <a16:creationId xmlns:a16="http://schemas.microsoft.com/office/drawing/2014/main" id="{7450BDC2-2CBC-9FD5-45DC-1410FB33E9DB}"/>
              </a:ext>
            </a:extLst>
          </p:cNvPr>
          <p:cNvSpPr>
            <a:spLocks/>
          </p:cNvSpPr>
          <p:nvPr/>
        </p:nvSpPr>
        <p:spPr bwMode="auto">
          <a:xfrm>
            <a:off x="1706620" y="3329794"/>
            <a:ext cx="2425433" cy="2665563"/>
          </a:xfrm>
          <a:custGeom>
            <a:avLst/>
            <a:gdLst>
              <a:gd name="T0" fmla="*/ 0 w 21600"/>
              <a:gd name="T1" fmla="*/ 0 h 21448"/>
              <a:gd name="T2" fmla="*/ 3745 w 21600"/>
              <a:gd name="T3" fmla="*/ 4922 h 21448"/>
              <a:gd name="T4" fmla="*/ 5233 w 21600"/>
              <a:gd name="T5" fmla="*/ 11939 h 21448"/>
              <a:gd name="T6" fmla="*/ 7696 w 21600"/>
              <a:gd name="T7" fmla="*/ 16496 h 21448"/>
              <a:gd name="T8" fmla="*/ 9748 w 21600"/>
              <a:gd name="T9" fmla="*/ 18775 h 21448"/>
              <a:gd name="T10" fmla="*/ 12980 w 21600"/>
              <a:gd name="T11" fmla="*/ 21327 h 21448"/>
              <a:gd name="T12" fmla="*/ 21600 w 21600"/>
              <a:gd name="T13" fmla="*/ 21327 h 21448"/>
              <a:gd name="T14" fmla="*/ 21600 w 21600"/>
              <a:gd name="T15" fmla="*/ 91 h 21448"/>
              <a:gd name="T16" fmla="*/ 0 w 21600"/>
              <a:gd name="T17" fmla="*/ 0 h 21448"/>
              <a:gd name="T18" fmla="*/ 0 w 21600"/>
              <a:gd name="T19" fmla="*/ 0 h 2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448">
                <a:moveTo>
                  <a:pt x="0" y="0"/>
                </a:moveTo>
                <a:cubicBezTo>
                  <a:pt x="0" y="0"/>
                  <a:pt x="3284" y="3737"/>
                  <a:pt x="3745" y="4922"/>
                </a:cubicBezTo>
                <a:cubicBezTo>
                  <a:pt x="4207" y="6106"/>
                  <a:pt x="4720" y="9296"/>
                  <a:pt x="5233" y="11939"/>
                </a:cubicBezTo>
                <a:cubicBezTo>
                  <a:pt x="5746" y="14582"/>
                  <a:pt x="6310" y="15129"/>
                  <a:pt x="7696" y="16496"/>
                </a:cubicBezTo>
                <a:cubicBezTo>
                  <a:pt x="9081" y="17863"/>
                  <a:pt x="9594" y="17863"/>
                  <a:pt x="9748" y="18775"/>
                </a:cubicBezTo>
                <a:cubicBezTo>
                  <a:pt x="9902" y="19686"/>
                  <a:pt x="12211" y="21053"/>
                  <a:pt x="12980" y="21327"/>
                </a:cubicBezTo>
                <a:cubicBezTo>
                  <a:pt x="13750" y="21600"/>
                  <a:pt x="21600" y="21327"/>
                  <a:pt x="21600" y="21327"/>
                </a:cubicBezTo>
                <a:lnTo>
                  <a:pt x="21600" y="91"/>
                </a:lnTo>
                <a:lnTo>
                  <a:pt x="0" y="0"/>
                </a:lnTo>
                <a:close/>
                <a:moveTo>
                  <a:pt x="0" y="0"/>
                </a:moveTo>
              </a:path>
            </a:pathLst>
          </a:custGeom>
          <a:solidFill>
            <a:srgbClr val="807AB8">
              <a:alpha val="29999"/>
            </a:srgbClr>
          </a:solidFill>
          <a:ln w="25400" cap="flat">
            <a:solidFill>
              <a:schemeClr val="tx1">
                <a:alpha val="0"/>
              </a:schemeClr>
            </a:solidFill>
            <a:prstDash val="solid"/>
            <a:miter lim="800000"/>
            <a:headEnd type="none" w="med" len="med"/>
            <a:tailEnd type="none" w="med" len="med"/>
          </a:ln>
        </p:spPr>
        <p:txBody>
          <a:bodyPr lIns="0" tIns="0" rIns="0" bIns="0"/>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endParaRPr lang="en-US" dirty="0"/>
          </a:p>
        </p:txBody>
      </p:sp>
      <p:sp>
        <p:nvSpPr>
          <p:cNvPr id="20" name="Freeform 2">
            <a:extLst>
              <a:ext uri="{FF2B5EF4-FFF2-40B4-BE49-F238E27FC236}">
                <a16:creationId xmlns:a16="http://schemas.microsoft.com/office/drawing/2014/main" id="{D94369E4-8A96-C95D-04EA-45A95E1FDD32}"/>
              </a:ext>
            </a:extLst>
          </p:cNvPr>
          <p:cNvSpPr>
            <a:spLocks/>
          </p:cNvSpPr>
          <p:nvPr/>
        </p:nvSpPr>
        <p:spPr bwMode="auto">
          <a:xfrm>
            <a:off x="2169761" y="3329795"/>
            <a:ext cx="1538629" cy="2393206"/>
          </a:xfrm>
          <a:custGeom>
            <a:avLst/>
            <a:gdLst>
              <a:gd name="T0" fmla="*/ 17486 w 21600"/>
              <a:gd name="T1" fmla="*/ 2867 h 21600"/>
              <a:gd name="T2" fmla="*/ 15657 w 21600"/>
              <a:gd name="T3" fmla="*/ 7455 h 21600"/>
              <a:gd name="T4" fmla="*/ 15086 w 21600"/>
              <a:gd name="T5" fmla="*/ 10704 h 21600"/>
              <a:gd name="T6" fmla="*/ 13486 w 21600"/>
              <a:gd name="T7" fmla="*/ 14814 h 21600"/>
              <a:gd name="T8" fmla="*/ 11771 w 21600"/>
              <a:gd name="T9" fmla="*/ 17968 h 21600"/>
              <a:gd name="T10" fmla="*/ 10400 w 21600"/>
              <a:gd name="T11" fmla="*/ 20549 h 21600"/>
              <a:gd name="T12" fmla="*/ 12114 w 21600"/>
              <a:gd name="T13" fmla="*/ 14719 h 21600"/>
              <a:gd name="T14" fmla="*/ 12914 w 21600"/>
              <a:gd name="T15" fmla="*/ 10800 h 21600"/>
              <a:gd name="T16" fmla="*/ 12571 w 21600"/>
              <a:gd name="T17" fmla="*/ 8219 h 21600"/>
              <a:gd name="T18" fmla="*/ 13829 w 21600"/>
              <a:gd name="T19" fmla="*/ 5352 h 21600"/>
              <a:gd name="T20" fmla="*/ 15200 w 21600"/>
              <a:gd name="T21" fmla="*/ 4396 h 21600"/>
              <a:gd name="T22" fmla="*/ 13371 w 21600"/>
              <a:gd name="T23" fmla="*/ 3058 h 21600"/>
              <a:gd name="T24" fmla="*/ 14400 w 21600"/>
              <a:gd name="T25" fmla="*/ 1720 h 21600"/>
              <a:gd name="T26" fmla="*/ 13714 w 21600"/>
              <a:gd name="T27" fmla="*/ 0 h 21600"/>
              <a:gd name="T28" fmla="*/ 11543 w 21600"/>
              <a:gd name="T29" fmla="*/ 3536 h 21600"/>
              <a:gd name="T30" fmla="*/ 11200 w 21600"/>
              <a:gd name="T31" fmla="*/ 6117 h 21600"/>
              <a:gd name="T32" fmla="*/ 10971 w 21600"/>
              <a:gd name="T33" fmla="*/ 10035 h 21600"/>
              <a:gd name="T34" fmla="*/ 10857 w 21600"/>
              <a:gd name="T35" fmla="*/ 13572 h 21600"/>
              <a:gd name="T36" fmla="*/ 10514 w 21600"/>
              <a:gd name="T37" fmla="*/ 16152 h 21600"/>
              <a:gd name="T38" fmla="*/ 8571 w 21600"/>
              <a:gd name="T39" fmla="*/ 13476 h 21600"/>
              <a:gd name="T40" fmla="*/ 8914 w 21600"/>
              <a:gd name="T41" fmla="*/ 9366 h 21600"/>
              <a:gd name="T42" fmla="*/ 5943 w 21600"/>
              <a:gd name="T43" fmla="*/ 5161 h 21600"/>
              <a:gd name="T44" fmla="*/ 4229 w 21600"/>
              <a:gd name="T45" fmla="*/ 1625 h 21600"/>
              <a:gd name="T46" fmla="*/ 6514 w 21600"/>
              <a:gd name="T47" fmla="*/ 573 h 21600"/>
              <a:gd name="T48" fmla="*/ 8800 w 21600"/>
              <a:gd name="T49" fmla="*/ 3058 h 21600"/>
              <a:gd name="T50" fmla="*/ 9371 w 21600"/>
              <a:gd name="T51" fmla="*/ 1338 h 21600"/>
              <a:gd name="T52" fmla="*/ 0 w 21600"/>
              <a:gd name="T53" fmla="*/ 0 h 21600"/>
              <a:gd name="T54" fmla="*/ 3200 w 21600"/>
              <a:gd name="T55" fmla="*/ 5161 h 21600"/>
              <a:gd name="T56" fmla="*/ 4914 w 21600"/>
              <a:gd name="T57" fmla="*/ 10322 h 21600"/>
              <a:gd name="T58" fmla="*/ 6400 w 21600"/>
              <a:gd name="T59" fmla="*/ 14719 h 21600"/>
              <a:gd name="T60" fmla="*/ 8000 w 21600"/>
              <a:gd name="T61" fmla="*/ 19115 h 21600"/>
              <a:gd name="T62" fmla="*/ 15429 w 21600"/>
              <a:gd name="T63" fmla="*/ 14336 h 21600"/>
              <a:gd name="T64" fmla="*/ 16457 w 21600"/>
              <a:gd name="T65" fmla="*/ 11851 h 21600"/>
              <a:gd name="T66" fmla="*/ 17371 w 21600"/>
              <a:gd name="T67" fmla="*/ 8028 h 21600"/>
              <a:gd name="T68" fmla="*/ 18400 w 21600"/>
              <a:gd name="T69" fmla="*/ 2772 h 21600"/>
              <a:gd name="T70" fmla="*/ 21600 w 21600"/>
              <a:gd name="T71" fmla="*/ 96 h 21600"/>
              <a:gd name="T72" fmla="*/ 20000 w 21600"/>
              <a:gd name="T73" fmla="*/ 133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00" h="21600">
                <a:moveTo>
                  <a:pt x="20000" y="1338"/>
                </a:moveTo>
                <a:lnTo>
                  <a:pt x="17486" y="2867"/>
                </a:lnTo>
                <a:cubicBezTo>
                  <a:pt x="17486" y="2867"/>
                  <a:pt x="16800" y="3058"/>
                  <a:pt x="16457" y="4970"/>
                </a:cubicBezTo>
                <a:cubicBezTo>
                  <a:pt x="16114" y="6881"/>
                  <a:pt x="15657" y="7264"/>
                  <a:pt x="15657" y="7455"/>
                </a:cubicBezTo>
                <a:cubicBezTo>
                  <a:pt x="15657" y="7646"/>
                  <a:pt x="14971" y="8028"/>
                  <a:pt x="14971" y="8028"/>
                </a:cubicBezTo>
                <a:cubicBezTo>
                  <a:pt x="14971" y="8028"/>
                  <a:pt x="14971" y="10418"/>
                  <a:pt x="15086" y="10704"/>
                </a:cubicBezTo>
                <a:cubicBezTo>
                  <a:pt x="15200" y="10991"/>
                  <a:pt x="15886" y="12042"/>
                  <a:pt x="15086" y="13094"/>
                </a:cubicBezTo>
                <a:cubicBezTo>
                  <a:pt x="14286" y="14145"/>
                  <a:pt x="13486" y="14814"/>
                  <a:pt x="13486" y="14814"/>
                </a:cubicBezTo>
                <a:cubicBezTo>
                  <a:pt x="13486" y="14814"/>
                  <a:pt x="12800" y="15865"/>
                  <a:pt x="12686" y="16152"/>
                </a:cubicBezTo>
                <a:cubicBezTo>
                  <a:pt x="12571" y="16439"/>
                  <a:pt x="11771" y="17968"/>
                  <a:pt x="11771" y="17968"/>
                </a:cubicBezTo>
                <a:lnTo>
                  <a:pt x="10286" y="19593"/>
                </a:lnTo>
                <a:lnTo>
                  <a:pt x="10400" y="20549"/>
                </a:lnTo>
                <a:cubicBezTo>
                  <a:pt x="10400" y="20549"/>
                  <a:pt x="9829" y="19688"/>
                  <a:pt x="10286" y="18255"/>
                </a:cubicBezTo>
                <a:cubicBezTo>
                  <a:pt x="10743" y="16821"/>
                  <a:pt x="12114" y="14910"/>
                  <a:pt x="12114" y="14719"/>
                </a:cubicBezTo>
                <a:cubicBezTo>
                  <a:pt x="12114" y="14527"/>
                  <a:pt x="12800" y="12425"/>
                  <a:pt x="12800" y="12425"/>
                </a:cubicBezTo>
                <a:lnTo>
                  <a:pt x="12914" y="10800"/>
                </a:lnTo>
                <a:cubicBezTo>
                  <a:pt x="12914" y="10800"/>
                  <a:pt x="12800" y="9940"/>
                  <a:pt x="13143" y="9653"/>
                </a:cubicBezTo>
                <a:cubicBezTo>
                  <a:pt x="13486" y="9366"/>
                  <a:pt x="12571" y="8219"/>
                  <a:pt x="12571" y="8219"/>
                </a:cubicBezTo>
                <a:cubicBezTo>
                  <a:pt x="12571" y="8219"/>
                  <a:pt x="11657" y="7646"/>
                  <a:pt x="12343" y="6786"/>
                </a:cubicBezTo>
                <a:cubicBezTo>
                  <a:pt x="13029" y="5926"/>
                  <a:pt x="13600" y="5352"/>
                  <a:pt x="13829" y="5352"/>
                </a:cubicBezTo>
                <a:cubicBezTo>
                  <a:pt x="14057" y="5352"/>
                  <a:pt x="14971" y="4874"/>
                  <a:pt x="14971" y="4874"/>
                </a:cubicBezTo>
                <a:lnTo>
                  <a:pt x="15200" y="4396"/>
                </a:lnTo>
                <a:lnTo>
                  <a:pt x="13029" y="3632"/>
                </a:lnTo>
                <a:lnTo>
                  <a:pt x="13371" y="3058"/>
                </a:lnTo>
                <a:lnTo>
                  <a:pt x="14171" y="2772"/>
                </a:lnTo>
                <a:cubicBezTo>
                  <a:pt x="14171" y="2772"/>
                  <a:pt x="14171" y="1912"/>
                  <a:pt x="14400" y="1720"/>
                </a:cubicBezTo>
                <a:cubicBezTo>
                  <a:pt x="14629" y="1529"/>
                  <a:pt x="14629" y="860"/>
                  <a:pt x="14629" y="860"/>
                </a:cubicBezTo>
                <a:lnTo>
                  <a:pt x="13714" y="0"/>
                </a:lnTo>
                <a:cubicBezTo>
                  <a:pt x="13714" y="0"/>
                  <a:pt x="13143" y="2007"/>
                  <a:pt x="12686" y="2389"/>
                </a:cubicBezTo>
                <a:cubicBezTo>
                  <a:pt x="12229" y="2772"/>
                  <a:pt x="11543" y="3536"/>
                  <a:pt x="11543" y="3536"/>
                </a:cubicBezTo>
                <a:cubicBezTo>
                  <a:pt x="11543" y="3536"/>
                  <a:pt x="11543" y="4301"/>
                  <a:pt x="11657" y="4588"/>
                </a:cubicBezTo>
                <a:cubicBezTo>
                  <a:pt x="11771" y="4874"/>
                  <a:pt x="11314" y="5639"/>
                  <a:pt x="11200" y="6117"/>
                </a:cubicBezTo>
                <a:cubicBezTo>
                  <a:pt x="11086" y="6595"/>
                  <a:pt x="10971" y="7359"/>
                  <a:pt x="10971" y="7933"/>
                </a:cubicBezTo>
                <a:cubicBezTo>
                  <a:pt x="10971" y="8506"/>
                  <a:pt x="10629" y="8697"/>
                  <a:pt x="10971" y="10035"/>
                </a:cubicBezTo>
                <a:cubicBezTo>
                  <a:pt x="11314" y="11373"/>
                  <a:pt x="11086" y="12520"/>
                  <a:pt x="10971" y="12807"/>
                </a:cubicBezTo>
                <a:cubicBezTo>
                  <a:pt x="10857" y="13094"/>
                  <a:pt x="10857" y="13189"/>
                  <a:pt x="10857" y="13572"/>
                </a:cubicBezTo>
                <a:cubicBezTo>
                  <a:pt x="10857" y="13954"/>
                  <a:pt x="11086" y="14719"/>
                  <a:pt x="11086" y="14910"/>
                </a:cubicBezTo>
                <a:cubicBezTo>
                  <a:pt x="11086" y="15101"/>
                  <a:pt x="10629" y="15961"/>
                  <a:pt x="10514" y="16152"/>
                </a:cubicBezTo>
                <a:cubicBezTo>
                  <a:pt x="10400" y="16343"/>
                  <a:pt x="9257" y="19211"/>
                  <a:pt x="9257" y="19211"/>
                </a:cubicBezTo>
                <a:lnTo>
                  <a:pt x="8571" y="13476"/>
                </a:lnTo>
                <a:cubicBezTo>
                  <a:pt x="8571" y="13476"/>
                  <a:pt x="6286" y="11278"/>
                  <a:pt x="6171" y="11087"/>
                </a:cubicBezTo>
                <a:cubicBezTo>
                  <a:pt x="6057" y="10896"/>
                  <a:pt x="8114" y="10035"/>
                  <a:pt x="8914" y="9366"/>
                </a:cubicBezTo>
                <a:cubicBezTo>
                  <a:pt x="9714" y="8697"/>
                  <a:pt x="9143" y="8793"/>
                  <a:pt x="8686" y="7168"/>
                </a:cubicBezTo>
                <a:cubicBezTo>
                  <a:pt x="8229" y="5543"/>
                  <a:pt x="5943" y="5161"/>
                  <a:pt x="5943" y="5161"/>
                </a:cubicBezTo>
                <a:cubicBezTo>
                  <a:pt x="5943" y="5161"/>
                  <a:pt x="5029" y="4588"/>
                  <a:pt x="4914" y="4110"/>
                </a:cubicBezTo>
                <a:cubicBezTo>
                  <a:pt x="4800" y="3632"/>
                  <a:pt x="4229" y="1625"/>
                  <a:pt x="4229" y="1625"/>
                </a:cubicBezTo>
                <a:lnTo>
                  <a:pt x="7086" y="3727"/>
                </a:lnTo>
                <a:cubicBezTo>
                  <a:pt x="7086" y="3727"/>
                  <a:pt x="6057" y="1147"/>
                  <a:pt x="6514" y="573"/>
                </a:cubicBezTo>
                <a:cubicBezTo>
                  <a:pt x="6971" y="0"/>
                  <a:pt x="7657" y="478"/>
                  <a:pt x="7657" y="478"/>
                </a:cubicBezTo>
                <a:lnTo>
                  <a:pt x="8800" y="3058"/>
                </a:lnTo>
                <a:lnTo>
                  <a:pt x="9600" y="3919"/>
                </a:lnTo>
                <a:lnTo>
                  <a:pt x="9371" y="1338"/>
                </a:lnTo>
                <a:lnTo>
                  <a:pt x="9371" y="96"/>
                </a:lnTo>
                <a:lnTo>
                  <a:pt x="0" y="0"/>
                </a:lnTo>
                <a:cubicBezTo>
                  <a:pt x="0" y="0"/>
                  <a:pt x="914" y="956"/>
                  <a:pt x="1257" y="1720"/>
                </a:cubicBezTo>
                <a:cubicBezTo>
                  <a:pt x="1600" y="2485"/>
                  <a:pt x="3200" y="4588"/>
                  <a:pt x="3200" y="5161"/>
                </a:cubicBezTo>
                <a:cubicBezTo>
                  <a:pt x="3200" y="5735"/>
                  <a:pt x="3657" y="6786"/>
                  <a:pt x="4114" y="7742"/>
                </a:cubicBezTo>
                <a:cubicBezTo>
                  <a:pt x="4571" y="8697"/>
                  <a:pt x="4914" y="9749"/>
                  <a:pt x="4914" y="10322"/>
                </a:cubicBezTo>
                <a:cubicBezTo>
                  <a:pt x="4914" y="10896"/>
                  <a:pt x="4229" y="11851"/>
                  <a:pt x="4800" y="12425"/>
                </a:cubicBezTo>
                <a:cubicBezTo>
                  <a:pt x="5371" y="12998"/>
                  <a:pt x="5943" y="14432"/>
                  <a:pt x="6400" y="14719"/>
                </a:cubicBezTo>
                <a:cubicBezTo>
                  <a:pt x="6857" y="15005"/>
                  <a:pt x="6629" y="15292"/>
                  <a:pt x="6971" y="16439"/>
                </a:cubicBezTo>
                <a:cubicBezTo>
                  <a:pt x="7314" y="17586"/>
                  <a:pt x="7657" y="18542"/>
                  <a:pt x="8000" y="19115"/>
                </a:cubicBezTo>
                <a:cubicBezTo>
                  <a:pt x="8343" y="19688"/>
                  <a:pt x="10057" y="21600"/>
                  <a:pt x="10057" y="21600"/>
                </a:cubicBezTo>
                <a:cubicBezTo>
                  <a:pt x="10057" y="21600"/>
                  <a:pt x="15086" y="14910"/>
                  <a:pt x="15429" y="14336"/>
                </a:cubicBezTo>
                <a:cubicBezTo>
                  <a:pt x="15771" y="13763"/>
                  <a:pt x="15657" y="13094"/>
                  <a:pt x="15657" y="13094"/>
                </a:cubicBezTo>
                <a:lnTo>
                  <a:pt x="16457" y="11851"/>
                </a:lnTo>
                <a:lnTo>
                  <a:pt x="17371" y="9844"/>
                </a:lnTo>
                <a:cubicBezTo>
                  <a:pt x="17371" y="9844"/>
                  <a:pt x="17257" y="8506"/>
                  <a:pt x="17371" y="8028"/>
                </a:cubicBezTo>
                <a:cubicBezTo>
                  <a:pt x="17486" y="7550"/>
                  <a:pt x="18286" y="6117"/>
                  <a:pt x="18286" y="6117"/>
                </a:cubicBezTo>
                <a:lnTo>
                  <a:pt x="18400" y="2772"/>
                </a:lnTo>
                <a:lnTo>
                  <a:pt x="21029" y="956"/>
                </a:lnTo>
                <a:lnTo>
                  <a:pt x="21600" y="96"/>
                </a:lnTo>
                <a:lnTo>
                  <a:pt x="20000" y="1338"/>
                </a:lnTo>
                <a:close/>
                <a:moveTo>
                  <a:pt x="20000" y="1338"/>
                </a:moveTo>
              </a:path>
            </a:pathLst>
          </a:custGeom>
          <a:solidFill>
            <a:srgbClr val="65A0E2"/>
          </a:solidFill>
          <a:ln w="25400" cap="flat">
            <a:solidFill>
              <a:schemeClr val="tx1">
                <a:alpha val="0"/>
              </a:schemeClr>
            </a:solidFill>
            <a:prstDash val="solid"/>
            <a:miter lim="800000"/>
            <a:headEnd type="none" w="med" len="med"/>
            <a:tailEnd type="none" w="med" len="med"/>
          </a:ln>
        </p:spPr>
        <p:txBody>
          <a:bodyPr lIns="0" tIns="0" rIns="0" bIns="0"/>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endParaRPr lang="en-US"/>
          </a:p>
        </p:txBody>
      </p:sp>
      <p:sp>
        <p:nvSpPr>
          <p:cNvPr id="21" name="Line 12">
            <a:extLst>
              <a:ext uri="{FF2B5EF4-FFF2-40B4-BE49-F238E27FC236}">
                <a16:creationId xmlns:a16="http://schemas.microsoft.com/office/drawing/2014/main" id="{3773E3F4-4E3B-9C24-2F1D-F0630EBBD7E5}"/>
              </a:ext>
            </a:extLst>
          </p:cNvPr>
          <p:cNvSpPr>
            <a:spLocks noChangeShapeType="1"/>
          </p:cNvSpPr>
          <p:nvPr/>
        </p:nvSpPr>
        <p:spPr bwMode="auto">
          <a:xfrm rot="10800000" flipH="1">
            <a:off x="14483104" y="5997317"/>
            <a:ext cx="0" cy="8586787"/>
          </a:xfrm>
          <a:prstGeom prst="line">
            <a:avLst/>
          </a:prstGeom>
          <a:noFill/>
          <a:ln w="25400" cap="flat">
            <a:solidFill>
              <a:srgbClr val="B8BBC5"/>
            </a:solidFill>
            <a:prstDash val="solid"/>
            <a:miter lim="800000"/>
            <a:headEnd type="none" w="med" len="med"/>
            <a:tailEnd type="none" w="med" len="med"/>
          </a:ln>
          <a:extLst>
            <a:ext uri="{909E8E84-426E-40dd-AFC4-6F175D3DCCD1}">
              <a14:hiddenFill xmlns:a14="http://schemas.microsoft.com/office/drawing/2010/main" xmlns:lc="http://schemas.openxmlformats.org/drawingml/2006/lockedCanvas" xmlns="">
                <a:solidFill>
                  <a:srgbClr val="FFFFFF"/>
                </a:solidFill>
              </a14:hiddenFill>
            </a:ext>
          </a:extLst>
        </p:spPr>
        <p:txBody>
          <a:bodyPr lIns="0" tIns="0" rIns="0" bIns="0"/>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endParaRPr lang="en-US"/>
          </a:p>
        </p:txBody>
      </p:sp>
      <p:sp>
        <p:nvSpPr>
          <p:cNvPr id="23" name="Rectangle 22">
            <a:extLst>
              <a:ext uri="{FF2B5EF4-FFF2-40B4-BE49-F238E27FC236}">
                <a16:creationId xmlns:a16="http://schemas.microsoft.com/office/drawing/2014/main" id="{91EB8234-CD11-985D-507C-F2F3C107C5E0}"/>
              </a:ext>
            </a:extLst>
          </p:cNvPr>
          <p:cNvSpPr>
            <a:spLocks/>
          </p:cNvSpPr>
          <p:nvPr/>
        </p:nvSpPr>
        <p:spPr bwMode="auto">
          <a:xfrm>
            <a:off x="4347287" y="2375775"/>
            <a:ext cx="2933700" cy="520700"/>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lnSpc>
                <a:spcPct val="90000"/>
              </a:lnSpc>
            </a:pPr>
            <a:r>
              <a:rPr lang="en-US" sz="2200" i="1">
                <a:solidFill>
                  <a:schemeClr val="accent1">
                    <a:lumMod val="75000"/>
                  </a:schemeClr>
                </a:solidFill>
                <a:latin typeface="Aparajita" panose="02020603050405020304" pitchFamily="18" charset="0"/>
                <a:ea typeface="ＭＳ Ｐゴシック"/>
                <a:cs typeface="Aparajita" panose="02020603050405020304" pitchFamily="18" charset="0"/>
                <a:sym typeface="Open Sans Bold Italic" charset="0"/>
              </a:rPr>
              <a:t>The model we see</a:t>
            </a:r>
          </a:p>
        </p:txBody>
      </p:sp>
      <p:sp>
        <p:nvSpPr>
          <p:cNvPr id="24" name="Rectangle 23">
            <a:extLst>
              <a:ext uri="{FF2B5EF4-FFF2-40B4-BE49-F238E27FC236}">
                <a16:creationId xmlns:a16="http://schemas.microsoft.com/office/drawing/2014/main" id="{669A8A19-84F5-A787-1307-75E4D35B30E5}"/>
              </a:ext>
            </a:extLst>
          </p:cNvPr>
          <p:cNvSpPr>
            <a:spLocks/>
          </p:cNvSpPr>
          <p:nvPr/>
        </p:nvSpPr>
        <p:spPr bwMode="auto">
          <a:xfrm>
            <a:off x="4299357" y="3922776"/>
            <a:ext cx="2933700" cy="520700"/>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lnSpc>
                <a:spcPct val="90000"/>
              </a:lnSpc>
            </a:pPr>
            <a:r>
              <a:rPr lang="en-US" sz="2200" i="1">
                <a:solidFill>
                  <a:schemeClr val="accent1">
                    <a:lumMod val="75000"/>
                  </a:schemeClr>
                </a:solidFill>
                <a:latin typeface="Aparajita" panose="02020603050405020304" pitchFamily="18" charset="0"/>
                <a:ea typeface="ＭＳ Ｐゴシック"/>
                <a:cs typeface="Aparajita" panose="02020603050405020304" pitchFamily="18" charset="0"/>
                <a:sym typeface="Open Sans Bold Italic" charset="0"/>
              </a:rPr>
              <a:t>How it actually works!</a:t>
            </a:r>
          </a:p>
        </p:txBody>
      </p:sp>
    </p:spTree>
    <p:extLst>
      <p:ext uri="{BB962C8B-B14F-4D97-AF65-F5344CB8AC3E}">
        <p14:creationId xmlns:p14="http://schemas.microsoft.com/office/powerpoint/2010/main" val="404219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5680D4-B125-440E-BBA4-CA7BFA741C49}"/>
              </a:ext>
            </a:extLst>
          </p:cNvPr>
          <p:cNvSpPr/>
          <p:nvPr/>
        </p:nvSpPr>
        <p:spPr>
          <a:xfrm>
            <a:off x="35943" y="1169224"/>
            <a:ext cx="12192000" cy="5861304"/>
          </a:xfrm>
          <a:prstGeom prst="rect">
            <a:avLst/>
          </a:prstGeom>
          <a:solidFill>
            <a:schemeClr val="tx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ID"/>
          </a:p>
        </p:txBody>
      </p:sp>
      <p:sp>
        <p:nvSpPr>
          <p:cNvPr id="6" name="Title 5"/>
          <p:cNvSpPr>
            <a:spLocks noGrp="1"/>
          </p:cNvSpPr>
          <p:nvPr>
            <p:ph type="title"/>
          </p:nvPr>
        </p:nvSpPr>
        <p:spPr>
          <a:xfrm>
            <a:off x="1226692" y="34768"/>
            <a:ext cx="10515600" cy="884555"/>
          </a:xfrm>
        </p:spPr>
        <p:txBody>
          <a:bodyPr/>
          <a:lstStyle/>
          <a:p>
            <a:r>
              <a:rPr lang="en-US"/>
              <a:t>ML Model Accuracies</a:t>
            </a:r>
          </a:p>
        </p:txBody>
      </p:sp>
      <p:graphicFrame>
        <p:nvGraphicFramePr>
          <p:cNvPr id="29" name="Chart 28"/>
          <p:cNvGraphicFramePr/>
          <p:nvPr/>
        </p:nvGraphicFramePr>
        <p:xfrm>
          <a:off x="1254790" y="3759856"/>
          <a:ext cx="1841732" cy="1588912"/>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flipH="1">
            <a:off x="1518765" y="4347777"/>
            <a:ext cx="1400870" cy="584775"/>
          </a:xfrm>
          <a:prstGeom prst="rect">
            <a:avLst/>
          </a:prstGeom>
          <a:noFill/>
        </p:spPr>
        <p:txBody>
          <a:bodyPr wrap="square" rtlCol="0">
            <a:spAutoFit/>
          </a:bodyPr>
          <a:lstStyle/>
          <a:p>
            <a:pPr algn="ctr"/>
            <a:r>
              <a:rPr lang="en-US" sz="3200" b="1">
                <a:solidFill>
                  <a:schemeClr val="accent1"/>
                </a:solidFill>
                <a:latin typeface="+mj-lt"/>
              </a:rPr>
              <a:t>55%</a:t>
            </a:r>
          </a:p>
        </p:txBody>
      </p:sp>
      <p:cxnSp>
        <p:nvCxnSpPr>
          <p:cNvPr id="3" name="Straight Connector 2"/>
          <p:cNvCxnSpPr>
            <a:cxnSpLocks/>
          </p:cNvCxnSpPr>
          <p:nvPr/>
        </p:nvCxnSpPr>
        <p:spPr>
          <a:xfrm>
            <a:off x="4270176" y="1709928"/>
            <a:ext cx="0" cy="4077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7944126" y="1709928"/>
            <a:ext cx="0" cy="406709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2D3E93-0569-9D4D-E517-5CB257BDC06F}"/>
              </a:ext>
            </a:extLst>
          </p:cNvPr>
          <p:cNvSpPr>
            <a:spLocks/>
          </p:cNvSpPr>
          <p:nvPr/>
        </p:nvSpPr>
        <p:spPr bwMode="auto">
          <a:xfrm>
            <a:off x="461833" y="1290560"/>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Classic</a:t>
            </a:r>
            <a:endParaRPr lang="en-US" sz="2400" b="1" i="1">
              <a:solidFill>
                <a:schemeClr val="bg1"/>
              </a:solidFill>
              <a:latin typeface="Aparajita" panose="02020603050405020304" pitchFamily="18" charset="0"/>
              <a:cs typeface="Aparajita" panose="02020603050405020304" pitchFamily="18" charset="0"/>
            </a:endParaRPr>
          </a:p>
        </p:txBody>
      </p:sp>
      <p:sp>
        <p:nvSpPr>
          <p:cNvPr id="12" name="Rectangle 11">
            <a:extLst>
              <a:ext uri="{FF2B5EF4-FFF2-40B4-BE49-F238E27FC236}">
                <a16:creationId xmlns:a16="http://schemas.microsoft.com/office/drawing/2014/main" id="{1A1FBACA-B868-1061-7B03-EFB2C66833D5}"/>
              </a:ext>
            </a:extLst>
          </p:cNvPr>
          <p:cNvSpPr>
            <a:spLocks/>
          </p:cNvSpPr>
          <p:nvPr/>
        </p:nvSpPr>
        <p:spPr bwMode="auto">
          <a:xfrm>
            <a:off x="4449729" y="1391688"/>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Advanced</a:t>
            </a:r>
            <a:endParaRPr lang="en-US" sz="2400" b="1" i="1">
              <a:solidFill>
                <a:schemeClr val="bg1"/>
              </a:solidFill>
              <a:latin typeface="Aparajita" panose="02020603050405020304" pitchFamily="18" charset="0"/>
              <a:cs typeface="Aparajita" panose="02020603050405020304" pitchFamily="18" charset="0"/>
            </a:endParaRPr>
          </a:p>
        </p:txBody>
      </p:sp>
      <p:sp>
        <p:nvSpPr>
          <p:cNvPr id="13" name="Rectangle 12">
            <a:extLst>
              <a:ext uri="{FF2B5EF4-FFF2-40B4-BE49-F238E27FC236}">
                <a16:creationId xmlns:a16="http://schemas.microsoft.com/office/drawing/2014/main" id="{1464968C-190A-0FB1-C0A5-6DF9E1C7E72E}"/>
              </a:ext>
            </a:extLst>
          </p:cNvPr>
          <p:cNvSpPr>
            <a:spLocks/>
          </p:cNvSpPr>
          <p:nvPr/>
        </p:nvSpPr>
        <p:spPr bwMode="auto">
          <a:xfrm>
            <a:off x="8473568" y="1348556"/>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Frontier</a:t>
            </a:r>
            <a:endParaRPr lang="en-US" sz="2400" b="1" i="1">
              <a:solidFill>
                <a:schemeClr val="bg1"/>
              </a:solidFill>
              <a:latin typeface="Aparajita" panose="02020603050405020304" pitchFamily="18" charset="0"/>
              <a:cs typeface="Aparajita" panose="02020603050405020304" pitchFamily="18" charset="0"/>
            </a:endParaRPr>
          </a:p>
        </p:txBody>
      </p:sp>
      <p:graphicFrame>
        <p:nvGraphicFramePr>
          <p:cNvPr id="21" name="Chart 20">
            <a:extLst>
              <a:ext uri="{FF2B5EF4-FFF2-40B4-BE49-F238E27FC236}">
                <a16:creationId xmlns:a16="http://schemas.microsoft.com/office/drawing/2014/main" id="{B32AA0D5-5018-DD93-62D4-D9AB4471AEDF}"/>
              </a:ext>
            </a:extLst>
          </p:cNvPr>
          <p:cNvGraphicFramePr/>
          <p:nvPr/>
        </p:nvGraphicFramePr>
        <p:xfrm>
          <a:off x="1077903" y="1840088"/>
          <a:ext cx="1841732" cy="1588912"/>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E3959864-E3B6-D39A-F75B-F98D8130E249}"/>
              </a:ext>
            </a:extLst>
          </p:cNvPr>
          <p:cNvSpPr txBox="1"/>
          <p:nvPr/>
        </p:nvSpPr>
        <p:spPr>
          <a:xfrm flipH="1">
            <a:off x="1503498" y="2450748"/>
            <a:ext cx="1400870" cy="584775"/>
          </a:xfrm>
          <a:prstGeom prst="rect">
            <a:avLst/>
          </a:prstGeom>
          <a:noFill/>
        </p:spPr>
        <p:txBody>
          <a:bodyPr wrap="square" rtlCol="0">
            <a:spAutoFit/>
          </a:bodyPr>
          <a:lstStyle/>
          <a:p>
            <a:pPr algn="ctr"/>
            <a:r>
              <a:rPr lang="en-US" sz="3200" b="1">
                <a:solidFill>
                  <a:schemeClr val="accent1"/>
                </a:solidFill>
                <a:latin typeface="+mj-lt"/>
              </a:rPr>
              <a:t>75%</a:t>
            </a:r>
          </a:p>
        </p:txBody>
      </p:sp>
      <p:graphicFrame>
        <p:nvGraphicFramePr>
          <p:cNvPr id="24" name="Chart 23">
            <a:extLst>
              <a:ext uri="{FF2B5EF4-FFF2-40B4-BE49-F238E27FC236}">
                <a16:creationId xmlns:a16="http://schemas.microsoft.com/office/drawing/2014/main" id="{65FA6D0E-0F0B-7468-B571-5652D7174E6C}"/>
              </a:ext>
            </a:extLst>
          </p:cNvPr>
          <p:cNvGraphicFramePr/>
          <p:nvPr/>
        </p:nvGraphicFramePr>
        <p:xfrm>
          <a:off x="3962068" y="1892288"/>
          <a:ext cx="1554185" cy="1322931"/>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030CF3DE-82A3-2B66-37B2-697C0568323D}"/>
              </a:ext>
            </a:extLst>
          </p:cNvPr>
          <p:cNvSpPr txBox="1"/>
          <p:nvPr/>
        </p:nvSpPr>
        <p:spPr>
          <a:xfrm flipH="1">
            <a:off x="4336306" y="2405689"/>
            <a:ext cx="1178021" cy="584775"/>
          </a:xfrm>
          <a:prstGeom prst="rect">
            <a:avLst/>
          </a:prstGeom>
          <a:noFill/>
        </p:spPr>
        <p:txBody>
          <a:bodyPr wrap="square" rtlCol="0">
            <a:spAutoFit/>
          </a:bodyPr>
          <a:lstStyle/>
          <a:p>
            <a:pPr algn="ctr"/>
            <a:r>
              <a:rPr lang="en-US" sz="3200" b="1">
                <a:solidFill>
                  <a:schemeClr val="accent1"/>
                </a:solidFill>
                <a:latin typeface="+mj-lt"/>
              </a:rPr>
              <a:t>85%</a:t>
            </a:r>
          </a:p>
        </p:txBody>
      </p:sp>
      <p:graphicFrame>
        <p:nvGraphicFramePr>
          <p:cNvPr id="27" name="Chart 26">
            <a:extLst>
              <a:ext uri="{FF2B5EF4-FFF2-40B4-BE49-F238E27FC236}">
                <a16:creationId xmlns:a16="http://schemas.microsoft.com/office/drawing/2014/main" id="{E5EDF218-FF1C-D433-935F-C1E7D55A58EF}"/>
              </a:ext>
            </a:extLst>
          </p:cNvPr>
          <p:cNvGraphicFramePr/>
          <p:nvPr/>
        </p:nvGraphicFramePr>
        <p:xfrm>
          <a:off x="3940502" y="3125815"/>
          <a:ext cx="1554185" cy="132293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13B6E6F2-AFE4-3E53-35B9-D07428558DB6}"/>
              </a:ext>
            </a:extLst>
          </p:cNvPr>
          <p:cNvSpPr txBox="1"/>
          <p:nvPr/>
        </p:nvSpPr>
        <p:spPr>
          <a:xfrm flipH="1">
            <a:off x="4314740" y="3621287"/>
            <a:ext cx="1178021" cy="584775"/>
          </a:xfrm>
          <a:prstGeom prst="rect">
            <a:avLst/>
          </a:prstGeom>
          <a:noFill/>
        </p:spPr>
        <p:txBody>
          <a:bodyPr wrap="square" rtlCol="0">
            <a:spAutoFit/>
          </a:bodyPr>
          <a:lstStyle/>
          <a:p>
            <a:pPr algn="ctr"/>
            <a:r>
              <a:rPr lang="en-US" sz="3200" b="1">
                <a:solidFill>
                  <a:schemeClr val="accent1"/>
                </a:solidFill>
                <a:latin typeface="+mj-lt"/>
              </a:rPr>
              <a:t>57%</a:t>
            </a:r>
          </a:p>
        </p:txBody>
      </p:sp>
      <p:graphicFrame>
        <p:nvGraphicFramePr>
          <p:cNvPr id="42" name="Chart 41">
            <a:extLst>
              <a:ext uri="{FF2B5EF4-FFF2-40B4-BE49-F238E27FC236}">
                <a16:creationId xmlns:a16="http://schemas.microsoft.com/office/drawing/2014/main" id="{DAC90994-5F0E-A2F0-7741-65C959641B19}"/>
              </a:ext>
            </a:extLst>
          </p:cNvPr>
          <p:cNvGraphicFramePr/>
          <p:nvPr/>
        </p:nvGraphicFramePr>
        <p:xfrm>
          <a:off x="3998881" y="4351180"/>
          <a:ext cx="1554185" cy="1322931"/>
        </p:xfrm>
        <a:graphic>
          <a:graphicData uri="http://schemas.openxmlformats.org/drawingml/2006/chart">
            <c:chart xmlns:c="http://schemas.openxmlformats.org/drawingml/2006/chart" xmlns:r="http://schemas.openxmlformats.org/officeDocument/2006/relationships" r:id="rId6"/>
          </a:graphicData>
        </a:graphic>
      </p:graphicFrame>
      <p:sp>
        <p:nvSpPr>
          <p:cNvPr id="43" name="TextBox 42">
            <a:extLst>
              <a:ext uri="{FF2B5EF4-FFF2-40B4-BE49-F238E27FC236}">
                <a16:creationId xmlns:a16="http://schemas.microsoft.com/office/drawing/2014/main" id="{CC13265E-D188-5D8C-CAF4-C86772958538}"/>
              </a:ext>
            </a:extLst>
          </p:cNvPr>
          <p:cNvSpPr txBox="1"/>
          <p:nvPr/>
        </p:nvSpPr>
        <p:spPr>
          <a:xfrm flipH="1">
            <a:off x="4302746" y="4882370"/>
            <a:ext cx="1178021" cy="584775"/>
          </a:xfrm>
          <a:prstGeom prst="rect">
            <a:avLst/>
          </a:prstGeom>
          <a:noFill/>
        </p:spPr>
        <p:txBody>
          <a:bodyPr wrap="square" rtlCol="0">
            <a:spAutoFit/>
          </a:bodyPr>
          <a:lstStyle/>
          <a:p>
            <a:pPr algn="ctr"/>
            <a:r>
              <a:rPr lang="en-US" sz="3200" b="1">
                <a:solidFill>
                  <a:schemeClr val="accent1"/>
                </a:solidFill>
                <a:latin typeface="+mj-lt"/>
              </a:rPr>
              <a:t>48%</a:t>
            </a:r>
          </a:p>
        </p:txBody>
      </p:sp>
      <p:graphicFrame>
        <p:nvGraphicFramePr>
          <p:cNvPr id="44" name="Chart 43">
            <a:extLst>
              <a:ext uri="{FF2B5EF4-FFF2-40B4-BE49-F238E27FC236}">
                <a16:creationId xmlns:a16="http://schemas.microsoft.com/office/drawing/2014/main" id="{34317C6F-81B9-97C3-0156-59BDB51057E4}"/>
              </a:ext>
            </a:extLst>
          </p:cNvPr>
          <p:cNvGraphicFramePr/>
          <p:nvPr/>
        </p:nvGraphicFramePr>
        <p:xfrm>
          <a:off x="9133783" y="1834779"/>
          <a:ext cx="1841732" cy="1588912"/>
        </p:xfrm>
        <a:graphic>
          <a:graphicData uri="http://schemas.openxmlformats.org/drawingml/2006/chart">
            <c:chart xmlns:c="http://schemas.openxmlformats.org/drawingml/2006/chart" xmlns:r="http://schemas.openxmlformats.org/officeDocument/2006/relationships" r:id="rId7"/>
          </a:graphicData>
        </a:graphic>
      </p:graphicFrame>
      <p:sp>
        <p:nvSpPr>
          <p:cNvPr id="45" name="TextBox 44">
            <a:extLst>
              <a:ext uri="{FF2B5EF4-FFF2-40B4-BE49-F238E27FC236}">
                <a16:creationId xmlns:a16="http://schemas.microsoft.com/office/drawing/2014/main" id="{9D7377A4-7A14-47D0-8782-DBC500A321BB}"/>
              </a:ext>
            </a:extLst>
          </p:cNvPr>
          <p:cNvSpPr txBox="1"/>
          <p:nvPr/>
        </p:nvSpPr>
        <p:spPr>
          <a:xfrm flipH="1">
            <a:off x="9601474" y="2420067"/>
            <a:ext cx="1400870" cy="584775"/>
          </a:xfrm>
          <a:prstGeom prst="rect">
            <a:avLst/>
          </a:prstGeom>
          <a:noFill/>
        </p:spPr>
        <p:txBody>
          <a:bodyPr wrap="square" rtlCol="0">
            <a:spAutoFit/>
          </a:bodyPr>
          <a:lstStyle/>
          <a:p>
            <a:pPr algn="ctr"/>
            <a:r>
              <a:rPr lang="en-US" sz="3200" b="1">
                <a:solidFill>
                  <a:schemeClr val="accent1"/>
                </a:solidFill>
                <a:latin typeface="+mj-lt"/>
              </a:rPr>
              <a:t>59%</a:t>
            </a:r>
          </a:p>
        </p:txBody>
      </p:sp>
      <p:sp>
        <p:nvSpPr>
          <p:cNvPr id="46" name="Rectangle 45">
            <a:extLst>
              <a:ext uri="{FF2B5EF4-FFF2-40B4-BE49-F238E27FC236}">
                <a16:creationId xmlns:a16="http://schemas.microsoft.com/office/drawing/2014/main" id="{58146F71-E70F-CE79-C889-AB94AF34704E}"/>
              </a:ext>
            </a:extLst>
          </p:cNvPr>
          <p:cNvSpPr>
            <a:spLocks/>
          </p:cNvSpPr>
          <p:nvPr/>
        </p:nvSpPr>
        <p:spPr bwMode="auto">
          <a:xfrm>
            <a:off x="437399" y="3370769"/>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Logit</a:t>
            </a:r>
            <a:endParaRPr lang="en-US" sz="2200" b="1" i="1">
              <a:solidFill>
                <a:schemeClr val="bg1"/>
              </a:solidFill>
              <a:latin typeface="Aparajita" panose="02020603050405020304" pitchFamily="18" charset="0"/>
              <a:cs typeface="Aparajita" panose="02020603050405020304" pitchFamily="18" charset="0"/>
            </a:endParaRPr>
          </a:p>
        </p:txBody>
      </p:sp>
      <p:sp>
        <p:nvSpPr>
          <p:cNvPr id="47" name="Rectangle 46">
            <a:extLst>
              <a:ext uri="{FF2B5EF4-FFF2-40B4-BE49-F238E27FC236}">
                <a16:creationId xmlns:a16="http://schemas.microsoft.com/office/drawing/2014/main" id="{35ECE72D-114C-6B36-9FE3-D0634D31943D}"/>
              </a:ext>
            </a:extLst>
          </p:cNvPr>
          <p:cNvSpPr>
            <a:spLocks/>
          </p:cNvSpPr>
          <p:nvPr/>
        </p:nvSpPr>
        <p:spPr bwMode="auto">
          <a:xfrm>
            <a:off x="408309" y="5361570"/>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Naïve Bayes</a:t>
            </a:r>
            <a:endParaRPr lang="en-US" sz="2200" b="1" i="1">
              <a:solidFill>
                <a:schemeClr val="bg1"/>
              </a:solidFill>
              <a:latin typeface="Aparajita" panose="02020603050405020304" pitchFamily="18" charset="0"/>
              <a:cs typeface="Aparajita" panose="02020603050405020304" pitchFamily="18" charset="0"/>
            </a:endParaRPr>
          </a:p>
        </p:txBody>
      </p:sp>
      <p:sp>
        <p:nvSpPr>
          <p:cNvPr id="48" name="Rectangle 47">
            <a:extLst>
              <a:ext uri="{FF2B5EF4-FFF2-40B4-BE49-F238E27FC236}">
                <a16:creationId xmlns:a16="http://schemas.microsoft.com/office/drawing/2014/main" id="{15D96E74-8555-FDC3-7519-99436776CC1E}"/>
              </a:ext>
            </a:extLst>
          </p:cNvPr>
          <p:cNvSpPr>
            <a:spLocks/>
          </p:cNvSpPr>
          <p:nvPr/>
        </p:nvSpPr>
        <p:spPr bwMode="auto">
          <a:xfrm>
            <a:off x="5110510" y="2258561"/>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sym typeface="Open Sans Light" charset="0"/>
              </a:rPr>
              <a:t>Linear Support Vector </a:t>
            </a:r>
          </a:p>
          <a:p>
            <a:pPr>
              <a:lnSpc>
                <a:spcPct val="70000"/>
              </a:lnSpc>
            </a:pPr>
            <a:r>
              <a:rPr lang="en-US" sz="2200" b="1" i="1">
                <a:solidFill>
                  <a:schemeClr val="bg1"/>
                </a:solidFill>
                <a:latin typeface="Aparajita"/>
                <a:ea typeface="ＭＳ Ｐゴシック"/>
                <a:cs typeface="Aparajita"/>
                <a:sym typeface="Open Sans Light" charset="0"/>
              </a:rPr>
              <a:t>Classifier</a:t>
            </a:r>
            <a:endParaRPr lang="en-US" sz="2200" b="1" i="1">
              <a:solidFill>
                <a:schemeClr val="bg1"/>
              </a:solidFill>
              <a:latin typeface="Aparajita"/>
              <a:cs typeface="Aparajita"/>
            </a:endParaRPr>
          </a:p>
        </p:txBody>
      </p:sp>
      <p:sp>
        <p:nvSpPr>
          <p:cNvPr id="49" name="Rectangle 48">
            <a:extLst>
              <a:ext uri="{FF2B5EF4-FFF2-40B4-BE49-F238E27FC236}">
                <a16:creationId xmlns:a16="http://schemas.microsoft.com/office/drawing/2014/main" id="{5E9F30AF-36D2-2BBA-2B23-5A4FCB85EBC8}"/>
              </a:ext>
            </a:extLst>
          </p:cNvPr>
          <p:cNvSpPr>
            <a:spLocks/>
          </p:cNvSpPr>
          <p:nvPr/>
        </p:nvSpPr>
        <p:spPr bwMode="auto">
          <a:xfrm>
            <a:off x="4857603" y="3650247"/>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Decision Tree</a:t>
            </a:r>
            <a:endParaRPr lang="en-US" sz="2200" b="1" i="1">
              <a:solidFill>
                <a:schemeClr val="bg1"/>
              </a:solidFill>
              <a:latin typeface="Aparajita" panose="02020603050405020304" pitchFamily="18" charset="0"/>
              <a:cs typeface="Aparajita" panose="02020603050405020304" pitchFamily="18" charset="0"/>
            </a:endParaRPr>
          </a:p>
        </p:txBody>
      </p:sp>
      <p:sp>
        <p:nvSpPr>
          <p:cNvPr id="50" name="Rectangle 49">
            <a:extLst>
              <a:ext uri="{FF2B5EF4-FFF2-40B4-BE49-F238E27FC236}">
                <a16:creationId xmlns:a16="http://schemas.microsoft.com/office/drawing/2014/main" id="{3742289B-721C-4EF3-A2ED-F75C974C803F}"/>
              </a:ext>
            </a:extLst>
          </p:cNvPr>
          <p:cNvSpPr>
            <a:spLocks/>
          </p:cNvSpPr>
          <p:nvPr/>
        </p:nvSpPr>
        <p:spPr bwMode="auto">
          <a:xfrm>
            <a:off x="4864007" y="4929694"/>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Random Forest</a:t>
            </a:r>
            <a:endParaRPr lang="en-US" sz="2200" b="1" i="1">
              <a:solidFill>
                <a:schemeClr val="bg1"/>
              </a:solidFill>
              <a:latin typeface="Aparajita" panose="02020603050405020304" pitchFamily="18" charset="0"/>
              <a:cs typeface="Aparajita" panose="02020603050405020304" pitchFamily="18" charset="0"/>
            </a:endParaRPr>
          </a:p>
        </p:txBody>
      </p:sp>
      <p:sp>
        <p:nvSpPr>
          <p:cNvPr id="51" name="Rectangle 50">
            <a:extLst>
              <a:ext uri="{FF2B5EF4-FFF2-40B4-BE49-F238E27FC236}">
                <a16:creationId xmlns:a16="http://schemas.microsoft.com/office/drawing/2014/main" id="{A21F4136-A697-4FDE-998D-CF5C6D566C84}"/>
              </a:ext>
            </a:extLst>
          </p:cNvPr>
          <p:cNvSpPr>
            <a:spLocks/>
          </p:cNvSpPr>
          <p:nvPr/>
        </p:nvSpPr>
        <p:spPr bwMode="auto">
          <a:xfrm>
            <a:off x="8475516" y="3348727"/>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BERT</a:t>
            </a:r>
            <a:endParaRPr lang="en-US" sz="2200" b="1" i="1">
              <a:solidFill>
                <a:schemeClr val="bg1"/>
              </a:solidFill>
              <a:latin typeface="Aparajita" panose="02020603050405020304" pitchFamily="18" charset="0"/>
              <a:cs typeface="Aparajita" panose="02020603050405020304" pitchFamily="18" charset="0"/>
            </a:endParaRPr>
          </a:p>
        </p:txBody>
      </p:sp>
      <p:pic>
        <p:nvPicPr>
          <p:cNvPr id="2" name="Graphic 4" descr="Star with solid fill">
            <a:extLst>
              <a:ext uri="{FF2B5EF4-FFF2-40B4-BE49-F238E27FC236}">
                <a16:creationId xmlns:a16="http://schemas.microsoft.com/office/drawing/2014/main" id="{E5326D21-4A40-4E29-B3A5-7764EF596A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29538" y="1883434"/>
            <a:ext cx="645459" cy="654424"/>
          </a:xfrm>
          <a:prstGeom prst="rect">
            <a:avLst/>
          </a:prstGeom>
        </p:spPr>
      </p:pic>
      <p:graphicFrame>
        <p:nvGraphicFramePr>
          <p:cNvPr id="20" name="Chart 19">
            <a:extLst>
              <a:ext uri="{FF2B5EF4-FFF2-40B4-BE49-F238E27FC236}">
                <a16:creationId xmlns:a16="http://schemas.microsoft.com/office/drawing/2014/main" id="{1A747C7B-2005-ADBB-320F-884913FD4CE8}"/>
              </a:ext>
            </a:extLst>
          </p:cNvPr>
          <p:cNvGraphicFramePr/>
          <p:nvPr/>
        </p:nvGraphicFramePr>
        <p:xfrm>
          <a:off x="3508252" y="5578051"/>
          <a:ext cx="2274827" cy="1376552"/>
        </p:xfrm>
        <a:graphic>
          <a:graphicData uri="http://schemas.openxmlformats.org/drawingml/2006/chart">
            <c:chart xmlns:c="http://schemas.openxmlformats.org/drawingml/2006/chart" xmlns:r="http://schemas.openxmlformats.org/officeDocument/2006/relationships" r:id="rId10"/>
          </a:graphicData>
        </a:graphic>
      </p:graphicFrame>
      <p:sp>
        <p:nvSpPr>
          <p:cNvPr id="30" name="TextBox 29">
            <a:extLst>
              <a:ext uri="{FF2B5EF4-FFF2-40B4-BE49-F238E27FC236}">
                <a16:creationId xmlns:a16="http://schemas.microsoft.com/office/drawing/2014/main" id="{43B8279C-86D2-2552-5C62-41C60C5497BD}"/>
              </a:ext>
            </a:extLst>
          </p:cNvPr>
          <p:cNvSpPr txBox="1"/>
          <p:nvPr/>
        </p:nvSpPr>
        <p:spPr>
          <a:xfrm flipH="1">
            <a:off x="4327087" y="6064388"/>
            <a:ext cx="1134889" cy="584775"/>
          </a:xfrm>
          <a:prstGeom prst="rect">
            <a:avLst/>
          </a:prstGeom>
          <a:noFill/>
        </p:spPr>
        <p:txBody>
          <a:bodyPr wrap="square" lIns="91440" tIns="45720" rIns="91440" bIns="45720" rtlCol="0" anchor="t">
            <a:spAutoFit/>
          </a:bodyPr>
          <a:lstStyle/>
          <a:p>
            <a:pPr algn="ctr"/>
            <a:r>
              <a:rPr lang="en-US" sz="3200" b="1">
                <a:solidFill>
                  <a:schemeClr val="accent1"/>
                </a:solidFill>
                <a:latin typeface="+mj-lt"/>
              </a:rPr>
              <a:t>84%</a:t>
            </a:r>
          </a:p>
        </p:txBody>
      </p:sp>
      <p:sp>
        <p:nvSpPr>
          <p:cNvPr id="31" name="Rectangle 30">
            <a:extLst>
              <a:ext uri="{FF2B5EF4-FFF2-40B4-BE49-F238E27FC236}">
                <a16:creationId xmlns:a16="http://schemas.microsoft.com/office/drawing/2014/main" id="{5317E837-F6AE-0F81-6DD9-9CB06B91F3F5}"/>
              </a:ext>
            </a:extLst>
          </p:cNvPr>
          <p:cNvSpPr>
            <a:spLocks/>
          </p:cNvSpPr>
          <p:nvPr/>
        </p:nvSpPr>
        <p:spPr bwMode="auto">
          <a:xfrm>
            <a:off x="4907138" y="6144580"/>
            <a:ext cx="3533067"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rPr>
              <a:t>Support Vector </a:t>
            </a:r>
            <a:endParaRPr lang="en-US" sz="2200" b="1" i="1">
              <a:solidFill>
                <a:schemeClr val="bg1"/>
              </a:solidFill>
              <a:latin typeface="Aparajita" panose="02020603050405020304" pitchFamily="18" charset="0"/>
              <a:ea typeface="ＭＳ Ｐゴシック"/>
              <a:cs typeface="Aparajita" panose="02020603050405020304" pitchFamily="18" charset="0"/>
            </a:endParaRPr>
          </a:p>
          <a:p>
            <a:pPr>
              <a:lnSpc>
                <a:spcPct val="70000"/>
              </a:lnSpc>
            </a:pPr>
            <a:r>
              <a:rPr lang="en-US" sz="2200" b="1" i="1">
                <a:solidFill>
                  <a:schemeClr val="bg1"/>
                </a:solidFill>
                <a:latin typeface="Aparajita"/>
                <a:ea typeface="ＭＳ Ｐゴシック"/>
                <a:cs typeface="Aparajita"/>
              </a:rPr>
              <a:t>Classifier</a:t>
            </a:r>
            <a:endParaRPr lang="en-US" sz="2200" b="1" i="1">
              <a:solidFill>
                <a:schemeClr val="bg1"/>
              </a:solidFill>
              <a:latin typeface="Aparajita" panose="02020603050405020304" pitchFamily="18" charset="0"/>
              <a:ea typeface="ＭＳ Ｐゴシック"/>
              <a:cs typeface="Aparajita" panose="02020603050405020304" pitchFamily="18" charset="0"/>
            </a:endParaRPr>
          </a:p>
        </p:txBody>
      </p:sp>
      <p:cxnSp>
        <p:nvCxnSpPr>
          <p:cNvPr id="7" name="Straight Arrow Connector 6">
            <a:extLst>
              <a:ext uri="{FF2B5EF4-FFF2-40B4-BE49-F238E27FC236}">
                <a16:creationId xmlns:a16="http://schemas.microsoft.com/office/drawing/2014/main" id="{166CDE34-09E3-A047-7A8D-FDCD66E0ED4E}"/>
              </a:ext>
            </a:extLst>
          </p:cNvPr>
          <p:cNvCxnSpPr>
            <a:cxnSpLocks/>
          </p:cNvCxnSpPr>
          <p:nvPr/>
        </p:nvCxnSpPr>
        <p:spPr>
          <a:xfrm flipV="1">
            <a:off x="8748397" y="3188681"/>
            <a:ext cx="770772" cy="794432"/>
          </a:xfrm>
          <a:prstGeom prst="straightConnector1">
            <a:avLst/>
          </a:prstGeom>
          <a:ln w="1079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31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22" presetClass="entr" presetSubtype="1"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5500"/>
                            </p:stCondLst>
                            <p:childTnLst>
                              <p:par>
                                <p:cTn id="60" presetID="22" presetClass="entr" presetSubtype="1" fill="hold" grpId="0"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childTnLst>
                          </p:cTn>
                        </p:par>
                        <p:par>
                          <p:cTn id="63" fill="hold">
                            <p:stCondLst>
                              <p:cond delay="6000"/>
                            </p:stCondLst>
                            <p:childTnLst>
                              <p:par>
                                <p:cTn id="64" presetID="53" presetClass="entr" presetSubtype="16"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childTnLst>
                          </p:cTn>
                        </p:par>
                        <p:par>
                          <p:cTn id="69" fill="hold">
                            <p:stCondLst>
                              <p:cond delay="6500"/>
                            </p:stCondLst>
                            <p:childTnLst>
                              <p:par>
                                <p:cTn id="70" presetID="22" presetClass="entr" presetSubtype="1" fill="hold" grpId="0"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up)">
                                      <p:cBhvr>
                                        <p:cTn id="72" dur="500"/>
                                        <p:tgtEl>
                                          <p:spTgt spid="44"/>
                                        </p:tgtEl>
                                      </p:cBhvr>
                                    </p:animEffect>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ppt_w</p:attrName>
                                        </p:attrNameLst>
                                      </p:cBhvr>
                                      <p:tavLst>
                                        <p:tav tm="0">
                                          <p:val>
                                            <p:fltVal val="0"/>
                                          </p:val>
                                        </p:tav>
                                        <p:tav tm="100000">
                                          <p:val>
                                            <p:strVal val="#ppt_w"/>
                                          </p:val>
                                        </p:tav>
                                      </p:tavLst>
                                    </p:anim>
                                    <p:anim calcmode="lin" valueType="num">
                                      <p:cBhvr>
                                        <p:cTn id="77" dur="500" fill="hold"/>
                                        <p:tgtEl>
                                          <p:spTgt spid="45"/>
                                        </p:tgtEl>
                                        <p:attrNameLst>
                                          <p:attrName>ppt_h</p:attrName>
                                        </p:attrNameLst>
                                      </p:cBhvr>
                                      <p:tavLst>
                                        <p:tav tm="0">
                                          <p:val>
                                            <p:fltVal val="0"/>
                                          </p:val>
                                        </p:tav>
                                        <p:tav tm="100000">
                                          <p:val>
                                            <p:strVal val="#ppt_h"/>
                                          </p:val>
                                        </p:tav>
                                      </p:tavLst>
                                    </p:anim>
                                    <p:animEffect transition="in" filter="fade">
                                      <p:cBhvr>
                                        <p:cTn id="78" dur="500"/>
                                        <p:tgtEl>
                                          <p:spTgt spid="45"/>
                                        </p:tgtEl>
                                      </p:cBhvr>
                                    </p:animEffect>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up)">
                                      <p:cBhvr>
                                        <p:cTn id="82" dur="500"/>
                                        <p:tgtEl>
                                          <p:spTgt spid="20"/>
                                        </p:tgtEl>
                                      </p:cBhvr>
                                    </p:animEffect>
                                  </p:childTnLst>
                                </p:cTn>
                              </p:par>
                            </p:childTnLst>
                          </p:cTn>
                        </p:par>
                        <p:par>
                          <p:cTn id="83" fill="hold">
                            <p:stCondLst>
                              <p:cond delay="8000"/>
                            </p:stCondLst>
                            <p:childTnLst>
                              <p:par>
                                <p:cTn id="84" presetID="53" presetClass="entr" presetSubtype="16"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500" fill="hold"/>
                                        <p:tgtEl>
                                          <p:spTgt spid="30"/>
                                        </p:tgtEl>
                                        <p:attrNameLst>
                                          <p:attrName>ppt_w</p:attrName>
                                        </p:attrNameLst>
                                      </p:cBhvr>
                                      <p:tavLst>
                                        <p:tav tm="0">
                                          <p:val>
                                            <p:fltVal val="0"/>
                                          </p:val>
                                        </p:tav>
                                        <p:tav tm="100000">
                                          <p:val>
                                            <p:strVal val="#ppt_w"/>
                                          </p:val>
                                        </p:tav>
                                      </p:tavLst>
                                    </p:anim>
                                    <p:anim calcmode="lin" valueType="num">
                                      <p:cBhvr>
                                        <p:cTn id="87" dur="500" fill="hold"/>
                                        <p:tgtEl>
                                          <p:spTgt spid="30"/>
                                        </p:tgtEl>
                                        <p:attrNameLst>
                                          <p:attrName>ppt_h</p:attrName>
                                        </p:attrNameLst>
                                      </p:cBhvr>
                                      <p:tavLst>
                                        <p:tav tm="0">
                                          <p:val>
                                            <p:fltVal val="0"/>
                                          </p:val>
                                        </p:tav>
                                        <p:tav tm="100000">
                                          <p:val>
                                            <p:strVal val="#ppt_h"/>
                                          </p:val>
                                        </p:tav>
                                      </p:tavLst>
                                    </p:anim>
                                    <p:animEffect transition="in" filter="fade">
                                      <p:cBhvr>
                                        <p:cTn id="8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Graphic spid="29" grpId="0">
        <p:bldAsOne/>
      </p:bldGraphic>
      <p:bldP spid="17" grpId="0"/>
      <p:bldGraphic spid="21" grpId="0">
        <p:bldAsOne/>
      </p:bldGraphic>
      <p:bldP spid="22" grpId="0"/>
      <p:bldGraphic spid="24" grpId="0">
        <p:bldAsOne/>
      </p:bldGraphic>
      <p:bldP spid="26" grpId="0"/>
      <p:bldGraphic spid="27" grpId="0">
        <p:bldAsOne/>
      </p:bldGraphic>
      <p:bldP spid="28" grpId="0"/>
      <p:bldGraphic spid="42" grpId="0">
        <p:bldAsOne/>
      </p:bldGraphic>
      <p:bldP spid="43" grpId="0"/>
      <p:bldGraphic spid="44" grpId="0">
        <p:bldAsOne/>
      </p:bldGraphic>
      <p:bldP spid="45" grpId="0"/>
      <p:bldGraphic spid="20" grpId="0">
        <p:bldAsOne/>
      </p:bldGraphic>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47AEF7-3539-0D38-99F6-54C308ECAF94}"/>
              </a:ext>
            </a:extLst>
          </p:cNvPr>
          <p:cNvSpPr>
            <a:spLocks/>
          </p:cNvSpPr>
          <p:nvPr/>
        </p:nvSpPr>
        <p:spPr bwMode="auto">
          <a:xfrm>
            <a:off x="976404" y="290194"/>
            <a:ext cx="8949787" cy="947884"/>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3000" b="1" u="sng">
                <a:solidFill>
                  <a:schemeClr val="tx1"/>
                </a:solidFill>
                <a:latin typeface="+mj-lt"/>
                <a:ea typeface="ＭＳ Ｐゴシック" charset="0"/>
                <a:cs typeface="Open Sans Light" charset="0"/>
                <a:sym typeface="Open Sans Light" charset="0"/>
              </a:rPr>
              <a:t>Recommendation to Recruiters on Craigslist</a:t>
            </a:r>
          </a:p>
        </p:txBody>
      </p:sp>
      <p:sp>
        <p:nvSpPr>
          <p:cNvPr id="4" name="TextBox 2">
            <a:extLst>
              <a:ext uri="{FF2B5EF4-FFF2-40B4-BE49-F238E27FC236}">
                <a16:creationId xmlns:a16="http://schemas.microsoft.com/office/drawing/2014/main" id="{4EDC2175-1968-64CF-66B8-CD6045FA0CAD}"/>
              </a:ext>
            </a:extLst>
          </p:cNvPr>
          <p:cNvSpPr txBox="1"/>
          <p:nvPr/>
        </p:nvSpPr>
        <p:spPr>
          <a:xfrm>
            <a:off x="885784" y="1153319"/>
            <a:ext cx="6936585" cy="2769989"/>
          </a:xfrm>
          <a:prstGeom prst="rect">
            <a:avLst/>
          </a:prstGeom>
          <a:noFill/>
        </p:spPr>
        <p:txBody>
          <a:bodyPr wrap="square" lIns="91440" tIns="45720" rIns="91440" bIns="45720" anchor="t">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buFont typeface="Arial" panose="020B0604020202020204" pitchFamily="34" charset="0"/>
              <a:buChar char="•"/>
            </a:pPr>
            <a:r>
              <a:rPr lang="en-US" sz="2000" i="1">
                <a:solidFill>
                  <a:schemeClr val="tx1"/>
                </a:solidFill>
                <a:latin typeface="Aparajita"/>
                <a:ea typeface="Open Sans Light"/>
                <a:cs typeface="Aparajita"/>
              </a:rPr>
              <a:t>Assigned the closest cluster and topic model to each job posting we have analyzed.</a:t>
            </a:r>
          </a:p>
          <a:p>
            <a:pPr algn="l"/>
            <a:endParaRPr lang="en-US" sz="2000" i="1">
              <a:solidFill>
                <a:schemeClr val="tx1"/>
              </a:solidFill>
              <a:latin typeface="Aparajita" panose="02020603050405020304" pitchFamily="18" charset="0"/>
              <a:ea typeface="Open Sans Light" panose="020B0306030504020204" pitchFamily="34" charset="0"/>
              <a:cs typeface="Aparajita" panose="02020603050405020304" pitchFamily="18" charset="0"/>
            </a:endParaRPr>
          </a:p>
          <a:p>
            <a:pPr marL="457200" indent="-457200" algn="l">
              <a:buFont typeface="Arial" panose="020B0604020202020204" pitchFamily="34" charset="0"/>
              <a:buChar char="•"/>
            </a:pPr>
            <a:r>
              <a:rPr lang="en-US" sz="2000" i="1">
                <a:solidFill>
                  <a:schemeClr val="tx1"/>
                </a:solidFill>
                <a:latin typeface="Aparajita"/>
                <a:ea typeface="Open Sans Light"/>
                <a:cs typeface="Aparajita"/>
              </a:rPr>
              <a:t>Cross checked the words in JD to top words in K- Means cluster and topic model.</a:t>
            </a:r>
          </a:p>
          <a:p>
            <a:pPr algn="l"/>
            <a:endParaRPr lang="en-US" sz="2000" i="1">
              <a:solidFill>
                <a:schemeClr val="tx1"/>
              </a:solidFill>
              <a:latin typeface="Aparajita" panose="02020603050405020304" pitchFamily="18" charset="0"/>
              <a:ea typeface="Open Sans Light" panose="020B0306030504020204" pitchFamily="34" charset="0"/>
              <a:cs typeface="Aparajita" panose="02020603050405020304" pitchFamily="18" charset="0"/>
            </a:endParaRPr>
          </a:p>
          <a:p>
            <a:pPr marL="457200" indent="-457200" algn="l">
              <a:buFont typeface="Arial" panose="020B0604020202020204" pitchFamily="34" charset="0"/>
              <a:buChar char="•"/>
            </a:pPr>
            <a:r>
              <a:rPr lang="en-US" sz="2000" i="1">
                <a:solidFill>
                  <a:schemeClr val="tx1"/>
                </a:solidFill>
                <a:latin typeface="Aparajita"/>
                <a:ea typeface="Open Sans Light"/>
                <a:cs typeface="Aparajita"/>
              </a:rPr>
              <a:t>If the words is not present it serves as a good keyword to be highlighted in the Job description.</a:t>
            </a:r>
          </a:p>
        </p:txBody>
      </p:sp>
      <p:sp>
        <p:nvSpPr>
          <p:cNvPr id="6" name="Rectangle: Rounded Corners 5">
            <a:extLst>
              <a:ext uri="{FF2B5EF4-FFF2-40B4-BE49-F238E27FC236}">
                <a16:creationId xmlns:a16="http://schemas.microsoft.com/office/drawing/2014/main" id="{A26A2485-B5DA-F32E-57FB-01057070C624}"/>
              </a:ext>
            </a:extLst>
          </p:cNvPr>
          <p:cNvSpPr/>
          <p:nvPr/>
        </p:nvSpPr>
        <p:spPr bwMode="auto">
          <a:xfrm>
            <a:off x="8653674" y="1673553"/>
            <a:ext cx="1718039" cy="638639"/>
          </a:xfrm>
          <a:prstGeom prst="roundRect">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lc="http://schemas.openxmlformats.org/drawingml/2006/lockedCanvas" xmlns="">
                <a:effectLst>
                  <a:outerShdw blurRad="63500" dist="38099" dir="2700000" algn="ctr" rotWithShape="0">
                    <a:schemeClr val="bg2">
                      <a:alpha val="74998"/>
                    </a:schemeClr>
                  </a:outerShdw>
                </a:effectLst>
              </a14:hiddenEffects>
            </a:ex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600">
                <a:solidFill>
                  <a:schemeClr val="bg1"/>
                </a:solidFill>
                <a:latin typeface="+mj-lt"/>
              </a:rPr>
              <a:t>Job Description Words</a:t>
            </a:r>
          </a:p>
        </p:txBody>
      </p:sp>
      <p:sp>
        <p:nvSpPr>
          <p:cNvPr id="7" name="Rectangle: Rounded Corners 6">
            <a:extLst>
              <a:ext uri="{FF2B5EF4-FFF2-40B4-BE49-F238E27FC236}">
                <a16:creationId xmlns:a16="http://schemas.microsoft.com/office/drawing/2014/main" id="{54CA29EB-61B5-B992-A88B-F17AD76A5EE1}"/>
              </a:ext>
            </a:extLst>
          </p:cNvPr>
          <p:cNvSpPr/>
          <p:nvPr/>
        </p:nvSpPr>
        <p:spPr bwMode="auto">
          <a:xfrm>
            <a:off x="7687699" y="3347424"/>
            <a:ext cx="1718039" cy="638639"/>
          </a:xfrm>
          <a:prstGeom prst="roundRect">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lc="http://schemas.openxmlformats.org/drawingml/2006/lockedCanvas" xmlns="">
                <a:effectLst>
                  <a:outerShdw blurRad="63500" dist="38099" dir="2700000" algn="ctr" rotWithShape="0">
                    <a:schemeClr val="bg2">
                      <a:alpha val="74998"/>
                    </a:schemeClr>
                  </a:outerShdw>
                </a:effectLst>
              </a14:hiddenEffects>
            </a:ex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600">
                <a:solidFill>
                  <a:schemeClr val="bg1"/>
                </a:solidFill>
                <a:latin typeface="+mj-lt"/>
              </a:rPr>
              <a:t>Topic Model Keywords</a:t>
            </a:r>
          </a:p>
        </p:txBody>
      </p:sp>
      <p:sp>
        <p:nvSpPr>
          <p:cNvPr id="8" name="Rectangle: Rounded Corners 7">
            <a:extLst>
              <a:ext uri="{FF2B5EF4-FFF2-40B4-BE49-F238E27FC236}">
                <a16:creationId xmlns:a16="http://schemas.microsoft.com/office/drawing/2014/main" id="{64BD5852-A852-1EEE-4A29-7DCFD3662525}"/>
              </a:ext>
            </a:extLst>
          </p:cNvPr>
          <p:cNvSpPr/>
          <p:nvPr/>
        </p:nvSpPr>
        <p:spPr bwMode="auto">
          <a:xfrm>
            <a:off x="9619259" y="3347424"/>
            <a:ext cx="1718039" cy="638639"/>
          </a:xfrm>
          <a:prstGeom prst="roundRect">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lc="http://schemas.openxmlformats.org/drawingml/2006/lockedCanvas" xmlns="">
                <a:effectLst>
                  <a:outerShdw blurRad="63500" dist="38099" dir="2700000" algn="ctr" rotWithShape="0">
                    <a:schemeClr val="bg2">
                      <a:alpha val="74998"/>
                    </a:schemeClr>
                  </a:outerShdw>
                </a:effectLst>
              </a14:hiddenEffects>
            </a:ex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600">
                <a:solidFill>
                  <a:schemeClr val="bg1"/>
                </a:solidFill>
                <a:latin typeface="+mj-lt"/>
              </a:rPr>
              <a:t>Top Cluster Keywords</a:t>
            </a:r>
          </a:p>
        </p:txBody>
      </p:sp>
      <p:sp>
        <p:nvSpPr>
          <p:cNvPr id="9" name="Down Arrow 3">
            <a:extLst>
              <a:ext uri="{FF2B5EF4-FFF2-40B4-BE49-F238E27FC236}">
                <a16:creationId xmlns:a16="http://schemas.microsoft.com/office/drawing/2014/main" id="{0DAAB4BD-2B88-DADB-2DB4-F1EB48749C03}"/>
              </a:ext>
            </a:extLst>
          </p:cNvPr>
          <p:cNvSpPr/>
          <p:nvPr/>
        </p:nvSpPr>
        <p:spPr bwMode="auto">
          <a:xfrm>
            <a:off x="9405349" y="4188550"/>
            <a:ext cx="213910" cy="630258"/>
          </a:xfrm>
          <a:prstGeom prst="downArrow">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lc="http://schemas.openxmlformats.org/drawingml/2006/lockedCanvas"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10" name="Rectangle: Rounded Corners 9">
            <a:extLst>
              <a:ext uri="{FF2B5EF4-FFF2-40B4-BE49-F238E27FC236}">
                <a16:creationId xmlns:a16="http://schemas.microsoft.com/office/drawing/2014/main" id="{780B6214-9AC6-D39F-AEAC-28E83E973F21}"/>
              </a:ext>
            </a:extLst>
          </p:cNvPr>
          <p:cNvSpPr/>
          <p:nvPr/>
        </p:nvSpPr>
        <p:spPr bwMode="auto">
          <a:xfrm>
            <a:off x="8653674" y="5021654"/>
            <a:ext cx="1718039" cy="638639"/>
          </a:xfrm>
          <a:prstGeom prst="roundRect">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lc="http://schemas.openxmlformats.org/drawingml/2006/lockedCanvas" xmlns="">
                <a:effectLst>
                  <a:outerShdw blurRad="63500" dist="38099" dir="2700000" algn="ctr" rotWithShape="0">
                    <a:schemeClr val="bg2">
                      <a:alpha val="74998"/>
                    </a:schemeClr>
                  </a:outerShdw>
                </a:effectLst>
              </a14:hiddenEffects>
            </a:ex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600">
                <a:solidFill>
                  <a:schemeClr val="bg1"/>
                </a:solidFill>
                <a:latin typeface="+mj-lt"/>
              </a:rPr>
              <a:t>Modify Job Description</a:t>
            </a:r>
          </a:p>
        </p:txBody>
      </p:sp>
      <p:sp>
        <p:nvSpPr>
          <p:cNvPr id="11" name="Down Arrow 11">
            <a:extLst>
              <a:ext uri="{FF2B5EF4-FFF2-40B4-BE49-F238E27FC236}">
                <a16:creationId xmlns:a16="http://schemas.microsoft.com/office/drawing/2014/main" id="{489C2FD5-5E99-FD61-42A8-C4CDFDCCD91F}"/>
              </a:ext>
            </a:extLst>
          </p:cNvPr>
          <p:cNvSpPr/>
          <p:nvPr/>
        </p:nvSpPr>
        <p:spPr bwMode="auto">
          <a:xfrm>
            <a:off x="9405738" y="2514679"/>
            <a:ext cx="213910" cy="630258"/>
          </a:xfrm>
          <a:prstGeom prst="downArrow">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lc="http://schemas.openxmlformats.org/drawingml/2006/lockedCanvas"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Tree>
    <p:extLst>
      <p:ext uri="{BB962C8B-B14F-4D97-AF65-F5344CB8AC3E}">
        <p14:creationId xmlns:p14="http://schemas.microsoft.com/office/powerpoint/2010/main" val="3168585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1BF8832E-647C-314A-A30E-191344F9D30C}"/>
              </a:ext>
            </a:extLst>
          </p:cNvPr>
          <p:cNvSpPr/>
          <p:nvPr/>
        </p:nvSpPr>
        <p:spPr>
          <a:xfrm>
            <a:off x="762057" y="969961"/>
            <a:ext cx="4202823" cy="4632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a:t>This is a great opportunity for someone who is passionate about childcare, enjoys working with children and is willing to put in the necessary hard work to be the best of the best. The Child Care Director will work closely with the management team to open the new academy, adapt our existing operations policies and procedures then implement programs that are both engaging and educational for the children in our care. Some key responsibilities include supervising employees and creating curriculum.  With a Christian setting (in the church building), being part of the ministry to children is important.  </a:t>
            </a:r>
          </a:p>
        </p:txBody>
      </p:sp>
      <p:sp>
        <p:nvSpPr>
          <p:cNvPr id="9" name="Oval 8">
            <a:extLst>
              <a:ext uri="{FF2B5EF4-FFF2-40B4-BE49-F238E27FC236}">
                <a16:creationId xmlns:a16="http://schemas.microsoft.com/office/drawing/2014/main" id="{B07D50BC-9F60-9D47-A928-D6C52EDD91B2}"/>
              </a:ext>
            </a:extLst>
          </p:cNvPr>
          <p:cNvSpPr/>
          <p:nvPr/>
        </p:nvSpPr>
        <p:spPr>
          <a:xfrm>
            <a:off x="5787781" y="2348378"/>
            <a:ext cx="1510337" cy="13785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Cluster</a:t>
            </a:r>
          </a:p>
          <a:p>
            <a:pPr algn="ctr"/>
            <a:endParaRPr lang="en-US" sz="900" dirty="0"/>
          </a:p>
          <a:p>
            <a:pPr algn="ctr"/>
            <a:endParaRPr lang="en-US" sz="900" dirty="0"/>
          </a:p>
          <a:p>
            <a:pPr algn="ctr"/>
            <a:r>
              <a:rPr lang="en-US" sz="900" dirty="0"/>
              <a:t>child', 'teacher', 'experience'</a:t>
            </a:r>
          </a:p>
        </p:txBody>
      </p:sp>
      <p:sp>
        <p:nvSpPr>
          <p:cNvPr id="10" name="Oval 9">
            <a:extLst>
              <a:ext uri="{FF2B5EF4-FFF2-40B4-BE49-F238E27FC236}">
                <a16:creationId xmlns:a16="http://schemas.microsoft.com/office/drawing/2014/main" id="{2E55F83C-AE08-424E-AB1F-AB71ECC7D7B3}"/>
              </a:ext>
            </a:extLst>
          </p:cNvPr>
          <p:cNvSpPr/>
          <p:nvPr/>
        </p:nvSpPr>
        <p:spPr>
          <a:xfrm>
            <a:off x="7655043" y="2348378"/>
            <a:ext cx="1510337" cy="1378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a:p>
            <a:pPr algn="ctr"/>
            <a:r>
              <a:rPr lang="en-US" sz="900" b="1" dirty="0"/>
              <a:t>Topic Modelling</a:t>
            </a:r>
          </a:p>
          <a:p>
            <a:pPr algn="ctr"/>
            <a:endParaRPr lang="en-US" sz="900" dirty="0"/>
          </a:p>
          <a:p>
            <a:pPr algn="ctr"/>
            <a:r>
              <a:rPr lang="en-US" sz="900" dirty="0"/>
              <a:t>‘experience', 'candidate', 'time', 'please', 'position', 'language'''</a:t>
            </a:r>
          </a:p>
        </p:txBody>
      </p:sp>
      <p:sp>
        <p:nvSpPr>
          <p:cNvPr id="12" name="Oval 11">
            <a:extLst>
              <a:ext uri="{FF2B5EF4-FFF2-40B4-BE49-F238E27FC236}">
                <a16:creationId xmlns:a16="http://schemas.microsoft.com/office/drawing/2014/main" id="{0C0DCC6B-E20A-E344-B9A2-A3D0B9A3474D}"/>
              </a:ext>
            </a:extLst>
          </p:cNvPr>
          <p:cNvSpPr/>
          <p:nvPr/>
        </p:nvSpPr>
        <p:spPr>
          <a:xfrm>
            <a:off x="6721413" y="3726946"/>
            <a:ext cx="1510336" cy="1378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t>Cluster and Topic Modelling</a:t>
            </a:r>
          </a:p>
          <a:p>
            <a:pPr algn="ctr"/>
            <a:endParaRPr lang="en-US" sz="900" b="1"/>
          </a:p>
          <a:p>
            <a:pPr algn="ctr"/>
            <a:endParaRPr lang="en-US" sz="900" b="1"/>
          </a:p>
          <a:p>
            <a:pPr algn="ctr"/>
            <a:r>
              <a:rPr lang="en-US" sz="900"/>
              <a:t>‘experience’</a:t>
            </a:r>
          </a:p>
        </p:txBody>
      </p:sp>
      <p:sp>
        <p:nvSpPr>
          <p:cNvPr id="14" name="Rounded Rectangle 13">
            <a:extLst>
              <a:ext uri="{FF2B5EF4-FFF2-40B4-BE49-F238E27FC236}">
                <a16:creationId xmlns:a16="http://schemas.microsoft.com/office/drawing/2014/main" id="{A253FBDB-5778-0345-907A-A427FAB74963}"/>
              </a:ext>
            </a:extLst>
          </p:cNvPr>
          <p:cNvSpPr/>
          <p:nvPr/>
        </p:nvSpPr>
        <p:spPr>
          <a:xfrm>
            <a:off x="5948744" y="1270692"/>
            <a:ext cx="2895790" cy="59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Missing Key Words</a:t>
            </a:r>
          </a:p>
        </p:txBody>
      </p:sp>
      <p:sp>
        <p:nvSpPr>
          <p:cNvPr id="4" name="Curved Right Arrow 3">
            <a:extLst>
              <a:ext uri="{FF2B5EF4-FFF2-40B4-BE49-F238E27FC236}">
                <a16:creationId xmlns:a16="http://schemas.microsoft.com/office/drawing/2014/main" id="{75ACC20D-FF48-174D-B0AB-DE813AAEC586}"/>
              </a:ext>
            </a:extLst>
          </p:cNvPr>
          <p:cNvSpPr/>
          <p:nvPr/>
        </p:nvSpPr>
        <p:spPr>
          <a:xfrm>
            <a:off x="5787781" y="3793656"/>
            <a:ext cx="702822" cy="90844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urved Left Arrow 4">
            <a:extLst>
              <a:ext uri="{FF2B5EF4-FFF2-40B4-BE49-F238E27FC236}">
                <a16:creationId xmlns:a16="http://schemas.microsoft.com/office/drawing/2014/main" id="{D33E1EDD-65FE-3441-B098-4AD8FB9AE2EF}"/>
              </a:ext>
            </a:extLst>
          </p:cNvPr>
          <p:cNvSpPr/>
          <p:nvPr/>
        </p:nvSpPr>
        <p:spPr>
          <a:xfrm>
            <a:off x="8425640" y="3752559"/>
            <a:ext cx="739740" cy="90844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EF6DAD56-CA85-E149-BE18-23281738BED5}"/>
              </a:ext>
            </a:extLst>
          </p:cNvPr>
          <p:cNvSpPr txBox="1"/>
          <p:nvPr/>
        </p:nvSpPr>
        <p:spPr>
          <a:xfrm>
            <a:off x="1291975" y="492910"/>
            <a:ext cx="6097712" cy="292965"/>
          </a:xfrm>
          <a:prstGeom prst="rect">
            <a:avLst/>
          </a:prstGeom>
          <a:noFill/>
        </p:spPr>
        <p:txBody>
          <a:bodyPr wrap="square">
            <a:spAutoFit/>
          </a:bodyPr>
          <a:lstStyle/>
          <a:p>
            <a:pPr>
              <a:lnSpc>
                <a:spcPct val="70000"/>
              </a:lnSpc>
            </a:pPr>
            <a:r>
              <a:rPr lang="en-US" sz="1800" b="1" u="sng" err="1">
                <a:solidFill>
                  <a:schemeClr val="tx1"/>
                </a:solidFill>
                <a:latin typeface="+mj-lt"/>
                <a:ea typeface="ＭＳ Ｐゴシック" charset="0"/>
                <a:cs typeface="Open Sans Light" charset="0"/>
                <a:sym typeface="Open Sans Light" charset="0"/>
              </a:rPr>
              <a:t>Craiglist</a:t>
            </a:r>
            <a:r>
              <a:rPr lang="en-US" sz="1800" b="1" u="sng">
                <a:solidFill>
                  <a:schemeClr val="tx1"/>
                </a:solidFill>
                <a:latin typeface="+mj-lt"/>
                <a:ea typeface="ＭＳ Ｐゴシック" charset="0"/>
                <a:cs typeface="Open Sans Light" charset="0"/>
                <a:sym typeface="Open Sans Light" charset="0"/>
              </a:rPr>
              <a:t> Recommendation Example</a:t>
            </a:r>
          </a:p>
        </p:txBody>
      </p:sp>
    </p:spTree>
    <p:extLst>
      <p:ext uri="{BB962C8B-B14F-4D97-AF65-F5344CB8AC3E}">
        <p14:creationId xmlns:p14="http://schemas.microsoft.com/office/powerpoint/2010/main" val="211738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Team</a:t>
            </a:r>
          </a:p>
        </p:txBody>
      </p:sp>
      <p:sp>
        <p:nvSpPr>
          <p:cNvPr id="56" name="TextBox 55"/>
          <p:cNvSpPr txBox="1"/>
          <p:nvPr/>
        </p:nvSpPr>
        <p:spPr>
          <a:xfrm>
            <a:off x="298831" y="3969117"/>
            <a:ext cx="1740317" cy="307777"/>
          </a:xfrm>
          <a:prstGeom prst="rect">
            <a:avLst/>
          </a:prstGeom>
          <a:noFill/>
        </p:spPr>
        <p:txBody>
          <a:bodyPr wrap="square" rtlCol="0" anchor="ctr">
            <a:spAutoFit/>
          </a:bodyPr>
          <a:lstStyle/>
          <a:p>
            <a:pPr algn="ctr"/>
            <a:r>
              <a:rPr lang="en-US" sz="1400" b="1" dirty="0">
                <a:latin typeface="+mj-lt"/>
              </a:rPr>
              <a:t>Niyathi Aiella</a:t>
            </a:r>
          </a:p>
        </p:txBody>
      </p:sp>
      <p:pic>
        <p:nvPicPr>
          <p:cNvPr id="1028" name="Picture 4">
            <a:extLst>
              <a:ext uri="{FF2B5EF4-FFF2-40B4-BE49-F238E27FC236}">
                <a16:creationId xmlns:a16="http://schemas.microsoft.com/office/drawing/2014/main" id="{5CDE011B-24D1-4BD5-7690-8005011C0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31" y="1893125"/>
            <a:ext cx="1660641" cy="20636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69D2699-103C-CF65-1664-96DA8190C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019" y="1893125"/>
            <a:ext cx="1660641" cy="206586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C7EB8D3-0C8C-CA12-B9B0-8A7D649D7811}"/>
              </a:ext>
            </a:extLst>
          </p:cNvPr>
          <p:cNvSpPr txBox="1"/>
          <p:nvPr/>
        </p:nvSpPr>
        <p:spPr>
          <a:xfrm>
            <a:off x="2019963" y="3972610"/>
            <a:ext cx="1964752" cy="307777"/>
          </a:xfrm>
          <a:prstGeom prst="rect">
            <a:avLst/>
          </a:prstGeom>
          <a:noFill/>
        </p:spPr>
        <p:txBody>
          <a:bodyPr wrap="square" rtlCol="0" anchor="ctr">
            <a:spAutoFit/>
          </a:bodyPr>
          <a:lstStyle/>
          <a:p>
            <a:pPr algn="ctr"/>
            <a:r>
              <a:rPr lang="en-US" sz="1400" b="1" dirty="0">
                <a:latin typeface="+mj-lt"/>
              </a:rPr>
              <a:t>Sohini Chakraborty</a:t>
            </a:r>
          </a:p>
        </p:txBody>
      </p:sp>
      <p:pic>
        <p:nvPicPr>
          <p:cNvPr id="1032" name="Picture 8">
            <a:extLst>
              <a:ext uri="{FF2B5EF4-FFF2-40B4-BE49-F238E27FC236}">
                <a16:creationId xmlns:a16="http://schemas.microsoft.com/office/drawing/2014/main" id="{62A75BE3-B403-1C25-4B8A-D6F6A22985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5206" y="1905496"/>
            <a:ext cx="1660641" cy="20636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E3FF1BC-565E-E9EA-4028-A5C5418373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8393" y="1905496"/>
            <a:ext cx="1657271" cy="20636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8746533-0BCB-4DAE-467A-08C6BE643F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8210" y="1899310"/>
            <a:ext cx="1653721" cy="20512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D83D540-5449-2ABD-BCFE-1E5EAE602B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1397" y="1893125"/>
            <a:ext cx="1653721" cy="204506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A0DE637C-A6F8-A63E-7B27-14533019B87F}"/>
              </a:ext>
            </a:extLst>
          </p:cNvPr>
          <p:cNvSpPr txBox="1"/>
          <p:nvPr/>
        </p:nvSpPr>
        <p:spPr>
          <a:xfrm>
            <a:off x="3893150" y="3993859"/>
            <a:ext cx="1964752" cy="307777"/>
          </a:xfrm>
          <a:prstGeom prst="rect">
            <a:avLst/>
          </a:prstGeom>
          <a:noFill/>
        </p:spPr>
        <p:txBody>
          <a:bodyPr wrap="square" rtlCol="0" anchor="ctr">
            <a:spAutoFit/>
          </a:bodyPr>
          <a:lstStyle/>
          <a:p>
            <a:pPr algn="ctr"/>
            <a:r>
              <a:rPr lang="en-US" sz="1400" b="1" dirty="0">
                <a:latin typeface="+mj-lt"/>
              </a:rPr>
              <a:t>Jason Crawford</a:t>
            </a:r>
          </a:p>
        </p:txBody>
      </p:sp>
      <p:sp>
        <p:nvSpPr>
          <p:cNvPr id="32" name="TextBox 31">
            <a:extLst>
              <a:ext uri="{FF2B5EF4-FFF2-40B4-BE49-F238E27FC236}">
                <a16:creationId xmlns:a16="http://schemas.microsoft.com/office/drawing/2014/main" id="{0A260C1E-89D6-B6D0-94E9-2D1393E8BA98}"/>
              </a:ext>
            </a:extLst>
          </p:cNvPr>
          <p:cNvSpPr txBox="1"/>
          <p:nvPr/>
        </p:nvSpPr>
        <p:spPr>
          <a:xfrm>
            <a:off x="5764652" y="3993859"/>
            <a:ext cx="1964752" cy="307777"/>
          </a:xfrm>
          <a:prstGeom prst="rect">
            <a:avLst/>
          </a:prstGeom>
          <a:noFill/>
        </p:spPr>
        <p:txBody>
          <a:bodyPr wrap="square" rtlCol="0" anchor="ctr">
            <a:spAutoFit/>
          </a:bodyPr>
          <a:lstStyle/>
          <a:p>
            <a:pPr algn="ctr"/>
            <a:r>
              <a:rPr lang="en-US" sz="1400" b="1" dirty="0">
                <a:latin typeface="+mj-lt"/>
              </a:rPr>
              <a:t>Shreyas Joshi</a:t>
            </a:r>
          </a:p>
        </p:txBody>
      </p:sp>
      <p:sp>
        <p:nvSpPr>
          <p:cNvPr id="33" name="TextBox 32">
            <a:extLst>
              <a:ext uri="{FF2B5EF4-FFF2-40B4-BE49-F238E27FC236}">
                <a16:creationId xmlns:a16="http://schemas.microsoft.com/office/drawing/2014/main" id="{324A455B-BD6B-5DE1-26E0-04E304E83989}"/>
              </a:ext>
            </a:extLst>
          </p:cNvPr>
          <p:cNvSpPr txBox="1"/>
          <p:nvPr/>
        </p:nvSpPr>
        <p:spPr>
          <a:xfrm>
            <a:off x="7694148" y="3985628"/>
            <a:ext cx="1964752" cy="307777"/>
          </a:xfrm>
          <a:prstGeom prst="rect">
            <a:avLst/>
          </a:prstGeom>
          <a:noFill/>
        </p:spPr>
        <p:txBody>
          <a:bodyPr wrap="square" rtlCol="0" anchor="ctr">
            <a:spAutoFit/>
          </a:bodyPr>
          <a:lstStyle/>
          <a:p>
            <a:pPr algn="ctr"/>
            <a:r>
              <a:rPr lang="en-US" sz="1400" b="1" dirty="0">
                <a:latin typeface="+mj-lt"/>
              </a:rPr>
              <a:t>Mahima Kriplani</a:t>
            </a:r>
          </a:p>
        </p:txBody>
      </p:sp>
      <p:sp>
        <p:nvSpPr>
          <p:cNvPr id="34" name="TextBox 33">
            <a:extLst>
              <a:ext uri="{FF2B5EF4-FFF2-40B4-BE49-F238E27FC236}">
                <a16:creationId xmlns:a16="http://schemas.microsoft.com/office/drawing/2014/main" id="{44A794D5-B4D6-AC95-6140-9F01DDB5B20B}"/>
              </a:ext>
            </a:extLst>
          </p:cNvPr>
          <p:cNvSpPr txBox="1"/>
          <p:nvPr/>
        </p:nvSpPr>
        <p:spPr>
          <a:xfrm>
            <a:off x="9530138" y="3967872"/>
            <a:ext cx="1964752" cy="307777"/>
          </a:xfrm>
          <a:prstGeom prst="rect">
            <a:avLst/>
          </a:prstGeom>
          <a:noFill/>
        </p:spPr>
        <p:txBody>
          <a:bodyPr wrap="square" rtlCol="0" anchor="ctr">
            <a:spAutoFit/>
          </a:bodyPr>
          <a:lstStyle/>
          <a:p>
            <a:pPr algn="ctr"/>
            <a:r>
              <a:rPr lang="en-US" sz="1400" b="1" dirty="0">
                <a:latin typeface="+mj-lt"/>
              </a:rPr>
              <a:t>Amal Tom</a:t>
            </a:r>
          </a:p>
        </p:txBody>
      </p:sp>
    </p:spTree>
    <p:extLst>
      <p:ext uri="{BB962C8B-B14F-4D97-AF65-F5344CB8AC3E}">
        <p14:creationId xmlns:p14="http://schemas.microsoft.com/office/powerpoint/2010/main" val="229055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P spid="30" grpId="0"/>
      <p:bldP spid="31" grpId="0"/>
      <p:bldP spid="32" grpId="0"/>
      <p:bldP spid="33"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2788421"/>
            <a:ext cx="5384800" cy="12811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495172" y="3162445"/>
            <a:ext cx="6233432" cy="884555"/>
          </a:xfrm>
        </p:spPr>
        <p:txBody>
          <a:bodyPr>
            <a:normAutofit fontScale="90000"/>
          </a:bodyPr>
          <a:lstStyle/>
          <a:p>
            <a:r>
              <a:rPr lang="en-US" sz="3000" dirty="0"/>
              <a:t>Job Category : Food/Beverage/Hospitality</a:t>
            </a:r>
          </a:p>
        </p:txBody>
      </p:sp>
      <p:cxnSp>
        <p:nvCxnSpPr>
          <p:cNvPr id="11" name="Straight Connector 10">
            <a:extLst>
              <a:ext uri="{FF2B5EF4-FFF2-40B4-BE49-F238E27FC236}">
                <a16:creationId xmlns:a16="http://schemas.microsoft.com/office/drawing/2014/main" id="{64480D6F-273C-4AC1-B490-605FF4A72B84}"/>
              </a:ext>
            </a:extLst>
          </p:cNvPr>
          <p:cNvCxnSpPr/>
          <p:nvPr/>
        </p:nvCxnSpPr>
        <p:spPr>
          <a:xfrm>
            <a:off x="609472" y="3104506"/>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33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0047" y="186480"/>
            <a:ext cx="4835953" cy="884555"/>
          </a:xfrm>
        </p:spPr>
        <p:txBody>
          <a:bodyPr>
            <a:normAutofit/>
          </a:bodyPr>
          <a:lstStyle/>
          <a:p>
            <a:r>
              <a:rPr lang="en-US" sz="2500" dirty="0"/>
              <a:t>K Means Clustering Approach</a:t>
            </a:r>
          </a:p>
        </p:txBody>
      </p:sp>
      <p:cxnSp>
        <p:nvCxnSpPr>
          <p:cNvPr id="47" name="Straight Connector 46"/>
          <p:cNvCxnSpPr/>
          <p:nvPr/>
        </p:nvCxnSpPr>
        <p:spPr>
          <a:xfrm>
            <a:off x="6370180" y="1938332"/>
            <a:ext cx="0" cy="4356847"/>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1">
            <a:extLst>
              <a:ext uri="{FF2B5EF4-FFF2-40B4-BE49-F238E27FC236}">
                <a16:creationId xmlns:a16="http://schemas.microsoft.com/office/drawing/2014/main" id="{464869E8-B5BE-A217-3099-7136276FD613}"/>
              </a:ext>
            </a:extLst>
          </p:cNvPr>
          <p:cNvSpPr txBox="1"/>
          <p:nvPr/>
        </p:nvSpPr>
        <p:spPr>
          <a:xfrm>
            <a:off x="489700" y="438245"/>
            <a:ext cx="5570670" cy="33547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2200" b="1" dirty="0">
              <a:solidFill>
                <a:schemeClr val="tx2"/>
              </a:solidFill>
              <a:latin typeface="Aparajita" panose="02020603050405020304" pitchFamily="18" charset="0"/>
              <a:cs typeface="Aparajita" panose="02020603050405020304" pitchFamily="18" charset="0"/>
            </a:endParaRPr>
          </a:p>
          <a:p>
            <a:pPr algn="l"/>
            <a:endParaRPr lang="en-US" sz="2200" dirty="0">
              <a:solidFill>
                <a:schemeClr val="tx2"/>
              </a:solidFill>
              <a:latin typeface="Aparajita" panose="02020603050405020304" pitchFamily="18" charset="0"/>
              <a:cs typeface="Aparajita" panose="02020603050405020304" pitchFamily="18" charset="0"/>
            </a:endParaRPr>
          </a:p>
          <a:p>
            <a:pPr algn="l"/>
            <a:r>
              <a:rPr lang="en-US" sz="2400" i="1" dirty="0">
                <a:solidFill>
                  <a:schemeClr val="tx2"/>
                </a:solidFill>
                <a:latin typeface="Aparajita" panose="02020603050405020304" pitchFamily="18" charset="0"/>
                <a:cs typeface="Aparajita" panose="02020603050405020304" pitchFamily="18" charset="0"/>
              </a:rPr>
              <a:t>Kmeans_model = MiniBatchKMeans(n_clusters=10, </a:t>
            </a:r>
          </a:p>
          <a:p>
            <a:pPr algn="l"/>
            <a:r>
              <a:rPr lang="en-US" sz="2400" i="1" dirty="0">
                <a:solidFill>
                  <a:schemeClr val="tx2"/>
                </a:solidFill>
                <a:latin typeface="Aparajita" panose="02020603050405020304" pitchFamily="18" charset="0"/>
                <a:cs typeface="Aparajita" panose="02020603050405020304" pitchFamily="18" charset="0"/>
              </a:rPr>
              <a:t>	init_size=1024, batch_size=2048,</a:t>
            </a:r>
          </a:p>
          <a:p>
            <a:pPr algn="l"/>
            <a:r>
              <a:rPr lang="en-US" sz="2400" i="1" dirty="0">
                <a:solidFill>
                  <a:schemeClr val="tx2"/>
                </a:solidFill>
                <a:latin typeface="Aparajita" panose="02020603050405020304" pitchFamily="18" charset="0"/>
                <a:cs typeface="Aparajita" panose="02020603050405020304" pitchFamily="18" charset="0"/>
              </a:rPr>
              <a:t>	random_state=100).fit(Tfidf_education) </a:t>
            </a:r>
          </a:p>
          <a:p>
            <a:pPr algn="l"/>
            <a:endParaRPr lang="en-US" sz="2400" dirty="0">
              <a:solidFill>
                <a:schemeClr val="tx2"/>
              </a:solidFill>
              <a:latin typeface="Aparajita" panose="02020603050405020304" pitchFamily="18" charset="0"/>
              <a:cs typeface="Aparajita" panose="02020603050405020304" pitchFamily="18" charset="0"/>
            </a:endParaRPr>
          </a:p>
          <a:p>
            <a:pPr algn="l"/>
            <a:r>
              <a:rPr lang="en-US" sz="2400" b="1" i="1" dirty="0">
                <a:solidFill>
                  <a:schemeClr val="accent1">
                    <a:lumMod val="50000"/>
                  </a:schemeClr>
                </a:solidFill>
                <a:latin typeface="Aparajita" panose="02020603050405020304" pitchFamily="18" charset="0"/>
                <a:cs typeface="Aparajita" panose="02020603050405020304" pitchFamily="18" charset="0"/>
              </a:rPr>
              <a:t>Based on the elbow method, optimal number of clusters = 10. Top words in each cluster gave good results.  </a:t>
            </a:r>
          </a:p>
        </p:txBody>
      </p:sp>
      <p:sp>
        <p:nvSpPr>
          <p:cNvPr id="49" name="TextBox 1">
            <a:extLst>
              <a:ext uri="{FF2B5EF4-FFF2-40B4-BE49-F238E27FC236}">
                <a16:creationId xmlns:a16="http://schemas.microsoft.com/office/drawing/2014/main" id="{915C860D-CD70-1327-CEF7-A92B7A176347}"/>
              </a:ext>
            </a:extLst>
          </p:cNvPr>
          <p:cNvSpPr txBox="1"/>
          <p:nvPr/>
        </p:nvSpPr>
        <p:spPr>
          <a:xfrm>
            <a:off x="501073" y="3596284"/>
            <a:ext cx="5734390" cy="329320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1600" b="1" dirty="0">
              <a:solidFill>
                <a:schemeClr val="accent1">
                  <a:lumMod val="50000"/>
                </a:schemeClr>
              </a:solidFill>
              <a:latin typeface="Courier New" panose="02070309020205020404" pitchFamily="49" charset="0"/>
              <a:cs typeface="Courier New" panose="02070309020205020404" pitchFamily="49" charset="0"/>
            </a:endParaRPr>
          </a:p>
          <a:p>
            <a:pPr algn="l"/>
            <a:br>
              <a:rPr lang="en-US" sz="1600" dirty="0">
                <a:latin typeface="Courier New" panose="02070309020205020404" pitchFamily="49" charset="0"/>
                <a:cs typeface="Courier New" panose="02070309020205020404" pitchFamily="49" charset="0"/>
              </a:rPr>
            </a:br>
            <a:r>
              <a:rPr lang="en-US" sz="1600" dirty="0">
                <a:solidFill>
                  <a:schemeClr val="accent1">
                    <a:lumMod val="50000"/>
                  </a:schemeClr>
                </a:solidFill>
                <a:latin typeface="Courier New"/>
                <a:cs typeface="Courier New"/>
              </a:rPr>
              <a:t>Topic 0: Part-time for Specific Days</a:t>
            </a:r>
          </a:p>
          <a:p>
            <a:pPr algn="l"/>
            <a:r>
              <a:rPr lang="en-US" sz="1600" dirty="0">
                <a:solidFill>
                  <a:schemeClr val="accent1">
                    <a:lumMod val="50000"/>
                  </a:schemeClr>
                </a:solidFill>
                <a:latin typeface="Courier New"/>
                <a:cs typeface="Courier New"/>
              </a:rPr>
              <a:t>Topic 1: Chef/Kitchen Staff</a:t>
            </a:r>
          </a:p>
          <a:p>
            <a:pPr algn="l"/>
            <a:r>
              <a:rPr lang="en-US" sz="1600" dirty="0">
                <a:solidFill>
                  <a:schemeClr val="accent1">
                    <a:lumMod val="50000"/>
                  </a:schemeClr>
                </a:solidFill>
                <a:latin typeface="Courier New"/>
                <a:cs typeface="Courier New"/>
              </a:rPr>
              <a:t>Topic 2: Server</a:t>
            </a:r>
          </a:p>
          <a:p>
            <a:pPr algn="l"/>
            <a:r>
              <a:rPr lang="en-US" sz="1600" dirty="0">
                <a:solidFill>
                  <a:schemeClr val="accent1">
                    <a:lumMod val="50000"/>
                  </a:schemeClr>
                </a:solidFill>
                <a:latin typeface="Courier New"/>
                <a:cs typeface="Courier New"/>
              </a:rPr>
              <a:t>Topic 3: Manager(event/restaurant)</a:t>
            </a:r>
          </a:p>
          <a:p>
            <a:pPr algn="l"/>
            <a:r>
              <a:rPr lang="en-US" sz="1600" dirty="0">
                <a:solidFill>
                  <a:schemeClr val="accent1">
                    <a:lumMod val="50000"/>
                  </a:schemeClr>
                </a:solidFill>
                <a:latin typeface="Courier New"/>
                <a:cs typeface="Courier New"/>
              </a:rPr>
              <a:t>Topic 4: Outside city/Highway restaurant job</a:t>
            </a:r>
          </a:p>
          <a:p>
            <a:pPr algn="l"/>
            <a:r>
              <a:rPr lang="en-US" sz="1600" dirty="0">
                <a:solidFill>
                  <a:schemeClr val="accent1">
                    <a:lumMod val="50000"/>
                  </a:schemeClr>
                </a:solidFill>
                <a:latin typeface="Courier New"/>
                <a:cs typeface="Courier New"/>
              </a:rPr>
              <a:t>Topic 5: Food delivery</a:t>
            </a:r>
          </a:p>
          <a:p>
            <a:pPr algn="l"/>
            <a:r>
              <a:rPr lang="en-US" sz="1600" dirty="0">
                <a:solidFill>
                  <a:schemeClr val="accent1">
                    <a:lumMod val="50000"/>
                  </a:schemeClr>
                </a:solidFill>
                <a:latin typeface="Courier New"/>
                <a:cs typeface="Courier New"/>
              </a:rPr>
              <a:t>Topic 6: Cook/bartender</a:t>
            </a:r>
          </a:p>
          <a:p>
            <a:pPr algn="l"/>
            <a:r>
              <a:rPr lang="en-US" sz="1600" dirty="0">
                <a:solidFill>
                  <a:schemeClr val="accent1">
                    <a:lumMod val="50000"/>
                  </a:schemeClr>
                </a:solidFill>
                <a:latin typeface="Courier New"/>
                <a:cs typeface="Courier New"/>
              </a:rPr>
              <a:t>Topic 7: Part-time server</a:t>
            </a:r>
          </a:p>
          <a:p>
            <a:pPr algn="l"/>
            <a:r>
              <a:rPr lang="en-US" sz="1600" dirty="0">
                <a:solidFill>
                  <a:schemeClr val="accent1">
                    <a:lumMod val="50000"/>
                  </a:schemeClr>
                </a:solidFill>
                <a:latin typeface="Courier New"/>
                <a:cs typeface="Courier New"/>
              </a:rPr>
              <a:t>Topic 8: Mexican restaurant</a:t>
            </a:r>
          </a:p>
          <a:p>
            <a:pPr algn="l"/>
            <a:r>
              <a:rPr lang="en-US" sz="1600" dirty="0">
                <a:solidFill>
                  <a:schemeClr val="accent1">
                    <a:lumMod val="50000"/>
                  </a:schemeClr>
                </a:solidFill>
                <a:latin typeface="Courier New"/>
                <a:cs typeface="Courier New"/>
              </a:rPr>
              <a:t>Topic 9: Employee</a:t>
            </a:r>
          </a:p>
          <a:p>
            <a:pPr algn="l"/>
            <a:endParaRPr lang="en-US" sz="1600" dirty="0">
              <a:solidFill>
                <a:schemeClr val="accent1">
                  <a:lumMod val="50000"/>
                </a:schemeClr>
              </a:solidFill>
              <a:latin typeface="Courier New" panose="02070309020205020404" pitchFamily="49" charset="0"/>
              <a:cs typeface="Courier New" panose="02070309020205020404" pitchFamily="49" charset="0"/>
            </a:endParaRPr>
          </a:p>
        </p:txBody>
      </p:sp>
      <p:pic>
        <p:nvPicPr>
          <p:cNvPr id="2" name="Picture 2" descr="Chart, line chart&#10;&#10;Description automatically generated">
            <a:extLst>
              <a:ext uri="{FF2B5EF4-FFF2-40B4-BE49-F238E27FC236}">
                <a16:creationId xmlns:a16="http://schemas.microsoft.com/office/drawing/2014/main" id="{55F035DE-78DE-05FD-59EF-232483D86033}"/>
              </a:ext>
            </a:extLst>
          </p:cNvPr>
          <p:cNvPicPr>
            <a:picLocks noChangeAspect="1"/>
          </p:cNvPicPr>
          <p:nvPr/>
        </p:nvPicPr>
        <p:blipFill>
          <a:blip r:embed="rId2"/>
          <a:stretch>
            <a:fillRect/>
          </a:stretch>
        </p:blipFill>
        <p:spPr>
          <a:xfrm>
            <a:off x="6866965" y="1659781"/>
            <a:ext cx="4939553" cy="2821261"/>
          </a:xfrm>
          <a:prstGeom prst="rect">
            <a:avLst/>
          </a:prstGeom>
        </p:spPr>
      </p:pic>
    </p:spTree>
    <p:extLst>
      <p:ext uri="{BB962C8B-B14F-4D97-AF65-F5344CB8AC3E}">
        <p14:creationId xmlns:p14="http://schemas.microsoft.com/office/powerpoint/2010/main" val="174907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5680D4-B125-440E-BBA4-CA7BFA741C49}"/>
              </a:ext>
            </a:extLst>
          </p:cNvPr>
          <p:cNvSpPr/>
          <p:nvPr/>
        </p:nvSpPr>
        <p:spPr>
          <a:xfrm>
            <a:off x="0" y="996696"/>
            <a:ext cx="12192000" cy="5861304"/>
          </a:xfrm>
          <a:prstGeom prst="rect">
            <a:avLst/>
          </a:prstGeom>
          <a:solidFill>
            <a:schemeClr val="tx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5"/>
          <p:cNvSpPr>
            <a:spLocks noGrp="1"/>
          </p:cNvSpPr>
          <p:nvPr>
            <p:ph type="title"/>
          </p:nvPr>
        </p:nvSpPr>
        <p:spPr>
          <a:xfrm>
            <a:off x="1226692" y="34768"/>
            <a:ext cx="10515600" cy="884555"/>
          </a:xfrm>
        </p:spPr>
        <p:txBody>
          <a:bodyPr/>
          <a:lstStyle/>
          <a:p>
            <a:r>
              <a:rPr lang="en-US"/>
              <a:t>ML Model Accuracies</a:t>
            </a:r>
          </a:p>
        </p:txBody>
      </p:sp>
      <p:graphicFrame>
        <p:nvGraphicFramePr>
          <p:cNvPr id="29" name="Chart 28"/>
          <p:cNvGraphicFramePr/>
          <p:nvPr/>
        </p:nvGraphicFramePr>
        <p:xfrm>
          <a:off x="1254790" y="3501064"/>
          <a:ext cx="1841732" cy="1588912"/>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flipH="1">
            <a:off x="1518765" y="4088985"/>
            <a:ext cx="1400870" cy="584775"/>
          </a:xfrm>
          <a:prstGeom prst="rect">
            <a:avLst/>
          </a:prstGeom>
          <a:noFill/>
        </p:spPr>
        <p:txBody>
          <a:bodyPr wrap="square" rtlCol="0">
            <a:spAutoFit/>
          </a:bodyPr>
          <a:lstStyle/>
          <a:p>
            <a:pPr algn="ctr"/>
            <a:r>
              <a:rPr lang="en-US" sz="3200" b="1">
                <a:solidFill>
                  <a:schemeClr val="accent1"/>
                </a:solidFill>
                <a:latin typeface="+mj-lt"/>
              </a:rPr>
              <a:t>64%</a:t>
            </a:r>
          </a:p>
        </p:txBody>
      </p:sp>
      <p:cxnSp>
        <p:nvCxnSpPr>
          <p:cNvPr id="3" name="Straight Connector 2"/>
          <p:cNvCxnSpPr>
            <a:cxnSpLocks/>
          </p:cNvCxnSpPr>
          <p:nvPr/>
        </p:nvCxnSpPr>
        <p:spPr>
          <a:xfrm>
            <a:off x="4270176" y="1709928"/>
            <a:ext cx="0" cy="4077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7944126" y="1709928"/>
            <a:ext cx="0" cy="406709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2D3E93-0569-9D4D-E517-5CB257BDC06F}"/>
              </a:ext>
            </a:extLst>
          </p:cNvPr>
          <p:cNvSpPr>
            <a:spLocks/>
          </p:cNvSpPr>
          <p:nvPr/>
        </p:nvSpPr>
        <p:spPr bwMode="auto">
          <a:xfrm>
            <a:off x="411513" y="1355258"/>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Classic</a:t>
            </a:r>
            <a:endParaRPr lang="en-US" sz="2400" b="1" i="1">
              <a:solidFill>
                <a:schemeClr val="bg1"/>
              </a:solidFill>
              <a:latin typeface="Aparajita" panose="02020603050405020304" pitchFamily="18" charset="0"/>
              <a:cs typeface="Aparajita" panose="02020603050405020304" pitchFamily="18" charset="0"/>
            </a:endParaRPr>
          </a:p>
        </p:txBody>
      </p:sp>
      <p:sp>
        <p:nvSpPr>
          <p:cNvPr id="12" name="Rectangle 11">
            <a:extLst>
              <a:ext uri="{FF2B5EF4-FFF2-40B4-BE49-F238E27FC236}">
                <a16:creationId xmlns:a16="http://schemas.microsoft.com/office/drawing/2014/main" id="{1A1FBACA-B868-1061-7B03-EFB2C66833D5}"/>
              </a:ext>
            </a:extLst>
          </p:cNvPr>
          <p:cNvSpPr>
            <a:spLocks/>
          </p:cNvSpPr>
          <p:nvPr/>
        </p:nvSpPr>
        <p:spPr bwMode="auto">
          <a:xfrm>
            <a:off x="4408458" y="1163934"/>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Advanced</a:t>
            </a:r>
            <a:endParaRPr lang="en-US" sz="2400" b="1" i="1">
              <a:solidFill>
                <a:schemeClr val="bg1"/>
              </a:solidFill>
              <a:latin typeface="Aparajita" panose="02020603050405020304" pitchFamily="18" charset="0"/>
              <a:cs typeface="Aparajita" panose="02020603050405020304" pitchFamily="18" charset="0"/>
            </a:endParaRPr>
          </a:p>
        </p:txBody>
      </p:sp>
      <p:sp>
        <p:nvSpPr>
          <p:cNvPr id="13" name="Rectangle 12">
            <a:extLst>
              <a:ext uri="{FF2B5EF4-FFF2-40B4-BE49-F238E27FC236}">
                <a16:creationId xmlns:a16="http://schemas.microsoft.com/office/drawing/2014/main" id="{1464968C-190A-0FB1-C0A5-6DF9E1C7E72E}"/>
              </a:ext>
            </a:extLst>
          </p:cNvPr>
          <p:cNvSpPr>
            <a:spLocks/>
          </p:cNvSpPr>
          <p:nvPr/>
        </p:nvSpPr>
        <p:spPr bwMode="auto">
          <a:xfrm>
            <a:off x="8459191" y="1370122"/>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Frontier</a:t>
            </a:r>
            <a:endParaRPr lang="en-US" sz="2400" b="1" i="1">
              <a:solidFill>
                <a:schemeClr val="bg1"/>
              </a:solidFill>
              <a:latin typeface="Aparajita" panose="02020603050405020304" pitchFamily="18" charset="0"/>
              <a:cs typeface="Aparajita" panose="02020603050405020304" pitchFamily="18" charset="0"/>
            </a:endParaRPr>
          </a:p>
        </p:txBody>
      </p:sp>
      <p:graphicFrame>
        <p:nvGraphicFramePr>
          <p:cNvPr id="21" name="Chart 20">
            <a:extLst>
              <a:ext uri="{FF2B5EF4-FFF2-40B4-BE49-F238E27FC236}">
                <a16:creationId xmlns:a16="http://schemas.microsoft.com/office/drawing/2014/main" id="{B32AA0D5-5018-DD93-62D4-D9AB4471AEDF}"/>
              </a:ext>
            </a:extLst>
          </p:cNvPr>
          <p:cNvGraphicFramePr/>
          <p:nvPr/>
        </p:nvGraphicFramePr>
        <p:xfrm>
          <a:off x="1077903" y="1840088"/>
          <a:ext cx="1841732" cy="1588912"/>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E3959864-E3B6-D39A-F75B-F98D8130E249}"/>
              </a:ext>
            </a:extLst>
          </p:cNvPr>
          <p:cNvSpPr txBox="1"/>
          <p:nvPr/>
        </p:nvSpPr>
        <p:spPr>
          <a:xfrm flipH="1">
            <a:off x="1503498" y="2450748"/>
            <a:ext cx="1400870" cy="584775"/>
          </a:xfrm>
          <a:prstGeom prst="rect">
            <a:avLst/>
          </a:prstGeom>
          <a:noFill/>
        </p:spPr>
        <p:txBody>
          <a:bodyPr wrap="square" rtlCol="0">
            <a:spAutoFit/>
          </a:bodyPr>
          <a:lstStyle/>
          <a:p>
            <a:pPr algn="ctr"/>
            <a:r>
              <a:rPr lang="en-US" sz="3200" b="1">
                <a:solidFill>
                  <a:schemeClr val="accent1"/>
                </a:solidFill>
                <a:latin typeface="+mj-lt"/>
              </a:rPr>
              <a:t>83%</a:t>
            </a:r>
          </a:p>
        </p:txBody>
      </p:sp>
      <p:graphicFrame>
        <p:nvGraphicFramePr>
          <p:cNvPr id="24" name="Chart 23">
            <a:extLst>
              <a:ext uri="{FF2B5EF4-FFF2-40B4-BE49-F238E27FC236}">
                <a16:creationId xmlns:a16="http://schemas.microsoft.com/office/drawing/2014/main" id="{65FA6D0E-0F0B-7468-B571-5652D7174E6C}"/>
              </a:ext>
            </a:extLst>
          </p:cNvPr>
          <p:cNvGraphicFramePr/>
          <p:nvPr>
            <p:extLst>
              <p:ext uri="{D42A27DB-BD31-4B8C-83A1-F6EECF244321}">
                <p14:modId xmlns:p14="http://schemas.microsoft.com/office/powerpoint/2010/main" val="361463444"/>
              </p:ext>
            </p:extLst>
          </p:nvPr>
        </p:nvGraphicFramePr>
        <p:xfrm>
          <a:off x="3900246" y="1395508"/>
          <a:ext cx="1671404" cy="1284113"/>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030CF3DE-82A3-2B66-37B2-697C0568323D}"/>
              </a:ext>
            </a:extLst>
          </p:cNvPr>
          <p:cNvSpPr txBox="1"/>
          <p:nvPr/>
        </p:nvSpPr>
        <p:spPr>
          <a:xfrm flipH="1">
            <a:off x="4305184" y="1891149"/>
            <a:ext cx="1275365" cy="584775"/>
          </a:xfrm>
          <a:prstGeom prst="rect">
            <a:avLst/>
          </a:prstGeom>
          <a:noFill/>
        </p:spPr>
        <p:txBody>
          <a:bodyPr wrap="square" rtlCol="0">
            <a:spAutoFit/>
          </a:bodyPr>
          <a:lstStyle/>
          <a:p>
            <a:pPr algn="ctr"/>
            <a:r>
              <a:rPr lang="en-US" sz="3200" b="1">
                <a:solidFill>
                  <a:schemeClr val="accent1"/>
                </a:solidFill>
                <a:latin typeface="+mj-lt"/>
              </a:rPr>
              <a:t>89%</a:t>
            </a:r>
          </a:p>
        </p:txBody>
      </p:sp>
      <p:graphicFrame>
        <p:nvGraphicFramePr>
          <p:cNvPr id="27" name="Chart 26">
            <a:extLst>
              <a:ext uri="{FF2B5EF4-FFF2-40B4-BE49-F238E27FC236}">
                <a16:creationId xmlns:a16="http://schemas.microsoft.com/office/drawing/2014/main" id="{E5EDF218-FF1C-D433-935F-C1E7D55A58EF}"/>
              </a:ext>
            </a:extLst>
          </p:cNvPr>
          <p:cNvGraphicFramePr/>
          <p:nvPr>
            <p:extLst>
              <p:ext uri="{D42A27DB-BD31-4B8C-83A1-F6EECF244321}">
                <p14:modId xmlns:p14="http://schemas.microsoft.com/office/powerpoint/2010/main" val="2512738277"/>
              </p:ext>
            </p:extLst>
          </p:nvPr>
        </p:nvGraphicFramePr>
        <p:xfrm>
          <a:off x="3909211" y="2774923"/>
          <a:ext cx="1671404" cy="1284113"/>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13B6E6F2-AFE4-3E53-35B9-D07428558DB6}"/>
              </a:ext>
            </a:extLst>
          </p:cNvPr>
          <p:cNvSpPr txBox="1"/>
          <p:nvPr/>
        </p:nvSpPr>
        <p:spPr>
          <a:xfrm flipH="1">
            <a:off x="4269326" y="3252635"/>
            <a:ext cx="1275365" cy="584775"/>
          </a:xfrm>
          <a:prstGeom prst="rect">
            <a:avLst/>
          </a:prstGeom>
          <a:noFill/>
        </p:spPr>
        <p:txBody>
          <a:bodyPr wrap="square" rtlCol="0">
            <a:spAutoFit/>
          </a:bodyPr>
          <a:lstStyle/>
          <a:p>
            <a:pPr algn="ctr"/>
            <a:r>
              <a:rPr lang="en-US" sz="3200" b="1">
                <a:solidFill>
                  <a:schemeClr val="accent1"/>
                </a:solidFill>
                <a:latin typeface="+mj-lt"/>
              </a:rPr>
              <a:t>65%</a:t>
            </a:r>
          </a:p>
        </p:txBody>
      </p:sp>
      <p:graphicFrame>
        <p:nvGraphicFramePr>
          <p:cNvPr id="42" name="Chart 41">
            <a:extLst>
              <a:ext uri="{FF2B5EF4-FFF2-40B4-BE49-F238E27FC236}">
                <a16:creationId xmlns:a16="http://schemas.microsoft.com/office/drawing/2014/main" id="{DAC90994-5F0E-A2F0-7741-65C959641B19}"/>
              </a:ext>
            </a:extLst>
          </p:cNvPr>
          <p:cNvGraphicFramePr/>
          <p:nvPr>
            <p:extLst>
              <p:ext uri="{D42A27DB-BD31-4B8C-83A1-F6EECF244321}">
                <p14:modId xmlns:p14="http://schemas.microsoft.com/office/powerpoint/2010/main" val="2271716792"/>
              </p:ext>
            </p:extLst>
          </p:nvPr>
        </p:nvGraphicFramePr>
        <p:xfrm>
          <a:off x="3912680" y="4146120"/>
          <a:ext cx="1671404" cy="1275149"/>
        </p:xfrm>
        <a:graphic>
          <a:graphicData uri="http://schemas.openxmlformats.org/drawingml/2006/chart">
            <c:chart xmlns:c="http://schemas.openxmlformats.org/drawingml/2006/chart" xmlns:r="http://schemas.openxmlformats.org/officeDocument/2006/relationships" r:id="rId6"/>
          </a:graphicData>
        </a:graphic>
      </p:graphicFrame>
      <p:sp>
        <p:nvSpPr>
          <p:cNvPr id="43" name="TextBox 42">
            <a:extLst>
              <a:ext uri="{FF2B5EF4-FFF2-40B4-BE49-F238E27FC236}">
                <a16:creationId xmlns:a16="http://schemas.microsoft.com/office/drawing/2014/main" id="{CC13265E-D188-5D8C-CAF4-C86772958538}"/>
              </a:ext>
            </a:extLst>
          </p:cNvPr>
          <p:cNvSpPr txBox="1"/>
          <p:nvPr/>
        </p:nvSpPr>
        <p:spPr>
          <a:xfrm flipH="1">
            <a:off x="4245900" y="4668655"/>
            <a:ext cx="1275365" cy="584775"/>
          </a:xfrm>
          <a:prstGeom prst="rect">
            <a:avLst/>
          </a:prstGeom>
          <a:noFill/>
        </p:spPr>
        <p:txBody>
          <a:bodyPr wrap="square" rtlCol="0">
            <a:spAutoFit/>
          </a:bodyPr>
          <a:lstStyle/>
          <a:p>
            <a:pPr algn="ctr"/>
            <a:r>
              <a:rPr lang="en-US" sz="3200" b="1">
                <a:solidFill>
                  <a:schemeClr val="accent1"/>
                </a:solidFill>
                <a:latin typeface="+mj-lt"/>
              </a:rPr>
              <a:t>58%</a:t>
            </a:r>
          </a:p>
        </p:txBody>
      </p:sp>
      <p:graphicFrame>
        <p:nvGraphicFramePr>
          <p:cNvPr id="44" name="Chart 43">
            <a:extLst>
              <a:ext uri="{FF2B5EF4-FFF2-40B4-BE49-F238E27FC236}">
                <a16:creationId xmlns:a16="http://schemas.microsoft.com/office/drawing/2014/main" id="{34317C6F-81B9-97C3-0156-59BDB51057E4}"/>
              </a:ext>
            </a:extLst>
          </p:cNvPr>
          <p:cNvGraphicFramePr/>
          <p:nvPr/>
        </p:nvGraphicFramePr>
        <p:xfrm>
          <a:off x="9133783" y="1834779"/>
          <a:ext cx="1841732" cy="1588912"/>
        </p:xfrm>
        <a:graphic>
          <a:graphicData uri="http://schemas.openxmlformats.org/drawingml/2006/chart">
            <c:chart xmlns:c="http://schemas.openxmlformats.org/drawingml/2006/chart" xmlns:r="http://schemas.openxmlformats.org/officeDocument/2006/relationships" r:id="rId7"/>
          </a:graphicData>
        </a:graphic>
      </p:graphicFrame>
      <p:sp>
        <p:nvSpPr>
          <p:cNvPr id="45" name="TextBox 44">
            <a:extLst>
              <a:ext uri="{FF2B5EF4-FFF2-40B4-BE49-F238E27FC236}">
                <a16:creationId xmlns:a16="http://schemas.microsoft.com/office/drawing/2014/main" id="{9D7377A4-7A14-47D0-8782-DBC500A321BB}"/>
              </a:ext>
            </a:extLst>
          </p:cNvPr>
          <p:cNvSpPr txBox="1"/>
          <p:nvPr/>
        </p:nvSpPr>
        <p:spPr>
          <a:xfrm flipH="1">
            <a:off x="9601474" y="2420067"/>
            <a:ext cx="1400870" cy="584775"/>
          </a:xfrm>
          <a:prstGeom prst="rect">
            <a:avLst/>
          </a:prstGeom>
          <a:noFill/>
        </p:spPr>
        <p:txBody>
          <a:bodyPr wrap="square" lIns="91440" tIns="45720" rIns="91440" bIns="45720" rtlCol="0" anchor="t">
            <a:spAutoFit/>
          </a:bodyPr>
          <a:lstStyle/>
          <a:p>
            <a:pPr algn="ctr"/>
            <a:r>
              <a:rPr lang="en-US" sz="3200" b="1">
                <a:solidFill>
                  <a:schemeClr val="accent1"/>
                </a:solidFill>
                <a:latin typeface="+mj-lt"/>
              </a:rPr>
              <a:t>70%</a:t>
            </a:r>
          </a:p>
        </p:txBody>
      </p:sp>
      <p:sp>
        <p:nvSpPr>
          <p:cNvPr id="46" name="Rectangle 45">
            <a:extLst>
              <a:ext uri="{FF2B5EF4-FFF2-40B4-BE49-F238E27FC236}">
                <a16:creationId xmlns:a16="http://schemas.microsoft.com/office/drawing/2014/main" id="{58146F71-E70F-CE79-C889-AB94AF34704E}"/>
              </a:ext>
            </a:extLst>
          </p:cNvPr>
          <p:cNvSpPr>
            <a:spLocks/>
          </p:cNvSpPr>
          <p:nvPr/>
        </p:nvSpPr>
        <p:spPr bwMode="auto">
          <a:xfrm>
            <a:off x="437399" y="3370769"/>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Logit</a:t>
            </a:r>
            <a:endParaRPr lang="en-US" sz="2200" b="1" i="1">
              <a:solidFill>
                <a:schemeClr val="bg1"/>
              </a:solidFill>
              <a:latin typeface="Aparajita" panose="02020603050405020304" pitchFamily="18" charset="0"/>
              <a:cs typeface="Aparajita" panose="02020603050405020304" pitchFamily="18" charset="0"/>
            </a:endParaRPr>
          </a:p>
        </p:txBody>
      </p:sp>
      <p:sp>
        <p:nvSpPr>
          <p:cNvPr id="47" name="Rectangle 46">
            <a:extLst>
              <a:ext uri="{FF2B5EF4-FFF2-40B4-BE49-F238E27FC236}">
                <a16:creationId xmlns:a16="http://schemas.microsoft.com/office/drawing/2014/main" id="{35ECE72D-114C-6B36-9FE3-D0634D31943D}"/>
              </a:ext>
            </a:extLst>
          </p:cNvPr>
          <p:cNvSpPr>
            <a:spLocks/>
          </p:cNvSpPr>
          <p:nvPr/>
        </p:nvSpPr>
        <p:spPr bwMode="auto">
          <a:xfrm>
            <a:off x="429875" y="5023702"/>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Naïve Bayes</a:t>
            </a:r>
            <a:endParaRPr lang="en-US" sz="2200" b="1" i="1">
              <a:solidFill>
                <a:schemeClr val="bg1"/>
              </a:solidFill>
              <a:latin typeface="Aparajita" panose="02020603050405020304" pitchFamily="18" charset="0"/>
              <a:cs typeface="Aparajita" panose="02020603050405020304" pitchFamily="18" charset="0"/>
            </a:endParaRPr>
          </a:p>
        </p:txBody>
      </p:sp>
      <p:sp>
        <p:nvSpPr>
          <p:cNvPr id="48" name="Rectangle 47">
            <a:extLst>
              <a:ext uri="{FF2B5EF4-FFF2-40B4-BE49-F238E27FC236}">
                <a16:creationId xmlns:a16="http://schemas.microsoft.com/office/drawing/2014/main" id="{15D96E74-8555-FDC3-7519-99436776CC1E}"/>
              </a:ext>
            </a:extLst>
          </p:cNvPr>
          <p:cNvSpPr>
            <a:spLocks/>
          </p:cNvSpPr>
          <p:nvPr/>
        </p:nvSpPr>
        <p:spPr bwMode="auto">
          <a:xfrm>
            <a:off x="5067885" y="2201813"/>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sym typeface="Open Sans Light" charset="0"/>
              </a:rPr>
              <a:t>Linear Support Vector </a:t>
            </a:r>
          </a:p>
          <a:p>
            <a:pPr>
              <a:lnSpc>
                <a:spcPct val="70000"/>
              </a:lnSpc>
            </a:pPr>
            <a:r>
              <a:rPr lang="en-US" sz="2200" b="1" i="1">
                <a:solidFill>
                  <a:schemeClr val="bg1"/>
                </a:solidFill>
                <a:latin typeface="Aparajita"/>
                <a:ea typeface="ＭＳ Ｐゴシック"/>
                <a:cs typeface="Aparajita"/>
                <a:sym typeface="Open Sans Light" charset="0"/>
              </a:rPr>
              <a:t>Classifier</a:t>
            </a:r>
            <a:endParaRPr lang="en-US" sz="2200" b="1" i="1">
              <a:solidFill>
                <a:schemeClr val="bg1"/>
              </a:solidFill>
              <a:latin typeface="Aparajita"/>
              <a:cs typeface="Aparajita"/>
            </a:endParaRPr>
          </a:p>
        </p:txBody>
      </p:sp>
      <p:sp>
        <p:nvSpPr>
          <p:cNvPr id="49" name="Rectangle 48">
            <a:extLst>
              <a:ext uri="{FF2B5EF4-FFF2-40B4-BE49-F238E27FC236}">
                <a16:creationId xmlns:a16="http://schemas.microsoft.com/office/drawing/2014/main" id="{5E9F30AF-36D2-2BBA-2B23-5A4FCB85EBC8}"/>
              </a:ext>
            </a:extLst>
          </p:cNvPr>
          <p:cNvSpPr>
            <a:spLocks/>
          </p:cNvSpPr>
          <p:nvPr/>
        </p:nvSpPr>
        <p:spPr bwMode="auto">
          <a:xfrm>
            <a:off x="4758146" y="3470107"/>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Decision Tree</a:t>
            </a:r>
            <a:endParaRPr lang="en-US" sz="2200" b="1" i="1">
              <a:solidFill>
                <a:schemeClr val="bg1"/>
              </a:solidFill>
              <a:latin typeface="Aparajita" panose="02020603050405020304" pitchFamily="18" charset="0"/>
              <a:cs typeface="Aparajita" panose="02020603050405020304" pitchFamily="18" charset="0"/>
            </a:endParaRPr>
          </a:p>
        </p:txBody>
      </p:sp>
      <p:sp>
        <p:nvSpPr>
          <p:cNvPr id="50" name="Rectangle 49">
            <a:extLst>
              <a:ext uri="{FF2B5EF4-FFF2-40B4-BE49-F238E27FC236}">
                <a16:creationId xmlns:a16="http://schemas.microsoft.com/office/drawing/2014/main" id="{3742289B-721C-4EF3-A2ED-F75C974C803F}"/>
              </a:ext>
            </a:extLst>
          </p:cNvPr>
          <p:cNvSpPr>
            <a:spLocks/>
          </p:cNvSpPr>
          <p:nvPr/>
        </p:nvSpPr>
        <p:spPr bwMode="auto">
          <a:xfrm>
            <a:off x="4758619" y="4866772"/>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Random Forest</a:t>
            </a:r>
            <a:endParaRPr lang="en-US" sz="2200" b="1" i="1">
              <a:solidFill>
                <a:schemeClr val="bg1"/>
              </a:solidFill>
              <a:latin typeface="Aparajita" panose="02020603050405020304" pitchFamily="18" charset="0"/>
              <a:cs typeface="Aparajita" panose="02020603050405020304" pitchFamily="18" charset="0"/>
            </a:endParaRPr>
          </a:p>
        </p:txBody>
      </p:sp>
      <p:sp>
        <p:nvSpPr>
          <p:cNvPr id="51" name="Rectangle 50">
            <a:extLst>
              <a:ext uri="{FF2B5EF4-FFF2-40B4-BE49-F238E27FC236}">
                <a16:creationId xmlns:a16="http://schemas.microsoft.com/office/drawing/2014/main" id="{A21F4136-A697-4FDE-998D-CF5C6D566C84}"/>
              </a:ext>
            </a:extLst>
          </p:cNvPr>
          <p:cNvSpPr>
            <a:spLocks/>
          </p:cNvSpPr>
          <p:nvPr/>
        </p:nvSpPr>
        <p:spPr bwMode="auto">
          <a:xfrm>
            <a:off x="8475516" y="3348727"/>
            <a:ext cx="3533067" cy="548765"/>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BERT</a:t>
            </a:r>
            <a:endParaRPr lang="en-US" sz="2200" b="1" i="1">
              <a:solidFill>
                <a:schemeClr val="bg1"/>
              </a:solidFill>
              <a:latin typeface="Aparajita" panose="02020603050405020304" pitchFamily="18" charset="0"/>
              <a:cs typeface="Aparajita" panose="02020603050405020304" pitchFamily="18" charset="0"/>
            </a:endParaRPr>
          </a:p>
        </p:txBody>
      </p:sp>
      <p:graphicFrame>
        <p:nvGraphicFramePr>
          <p:cNvPr id="7" name="Chart 6">
            <a:extLst>
              <a:ext uri="{FF2B5EF4-FFF2-40B4-BE49-F238E27FC236}">
                <a16:creationId xmlns:a16="http://schemas.microsoft.com/office/drawing/2014/main" id="{69944093-2823-72C2-9E1D-0870322D582F}"/>
              </a:ext>
            </a:extLst>
          </p:cNvPr>
          <p:cNvGraphicFramePr/>
          <p:nvPr>
            <p:extLst>
              <p:ext uri="{D42A27DB-BD31-4B8C-83A1-F6EECF244321}">
                <p14:modId xmlns:p14="http://schemas.microsoft.com/office/powerpoint/2010/main" val="2066937227"/>
              </p:ext>
            </p:extLst>
          </p:nvPr>
        </p:nvGraphicFramePr>
        <p:xfrm>
          <a:off x="3909211" y="5492378"/>
          <a:ext cx="1671404" cy="1284113"/>
        </p:xfrm>
        <a:graphic>
          <a:graphicData uri="http://schemas.openxmlformats.org/drawingml/2006/chart">
            <c:chart xmlns:c="http://schemas.openxmlformats.org/drawingml/2006/chart" xmlns:r="http://schemas.openxmlformats.org/officeDocument/2006/relationships" r:id="rId8"/>
          </a:graphicData>
        </a:graphic>
      </p:graphicFrame>
      <p:pic>
        <p:nvPicPr>
          <p:cNvPr id="5" name="Graphic 4" descr="Star with solid fill">
            <a:extLst>
              <a:ext uri="{FF2B5EF4-FFF2-40B4-BE49-F238E27FC236}">
                <a16:creationId xmlns:a16="http://schemas.microsoft.com/office/drawing/2014/main" id="{239BECC5-CF25-DEF3-9589-C9E5D6F9F0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74024" y="5490882"/>
            <a:ext cx="582707" cy="591672"/>
          </a:xfrm>
          <a:prstGeom prst="rect">
            <a:avLst/>
          </a:prstGeom>
        </p:spPr>
      </p:pic>
      <p:sp>
        <p:nvSpPr>
          <p:cNvPr id="9" name="TextBox 8">
            <a:extLst>
              <a:ext uri="{FF2B5EF4-FFF2-40B4-BE49-F238E27FC236}">
                <a16:creationId xmlns:a16="http://schemas.microsoft.com/office/drawing/2014/main" id="{3A54BD36-C1C8-471C-C165-AF8C6D88358B}"/>
              </a:ext>
            </a:extLst>
          </p:cNvPr>
          <p:cNvSpPr txBox="1"/>
          <p:nvPr/>
        </p:nvSpPr>
        <p:spPr>
          <a:xfrm flipH="1">
            <a:off x="4296220" y="5970090"/>
            <a:ext cx="1275365" cy="584775"/>
          </a:xfrm>
          <a:prstGeom prst="rect">
            <a:avLst/>
          </a:prstGeom>
          <a:noFill/>
        </p:spPr>
        <p:txBody>
          <a:bodyPr wrap="square" lIns="91440" tIns="45720" rIns="91440" bIns="45720" rtlCol="0" anchor="t">
            <a:spAutoFit/>
          </a:bodyPr>
          <a:lstStyle/>
          <a:p>
            <a:pPr algn="ctr"/>
            <a:r>
              <a:rPr lang="en-US" sz="3200" b="1">
                <a:solidFill>
                  <a:schemeClr val="accent1"/>
                </a:solidFill>
                <a:latin typeface="+mj-lt"/>
              </a:rPr>
              <a:t>91%</a:t>
            </a:r>
          </a:p>
        </p:txBody>
      </p:sp>
      <p:sp>
        <p:nvSpPr>
          <p:cNvPr id="10" name="Rectangle 9">
            <a:extLst>
              <a:ext uri="{FF2B5EF4-FFF2-40B4-BE49-F238E27FC236}">
                <a16:creationId xmlns:a16="http://schemas.microsoft.com/office/drawing/2014/main" id="{2E6C564C-ECF0-6492-36EA-2BE16F8F89D2}"/>
              </a:ext>
            </a:extLst>
          </p:cNvPr>
          <p:cNvSpPr>
            <a:spLocks/>
          </p:cNvSpPr>
          <p:nvPr/>
        </p:nvSpPr>
        <p:spPr bwMode="auto">
          <a:xfrm>
            <a:off x="4924449" y="5975954"/>
            <a:ext cx="3533067" cy="5487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sym typeface="Open Sans Light" charset="0"/>
              </a:rPr>
              <a:t>Support Vector </a:t>
            </a:r>
          </a:p>
          <a:p>
            <a:pPr>
              <a:lnSpc>
                <a:spcPct val="70000"/>
              </a:lnSpc>
            </a:pPr>
            <a:r>
              <a:rPr lang="en-US" sz="2200" b="1" i="1">
                <a:solidFill>
                  <a:schemeClr val="bg1"/>
                </a:solidFill>
                <a:latin typeface="Aparajita"/>
                <a:ea typeface="ＭＳ Ｐゴシック"/>
                <a:cs typeface="Aparajita"/>
                <a:sym typeface="Open Sans Light" charset="0"/>
              </a:rPr>
              <a:t>Classifier</a:t>
            </a:r>
            <a:endParaRPr lang="en-US" sz="2200" b="1" i="1">
              <a:solidFill>
                <a:schemeClr val="bg1"/>
              </a:solidFill>
              <a:latin typeface="Aparajita"/>
              <a:cs typeface="Aparajita"/>
            </a:endParaRPr>
          </a:p>
        </p:txBody>
      </p:sp>
    </p:spTree>
    <p:extLst>
      <p:ext uri="{BB962C8B-B14F-4D97-AF65-F5344CB8AC3E}">
        <p14:creationId xmlns:p14="http://schemas.microsoft.com/office/powerpoint/2010/main" val="344776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22" presetClass="entr" presetSubtype="1"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5500"/>
                            </p:stCondLst>
                            <p:childTnLst>
                              <p:par>
                                <p:cTn id="60" presetID="22" presetClass="entr" presetSubtype="1" fill="hold" grpId="0"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childTnLst>
                          </p:cTn>
                        </p:par>
                        <p:par>
                          <p:cTn id="63" fill="hold">
                            <p:stCondLst>
                              <p:cond delay="6000"/>
                            </p:stCondLst>
                            <p:childTnLst>
                              <p:par>
                                <p:cTn id="64" presetID="53" presetClass="entr" presetSubtype="16"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childTnLst>
                          </p:cTn>
                        </p:par>
                        <p:par>
                          <p:cTn id="69" fill="hold">
                            <p:stCondLst>
                              <p:cond delay="6500"/>
                            </p:stCondLst>
                            <p:childTnLst>
                              <p:par>
                                <p:cTn id="70" presetID="22" presetClass="entr" presetSubtype="1" fill="hold" grpId="0"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up)">
                                      <p:cBhvr>
                                        <p:cTn id="72" dur="500"/>
                                        <p:tgtEl>
                                          <p:spTgt spid="44"/>
                                        </p:tgtEl>
                                      </p:cBhvr>
                                    </p:animEffect>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ppt_w</p:attrName>
                                        </p:attrNameLst>
                                      </p:cBhvr>
                                      <p:tavLst>
                                        <p:tav tm="0">
                                          <p:val>
                                            <p:fltVal val="0"/>
                                          </p:val>
                                        </p:tav>
                                        <p:tav tm="100000">
                                          <p:val>
                                            <p:strVal val="#ppt_w"/>
                                          </p:val>
                                        </p:tav>
                                      </p:tavLst>
                                    </p:anim>
                                    <p:anim calcmode="lin" valueType="num">
                                      <p:cBhvr>
                                        <p:cTn id="77" dur="500" fill="hold"/>
                                        <p:tgtEl>
                                          <p:spTgt spid="45"/>
                                        </p:tgtEl>
                                        <p:attrNameLst>
                                          <p:attrName>ppt_h</p:attrName>
                                        </p:attrNameLst>
                                      </p:cBhvr>
                                      <p:tavLst>
                                        <p:tav tm="0">
                                          <p:val>
                                            <p:fltVal val="0"/>
                                          </p:val>
                                        </p:tav>
                                        <p:tav tm="100000">
                                          <p:val>
                                            <p:strVal val="#ppt_h"/>
                                          </p:val>
                                        </p:tav>
                                      </p:tavLst>
                                    </p:anim>
                                    <p:animEffect transition="in" filter="fade">
                                      <p:cBhvr>
                                        <p:cTn id="78" dur="500"/>
                                        <p:tgtEl>
                                          <p:spTgt spid="45"/>
                                        </p:tgtEl>
                                      </p:cBhvr>
                                    </p:animEffect>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wipe(up)">
                                      <p:cBhvr>
                                        <p:cTn id="82" dur="500"/>
                                        <p:tgtEl>
                                          <p:spTgt spid="7"/>
                                        </p:tgtEl>
                                      </p:cBhvr>
                                    </p:animEffect>
                                  </p:childTnLst>
                                </p:cTn>
                              </p:par>
                            </p:childTnLst>
                          </p:cTn>
                        </p:par>
                        <p:par>
                          <p:cTn id="83" fill="hold">
                            <p:stCondLst>
                              <p:cond delay="8000"/>
                            </p:stCondLst>
                            <p:childTnLst>
                              <p:par>
                                <p:cTn id="84" presetID="53" presetClass="entr" presetSubtype="16" fill="hold" grpId="0" nodeType="after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p:cTn id="86" dur="500" fill="hold"/>
                                        <p:tgtEl>
                                          <p:spTgt spid="9"/>
                                        </p:tgtEl>
                                        <p:attrNameLst>
                                          <p:attrName>ppt_w</p:attrName>
                                        </p:attrNameLst>
                                      </p:cBhvr>
                                      <p:tavLst>
                                        <p:tav tm="0">
                                          <p:val>
                                            <p:fltVal val="0"/>
                                          </p:val>
                                        </p:tav>
                                        <p:tav tm="100000">
                                          <p:val>
                                            <p:strVal val="#ppt_w"/>
                                          </p:val>
                                        </p:tav>
                                      </p:tavLst>
                                    </p:anim>
                                    <p:anim calcmode="lin" valueType="num">
                                      <p:cBhvr>
                                        <p:cTn id="87" dur="500" fill="hold"/>
                                        <p:tgtEl>
                                          <p:spTgt spid="9"/>
                                        </p:tgtEl>
                                        <p:attrNameLst>
                                          <p:attrName>ppt_h</p:attrName>
                                        </p:attrNameLst>
                                      </p:cBhvr>
                                      <p:tavLst>
                                        <p:tav tm="0">
                                          <p:val>
                                            <p:fltVal val="0"/>
                                          </p:val>
                                        </p:tav>
                                        <p:tav tm="100000">
                                          <p:val>
                                            <p:strVal val="#ppt_h"/>
                                          </p:val>
                                        </p:tav>
                                      </p:tavLst>
                                    </p:anim>
                                    <p:animEffect transition="in" filter="fade">
                                      <p:cBhvr>
                                        <p:cTn id="8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Graphic spid="29" grpId="0">
        <p:bldAsOne/>
      </p:bldGraphic>
      <p:bldP spid="17" grpId="0"/>
      <p:bldGraphic spid="21" grpId="0">
        <p:bldAsOne/>
      </p:bldGraphic>
      <p:bldP spid="22" grpId="0"/>
      <p:bldGraphic spid="24" grpId="0">
        <p:bldAsOne/>
      </p:bldGraphic>
      <p:bldP spid="26" grpId="0"/>
      <p:bldGraphic spid="27" grpId="0">
        <p:bldAsOne/>
      </p:bldGraphic>
      <p:bldP spid="28" grpId="0"/>
      <p:bldGraphic spid="42" grpId="0">
        <p:bldAsOne/>
      </p:bldGraphic>
      <p:bldP spid="43" grpId="0"/>
      <p:bldGraphic spid="44" grpId="0">
        <p:bldAsOne/>
      </p:bldGraphic>
      <p:bldP spid="45" grpId="0"/>
      <p:bldGraphic spid="7" grpId="0">
        <p:bldAsOne/>
      </p:bldGraphic>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2B8350-4F01-46FA-BF1D-2FBFB3E32CC8}"/>
              </a:ext>
            </a:extLst>
          </p:cNvPr>
          <p:cNvSpPr>
            <a:spLocks noGrp="1"/>
          </p:cNvSpPr>
          <p:nvPr>
            <p:ph type="title"/>
          </p:nvPr>
        </p:nvSpPr>
        <p:spPr>
          <a:xfrm>
            <a:off x="1237044" y="231638"/>
            <a:ext cx="10515600" cy="884555"/>
          </a:xfrm>
        </p:spPr>
        <p:txBody>
          <a:bodyPr/>
          <a:lstStyle/>
          <a:p>
            <a:r>
              <a:rPr lang="en-US" dirty="0"/>
              <a:t>Business Insights &amp; Future Scope</a:t>
            </a:r>
            <a:endParaRPr lang="en-GB" dirty="0"/>
          </a:p>
        </p:txBody>
      </p:sp>
      <p:sp>
        <p:nvSpPr>
          <p:cNvPr id="8" name="Freeform 25">
            <a:extLst>
              <a:ext uri="{FF2B5EF4-FFF2-40B4-BE49-F238E27FC236}">
                <a16:creationId xmlns:a16="http://schemas.microsoft.com/office/drawing/2014/main" id="{24F97ED9-2668-4347-8662-F7389DF904EF}"/>
              </a:ext>
            </a:extLst>
          </p:cNvPr>
          <p:cNvSpPr>
            <a:spLocks noEditPoints="1"/>
          </p:cNvSpPr>
          <p:nvPr/>
        </p:nvSpPr>
        <p:spPr bwMode="auto">
          <a:xfrm>
            <a:off x="4059061" y="1904050"/>
            <a:ext cx="4227926" cy="4221367"/>
          </a:xfrm>
          <a:custGeom>
            <a:avLst/>
            <a:gdLst>
              <a:gd name="T0" fmla="*/ 427 w 1089"/>
              <a:gd name="T1" fmla="*/ 503 h 1087"/>
              <a:gd name="T2" fmla="*/ 463 w 1089"/>
              <a:gd name="T3" fmla="*/ 155 h 1087"/>
              <a:gd name="T4" fmla="*/ 480 w 1089"/>
              <a:gd name="T5" fmla="*/ 113 h 1087"/>
              <a:gd name="T6" fmla="*/ 547 w 1089"/>
              <a:gd name="T7" fmla="*/ 74 h 1087"/>
              <a:gd name="T8" fmla="*/ 609 w 1089"/>
              <a:gd name="T9" fmla="*/ 111 h 1087"/>
              <a:gd name="T10" fmla="*/ 604 w 1089"/>
              <a:gd name="T11" fmla="*/ 187 h 1087"/>
              <a:gd name="T12" fmla="*/ 771 w 1089"/>
              <a:gd name="T13" fmla="*/ 536 h 1087"/>
              <a:gd name="T14" fmla="*/ 933 w 1089"/>
              <a:gd name="T15" fmla="*/ 462 h 1087"/>
              <a:gd name="T16" fmla="*/ 976 w 1089"/>
              <a:gd name="T17" fmla="*/ 479 h 1087"/>
              <a:gd name="T18" fmla="*/ 1013 w 1089"/>
              <a:gd name="T19" fmla="*/ 554 h 1087"/>
              <a:gd name="T20" fmla="*/ 977 w 1089"/>
              <a:gd name="T21" fmla="*/ 608 h 1087"/>
              <a:gd name="T22" fmla="*/ 901 w 1089"/>
              <a:gd name="T23" fmla="*/ 603 h 1087"/>
              <a:gd name="T24" fmla="*/ 661 w 1089"/>
              <a:gd name="T25" fmla="*/ 584 h 1087"/>
              <a:gd name="T26" fmla="*/ 625 w 1089"/>
              <a:gd name="T27" fmla="*/ 931 h 1087"/>
              <a:gd name="T28" fmla="*/ 608 w 1089"/>
              <a:gd name="T29" fmla="*/ 974 h 1087"/>
              <a:gd name="T30" fmla="*/ 542 w 1089"/>
              <a:gd name="T31" fmla="*/ 1012 h 1087"/>
              <a:gd name="T32" fmla="*/ 479 w 1089"/>
              <a:gd name="T33" fmla="*/ 975 h 1087"/>
              <a:gd name="T34" fmla="*/ 484 w 1089"/>
              <a:gd name="T35" fmla="*/ 899 h 1087"/>
              <a:gd name="T36" fmla="*/ 317 w 1089"/>
              <a:gd name="T37" fmla="*/ 551 h 1087"/>
              <a:gd name="T38" fmla="*/ 156 w 1089"/>
              <a:gd name="T39" fmla="*/ 624 h 1087"/>
              <a:gd name="T40" fmla="*/ 113 w 1089"/>
              <a:gd name="T41" fmla="*/ 607 h 1087"/>
              <a:gd name="T42" fmla="*/ 75 w 1089"/>
              <a:gd name="T43" fmla="*/ 532 h 1087"/>
              <a:gd name="T44" fmla="*/ 112 w 1089"/>
              <a:gd name="T45" fmla="*/ 478 h 1087"/>
              <a:gd name="T46" fmla="*/ 187 w 1089"/>
              <a:gd name="T47" fmla="*/ 483 h 1087"/>
              <a:gd name="T48" fmla="*/ 545 w 1089"/>
              <a:gd name="T49" fmla="*/ 0 h 1087"/>
              <a:gd name="T50" fmla="*/ 417 w 1089"/>
              <a:gd name="T51" fmla="*/ 74 h 1087"/>
              <a:gd name="T52" fmla="*/ 387 w 1089"/>
              <a:gd name="T53" fmla="*/ 112 h 1087"/>
              <a:gd name="T54" fmla="*/ 223 w 1089"/>
              <a:gd name="T55" fmla="*/ 126 h 1087"/>
              <a:gd name="T56" fmla="*/ 76 w 1089"/>
              <a:gd name="T57" fmla="*/ 413 h 1087"/>
              <a:gd name="T58" fmla="*/ 0 w 1089"/>
              <a:gd name="T59" fmla="*/ 542 h 1087"/>
              <a:gd name="T60" fmla="*/ 90 w 1089"/>
              <a:gd name="T61" fmla="*/ 680 h 1087"/>
              <a:gd name="T62" fmla="*/ 127 w 1089"/>
              <a:gd name="T63" fmla="*/ 863 h 1087"/>
              <a:gd name="T64" fmla="*/ 346 w 1089"/>
              <a:gd name="T65" fmla="*/ 977 h 1087"/>
              <a:gd name="T66" fmla="*/ 413 w 1089"/>
              <a:gd name="T67" fmla="*/ 1011 h 1087"/>
              <a:gd name="T68" fmla="*/ 543 w 1089"/>
              <a:gd name="T69" fmla="*/ 1087 h 1087"/>
              <a:gd name="T70" fmla="*/ 671 w 1089"/>
              <a:gd name="T71" fmla="*/ 1013 h 1087"/>
              <a:gd name="T72" fmla="*/ 701 w 1089"/>
              <a:gd name="T73" fmla="*/ 974 h 1087"/>
              <a:gd name="T74" fmla="*/ 865 w 1089"/>
              <a:gd name="T75" fmla="*/ 961 h 1087"/>
              <a:gd name="T76" fmla="*/ 1012 w 1089"/>
              <a:gd name="T77" fmla="*/ 674 h 1087"/>
              <a:gd name="T78" fmla="*/ 1089 w 1089"/>
              <a:gd name="T79" fmla="*/ 544 h 1087"/>
              <a:gd name="T80" fmla="*/ 998 w 1089"/>
              <a:gd name="T81" fmla="*/ 406 h 1087"/>
              <a:gd name="T82" fmla="*/ 962 w 1089"/>
              <a:gd name="T83" fmla="*/ 223 h 1087"/>
              <a:gd name="T84" fmla="*/ 742 w 1089"/>
              <a:gd name="T85" fmla="*/ 109 h 1087"/>
              <a:gd name="T86" fmla="*/ 675 w 1089"/>
              <a:gd name="T87" fmla="*/ 76 h 1087"/>
              <a:gd name="T88" fmla="*/ 545 w 1089"/>
              <a:gd name="T89" fmla="*/ 0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9" h="1087">
                <a:moveTo>
                  <a:pt x="322" y="530"/>
                </a:moveTo>
                <a:cubicBezTo>
                  <a:pt x="358" y="530"/>
                  <a:pt x="394" y="522"/>
                  <a:pt x="427" y="503"/>
                </a:cubicBezTo>
                <a:cubicBezTo>
                  <a:pt x="531" y="444"/>
                  <a:pt x="567" y="311"/>
                  <a:pt x="507" y="208"/>
                </a:cubicBezTo>
                <a:cubicBezTo>
                  <a:pt x="495" y="188"/>
                  <a:pt x="480" y="170"/>
                  <a:pt x="463" y="155"/>
                </a:cubicBezTo>
                <a:cubicBezTo>
                  <a:pt x="464" y="145"/>
                  <a:pt x="467" y="136"/>
                  <a:pt x="472" y="127"/>
                </a:cubicBezTo>
                <a:cubicBezTo>
                  <a:pt x="480" y="113"/>
                  <a:pt x="480" y="113"/>
                  <a:pt x="480" y="113"/>
                </a:cubicBezTo>
                <a:cubicBezTo>
                  <a:pt x="494" y="89"/>
                  <a:pt x="518" y="74"/>
                  <a:pt x="545" y="74"/>
                </a:cubicBezTo>
                <a:cubicBezTo>
                  <a:pt x="546" y="74"/>
                  <a:pt x="546" y="74"/>
                  <a:pt x="547" y="74"/>
                </a:cubicBezTo>
                <a:cubicBezTo>
                  <a:pt x="550" y="74"/>
                  <a:pt x="552" y="74"/>
                  <a:pt x="555" y="75"/>
                </a:cubicBezTo>
                <a:cubicBezTo>
                  <a:pt x="578" y="78"/>
                  <a:pt x="597" y="91"/>
                  <a:pt x="609" y="111"/>
                </a:cubicBezTo>
                <a:cubicBezTo>
                  <a:pt x="609" y="111"/>
                  <a:pt x="609" y="111"/>
                  <a:pt x="609" y="111"/>
                </a:cubicBezTo>
                <a:cubicBezTo>
                  <a:pt x="623" y="135"/>
                  <a:pt x="622" y="166"/>
                  <a:pt x="604" y="187"/>
                </a:cubicBezTo>
                <a:cubicBezTo>
                  <a:pt x="551" y="254"/>
                  <a:pt x="540" y="348"/>
                  <a:pt x="585" y="427"/>
                </a:cubicBezTo>
                <a:cubicBezTo>
                  <a:pt x="624" y="497"/>
                  <a:pt x="697" y="536"/>
                  <a:pt x="771" y="536"/>
                </a:cubicBezTo>
                <a:cubicBezTo>
                  <a:pt x="808" y="536"/>
                  <a:pt x="845" y="526"/>
                  <a:pt x="880" y="506"/>
                </a:cubicBezTo>
                <a:cubicBezTo>
                  <a:pt x="900" y="494"/>
                  <a:pt x="918" y="479"/>
                  <a:pt x="933" y="462"/>
                </a:cubicBezTo>
                <a:cubicBezTo>
                  <a:pt x="943" y="463"/>
                  <a:pt x="953" y="466"/>
                  <a:pt x="962" y="471"/>
                </a:cubicBezTo>
                <a:cubicBezTo>
                  <a:pt x="976" y="479"/>
                  <a:pt x="976" y="479"/>
                  <a:pt x="976" y="479"/>
                </a:cubicBezTo>
                <a:cubicBezTo>
                  <a:pt x="999" y="493"/>
                  <a:pt x="1015" y="518"/>
                  <a:pt x="1014" y="546"/>
                </a:cubicBezTo>
                <a:cubicBezTo>
                  <a:pt x="1014" y="549"/>
                  <a:pt x="1014" y="551"/>
                  <a:pt x="1013" y="554"/>
                </a:cubicBezTo>
                <a:cubicBezTo>
                  <a:pt x="1010" y="577"/>
                  <a:pt x="997" y="596"/>
                  <a:pt x="977" y="608"/>
                </a:cubicBezTo>
                <a:cubicBezTo>
                  <a:pt x="977" y="608"/>
                  <a:pt x="977" y="608"/>
                  <a:pt x="977" y="608"/>
                </a:cubicBezTo>
                <a:cubicBezTo>
                  <a:pt x="966" y="615"/>
                  <a:pt x="954" y="618"/>
                  <a:pt x="942" y="618"/>
                </a:cubicBezTo>
                <a:cubicBezTo>
                  <a:pt x="928" y="618"/>
                  <a:pt x="913" y="613"/>
                  <a:pt x="901" y="603"/>
                </a:cubicBezTo>
                <a:cubicBezTo>
                  <a:pt x="863" y="572"/>
                  <a:pt x="815" y="556"/>
                  <a:pt x="766" y="556"/>
                </a:cubicBezTo>
                <a:cubicBezTo>
                  <a:pt x="731" y="556"/>
                  <a:pt x="695" y="565"/>
                  <a:pt x="661" y="584"/>
                </a:cubicBezTo>
                <a:cubicBezTo>
                  <a:pt x="557" y="642"/>
                  <a:pt x="521" y="775"/>
                  <a:pt x="582" y="878"/>
                </a:cubicBezTo>
                <a:cubicBezTo>
                  <a:pt x="593" y="899"/>
                  <a:pt x="608" y="916"/>
                  <a:pt x="625" y="931"/>
                </a:cubicBezTo>
                <a:cubicBezTo>
                  <a:pt x="624" y="941"/>
                  <a:pt x="621" y="951"/>
                  <a:pt x="616" y="960"/>
                </a:cubicBezTo>
                <a:cubicBezTo>
                  <a:pt x="608" y="974"/>
                  <a:pt x="608" y="974"/>
                  <a:pt x="608" y="974"/>
                </a:cubicBezTo>
                <a:cubicBezTo>
                  <a:pt x="594" y="997"/>
                  <a:pt x="570" y="1012"/>
                  <a:pt x="543" y="1012"/>
                </a:cubicBezTo>
                <a:cubicBezTo>
                  <a:pt x="543" y="1012"/>
                  <a:pt x="542" y="1012"/>
                  <a:pt x="542" y="1012"/>
                </a:cubicBezTo>
                <a:cubicBezTo>
                  <a:pt x="539" y="1012"/>
                  <a:pt x="536" y="1012"/>
                  <a:pt x="533" y="1012"/>
                </a:cubicBezTo>
                <a:cubicBezTo>
                  <a:pt x="510" y="1009"/>
                  <a:pt x="491" y="996"/>
                  <a:pt x="479" y="975"/>
                </a:cubicBezTo>
                <a:cubicBezTo>
                  <a:pt x="479" y="975"/>
                  <a:pt x="479" y="975"/>
                  <a:pt x="479" y="975"/>
                </a:cubicBezTo>
                <a:cubicBezTo>
                  <a:pt x="465" y="951"/>
                  <a:pt x="467" y="921"/>
                  <a:pt x="484" y="899"/>
                </a:cubicBezTo>
                <a:cubicBezTo>
                  <a:pt x="537" y="833"/>
                  <a:pt x="548" y="738"/>
                  <a:pt x="504" y="660"/>
                </a:cubicBezTo>
                <a:cubicBezTo>
                  <a:pt x="464" y="590"/>
                  <a:pt x="392" y="551"/>
                  <a:pt x="317" y="551"/>
                </a:cubicBezTo>
                <a:cubicBezTo>
                  <a:pt x="280" y="551"/>
                  <a:pt x="243" y="560"/>
                  <a:pt x="209" y="580"/>
                </a:cubicBezTo>
                <a:cubicBezTo>
                  <a:pt x="188" y="592"/>
                  <a:pt x="170" y="607"/>
                  <a:pt x="156" y="624"/>
                </a:cubicBezTo>
                <a:cubicBezTo>
                  <a:pt x="146" y="623"/>
                  <a:pt x="136" y="620"/>
                  <a:pt x="127" y="615"/>
                </a:cubicBezTo>
                <a:cubicBezTo>
                  <a:pt x="113" y="607"/>
                  <a:pt x="113" y="607"/>
                  <a:pt x="113" y="607"/>
                </a:cubicBezTo>
                <a:cubicBezTo>
                  <a:pt x="89" y="593"/>
                  <a:pt x="74" y="568"/>
                  <a:pt x="74" y="541"/>
                </a:cubicBezTo>
                <a:cubicBezTo>
                  <a:pt x="74" y="538"/>
                  <a:pt x="74" y="535"/>
                  <a:pt x="75" y="532"/>
                </a:cubicBezTo>
                <a:cubicBezTo>
                  <a:pt x="78" y="510"/>
                  <a:pt x="91" y="490"/>
                  <a:pt x="111" y="478"/>
                </a:cubicBezTo>
                <a:cubicBezTo>
                  <a:pt x="112" y="478"/>
                  <a:pt x="112" y="478"/>
                  <a:pt x="112" y="478"/>
                </a:cubicBezTo>
                <a:cubicBezTo>
                  <a:pt x="122" y="472"/>
                  <a:pt x="134" y="469"/>
                  <a:pt x="146" y="469"/>
                </a:cubicBezTo>
                <a:cubicBezTo>
                  <a:pt x="161" y="469"/>
                  <a:pt x="175" y="474"/>
                  <a:pt x="187" y="483"/>
                </a:cubicBezTo>
                <a:cubicBezTo>
                  <a:pt x="226" y="514"/>
                  <a:pt x="273" y="530"/>
                  <a:pt x="322" y="530"/>
                </a:cubicBezTo>
                <a:moveTo>
                  <a:pt x="545" y="0"/>
                </a:moveTo>
                <a:cubicBezTo>
                  <a:pt x="545" y="0"/>
                  <a:pt x="545" y="0"/>
                  <a:pt x="545" y="0"/>
                </a:cubicBezTo>
                <a:cubicBezTo>
                  <a:pt x="491" y="0"/>
                  <a:pt x="444" y="27"/>
                  <a:pt x="417" y="74"/>
                </a:cubicBezTo>
                <a:cubicBezTo>
                  <a:pt x="407" y="90"/>
                  <a:pt x="407" y="90"/>
                  <a:pt x="407" y="90"/>
                </a:cubicBezTo>
                <a:cubicBezTo>
                  <a:pt x="402" y="99"/>
                  <a:pt x="395" y="107"/>
                  <a:pt x="387" y="112"/>
                </a:cubicBezTo>
                <a:cubicBezTo>
                  <a:pt x="366" y="106"/>
                  <a:pt x="343" y="102"/>
                  <a:pt x="321" y="102"/>
                </a:cubicBezTo>
                <a:cubicBezTo>
                  <a:pt x="288" y="102"/>
                  <a:pt x="254" y="110"/>
                  <a:pt x="223" y="126"/>
                </a:cubicBezTo>
                <a:cubicBezTo>
                  <a:pt x="140" y="169"/>
                  <a:pt x="97" y="258"/>
                  <a:pt x="109" y="345"/>
                </a:cubicBezTo>
                <a:cubicBezTo>
                  <a:pt x="113" y="372"/>
                  <a:pt x="100" y="399"/>
                  <a:pt x="76" y="413"/>
                </a:cubicBezTo>
                <a:cubicBezTo>
                  <a:pt x="34" y="437"/>
                  <a:pt x="6" y="479"/>
                  <a:pt x="1" y="526"/>
                </a:cubicBezTo>
                <a:cubicBezTo>
                  <a:pt x="0" y="531"/>
                  <a:pt x="0" y="537"/>
                  <a:pt x="0" y="542"/>
                </a:cubicBezTo>
                <a:cubicBezTo>
                  <a:pt x="0" y="596"/>
                  <a:pt x="27" y="644"/>
                  <a:pt x="74" y="671"/>
                </a:cubicBezTo>
                <a:cubicBezTo>
                  <a:pt x="90" y="680"/>
                  <a:pt x="90" y="680"/>
                  <a:pt x="90" y="680"/>
                </a:cubicBezTo>
                <a:cubicBezTo>
                  <a:pt x="100" y="685"/>
                  <a:pt x="107" y="693"/>
                  <a:pt x="113" y="701"/>
                </a:cubicBezTo>
                <a:cubicBezTo>
                  <a:pt x="96" y="753"/>
                  <a:pt x="100" y="812"/>
                  <a:pt x="127" y="863"/>
                </a:cubicBezTo>
                <a:cubicBezTo>
                  <a:pt x="165" y="937"/>
                  <a:pt x="240" y="979"/>
                  <a:pt x="317" y="979"/>
                </a:cubicBezTo>
                <a:cubicBezTo>
                  <a:pt x="327" y="979"/>
                  <a:pt x="336" y="979"/>
                  <a:pt x="346" y="977"/>
                </a:cubicBezTo>
                <a:cubicBezTo>
                  <a:pt x="349" y="977"/>
                  <a:pt x="352" y="977"/>
                  <a:pt x="355" y="977"/>
                </a:cubicBezTo>
                <a:cubicBezTo>
                  <a:pt x="379" y="977"/>
                  <a:pt x="401" y="989"/>
                  <a:pt x="413" y="1011"/>
                </a:cubicBezTo>
                <a:cubicBezTo>
                  <a:pt x="438" y="1052"/>
                  <a:pt x="480" y="1080"/>
                  <a:pt x="527" y="1086"/>
                </a:cubicBezTo>
                <a:cubicBezTo>
                  <a:pt x="532" y="1086"/>
                  <a:pt x="538" y="1087"/>
                  <a:pt x="543" y="1087"/>
                </a:cubicBezTo>
                <a:cubicBezTo>
                  <a:pt x="543" y="1087"/>
                  <a:pt x="543" y="1087"/>
                  <a:pt x="543" y="1087"/>
                </a:cubicBezTo>
                <a:cubicBezTo>
                  <a:pt x="597" y="1087"/>
                  <a:pt x="645" y="1059"/>
                  <a:pt x="671" y="1013"/>
                </a:cubicBezTo>
                <a:cubicBezTo>
                  <a:pt x="681" y="996"/>
                  <a:pt x="681" y="996"/>
                  <a:pt x="681" y="996"/>
                </a:cubicBezTo>
                <a:cubicBezTo>
                  <a:pt x="686" y="987"/>
                  <a:pt x="693" y="980"/>
                  <a:pt x="701" y="974"/>
                </a:cubicBezTo>
                <a:cubicBezTo>
                  <a:pt x="723" y="981"/>
                  <a:pt x="745" y="984"/>
                  <a:pt x="767" y="984"/>
                </a:cubicBezTo>
                <a:cubicBezTo>
                  <a:pt x="801" y="984"/>
                  <a:pt x="834" y="977"/>
                  <a:pt x="865" y="961"/>
                </a:cubicBezTo>
                <a:cubicBezTo>
                  <a:pt x="948" y="917"/>
                  <a:pt x="991" y="828"/>
                  <a:pt x="979" y="741"/>
                </a:cubicBezTo>
                <a:cubicBezTo>
                  <a:pt x="975" y="714"/>
                  <a:pt x="989" y="687"/>
                  <a:pt x="1012" y="674"/>
                </a:cubicBezTo>
                <a:cubicBezTo>
                  <a:pt x="1054" y="650"/>
                  <a:pt x="1082" y="608"/>
                  <a:pt x="1088" y="560"/>
                </a:cubicBezTo>
                <a:cubicBezTo>
                  <a:pt x="1088" y="555"/>
                  <a:pt x="1089" y="549"/>
                  <a:pt x="1089" y="544"/>
                </a:cubicBezTo>
                <a:cubicBezTo>
                  <a:pt x="1088" y="490"/>
                  <a:pt x="1061" y="443"/>
                  <a:pt x="1014" y="416"/>
                </a:cubicBezTo>
                <a:cubicBezTo>
                  <a:pt x="998" y="406"/>
                  <a:pt x="998" y="406"/>
                  <a:pt x="998" y="406"/>
                </a:cubicBezTo>
                <a:cubicBezTo>
                  <a:pt x="989" y="401"/>
                  <a:pt x="981" y="394"/>
                  <a:pt x="975" y="385"/>
                </a:cubicBezTo>
                <a:cubicBezTo>
                  <a:pt x="992" y="333"/>
                  <a:pt x="988" y="275"/>
                  <a:pt x="962" y="223"/>
                </a:cubicBezTo>
                <a:cubicBezTo>
                  <a:pt x="923" y="149"/>
                  <a:pt x="848" y="107"/>
                  <a:pt x="771" y="107"/>
                </a:cubicBezTo>
                <a:cubicBezTo>
                  <a:pt x="761" y="107"/>
                  <a:pt x="752" y="108"/>
                  <a:pt x="742" y="109"/>
                </a:cubicBezTo>
                <a:cubicBezTo>
                  <a:pt x="739" y="110"/>
                  <a:pt x="736" y="110"/>
                  <a:pt x="733" y="110"/>
                </a:cubicBezTo>
                <a:cubicBezTo>
                  <a:pt x="709" y="110"/>
                  <a:pt x="687" y="97"/>
                  <a:pt x="675" y="76"/>
                </a:cubicBezTo>
                <a:cubicBezTo>
                  <a:pt x="651" y="34"/>
                  <a:pt x="609" y="6"/>
                  <a:pt x="561" y="1"/>
                </a:cubicBezTo>
                <a:cubicBezTo>
                  <a:pt x="556" y="0"/>
                  <a:pt x="551" y="0"/>
                  <a:pt x="545" y="0"/>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26">
            <a:extLst>
              <a:ext uri="{FF2B5EF4-FFF2-40B4-BE49-F238E27FC236}">
                <a16:creationId xmlns:a16="http://schemas.microsoft.com/office/drawing/2014/main" id="{9E4A4FDE-EEDD-4C83-B56D-C5277B45BF9B}"/>
              </a:ext>
            </a:extLst>
          </p:cNvPr>
          <p:cNvSpPr>
            <a:spLocks/>
          </p:cNvSpPr>
          <p:nvPr/>
        </p:nvSpPr>
        <p:spPr bwMode="auto">
          <a:xfrm>
            <a:off x="4207932" y="3959758"/>
            <a:ext cx="1864684" cy="2197603"/>
          </a:xfrm>
          <a:custGeom>
            <a:avLst/>
            <a:gdLst>
              <a:gd name="T0" fmla="*/ 458 w 480"/>
              <a:gd name="T1" fmla="*/ 492 h 566"/>
              <a:gd name="T2" fmla="*/ 404 w 480"/>
              <a:gd name="T3" fmla="*/ 456 h 566"/>
              <a:gd name="T4" fmla="*/ 404 w 480"/>
              <a:gd name="T5" fmla="*/ 456 h 566"/>
              <a:gd name="T6" fmla="*/ 409 w 480"/>
              <a:gd name="T7" fmla="*/ 380 h 566"/>
              <a:gd name="T8" fmla="*/ 429 w 480"/>
              <a:gd name="T9" fmla="*/ 140 h 566"/>
              <a:gd name="T10" fmla="*/ 134 w 480"/>
              <a:gd name="T11" fmla="*/ 61 h 566"/>
              <a:gd name="T12" fmla="*/ 52 w 480"/>
              <a:gd name="T13" fmla="*/ 344 h 566"/>
              <a:gd name="T14" fmla="*/ 271 w 480"/>
              <a:gd name="T15" fmla="*/ 458 h 566"/>
              <a:gd name="T16" fmla="*/ 339 w 480"/>
              <a:gd name="T17" fmla="*/ 491 h 566"/>
              <a:gd name="T18" fmla="*/ 452 w 480"/>
              <a:gd name="T19" fmla="*/ 566 h 566"/>
              <a:gd name="T20" fmla="*/ 480 w 480"/>
              <a:gd name="T21" fmla="*/ 534 h 566"/>
              <a:gd name="T22" fmla="*/ 458 w 480"/>
              <a:gd name="T23" fmla="*/ 4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0" h="566">
                <a:moveTo>
                  <a:pt x="458" y="492"/>
                </a:moveTo>
                <a:cubicBezTo>
                  <a:pt x="436" y="489"/>
                  <a:pt x="416" y="476"/>
                  <a:pt x="404" y="456"/>
                </a:cubicBezTo>
                <a:cubicBezTo>
                  <a:pt x="404" y="456"/>
                  <a:pt x="404" y="456"/>
                  <a:pt x="404" y="456"/>
                </a:cubicBezTo>
                <a:cubicBezTo>
                  <a:pt x="390" y="432"/>
                  <a:pt x="392" y="401"/>
                  <a:pt x="409" y="380"/>
                </a:cubicBezTo>
                <a:cubicBezTo>
                  <a:pt x="463" y="313"/>
                  <a:pt x="473" y="219"/>
                  <a:pt x="429" y="140"/>
                </a:cubicBezTo>
                <a:cubicBezTo>
                  <a:pt x="370" y="36"/>
                  <a:pt x="237" y="0"/>
                  <a:pt x="134" y="61"/>
                </a:cubicBezTo>
                <a:cubicBezTo>
                  <a:pt x="36" y="118"/>
                  <a:pt x="0" y="243"/>
                  <a:pt x="52" y="344"/>
                </a:cubicBezTo>
                <a:cubicBezTo>
                  <a:pt x="95" y="427"/>
                  <a:pt x="184" y="470"/>
                  <a:pt x="271" y="458"/>
                </a:cubicBezTo>
                <a:cubicBezTo>
                  <a:pt x="298" y="454"/>
                  <a:pt x="325" y="468"/>
                  <a:pt x="339" y="491"/>
                </a:cubicBezTo>
                <a:cubicBezTo>
                  <a:pt x="363" y="533"/>
                  <a:pt x="405" y="561"/>
                  <a:pt x="452" y="566"/>
                </a:cubicBezTo>
                <a:cubicBezTo>
                  <a:pt x="480" y="534"/>
                  <a:pt x="480" y="534"/>
                  <a:pt x="480" y="534"/>
                </a:cubicBezTo>
                <a:lnTo>
                  <a:pt x="458" y="49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0">
            <a:extLst>
              <a:ext uri="{FF2B5EF4-FFF2-40B4-BE49-F238E27FC236}">
                <a16:creationId xmlns:a16="http://schemas.microsoft.com/office/drawing/2014/main" id="{D217E43E-D2CA-40BF-9870-1C0F8AFC5632}"/>
              </a:ext>
            </a:extLst>
          </p:cNvPr>
          <p:cNvSpPr>
            <a:spLocks/>
          </p:cNvSpPr>
          <p:nvPr/>
        </p:nvSpPr>
        <p:spPr bwMode="auto">
          <a:xfrm>
            <a:off x="3916011" y="2227915"/>
            <a:ext cx="2202524" cy="3532565"/>
          </a:xfrm>
          <a:custGeom>
            <a:avLst/>
            <a:gdLst>
              <a:gd name="T0" fmla="*/ 418 w 567"/>
              <a:gd name="T1" fmla="*/ 528 h 910"/>
              <a:gd name="T2" fmla="*/ 201 w 567"/>
              <a:gd name="T3" fmla="*/ 538 h 910"/>
              <a:gd name="T4" fmla="*/ 127 w 567"/>
              <a:gd name="T5" fmla="*/ 542 h 910"/>
              <a:gd name="T6" fmla="*/ 113 w 567"/>
              <a:gd name="T7" fmla="*/ 534 h 910"/>
              <a:gd name="T8" fmla="*/ 74 w 567"/>
              <a:gd name="T9" fmla="*/ 467 h 910"/>
              <a:gd name="T10" fmla="*/ 75 w 567"/>
              <a:gd name="T11" fmla="*/ 459 h 910"/>
              <a:gd name="T12" fmla="*/ 111 w 567"/>
              <a:gd name="T13" fmla="*/ 405 h 910"/>
              <a:gd name="T14" fmla="*/ 112 w 567"/>
              <a:gd name="T15" fmla="*/ 405 h 910"/>
              <a:gd name="T16" fmla="*/ 188 w 567"/>
              <a:gd name="T17" fmla="*/ 410 h 910"/>
              <a:gd name="T18" fmla="*/ 427 w 567"/>
              <a:gd name="T19" fmla="*/ 429 h 910"/>
              <a:gd name="T20" fmla="*/ 507 w 567"/>
              <a:gd name="T21" fmla="*/ 135 h 910"/>
              <a:gd name="T22" fmla="*/ 223 w 567"/>
              <a:gd name="T23" fmla="*/ 53 h 910"/>
              <a:gd name="T24" fmla="*/ 109 w 567"/>
              <a:gd name="T25" fmla="*/ 272 h 910"/>
              <a:gd name="T26" fmla="*/ 76 w 567"/>
              <a:gd name="T27" fmla="*/ 339 h 910"/>
              <a:gd name="T28" fmla="*/ 1 w 567"/>
              <a:gd name="T29" fmla="*/ 453 h 910"/>
              <a:gd name="T30" fmla="*/ 0 w 567"/>
              <a:gd name="T31" fmla="*/ 469 h 910"/>
              <a:gd name="T32" fmla="*/ 74 w 567"/>
              <a:gd name="T33" fmla="*/ 597 h 910"/>
              <a:gd name="T34" fmla="*/ 91 w 567"/>
              <a:gd name="T35" fmla="*/ 607 h 910"/>
              <a:gd name="T36" fmla="*/ 125 w 567"/>
              <a:gd name="T37" fmla="*/ 672 h 910"/>
              <a:gd name="T38" fmla="*/ 222 w 567"/>
              <a:gd name="T39" fmla="*/ 861 h 910"/>
              <a:gd name="T40" fmla="*/ 476 w 567"/>
              <a:gd name="T41" fmla="*/ 802 h 910"/>
              <a:gd name="T42" fmla="*/ 418 w 567"/>
              <a:gd name="T43" fmla="*/ 528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7" h="910">
                <a:moveTo>
                  <a:pt x="418" y="528"/>
                </a:moveTo>
                <a:cubicBezTo>
                  <a:pt x="348" y="485"/>
                  <a:pt x="262" y="492"/>
                  <a:pt x="201" y="538"/>
                </a:cubicBezTo>
                <a:cubicBezTo>
                  <a:pt x="179" y="554"/>
                  <a:pt x="150" y="555"/>
                  <a:pt x="127" y="542"/>
                </a:cubicBezTo>
                <a:cubicBezTo>
                  <a:pt x="113" y="534"/>
                  <a:pt x="113" y="534"/>
                  <a:pt x="113" y="534"/>
                </a:cubicBezTo>
                <a:cubicBezTo>
                  <a:pt x="89" y="520"/>
                  <a:pt x="74" y="495"/>
                  <a:pt x="74" y="467"/>
                </a:cubicBezTo>
                <a:cubicBezTo>
                  <a:pt x="74" y="464"/>
                  <a:pt x="75" y="462"/>
                  <a:pt x="75" y="459"/>
                </a:cubicBezTo>
                <a:cubicBezTo>
                  <a:pt x="78" y="436"/>
                  <a:pt x="91" y="417"/>
                  <a:pt x="111" y="405"/>
                </a:cubicBezTo>
                <a:cubicBezTo>
                  <a:pt x="112" y="405"/>
                  <a:pt x="112" y="405"/>
                  <a:pt x="112" y="405"/>
                </a:cubicBezTo>
                <a:cubicBezTo>
                  <a:pt x="136" y="391"/>
                  <a:pt x="166" y="393"/>
                  <a:pt x="188" y="410"/>
                </a:cubicBezTo>
                <a:cubicBezTo>
                  <a:pt x="254" y="463"/>
                  <a:pt x="348" y="474"/>
                  <a:pt x="427" y="429"/>
                </a:cubicBezTo>
                <a:cubicBezTo>
                  <a:pt x="531" y="371"/>
                  <a:pt x="567" y="238"/>
                  <a:pt x="507" y="135"/>
                </a:cubicBezTo>
                <a:cubicBezTo>
                  <a:pt x="449" y="37"/>
                  <a:pt x="324" y="0"/>
                  <a:pt x="223" y="53"/>
                </a:cubicBezTo>
                <a:cubicBezTo>
                  <a:pt x="140" y="96"/>
                  <a:pt x="98" y="185"/>
                  <a:pt x="109" y="272"/>
                </a:cubicBezTo>
                <a:cubicBezTo>
                  <a:pt x="113" y="299"/>
                  <a:pt x="100" y="326"/>
                  <a:pt x="76" y="339"/>
                </a:cubicBezTo>
                <a:cubicBezTo>
                  <a:pt x="34" y="363"/>
                  <a:pt x="6" y="406"/>
                  <a:pt x="1" y="453"/>
                </a:cubicBezTo>
                <a:cubicBezTo>
                  <a:pt x="0" y="458"/>
                  <a:pt x="0" y="464"/>
                  <a:pt x="0" y="469"/>
                </a:cubicBezTo>
                <a:cubicBezTo>
                  <a:pt x="0" y="523"/>
                  <a:pt x="28" y="570"/>
                  <a:pt x="74" y="597"/>
                </a:cubicBezTo>
                <a:cubicBezTo>
                  <a:pt x="91" y="607"/>
                  <a:pt x="91" y="607"/>
                  <a:pt x="91" y="607"/>
                </a:cubicBezTo>
                <a:cubicBezTo>
                  <a:pt x="114" y="620"/>
                  <a:pt x="127" y="646"/>
                  <a:pt x="125" y="672"/>
                </a:cubicBezTo>
                <a:cubicBezTo>
                  <a:pt x="117" y="746"/>
                  <a:pt x="152" y="821"/>
                  <a:pt x="222" y="861"/>
                </a:cubicBezTo>
                <a:cubicBezTo>
                  <a:pt x="308" y="910"/>
                  <a:pt x="420" y="884"/>
                  <a:pt x="476" y="802"/>
                </a:cubicBezTo>
                <a:cubicBezTo>
                  <a:pt x="538" y="710"/>
                  <a:pt x="511" y="586"/>
                  <a:pt x="418" y="52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31">
            <a:extLst>
              <a:ext uri="{FF2B5EF4-FFF2-40B4-BE49-F238E27FC236}">
                <a16:creationId xmlns:a16="http://schemas.microsoft.com/office/drawing/2014/main" id="{F0348733-34AC-40B5-AEB2-99BE7BCD9CE3}"/>
              </a:ext>
            </a:extLst>
          </p:cNvPr>
          <p:cNvSpPr>
            <a:spLocks/>
          </p:cNvSpPr>
          <p:nvPr/>
        </p:nvSpPr>
        <p:spPr bwMode="auto">
          <a:xfrm>
            <a:off x="4330777" y="1962126"/>
            <a:ext cx="3534206" cy="2204164"/>
          </a:xfrm>
          <a:custGeom>
            <a:avLst/>
            <a:gdLst>
              <a:gd name="T0" fmla="*/ 858 w 910"/>
              <a:gd name="T1" fmla="*/ 224 h 568"/>
              <a:gd name="T2" fmla="*/ 638 w 910"/>
              <a:gd name="T3" fmla="*/ 110 h 568"/>
              <a:gd name="T4" fmla="*/ 571 w 910"/>
              <a:gd name="T5" fmla="*/ 76 h 568"/>
              <a:gd name="T6" fmla="*/ 458 w 910"/>
              <a:gd name="T7" fmla="*/ 1 h 568"/>
              <a:gd name="T8" fmla="*/ 441 w 910"/>
              <a:gd name="T9" fmla="*/ 0 h 568"/>
              <a:gd name="T10" fmla="*/ 313 w 910"/>
              <a:gd name="T11" fmla="*/ 74 h 568"/>
              <a:gd name="T12" fmla="*/ 303 w 910"/>
              <a:gd name="T13" fmla="*/ 91 h 568"/>
              <a:gd name="T14" fmla="*/ 238 w 910"/>
              <a:gd name="T15" fmla="*/ 125 h 568"/>
              <a:gd name="T16" fmla="*/ 50 w 910"/>
              <a:gd name="T17" fmla="*/ 222 h 568"/>
              <a:gd name="T18" fmla="*/ 109 w 910"/>
              <a:gd name="T19" fmla="*/ 476 h 568"/>
              <a:gd name="T20" fmla="*/ 382 w 910"/>
              <a:gd name="T21" fmla="*/ 418 h 568"/>
              <a:gd name="T22" fmla="*/ 372 w 910"/>
              <a:gd name="T23" fmla="*/ 201 h 568"/>
              <a:gd name="T24" fmla="*/ 368 w 910"/>
              <a:gd name="T25" fmla="*/ 127 h 568"/>
              <a:gd name="T26" fmla="*/ 377 w 910"/>
              <a:gd name="T27" fmla="*/ 113 h 568"/>
              <a:gd name="T28" fmla="*/ 443 w 910"/>
              <a:gd name="T29" fmla="*/ 75 h 568"/>
              <a:gd name="T30" fmla="*/ 452 w 910"/>
              <a:gd name="T31" fmla="*/ 75 h 568"/>
              <a:gd name="T32" fmla="*/ 505 w 910"/>
              <a:gd name="T33" fmla="*/ 112 h 568"/>
              <a:gd name="T34" fmla="*/ 506 w 910"/>
              <a:gd name="T35" fmla="*/ 112 h 568"/>
              <a:gd name="T36" fmla="*/ 500 w 910"/>
              <a:gd name="T37" fmla="*/ 188 h 568"/>
              <a:gd name="T38" fmla="*/ 481 w 910"/>
              <a:gd name="T39" fmla="*/ 427 h 568"/>
              <a:gd name="T40" fmla="*/ 776 w 910"/>
              <a:gd name="T41" fmla="*/ 507 h 568"/>
              <a:gd name="T42" fmla="*/ 858 w 910"/>
              <a:gd name="T43" fmla="*/ 224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0" h="568">
                <a:moveTo>
                  <a:pt x="858" y="224"/>
                </a:moveTo>
                <a:cubicBezTo>
                  <a:pt x="815" y="140"/>
                  <a:pt x="725" y="98"/>
                  <a:pt x="638" y="110"/>
                </a:cubicBezTo>
                <a:cubicBezTo>
                  <a:pt x="611" y="114"/>
                  <a:pt x="585" y="100"/>
                  <a:pt x="571" y="76"/>
                </a:cubicBezTo>
                <a:cubicBezTo>
                  <a:pt x="547" y="35"/>
                  <a:pt x="505" y="7"/>
                  <a:pt x="458" y="1"/>
                </a:cubicBezTo>
                <a:cubicBezTo>
                  <a:pt x="452" y="1"/>
                  <a:pt x="447" y="0"/>
                  <a:pt x="441" y="0"/>
                </a:cubicBezTo>
                <a:cubicBezTo>
                  <a:pt x="388" y="0"/>
                  <a:pt x="340" y="28"/>
                  <a:pt x="313" y="74"/>
                </a:cubicBezTo>
                <a:cubicBezTo>
                  <a:pt x="303" y="91"/>
                  <a:pt x="303" y="91"/>
                  <a:pt x="303" y="91"/>
                </a:cubicBezTo>
                <a:cubicBezTo>
                  <a:pt x="290" y="114"/>
                  <a:pt x="265" y="128"/>
                  <a:pt x="238" y="125"/>
                </a:cubicBezTo>
                <a:cubicBezTo>
                  <a:pt x="164" y="117"/>
                  <a:pt x="89" y="152"/>
                  <a:pt x="50" y="222"/>
                </a:cubicBezTo>
                <a:cubicBezTo>
                  <a:pt x="0" y="309"/>
                  <a:pt x="26" y="420"/>
                  <a:pt x="109" y="476"/>
                </a:cubicBezTo>
                <a:cubicBezTo>
                  <a:pt x="200" y="539"/>
                  <a:pt x="324" y="512"/>
                  <a:pt x="382" y="418"/>
                </a:cubicBezTo>
                <a:cubicBezTo>
                  <a:pt x="425" y="349"/>
                  <a:pt x="418" y="263"/>
                  <a:pt x="372" y="201"/>
                </a:cubicBezTo>
                <a:cubicBezTo>
                  <a:pt x="356" y="180"/>
                  <a:pt x="355" y="151"/>
                  <a:pt x="368" y="127"/>
                </a:cubicBezTo>
                <a:cubicBezTo>
                  <a:pt x="377" y="113"/>
                  <a:pt x="377" y="113"/>
                  <a:pt x="377" y="113"/>
                </a:cubicBezTo>
                <a:cubicBezTo>
                  <a:pt x="390" y="89"/>
                  <a:pt x="415" y="74"/>
                  <a:pt x="443" y="75"/>
                </a:cubicBezTo>
                <a:cubicBezTo>
                  <a:pt x="446" y="75"/>
                  <a:pt x="449" y="75"/>
                  <a:pt x="452" y="75"/>
                </a:cubicBezTo>
                <a:cubicBezTo>
                  <a:pt x="474" y="78"/>
                  <a:pt x="494" y="91"/>
                  <a:pt x="505" y="112"/>
                </a:cubicBezTo>
                <a:cubicBezTo>
                  <a:pt x="506" y="112"/>
                  <a:pt x="506" y="112"/>
                  <a:pt x="506" y="112"/>
                </a:cubicBezTo>
                <a:cubicBezTo>
                  <a:pt x="519" y="136"/>
                  <a:pt x="518" y="166"/>
                  <a:pt x="500" y="188"/>
                </a:cubicBezTo>
                <a:cubicBezTo>
                  <a:pt x="447" y="254"/>
                  <a:pt x="436" y="349"/>
                  <a:pt x="481" y="427"/>
                </a:cubicBezTo>
                <a:cubicBezTo>
                  <a:pt x="539" y="532"/>
                  <a:pt x="672" y="568"/>
                  <a:pt x="776" y="507"/>
                </a:cubicBezTo>
                <a:cubicBezTo>
                  <a:pt x="874" y="450"/>
                  <a:pt x="910" y="324"/>
                  <a:pt x="858" y="22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32">
            <a:extLst>
              <a:ext uri="{FF2B5EF4-FFF2-40B4-BE49-F238E27FC236}">
                <a16:creationId xmlns:a16="http://schemas.microsoft.com/office/drawing/2014/main" id="{C3F004B5-546A-47C4-8CCE-F1BF892F159D}"/>
              </a:ext>
            </a:extLst>
          </p:cNvPr>
          <p:cNvSpPr>
            <a:spLocks/>
          </p:cNvSpPr>
          <p:nvPr/>
        </p:nvSpPr>
        <p:spPr bwMode="auto">
          <a:xfrm>
            <a:off x="5939773" y="2344354"/>
            <a:ext cx="2205804" cy="3529286"/>
          </a:xfrm>
          <a:custGeom>
            <a:avLst/>
            <a:gdLst>
              <a:gd name="T0" fmla="*/ 494 w 568"/>
              <a:gd name="T1" fmla="*/ 312 h 909"/>
              <a:gd name="T2" fmla="*/ 477 w 568"/>
              <a:gd name="T3" fmla="*/ 303 h 909"/>
              <a:gd name="T4" fmla="*/ 443 w 568"/>
              <a:gd name="T5" fmla="*/ 238 h 909"/>
              <a:gd name="T6" fmla="*/ 346 w 568"/>
              <a:gd name="T7" fmla="*/ 49 h 909"/>
              <a:gd name="T8" fmla="*/ 92 w 568"/>
              <a:gd name="T9" fmla="*/ 108 h 909"/>
              <a:gd name="T10" fmla="*/ 150 w 568"/>
              <a:gd name="T11" fmla="*/ 381 h 909"/>
              <a:gd name="T12" fmla="*/ 367 w 568"/>
              <a:gd name="T13" fmla="*/ 372 h 909"/>
              <a:gd name="T14" fmla="*/ 441 w 568"/>
              <a:gd name="T15" fmla="*/ 368 h 909"/>
              <a:gd name="T16" fmla="*/ 455 w 568"/>
              <a:gd name="T17" fmla="*/ 376 h 909"/>
              <a:gd name="T18" fmla="*/ 493 w 568"/>
              <a:gd name="T19" fmla="*/ 442 h 909"/>
              <a:gd name="T20" fmla="*/ 493 w 568"/>
              <a:gd name="T21" fmla="*/ 451 h 909"/>
              <a:gd name="T22" fmla="*/ 456 w 568"/>
              <a:gd name="T23" fmla="*/ 505 h 909"/>
              <a:gd name="T24" fmla="*/ 456 w 568"/>
              <a:gd name="T25" fmla="*/ 505 h 909"/>
              <a:gd name="T26" fmla="*/ 380 w 568"/>
              <a:gd name="T27" fmla="*/ 500 h 909"/>
              <a:gd name="T28" fmla="*/ 141 w 568"/>
              <a:gd name="T29" fmla="*/ 480 h 909"/>
              <a:gd name="T30" fmla="*/ 61 w 568"/>
              <a:gd name="T31" fmla="*/ 775 h 909"/>
              <a:gd name="T32" fmla="*/ 344 w 568"/>
              <a:gd name="T33" fmla="*/ 857 h 909"/>
              <a:gd name="T34" fmla="*/ 458 w 568"/>
              <a:gd name="T35" fmla="*/ 638 h 909"/>
              <a:gd name="T36" fmla="*/ 492 w 568"/>
              <a:gd name="T37" fmla="*/ 570 h 909"/>
              <a:gd name="T38" fmla="*/ 567 w 568"/>
              <a:gd name="T39" fmla="*/ 457 h 909"/>
              <a:gd name="T40" fmla="*/ 568 w 568"/>
              <a:gd name="T41" fmla="*/ 441 h 909"/>
              <a:gd name="T42" fmla="*/ 494 w 568"/>
              <a:gd name="T43" fmla="*/ 312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8" h="909">
                <a:moveTo>
                  <a:pt x="494" y="312"/>
                </a:moveTo>
                <a:cubicBezTo>
                  <a:pt x="477" y="303"/>
                  <a:pt x="477" y="303"/>
                  <a:pt x="477" y="303"/>
                </a:cubicBezTo>
                <a:cubicBezTo>
                  <a:pt x="454" y="290"/>
                  <a:pt x="440" y="264"/>
                  <a:pt x="443" y="238"/>
                </a:cubicBezTo>
                <a:cubicBezTo>
                  <a:pt x="451" y="164"/>
                  <a:pt x="416" y="88"/>
                  <a:pt x="346" y="49"/>
                </a:cubicBezTo>
                <a:cubicBezTo>
                  <a:pt x="259" y="0"/>
                  <a:pt x="148" y="26"/>
                  <a:pt x="92" y="108"/>
                </a:cubicBezTo>
                <a:cubicBezTo>
                  <a:pt x="29" y="200"/>
                  <a:pt x="56" y="324"/>
                  <a:pt x="150" y="381"/>
                </a:cubicBezTo>
                <a:cubicBezTo>
                  <a:pt x="219" y="424"/>
                  <a:pt x="305" y="418"/>
                  <a:pt x="367" y="372"/>
                </a:cubicBezTo>
                <a:cubicBezTo>
                  <a:pt x="388" y="356"/>
                  <a:pt x="417" y="354"/>
                  <a:pt x="441" y="368"/>
                </a:cubicBezTo>
                <a:cubicBezTo>
                  <a:pt x="455" y="376"/>
                  <a:pt x="455" y="376"/>
                  <a:pt x="455" y="376"/>
                </a:cubicBezTo>
                <a:cubicBezTo>
                  <a:pt x="478" y="390"/>
                  <a:pt x="494" y="415"/>
                  <a:pt x="493" y="442"/>
                </a:cubicBezTo>
                <a:cubicBezTo>
                  <a:pt x="493" y="445"/>
                  <a:pt x="493" y="448"/>
                  <a:pt x="493" y="451"/>
                </a:cubicBezTo>
                <a:cubicBezTo>
                  <a:pt x="490" y="473"/>
                  <a:pt x="477" y="493"/>
                  <a:pt x="456" y="505"/>
                </a:cubicBezTo>
                <a:cubicBezTo>
                  <a:pt x="456" y="505"/>
                  <a:pt x="456" y="505"/>
                  <a:pt x="456" y="505"/>
                </a:cubicBezTo>
                <a:cubicBezTo>
                  <a:pt x="432" y="519"/>
                  <a:pt x="402" y="517"/>
                  <a:pt x="380" y="500"/>
                </a:cubicBezTo>
                <a:cubicBezTo>
                  <a:pt x="314" y="447"/>
                  <a:pt x="219" y="436"/>
                  <a:pt x="141" y="480"/>
                </a:cubicBezTo>
                <a:cubicBezTo>
                  <a:pt x="36" y="539"/>
                  <a:pt x="0" y="672"/>
                  <a:pt x="61" y="775"/>
                </a:cubicBezTo>
                <a:cubicBezTo>
                  <a:pt x="118" y="873"/>
                  <a:pt x="244" y="909"/>
                  <a:pt x="344" y="857"/>
                </a:cubicBezTo>
                <a:cubicBezTo>
                  <a:pt x="428" y="814"/>
                  <a:pt x="470" y="725"/>
                  <a:pt x="458" y="638"/>
                </a:cubicBezTo>
                <a:cubicBezTo>
                  <a:pt x="454" y="611"/>
                  <a:pt x="468" y="584"/>
                  <a:pt x="492" y="570"/>
                </a:cubicBezTo>
                <a:cubicBezTo>
                  <a:pt x="533" y="546"/>
                  <a:pt x="561" y="504"/>
                  <a:pt x="567" y="457"/>
                </a:cubicBezTo>
                <a:cubicBezTo>
                  <a:pt x="567" y="452"/>
                  <a:pt x="568" y="446"/>
                  <a:pt x="568" y="441"/>
                </a:cubicBezTo>
                <a:cubicBezTo>
                  <a:pt x="568" y="387"/>
                  <a:pt x="540" y="339"/>
                  <a:pt x="494" y="3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3">
            <a:extLst>
              <a:ext uri="{FF2B5EF4-FFF2-40B4-BE49-F238E27FC236}">
                <a16:creationId xmlns:a16="http://schemas.microsoft.com/office/drawing/2014/main" id="{C122AD45-D400-430B-8DC4-8649938913B0}"/>
              </a:ext>
            </a:extLst>
          </p:cNvPr>
          <p:cNvSpPr>
            <a:spLocks/>
          </p:cNvSpPr>
          <p:nvPr/>
        </p:nvSpPr>
        <p:spPr bwMode="auto">
          <a:xfrm>
            <a:off x="5962734" y="4071277"/>
            <a:ext cx="1776123" cy="2089364"/>
          </a:xfrm>
          <a:custGeom>
            <a:avLst/>
            <a:gdLst>
              <a:gd name="T0" fmla="*/ 76 w 457"/>
              <a:gd name="T1" fmla="*/ 120 h 538"/>
              <a:gd name="T2" fmla="*/ 85 w 457"/>
              <a:gd name="T3" fmla="*/ 337 h 538"/>
              <a:gd name="T4" fmla="*/ 89 w 457"/>
              <a:gd name="T5" fmla="*/ 411 h 538"/>
              <a:gd name="T6" fmla="*/ 81 w 457"/>
              <a:gd name="T7" fmla="*/ 425 h 538"/>
              <a:gd name="T8" fmla="*/ 15 w 457"/>
              <a:gd name="T9" fmla="*/ 464 h 538"/>
              <a:gd name="T10" fmla="*/ 6 w 457"/>
              <a:gd name="T11" fmla="*/ 463 h 538"/>
              <a:gd name="T12" fmla="*/ 0 w 457"/>
              <a:gd name="T13" fmla="*/ 537 h 538"/>
              <a:gd name="T14" fmla="*/ 16 w 457"/>
              <a:gd name="T15" fmla="*/ 538 h 538"/>
              <a:gd name="T16" fmla="*/ 145 w 457"/>
              <a:gd name="T17" fmla="*/ 464 h 538"/>
              <a:gd name="T18" fmla="*/ 154 w 457"/>
              <a:gd name="T19" fmla="*/ 448 h 538"/>
              <a:gd name="T20" fmla="*/ 219 w 457"/>
              <a:gd name="T21" fmla="*/ 414 h 538"/>
              <a:gd name="T22" fmla="*/ 408 w 457"/>
              <a:gd name="T23" fmla="*/ 317 h 538"/>
              <a:gd name="T24" fmla="*/ 349 w 457"/>
              <a:gd name="T25" fmla="*/ 63 h 538"/>
              <a:gd name="T26" fmla="*/ 76 w 457"/>
              <a:gd name="T27" fmla="*/ 12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7" h="538">
                <a:moveTo>
                  <a:pt x="76" y="120"/>
                </a:moveTo>
                <a:cubicBezTo>
                  <a:pt x="33" y="190"/>
                  <a:pt x="39" y="276"/>
                  <a:pt x="85" y="337"/>
                </a:cubicBezTo>
                <a:cubicBezTo>
                  <a:pt x="101" y="359"/>
                  <a:pt x="103" y="388"/>
                  <a:pt x="89" y="411"/>
                </a:cubicBezTo>
                <a:cubicBezTo>
                  <a:pt x="81" y="425"/>
                  <a:pt x="81" y="425"/>
                  <a:pt x="81" y="425"/>
                </a:cubicBezTo>
                <a:cubicBezTo>
                  <a:pt x="67" y="449"/>
                  <a:pt x="42" y="465"/>
                  <a:pt x="15" y="464"/>
                </a:cubicBezTo>
                <a:cubicBezTo>
                  <a:pt x="12" y="464"/>
                  <a:pt x="9" y="464"/>
                  <a:pt x="6" y="463"/>
                </a:cubicBezTo>
                <a:cubicBezTo>
                  <a:pt x="0" y="537"/>
                  <a:pt x="0" y="537"/>
                  <a:pt x="0" y="537"/>
                </a:cubicBezTo>
                <a:cubicBezTo>
                  <a:pt x="5" y="538"/>
                  <a:pt x="11" y="538"/>
                  <a:pt x="16" y="538"/>
                </a:cubicBezTo>
                <a:cubicBezTo>
                  <a:pt x="70" y="538"/>
                  <a:pt x="118" y="511"/>
                  <a:pt x="145" y="464"/>
                </a:cubicBezTo>
                <a:cubicBezTo>
                  <a:pt x="154" y="448"/>
                  <a:pt x="154" y="448"/>
                  <a:pt x="154" y="448"/>
                </a:cubicBezTo>
                <a:cubicBezTo>
                  <a:pt x="168" y="425"/>
                  <a:pt x="193" y="411"/>
                  <a:pt x="219" y="414"/>
                </a:cubicBezTo>
                <a:cubicBezTo>
                  <a:pt x="293" y="422"/>
                  <a:pt x="369" y="386"/>
                  <a:pt x="408" y="317"/>
                </a:cubicBezTo>
                <a:cubicBezTo>
                  <a:pt x="457" y="230"/>
                  <a:pt x="431" y="119"/>
                  <a:pt x="349" y="63"/>
                </a:cubicBezTo>
                <a:cubicBezTo>
                  <a:pt x="258" y="0"/>
                  <a:pt x="133" y="27"/>
                  <a:pt x="76" y="12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01825036-CE17-4CD6-9822-F9E0B6BCCA9D}"/>
              </a:ext>
            </a:extLst>
          </p:cNvPr>
          <p:cNvGrpSpPr/>
          <p:nvPr/>
        </p:nvGrpSpPr>
        <p:grpSpPr>
          <a:xfrm>
            <a:off x="4885514" y="4448020"/>
            <a:ext cx="534107" cy="543121"/>
            <a:chOff x="3308350" y="5059363"/>
            <a:chExt cx="376238" cy="382588"/>
          </a:xfrm>
          <a:solidFill>
            <a:schemeClr val="bg2"/>
          </a:solidFill>
        </p:grpSpPr>
        <p:sp>
          <p:nvSpPr>
            <p:cNvPr id="53" name="Freeform 684">
              <a:extLst>
                <a:ext uri="{FF2B5EF4-FFF2-40B4-BE49-F238E27FC236}">
                  <a16:creationId xmlns:a16="http://schemas.microsoft.com/office/drawing/2014/main" id="{8EA80AA3-751C-4858-A7AD-79E25CD614C4}"/>
                </a:ext>
              </a:extLst>
            </p:cNvPr>
            <p:cNvSpPr>
              <a:spLocks/>
            </p:cNvSpPr>
            <p:nvPr/>
          </p:nvSpPr>
          <p:spPr bwMode="auto">
            <a:xfrm>
              <a:off x="3308350" y="5059363"/>
              <a:ext cx="376238" cy="382588"/>
            </a:xfrm>
            <a:custGeom>
              <a:avLst/>
              <a:gdLst>
                <a:gd name="T0" fmla="*/ 2869 w 3314"/>
                <a:gd name="T1" fmla="*/ 0 h 3379"/>
                <a:gd name="T2" fmla="*/ 3314 w 3314"/>
                <a:gd name="T3" fmla="*/ 627 h 3379"/>
                <a:gd name="T4" fmla="*/ 2941 w 3314"/>
                <a:gd name="T5" fmla="*/ 627 h 3379"/>
                <a:gd name="T6" fmla="*/ 2941 w 3314"/>
                <a:gd name="T7" fmla="*/ 3309 h 3379"/>
                <a:gd name="T8" fmla="*/ 2938 w 3314"/>
                <a:gd name="T9" fmla="*/ 3326 h 3379"/>
                <a:gd name="T10" fmla="*/ 2931 w 3314"/>
                <a:gd name="T11" fmla="*/ 3343 h 3379"/>
                <a:gd name="T12" fmla="*/ 2920 w 3314"/>
                <a:gd name="T13" fmla="*/ 3357 h 3379"/>
                <a:gd name="T14" fmla="*/ 2905 w 3314"/>
                <a:gd name="T15" fmla="*/ 3369 h 3379"/>
                <a:gd name="T16" fmla="*/ 2889 w 3314"/>
                <a:gd name="T17" fmla="*/ 3376 h 3379"/>
                <a:gd name="T18" fmla="*/ 2871 w 3314"/>
                <a:gd name="T19" fmla="*/ 3379 h 3379"/>
                <a:gd name="T20" fmla="*/ 69 w 3314"/>
                <a:gd name="T21" fmla="*/ 3379 h 3379"/>
                <a:gd name="T22" fmla="*/ 51 w 3314"/>
                <a:gd name="T23" fmla="*/ 3376 h 3379"/>
                <a:gd name="T24" fmla="*/ 35 w 3314"/>
                <a:gd name="T25" fmla="*/ 3369 h 3379"/>
                <a:gd name="T26" fmla="*/ 21 w 3314"/>
                <a:gd name="T27" fmla="*/ 3357 h 3379"/>
                <a:gd name="T28" fmla="*/ 9 w 3314"/>
                <a:gd name="T29" fmla="*/ 3343 h 3379"/>
                <a:gd name="T30" fmla="*/ 2 w 3314"/>
                <a:gd name="T31" fmla="*/ 3326 h 3379"/>
                <a:gd name="T32" fmla="*/ 0 w 3314"/>
                <a:gd name="T33" fmla="*/ 3309 h 3379"/>
                <a:gd name="T34" fmla="*/ 2 w 3314"/>
                <a:gd name="T35" fmla="*/ 3290 h 3379"/>
                <a:gd name="T36" fmla="*/ 9 w 3314"/>
                <a:gd name="T37" fmla="*/ 3274 h 3379"/>
                <a:gd name="T38" fmla="*/ 21 w 3314"/>
                <a:gd name="T39" fmla="*/ 3260 h 3379"/>
                <a:gd name="T40" fmla="*/ 35 w 3314"/>
                <a:gd name="T41" fmla="*/ 3248 h 3379"/>
                <a:gd name="T42" fmla="*/ 51 w 3314"/>
                <a:gd name="T43" fmla="*/ 3241 h 3379"/>
                <a:gd name="T44" fmla="*/ 69 w 3314"/>
                <a:gd name="T45" fmla="*/ 3239 h 3379"/>
                <a:gd name="T46" fmla="*/ 2802 w 3314"/>
                <a:gd name="T47" fmla="*/ 3239 h 3379"/>
                <a:gd name="T48" fmla="*/ 2802 w 3314"/>
                <a:gd name="T49" fmla="*/ 627 h 3379"/>
                <a:gd name="T50" fmla="*/ 2427 w 3314"/>
                <a:gd name="T51" fmla="*/ 627 h 3379"/>
                <a:gd name="T52" fmla="*/ 2869 w 3314"/>
                <a:gd name="T53" fmla="*/ 0 h 3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14" h="3379">
                  <a:moveTo>
                    <a:pt x="2869" y="0"/>
                  </a:moveTo>
                  <a:lnTo>
                    <a:pt x="3314" y="627"/>
                  </a:lnTo>
                  <a:lnTo>
                    <a:pt x="2941" y="627"/>
                  </a:lnTo>
                  <a:lnTo>
                    <a:pt x="2941" y="3309"/>
                  </a:lnTo>
                  <a:lnTo>
                    <a:pt x="2938" y="3326"/>
                  </a:lnTo>
                  <a:lnTo>
                    <a:pt x="2931" y="3343"/>
                  </a:lnTo>
                  <a:lnTo>
                    <a:pt x="2920" y="3357"/>
                  </a:lnTo>
                  <a:lnTo>
                    <a:pt x="2905" y="3369"/>
                  </a:lnTo>
                  <a:lnTo>
                    <a:pt x="2889" y="3376"/>
                  </a:lnTo>
                  <a:lnTo>
                    <a:pt x="2871" y="3379"/>
                  </a:lnTo>
                  <a:lnTo>
                    <a:pt x="69" y="3379"/>
                  </a:lnTo>
                  <a:lnTo>
                    <a:pt x="51" y="3376"/>
                  </a:lnTo>
                  <a:lnTo>
                    <a:pt x="35" y="3369"/>
                  </a:lnTo>
                  <a:lnTo>
                    <a:pt x="21" y="3357"/>
                  </a:lnTo>
                  <a:lnTo>
                    <a:pt x="9" y="3343"/>
                  </a:lnTo>
                  <a:lnTo>
                    <a:pt x="2" y="3326"/>
                  </a:lnTo>
                  <a:lnTo>
                    <a:pt x="0" y="3309"/>
                  </a:lnTo>
                  <a:lnTo>
                    <a:pt x="2" y="3290"/>
                  </a:lnTo>
                  <a:lnTo>
                    <a:pt x="9" y="3274"/>
                  </a:lnTo>
                  <a:lnTo>
                    <a:pt x="21" y="3260"/>
                  </a:lnTo>
                  <a:lnTo>
                    <a:pt x="35" y="3248"/>
                  </a:lnTo>
                  <a:lnTo>
                    <a:pt x="51" y="3241"/>
                  </a:lnTo>
                  <a:lnTo>
                    <a:pt x="69" y="3239"/>
                  </a:lnTo>
                  <a:lnTo>
                    <a:pt x="2802" y="3239"/>
                  </a:lnTo>
                  <a:lnTo>
                    <a:pt x="2802" y="627"/>
                  </a:lnTo>
                  <a:lnTo>
                    <a:pt x="2427" y="627"/>
                  </a:lnTo>
                  <a:lnTo>
                    <a:pt x="28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685">
              <a:extLst>
                <a:ext uri="{FF2B5EF4-FFF2-40B4-BE49-F238E27FC236}">
                  <a16:creationId xmlns:a16="http://schemas.microsoft.com/office/drawing/2014/main" id="{EE80AEF0-0E67-4788-9C52-49AF71BF2F70}"/>
                </a:ext>
              </a:extLst>
            </p:cNvPr>
            <p:cNvSpPr>
              <a:spLocks noChangeArrowheads="1"/>
            </p:cNvSpPr>
            <p:nvPr/>
          </p:nvSpPr>
          <p:spPr bwMode="auto">
            <a:xfrm>
              <a:off x="3316288" y="5254626"/>
              <a:ext cx="79375" cy="1444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686">
              <a:extLst>
                <a:ext uri="{FF2B5EF4-FFF2-40B4-BE49-F238E27FC236}">
                  <a16:creationId xmlns:a16="http://schemas.microsoft.com/office/drawing/2014/main" id="{1A97FCE8-7FD0-45D6-880E-8984609FC144}"/>
                </a:ext>
              </a:extLst>
            </p:cNvPr>
            <p:cNvSpPr>
              <a:spLocks noChangeArrowheads="1"/>
            </p:cNvSpPr>
            <p:nvPr/>
          </p:nvSpPr>
          <p:spPr bwMode="auto">
            <a:xfrm>
              <a:off x="3422650" y="5219701"/>
              <a:ext cx="77788" cy="1778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687">
              <a:extLst>
                <a:ext uri="{FF2B5EF4-FFF2-40B4-BE49-F238E27FC236}">
                  <a16:creationId xmlns:a16="http://schemas.microsoft.com/office/drawing/2014/main" id="{437FEBE9-EDA5-4597-B349-232DB3FFB6D7}"/>
                </a:ext>
              </a:extLst>
            </p:cNvPr>
            <p:cNvSpPr>
              <a:spLocks noChangeArrowheads="1"/>
            </p:cNvSpPr>
            <p:nvPr/>
          </p:nvSpPr>
          <p:spPr bwMode="auto">
            <a:xfrm>
              <a:off x="3527425" y="5178426"/>
              <a:ext cx="79375" cy="2206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C1ED3514-149E-4DF0-A6ED-DF92A402F3A2}"/>
              </a:ext>
            </a:extLst>
          </p:cNvPr>
          <p:cNvGrpSpPr>
            <a:grpSpLocks noChangeAspect="1"/>
          </p:cNvGrpSpPr>
          <p:nvPr/>
        </p:nvGrpSpPr>
        <p:grpSpPr>
          <a:xfrm>
            <a:off x="6622553" y="4442438"/>
            <a:ext cx="532275" cy="543600"/>
            <a:chOff x="2714625" y="5075238"/>
            <a:chExt cx="373063" cy="381000"/>
          </a:xfrm>
          <a:solidFill>
            <a:schemeClr val="bg2"/>
          </a:solidFill>
        </p:grpSpPr>
        <p:sp>
          <p:nvSpPr>
            <p:cNvPr id="60" name="Freeform 678">
              <a:extLst>
                <a:ext uri="{FF2B5EF4-FFF2-40B4-BE49-F238E27FC236}">
                  <a16:creationId xmlns:a16="http://schemas.microsoft.com/office/drawing/2014/main" id="{EACBBEC0-93FF-40A6-AAF3-1976397BC2B8}"/>
                </a:ext>
              </a:extLst>
            </p:cNvPr>
            <p:cNvSpPr>
              <a:spLocks/>
            </p:cNvSpPr>
            <p:nvPr/>
          </p:nvSpPr>
          <p:spPr bwMode="auto">
            <a:xfrm>
              <a:off x="2822575" y="5075238"/>
              <a:ext cx="157163" cy="61912"/>
            </a:xfrm>
            <a:custGeom>
              <a:avLst/>
              <a:gdLst>
                <a:gd name="T0" fmla="*/ 86 w 1387"/>
                <a:gd name="T1" fmla="*/ 0 h 549"/>
                <a:gd name="T2" fmla="*/ 1302 w 1387"/>
                <a:gd name="T3" fmla="*/ 0 h 549"/>
                <a:gd name="T4" fmla="*/ 1325 w 1387"/>
                <a:gd name="T5" fmla="*/ 3 h 549"/>
                <a:gd name="T6" fmla="*/ 1346 w 1387"/>
                <a:gd name="T7" fmla="*/ 11 h 549"/>
                <a:gd name="T8" fmla="*/ 1362 w 1387"/>
                <a:gd name="T9" fmla="*/ 25 h 549"/>
                <a:gd name="T10" fmla="*/ 1376 w 1387"/>
                <a:gd name="T11" fmla="*/ 42 h 549"/>
                <a:gd name="T12" fmla="*/ 1385 w 1387"/>
                <a:gd name="T13" fmla="*/ 62 h 549"/>
                <a:gd name="T14" fmla="*/ 1387 w 1387"/>
                <a:gd name="T15" fmla="*/ 85 h 549"/>
                <a:gd name="T16" fmla="*/ 1387 w 1387"/>
                <a:gd name="T17" fmla="*/ 549 h 549"/>
                <a:gd name="T18" fmla="*/ 1213 w 1387"/>
                <a:gd name="T19" fmla="*/ 549 h 549"/>
                <a:gd name="T20" fmla="*/ 1213 w 1387"/>
                <a:gd name="T21" fmla="*/ 173 h 549"/>
                <a:gd name="T22" fmla="*/ 174 w 1387"/>
                <a:gd name="T23" fmla="*/ 173 h 549"/>
                <a:gd name="T24" fmla="*/ 174 w 1387"/>
                <a:gd name="T25" fmla="*/ 547 h 549"/>
                <a:gd name="T26" fmla="*/ 0 w 1387"/>
                <a:gd name="T27" fmla="*/ 547 h 549"/>
                <a:gd name="T28" fmla="*/ 0 w 1387"/>
                <a:gd name="T29" fmla="*/ 85 h 549"/>
                <a:gd name="T30" fmla="*/ 3 w 1387"/>
                <a:gd name="T31" fmla="*/ 62 h 549"/>
                <a:gd name="T32" fmla="*/ 11 w 1387"/>
                <a:gd name="T33" fmla="*/ 42 h 549"/>
                <a:gd name="T34" fmla="*/ 25 w 1387"/>
                <a:gd name="T35" fmla="*/ 25 h 549"/>
                <a:gd name="T36" fmla="*/ 42 w 1387"/>
                <a:gd name="T37" fmla="*/ 11 h 549"/>
                <a:gd name="T38" fmla="*/ 63 w 1387"/>
                <a:gd name="T39" fmla="*/ 3 h 549"/>
                <a:gd name="T40" fmla="*/ 86 w 1387"/>
                <a:gd name="T4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87" h="549">
                  <a:moveTo>
                    <a:pt x="86" y="0"/>
                  </a:moveTo>
                  <a:lnTo>
                    <a:pt x="1302" y="0"/>
                  </a:lnTo>
                  <a:lnTo>
                    <a:pt x="1325" y="3"/>
                  </a:lnTo>
                  <a:lnTo>
                    <a:pt x="1346" y="11"/>
                  </a:lnTo>
                  <a:lnTo>
                    <a:pt x="1362" y="25"/>
                  </a:lnTo>
                  <a:lnTo>
                    <a:pt x="1376" y="42"/>
                  </a:lnTo>
                  <a:lnTo>
                    <a:pt x="1385" y="62"/>
                  </a:lnTo>
                  <a:lnTo>
                    <a:pt x="1387" y="85"/>
                  </a:lnTo>
                  <a:lnTo>
                    <a:pt x="1387" y="549"/>
                  </a:lnTo>
                  <a:lnTo>
                    <a:pt x="1213" y="549"/>
                  </a:lnTo>
                  <a:lnTo>
                    <a:pt x="1213" y="173"/>
                  </a:lnTo>
                  <a:lnTo>
                    <a:pt x="174" y="173"/>
                  </a:lnTo>
                  <a:lnTo>
                    <a:pt x="174" y="547"/>
                  </a:lnTo>
                  <a:lnTo>
                    <a:pt x="0" y="547"/>
                  </a:lnTo>
                  <a:lnTo>
                    <a:pt x="0" y="85"/>
                  </a:lnTo>
                  <a:lnTo>
                    <a:pt x="3" y="62"/>
                  </a:lnTo>
                  <a:lnTo>
                    <a:pt x="11" y="42"/>
                  </a:lnTo>
                  <a:lnTo>
                    <a:pt x="25" y="25"/>
                  </a:lnTo>
                  <a:lnTo>
                    <a:pt x="42" y="11"/>
                  </a:lnTo>
                  <a:lnTo>
                    <a:pt x="63" y="3"/>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79">
              <a:extLst>
                <a:ext uri="{FF2B5EF4-FFF2-40B4-BE49-F238E27FC236}">
                  <a16:creationId xmlns:a16="http://schemas.microsoft.com/office/drawing/2014/main" id="{7DC80863-FDE4-42C8-A3A0-6FA186D2BE08}"/>
                </a:ext>
              </a:extLst>
            </p:cNvPr>
            <p:cNvSpPr>
              <a:spLocks noEditPoints="1"/>
            </p:cNvSpPr>
            <p:nvPr/>
          </p:nvSpPr>
          <p:spPr bwMode="auto">
            <a:xfrm>
              <a:off x="2714625" y="5157788"/>
              <a:ext cx="373063" cy="298450"/>
            </a:xfrm>
            <a:custGeom>
              <a:avLst/>
              <a:gdLst>
                <a:gd name="T0" fmla="*/ 2658 w 3289"/>
                <a:gd name="T1" fmla="*/ 326 h 2641"/>
                <a:gd name="T2" fmla="*/ 2620 w 3289"/>
                <a:gd name="T3" fmla="*/ 348 h 2641"/>
                <a:gd name="T4" fmla="*/ 2599 w 3289"/>
                <a:gd name="T5" fmla="*/ 385 h 2641"/>
                <a:gd name="T6" fmla="*/ 2595 w 3289"/>
                <a:gd name="T7" fmla="*/ 2232 h 2641"/>
                <a:gd name="T8" fmla="*/ 2607 w 3289"/>
                <a:gd name="T9" fmla="*/ 2275 h 2641"/>
                <a:gd name="T10" fmla="*/ 2638 w 3289"/>
                <a:gd name="T11" fmla="*/ 2305 h 2641"/>
                <a:gd name="T12" fmla="*/ 2681 w 3289"/>
                <a:gd name="T13" fmla="*/ 2317 h 2641"/>
                <a:gd name="T14" fmla="*/ 2725 w 3289"/>
                <a:gd name="T15" fmla="*/ 2305 h 2641"/>
                <a:gd name="T16" fmla="*/ 2754 w 3289"/>
                <a:gd name="T17" fmla="*/ 2275 h 2641"/>
                <a:gd name="T18" fmla="*/ 2767 w 3289"/>
                <a:gd name="T19" fmla="*/ 2232 h 2641"/>
                <a:gd name="T20" fmla="*/ 2764 w 3289"/>
                <a:gd name="T21" fmla="*/ 385 h 2641"/>
                <a:gd name="T22" fmla="*/ 2742 w 3289"/>
                <a:gd name="T23" fmla="*/ 348 h 2641"/>
                <a:gd name="T24" fmla="*/ 2704 w 3289"/>
                <a:gd name="T25" fmla="*/ 326 h 2641"/>
                <a:gd name="T26" fmla="*/ 1990 w 3289"/>
                <a:gd name="T27" fmla="*/ 323 h 2641"/>
                <a:gd name="T28" fmla="*/ 1947 w 3289"/>
                <a:gd name="T29" fmla="*/ 334 h 2641"/>
                <a:gd name="T30" fmla="*/ 1916 w 3289"/>
                <a:gd name="T31" fmla="*/ 365 h 2641"/>
                <a:gd name="T32" fmla="*/ 1905 w 3289"/>
                <a:gd name="T33" fmla="*/ 408 h 2641"/>
                <a:gd name="T34" fmla="*/ 1908 w 3289"/>
                <a:gd name="T35" fmla="*/ 2254 h 2641"/>
                <a:gd name="T36" fmla="*/ 1930 w 3289"/>
                <a:gd name="T37" fmla="*/ 2292 h 2641"/>
                <a:gd name="T38" fmla="*/ 1968 w 3289"/>
                <a:gd name="T39" fmla="*/ 2314 h 2641"/>
                <a:gd name="T40" fmla="*/ 2014 w 3289"/>
                <a:gd name="T41" fmla="*/ 2314 h 2641"/>
                <a:gd name="T42" fmla="*/ 2052 w 3289"/>
                <a:gd name="T43" fmla="*/ 2292 h 2641"/>
                <a:gd name="T44" fmla="*/ 2073 w 3289"/>
                <a:gd name="T45" fmla="*/ 2254 h 2641"/>
                <a:gd name="T46" fmla="*/ 2076 w 3289"/>
                <a:gd name="T47" fmla="*/ 408 h 2641"/>
                <a:gd name="T48" fmla="*/ 2064 w 3289"/>
                <a:gd name="T49" fmla="*/ 365 h 2641"/>
                <a:gd name="T50" fmla="*/ 2034 w 3289"/>
                <a:gd name="T51" fmla="*/ 334 h 2641"/>
                <a:gd name="T52" fmla="*/ 1990 w 3289"/>
                <a:gd name="T53" fmla="*/ 323 h 2641"/>
                <a:gd name="T54" fmla="*/ 1279 w 3289"/>
                <a:gd name="T55" fmla="*/ 326 h 2641"/>
                <a:gd name="T56" fmla="*/ 1241 w 3289"/>
                <a:gd name="T57" fmla="*/ 348 h 2641"/>
                <a:gd name="T58" fmla="*/ 1220 w 3289"/>
                <a:gd name="T59" fmla="*/ 385 h 2641"/>
                <a:gd name="T60" fmla="*/ 1217 w 3289"/>
                <a:gd name="T61" fmla="*/ 2232 h 2641"/>
                <a:gd name="T62" fmla="*/ 1228 w 3289"/>
                <a:gd name="T63" fmla="*/ 2275 h 2641"/>
                <a:gd name="T64" fmla="*/ 1259 w 3289"/>
                <a:gd name="T65" fmla="*/ 2305 h 2641"/>
                <a:gd name="T66" fmla="*/ 1302 w 3289"/>
                <a:gd name="T67" fmla="*/ 2317 h 2641"/>
                <a:gd name="T68" fmla="*/ 1346 w 3289"/>
                <a:gd name="T69" fmla="*/ 2305 h 2641"/>
                <a:gd name="T70" fmla="*/ 1376 w 3289"/>
                <a:gd name="T71" fmla="*/ 2275 h 2641"/>
                <a:gd name="T72" fmla="*/ 1387 w 3289"/>
                <a:gd name="T73" fmla="*/ 2232 h 2641"/>
                <a:gd name="T74" fmla="*/ 1385 w 3289"/>
                <a:gd name="T75" fmla="*/ 385 h 2641"/>
                <a:gd name="T76" fmla="*/ 1362 w 3289"/>
                <a:gd name="T77" fmla="*/ 348 h 2641"/>
                <a:gd name="T78" fmla="*/ 1325 w 3289"/>
                <a:gd name="T79" fmla="*/ 326 h 2641"/>
                <a:gd name="T80" fmla="*/ 610 w 3289"/>
                <a:gd name="T81" fmla="*/ 323 h 2641"/>
                <a:gd name="T82" fmla="*/ 567 w 3289"/>
                <a:gd name="T83" fmla="*/ 334 h 2641"/>
                <a:gd name="T84" fmla="*/ 537 w 3289"/>
                <a:gd name="T85" fmla="*/ 365 h 2641"/>
                <a:gd name="T86" fmla="*/ 525 w 3289"/>
                <a:gd name="T87" fmla="*/ 408 h 2641"/>
                <a:gd name="T88" fmla="*/ 528 w 3289"/>
                <a:gd name="T89" fmla="*/ 2254 h 2641"/>
                <a:gd name="T90" fmla="*/ 550 w 3289"/>
                <a:gd name="T91" fmla="*/ 2292 h 2641"/>
                <a:gd name="T92" fmla="*/ 588 w 3289"/>
                <a:gd name="T93" fmla="*/ 2314 h 2641"/>
                <a:gd name="T94" fmla="*/ 634 w 3289"/>
                <a:gd name="T95" fmla="*/ 2314 h 2641"/>
                <a:gd name="T96" fmla="*/ 672 w 3289"/>
                <a:gd name="T97" fmla="*/ 2292 h 2641"/>
                <a:gd name="T98" fmla="*/ 693 w 3289"/>
                <a:gd name="T99" fmla="*/ 2254 h 2641"/>
                <a:gd name="T100" fmla="*/ 697 w 3289"/>
                <a:gd name="T101" fmla="*/ 408 h 2641"/>
                <a:gd name="T102" fmla="*/ 685 w 3289"/>
                <a:gd name="T103" fmla="*/ 365 h 2641"/>
                <a:gd name="T104" fmla="*/ 654 w 3289"/>
                <a:gd name="T105" fmla="*/ 334 h 2641"/>
                <a:gd name="T106" fmla="*/ 610 w 3289"/>
                <a:gd name="T107" fmla="*/ 323 h 2641"/>
                <a:gd name="T108" fmla="*/ 3289 w 3289"/>
                <a:gd name="T109" fmla="*/ 0 h 2641"/>
                <a:gd name="T110" fmla="*/ 0 w 3289"/>
                <a:gd name="T111" fmla="*/ 264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89" h="2641">
                  <a:moveTo>
                    <a:pt x="2681" y="323"/>
                  </a:moveTo>
                  <a:lnTo>
                    <a:pt x="2658" y="326"/>
                  </a:lnTo>
                  <a:lnTo>
                    <a:pt x="2638" y="334"/>
                  </a:lnTo>
                  <a:lnTo>
                    <a:pt x="2620" y="348"/>
                  </a:lnTo>
                  <a:lnTo>
                    <a:pt x="2607" y="365"/>
                  </a:lnTo>
                  <a:lnTo>
                    <a:pt x="2599" y="385"/>
                  </a:lnTo>
                  <a:lnTo>
                    <a:pt x="2595" y="408"/>
                  </a:lnTo>
                  <a:lnTo>
                    <a:pt x="2595" y="2232"/>
                  </a:lnTo>
                  <a:lnTo>
                    <a:pt x="2599" y="2254"/>
                  </a:lnTo>
                  <a:lnTo>
                    <a:pt x="2607" y="2275"/>
                  </a:lnTo>
                  <a:lnTo>
                    <a:pt x="2620" y="2292"/>
                  </a:lnTo>
                  <a:lnTo>
                    <a:pt x="2638" y="2305"/>
                  </a:lnTo>
                  <a:lnTo>
                    <a:pt x="2658" y="2314"/>
                  </a:lnTo>
                  <a:lnTo>
                    <a:pt x="2681" y="2317"/>
                  </a:lnTo>
                  <a:lnTo>
                    <a:pt x="2704" y="2314"/>
                  </a:lnTo>
                  <a:lnTo>
                    <a:pt x="2725" y="2305"/>
                  </a:lnTo>
                  <a:lnTo>
                    <a:pt x="2742" y="2292"/>
                  </a:lnTo>
                  <a:lnTo>
                    <a:pt x="2754" y="2275"/>
                  </a:lnTo>
                  <a:lnTo>
                    <a:pt x="2764" y="2254"/>
                  </a:lnTo>
                  <a:lnTo>
                    <a:pt x="2767" y="2232"/>
                  </a:lnTo>
                  <a:lnTo>
                    <a:pt x="2767" y="408"/>
                  </a:lnTo>
                  <a:lnTo>
                    <a:pt x="2764" y="385"/>
                  </a:lnTo>
                  <a:lnTo>
                    <a:pt x="2754" y="365"/>
                  </a:lnTo>
                  <a:lnTo>
                    <a:pt x="2742" y="348"/>
                  </a:lnTo>
                  <a:lnTo>
                    <a:pt x="2725" y="334"/>
                  </a:lnTo>
                  <a:lnTo>
                    <a:pt x="2704" y="326"/>
                  </a:lnTo>
                  <a:lnTo>
                    <a:pt x="2681" y="323"/>
                  </a:lnTo>
                  <a:close/>
                  <a:moveTo>
                    <a:pt x="1990" y="323"/>
                  </a:moveTo>
                  <a:lnTo>
                    <a:pt x="1968" y="326"/>
                  </a:lnTo>
                  <a:lnTo>
                    <a:pt x="1947" y="334"/>
                  </a:lnTo>
                  <a:lnTo>
                    <a:pt x="1930" y="348"/>
                  </a:lnTo>
                  <a:lnTo>
                    <a:pt x="1916" y="365"/>
                  </a:lnTo>
                  <a:lnTo>
                    <a:pt x="1908" y="385"/>
                  </a:lnTo>
                  <a:lnTo>
                    <a:pt x="1905" y="408"/>
                  </a:lnTo>
                  <a:lnTo>
                    <a:pt x="1905" y="2232"/>
                  </a:lnTo>
                  <a:lnTo>
                    <a:pt x="1908" y="2254"/>
                  </a:lnTo>
                  <a:lnTo>
                    <a:pt x="1916" y="2275"/>
                  </a:lnTo>
                  <a:lnTo>
                    <a:pt x="1930" y="2292"/>
                  </a:lnTo>
                  <a:lnTo>
                    <a:pt x="1947" y="2305"/>
                  </a:lnTo>
                  <a:lnTo>
                    <a:pt x="1968" y="2314"/>
                  </a:lnTo>
                  <a:lnTo>
                    <a:pt x="1990" y="2317"/>
                  </a:lnTo>
                  <a:lnTo>
                    <a:pt x="2014" y="2314"/>
                  </a:lnTo>
                  <a:lnTo>
                    <a:pt x="2034" y="2305"/>
                  </a:lnTo>
                  <a:lnTo>
                    <a:pt x="2052" y="2292"/>
                  </a:lnTo>
                  <a:lnTo>
                    <a:pt x="2064" y="2275"/>
                  </a:lnTo>
                  <a:lnTo>
                    <a:pt x="2073" y="2254"/>
                  </a:lnTo>
                  <a:lnTo>
                    <a:pt x="2076" y="2232"/>
                  </a:lnTo>
                  <a:lnTo>
                    <a:pt x="2076" y="408"/>
                  </a:lnTo>
                  <a:lnTo>
                    <a:pt x="2073" y="385"/>
                  </a:lnTo>
                  <a:lnTo>
                    <a:pt x="2064" y="365"/>
                  </a:lnTo>
                  <a:lnTo>
                    <a:pt x="2052" y="348"/>
                  </a:lnTo>
                  <a:lnTo>
                    <a:pt x="2034" y="334"/>
                  </a:lnTo>
                  <a:lnTo>
                    <a:pt x="2014" y="326"/>
                  </a:lnTo>
                  <a:lnTo>
                    <a:pt x="1990" y="323"/>
                  </a:lnTo>
                  <a:close/>
                  <a:moveTo>
                    <a:pt x="1302" y="323"/>
                  </a:moveTo>
                  <a:lnTo>
                    <a:pt x="1279" y="326"/>
                  </a:lnTo>
                  <a:lnTo>
                    <a:pt x="1259" y="334"/>
                  </a:lnTo>
                  <a:lnTo>
                    <a:pt x="1241" y="348"/>
                  </a:lnTo>
                  <a:lnTo>
                    <a:pt x="1228" y="365"/>
                  </a:lnTo>
                  <a:lnTo>
                    <a:pt x="1220" y="385"/>
                  </a:lnTo>
                  <a:lnTo>
                    <a:pt x="1217" y="408"/>
                  </a:lnTo>
                  <a:lnTo>
                    <a:pt x="1217" y="2232"/>
                  </a:lnTo>
                  <a:lnTo>
                    <a:pt x="1220" y="2254"/>
                  </a:lnTo>
                  <a:lnTo>
                    <a:pt x="1228" y="2275"/>
                  </a:lnTo>
                  <a:lnTo>
                    <a:pt x="1241" y="2292"/>
                  </a:lnTo>
                  <a:lnTo>
                    <a:pt x="1259" y="2305"/>
                  </a:lnTo>
                  <a:lnTo>
                    <a:pt x="1279" y="2314"/>
                  </a:lnTo>
                  <a:lnTo>
                    <a:pt x="1302" y="2317"/>
                  </a:lnTo>
                  <a:lnTo>
                    <a:pt x="1325" y="2314"/>
                  </a:lnTo>
                  <a:lnTo>
                    <a:pt x="1346" y="2305"/>
                  </a:lnTo>
                  <a:lnTo>
                    <a:pt x="1362" y="2292"/>
                  </a:lnTo>
                  <a:lnTo>
                    <a:pt x="1376" y="2275"/>
                  </a:lnTo>
                  <a:lnTo>
                    <a:pt x="1385" y="2254"/>
                  </a:lnTo>
                  <a:lnTo>
                    <a:pt x="1387" y="2232"/>
                  </a:lnTo>
                  <a:lnTo>
                    <a:pt x="1387" y="408"/>
                  </a:lnTo>
                  <a:lnTo>
                    <a:pt x="1385" y="385"/>
                  </a:lnTo>
                  <a:lnTo>
                    <a:pt x="1376" y="365"/>
                  </a:lnTo>
                  <a:lnTo>
                    <a:pt x="1362" y="348"/>
                  </a:lnTo>
                  <a:lnTo>
                    <a:pt x="1346" y="334"/>
                  </a:lnTo>
                  <a:lnTo>
                    <a:pt x="1325" y="326"/>
                  </a:lnTo>
                  <a:lnTo>
                    <a:pt x="1302" y="323"/>
                  </a:lnTo>
                  <a:close/>
                  <a:moveTo>
                    <a:pt x="610" y="323"/>
                  </a:moveTo>
                  <a:lnTo>
                    <a:pt x="588" y="326"/>
                  </a:lnTo>
                  <a:lnTo>
                    <a:pt x="567" y="334"/>
                  </a:lnTo>
                  <a:lnTo>
                    <a:pt x="550" y="348"/>
                  </a:lnTo>
                  <a:lnTo>
                    <a:pt x="537" y="365"/>
                  </a:lnTo>
                  <a:lnTo>
                    <a:pt x="528" y="385"/>
                  </a:lnTo>
                  <a:lnTo>
                    <a:pt x="525" y="408"/>
                  </a:lnTo>
                  <a:lnTo>
                    <a:pt x="525" y="2232"/>
                  </a:lnTo>
                  <a:lnTo>
                    <a:pt x="528" y="2254"/>
                  </a:lnTo>
                  <a:lnTo>
                    <a:pt x="537" y="2275"/>
                  </a:lnTo>
                  <a:lnTo>
                    <a:pt x="550" y="2292"/>
                  </a:lnTo>
                  <a:lnTo>
                    <a:pt x="567" y="2305"/>
                  </a:lnTo>
                  <a:lnTo>
                    <a:pt x="588" y="2314"/>
                  </a:lnTo>
                  <a:lnTo>
                    <a:pt x="610" y="2317"/>
                  </a:lnTo>
                  <a:lnTo>
                    <a:pt x="634" y="2314"/>
                  </a:lnTo>
                  <a:lnTo>
                    <a:pt x="654" y="2305"/>
                  </a:lnTo>
                  <a:lnTo>
                    <a:pt x="672" y="2292"/>
                  </a:lnTo>
                  <a:lnTo>
                    <a:pt x="685" y="2275"/>
                  </a:lnTo>
                  <a:lnTo>
                    <a:pt x="693" y="2254"/>
                  </a:lnTo>
                  <a:lnTo>
                    <a:pt x="697" y="2232"/>
                  </a:lnTo>
                  <a:lnTo>
                    <a:pt x="697" y="408"/>
                  </a:lnTo>
                  <a:lnTo>
                    <a:pt x="693" y="385"/>
                  </a:lnTo>
                  <a:lnTo>
                    <a:pt x="685" y="365"/>
                  </a:lnTo>
                  <a:lnTo>
                    <a:pt x="672" y="348"/>
                  </a:lnTo>
                  <a:lnTo>
                    <a:pt x="654" y="334"/>
                  </a:lnTo>
                  <a:lnTo>
                    <a:pt x="634" y="326"/>
                  </a:lnTo>
                  <a:lnTo>
                    <a:pt x="610" y="323"/>
                  </a:lnTo>
                  <a:close/>
                  <a:moveTo>
                    <a:pt x="0" y="0"/>
                  </a:moveTo>
                  <a:lnTo>
                    <a:pt x="3289" y="0"/>
                  </a:lnTo>
                  <a:lnTo>
                    <a:pt x="3289" y="2641"/>
                  </a:lnTo>
                  <a:lnTo>
                    <a:pt x="0" y="264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8" name="Group 77">
            <a:extLst>
              <a:ext uri="{FF2B5EF4-FFF2-40B4-BE49-F238E27FC236}">
                <a16:creationId xmlns:a16="http://schemas.microsoft.com/office/drawing/2014/main" id="{62ED83FF-9212-4BAC-8676-132FC5E7C45C}"/>
              </a:ext>
            </a:extLst>
          </p:cNvPr>
          <p:cNvGrpSpPr>
            <a:grpSpLocks noChangeAspect="1"/>
          </p:cNvGrpSpPr>
          <p:nvPr/>
        </p:nvGrpSpPr>
        <p:grpSpPr>
          <a:xfrm>
            <a:off x="6633821" y="2664151"/>
            <a:ext cx="562264" cy="543600"/>
            <a:chOff x="5654675" y="6310313"/>
            <a:chExt cx="382588" cy="369888"/>
          </a:xfrm>
          <a:solidFill>
            <a:schemeClr val="bg2"/>
          </a:solidFill>
        </p:grpSpPr>
        <p:sp>
          <p:nvSpPr>
            <p:cNvPr id="79" name="Rectangle 809">
              <a:extLst>
                <a:ext uri="{FF2B5EF4-FFF2-40B4-BE49-F238E27FC236}">
                  <a16:creationId xmlns:a16="http://schemas.microsoft.com/office/drawing/2014/main" id="{44B90583-ACFA-4F4B-9150-E57CB746FCAF}"/>
                </a:ext>
              </a:extLst>
            </p:cNvPr>
            <p:cNvSpPr>
              <a:spLocks noChangeArrowheads="1"/>
            </p:cNvSpPr>
            <p:nvPr/>
          </p:nvSpPr>
          <p:spPr bwMode="auto">
            <a:xfrm>
              <a:off x="5921375" y="6664326"/>
              <a:ext cx="68263" cy="15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810">
              <a:extLst>
                <a:ext uri="{FF2B5EF4-FFF2-40B4-BE49-F238E27FC236}">
                  <a16:creationId xmlns:a16="http://schemas.microsoft.com/office/drawing/2014/main" id="{FB94CE11-03E6-48E9-BE16-FF9B8F4B4D1E}"/>
                </a:ext>
              </a:extLst>
            </p:cNvPr>
            <p:cNvSpPr>
              <a:spLocks noChangeArrowheads="1"/>
            </p:cNvSpPr>
            <p:nvPr/>
          </p:nvSpPr>
          <p:spPr bwMode="auto">
            <a:xfrm>
              <a:off x="5702300" y="6664326"/>
              <a:ext cx="68263" cy="15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811">
              <a:extLst>
                <a:ext uri="{FF2B5EF4-FFF2-40B4-BE49-F238E27FC236}">
                  <a16:creationId xmlns:a16="http://schemas.microsoft.com/office/drawing/2014/main" id="{17789878-D7D8-49B6-A0B8-E28A49B569F0}"/>
                </a:ext>
              </a:extLst>
            </p:cNvPr>
            <p:cNvSpPr>
              <a:spLocks/>
            </p:cNvSpPr>
            <p:nvPr/>
          </p:nvSpPr>
          <p:spPr bwMode="auto">
            <a:xfrm>
              <a:off x="5964238" y="6396038"/>
              <a:ext cx="61913" cy="19050"/>
            </a:xfrm>
            <a:custGeom>
              <a:avLst/>
              <a:gdLst>
                <a:gd name="T0" fmla="*/ 84 w 537"/>
                <a:gd name="T1" fmla="*/ 0 h 167"/>
                <a:gd name="T2" fmla="*/ 454 w 537"/>
                <a:gd name="T3" fmla="*/ 0 h 167"/>
                <a:gd name="T4" fmla="*/ 475 w 537"/>
                <a:gd name="T5" fmla="*/ 3 h 167"/>
                <a:gd name="T6" fmla="*/ 496 w 537"/>
                <a:gd name="T7" fmla="*/ 11 h 167"/>
                <a:gd name="T8" fmla="*/ 512 w 537"/>
                <a:gd name="T9" fmla="*/ 25 h 167"/>
                <a:gd name="T10" fmla="*/ 526 w 537"/>
                <a:gd name="T11" fmla="*/ 41 h 167"/>
                <a:gd name="T12" fmla="*/ 534 w 537"/>
                <a:gd name="T13" fmla="*/ 62 h 167"/>
                <a:gd name="T14" fmla="*/ 537 w 537"/>
                <a:gd name="T15" fmla="*/ 83 h 167"/>
                <a:gd name="T16" fmla="*/ 534 w 537"/>
                <a:gd name="T17" fmla="*/ 106 h 167"/>
                <a:gd name="T18" fmla="*/ 526 w 537"/>
                <a:gd name="T19" fmla="*/ 125 h 167"/>
                <a:gd name="T20" fmla="*/ 512 w 537"/>
                <a:gd name="T21" fmla="*/ 142 h 167"/>
                <a:gd name="T22" fmla="*/ 495 w 537"/>
                <a:gd name="T23" fmla="*/ 156 h 167"/>
                <a:gd name="T24" fmla="*/ 475 w 537"/>
                <a:gd name="T25" fmla="*/ 164 h 167"/>
                <a:gd name="T26" fmla="*/ 454 w 537"/>
                <a:gd name="T27" fmla="*/ 167 h 167"/>
                <a:gd name="T28" fmla="*/ 84 w 537"/>
                <a:gd name="T29" fmla="*/ 167 h 167"/>
                <a:gd name="T30" fmla="*/ 61 w 537"/>
                <a:gd name="T31" fmla="*/ 164 h 167"/>
                <a:gd name="T32" fmla="*/ 42 w 537"/>
                <a:gd name="T33" fmla="*/ 155 h 167"/>
                <a:gd name="T34" fmla="*/ 25 w 537"/>
                <a:gd name="T35" fmla="*/ 142 h 167"/>
                <a:gd name="T36" fmla="*/ 11 w 537"/>
                <a:gd name="T37" fmla="*/ 125 h 167"/>
                <a:gd name="T38" fmla="*/ 3 w 537"/>
                <a:gd name="T39" fmla="*/ 106 h 167"/>
                <a:gd name="T40" fmla="*/ 0 w 537"/>
                <a:gd name="T41" fmla="*/ 83 h 167"/>
                <a:gd name="T42" fmla="*/ 3 w 537"/>
                <a:gd name="T43" fmla="*/ 62 h 167"/>
                <a:gd name="T44" fmla="*/ 12 w 537"/>
                <a:gd name="T45" fmla="*/ 41 h 167"/>
                <a:gd name="T46" fmla="*/ 25 w 537"/>
                <a:gd name="T47" fmla="*/ 25 h 167"/>
                <a:gd name="T48" fmla="*/ 42 w 537"/>
                <a:gd name="T49" fmla="*/ 11 h 167"/>
                <a:gd name="T50" fmla="*/ 61 w 537"/>
                <a:gd name="T51" fmla="*/ 3 h 167"/>
                <a:gd name="T52" fmla="*/ 84 w 537"/>
                <a:gd name="T5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167">
                  <a:moveTo>
                    <a:pt x="84" y="0"/>
                  </a:moveTo>
                  <a:lnTo>
                    <a:pt x="454" y="0"/>
                  </a:lnTo>
                  <a:lnTo>
                    <a:pt x="475" y="3"/>
                  </a:lnTo>
                  <a:lnTo>
                    <a:pt x="496" y="11"/>
                  </a:lnTo>
                  <a:lnTo>
                    <a:pt x="512" y="25"/>
                  </a:lnTo>
                  <a:lnTo>
                    <a:pt x="526" y="41"/>
                  </a:lnTo>
                  <a:lnTo>
                    <a:pt x="534" y="62"/>
                  </a:lnTo>
                  <a:lnTo>
                    <a:pt x="537" y="83"/>
                  </a:lnTo>
                  <a:lnTo>
                    <a:pt x="534" y="106"/>
                  </a:lnTo>
                  <a:lnTo>
                    <a:pt x="526" y="125"/>
                  </a:lnTo>
                  <a:lnTo>
                    <a:pt x="512" y="142"/>
                  </a:lnTo>
                  <a:lnTo>
                    <a:pt x="495" y="156"/>
                  </a:lnTo>
                  <a:lnTo>
                    <a:pt x="475" y="164"/>
                  </a:lnTo>
                  <a:lnTo>
                    <a:pt x="454" y="167"/>
                  </a:lnTo>
                  <a:lnTo>
                    <a:pt x="84" y="167"/>
                  </a:lnTo>
                  <a:lnTo>
                    <a:pt x="61" y="164"/>
                  </a:lnTo>
                  <a:lnTo>
                    <a:pt x="42" y="155"/>
                  </a:lnTo>
                  <a:lnTo>
                    <a:pt x="25" y="142"/>
                  </a:lnTo>
                  <a:lnTo>
                    <a:pt x="11" y="125"/>
                  </a:lnTo>
                  <a:lnTo>
                    <a:pt x="3" y="106"/>
                  </a:lnTo>
                  <a:lnTo>
                    <a:pt x="0" y="83"/>
                  </a:lnTo>
                  <a:lnTo>
                    <a:pt x="3" y="62"/>
                  </a:lnTo>
                  <a:lnTo>
                    <a:pt x="12" y="41"/>
                  </a:lnTo>
                  <a:lnTo>
                    <a:pt x="25" y="25"/>
                  </a:lnTo>
                  <a:lnTo>
                    <a:pt x="42" y="11"/>
                  </a:lnTo>
                  <a:lnTo>
                    <a:pt x="61" y="3"/>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812">
              <a:extLst>
                <a:ext uri="{FF2B5EF4-FFF2-40B4-BE49-F238E27FC236}">
                  <a16:creationId xmlns:a16="http://schemas.microsoft.com/office/drawing/2014/main" id="{D8D34A6B-7354-43FB-915A-167CC82A7BB0}"/>
                </a:ext>
              </a:extLst>
            </p:cNvPr>
            <p:cNvSpPr>
              <a:spLocks/>
            </p:cNvSpPr>
            <p:nvPr/>
          </p:nvSpPr>
          <p:spPr bwMode="auto">
            <a:xfrm>
              <a:off x="5965825" y="6538913"/>
              <a:ext cx="60325" cy="19050"/>
            </a:xfrm>
            <a:custGeom>
              <a:avLst/>
              <a:gdLst>
                <a:gd name="T0" fmla="*/ 84 w 537"/>
                <a:gd name="T1" fmla="*/ 0 h 167"/>
                <a:gd name="T2" fmla="*/ 454 w 537"/>
                <a:gd name="T3" fmla="*/ 0 h 167"/>
                <a:gd name="T4" fmla="*/ 475 w 537"/>
                <a:gd name="T5" fmla="*/ 3 h 167"/>
                <a:gd name="T6" fmla="*/ 496 w 537"/>
                <a:gd name="T7" fmla="*/ 11 h 167"/>
                <a:gd name="T8" fmla="*/ 512 w 537"/>
                <a:gd name="T9" fmla="*/ 25 h 167"/>
                <a:gd name="T10" fmla="*/ 526 w 537"/>
                <a:gd name="T11" fmla="*/ 41 h 167"/>
                <a:gd name="T12" fmla="*/ 534 w 537"/>
                <a:gd name="T13" fmla="*/ 62 h 167"/>
                <a:gd name="T14" fmla="*/ 537 w 537"/>
                <a:gd name="T15" fmla="*/ 83 h 167"/>
                <a:gd name="T16" fmla="*/ 534 w 537"/>
                <a:gd name="T17" fmla="*/ 106 h 167"/>
                <a:gd name="T18" fmla="*/ 526 w 537"/>
                <a:gd name="T19" fmla="*/ 125 h 167"/>
                <a:gd name="T20" fmla="*/ 512 w 537"/>
                <a:gd name="T21" fmla="*/ 143 h 167"/>
                <a:gd name="T22" fmla="*/ 496 w 537"/>
                <a:gd name="T23" fmla="*/ 156 h 167"/>
                <a:gd name="T24" fmla="*/ 475 w 537"/>
                <a:gd name="T25" fmla="*/ 164 h 167"/>
                <a:gd name="T26" fmla="*/ 454 w 537"/>
                <a:gd name="T27" fmla="*/ 167 h 167"/>
                <a:gd name="T28" fmla="*/ 84 w 537"/>
                <a:gd name="T29" fmla="*/ 167 h 167"/>
                <a:gd name="T30" fmla="*/ 61 w 537"/>
                <a:gd name="T31" fmla="*/ 164 h 167"/>
                <a:gd name="T32" fmla="*/ 42 w 537"/>
                <a:gd name="T33" fmla="*/ 156 h 167"/>
                <a:gd name="T34" fmla="*/ 25 w 537"/>
                <a:gd name="T35" fmla="*/ 143 h 167"/>
                <a:gd name="T36" fmla="*/ 11 w 537"/>
                <a:gd name="T37" fmla="*/ 125 h 167"/>
                <a:gd name="T38" fmla="*/ 3 w 537"/>
                <a:gd name="T39" fmla="*/ 106 h 167"/>
                <a:gd name="T40" fmla="*/ 0 w 537"/>
                <a:gd name="T41" fmla="*/ 83 h 167"/>
                <a:gd name="T42" fmla="*/ 3 w 537"/>
                <a:gd name="T43" fmla="*/ 62 h 167"/>
                <a:gd name="T44" fmla="*/ 12 w 537"/>
                <a:gd name="T45" fmla="*/ 41 h 167"/>
                <a:gd name="T46" fmla="*/ 25 w 537"/>
                <a:gd name="T47" fmla="*/ 25 h 167"/>
                <a:gd name="T48" fmla="*/ 42 w 537"/>
                <a:gd name="T49" fmla="*/ 11 h 167"/>
                <a:gd name="T50" fmla="*/ 61 w 537"/>
                <a:gd name="T51" fmla="*/ 3 h 167"/>
                <a:gd name="T52" fmla="*/ 84 w 537"/>
                <a:gd name="T5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167">
                  <a:moveTo>
                    <a:pt x="84" y="0"/>
                  </a:moveTo>
                  <a:lnTo>
                    <a:pt x="454" y="0"/>
                  </a:lnTo>
                  <a:lnTo>
                    <a:pt x="475" y="3"/>
                  </a:lnTo>
                  <a:lnTo>
                    <a:pt x="496" y="11"/>
                  </a:lnTo>
                  <a:lnTo>
                    <a:pt x="512" y="25"/>
                  </a:lnTo>
                  <a:lnTo>
                    <a:pt x="526" y="41"/>
                  </a:lnTo>
                  <a:lnTo>
                    <a:pt x="534" y="62"/>
                  </a:lnTo>
                  <a:lnTo>
                    <a:pt x="537" y="83"/>
                  </a:lnTo>
                  <a:lnTo>
                    <a:pt x="534" y="106"/>
                  </a:lnTo>
                  <a:lnTo>
                    <a:pt x="526" y="125"/>
                  </a:lnTo>
                  <a:lnTo>
                    <a:pt x="512" y="143"/>
                  </a:lnTo>
                  <a:lnTo>
                    <a:pt x="496" y="156"/>
                  </a:lnTo>
                  <a:lnTo>
                    <a:pt x="475" y="164"/>
                  </a:lnTo>
                  <a:lnTo>
                    <a:pt x="454" y="167"/>
                  </a:lnTo>
                  <a:lnTo>
                    <a:pt x="84" y="167"/>
                  </a:lnTo>
                  <a:lnTo>
                    <a:pt x="61" y="164"/>
                  </a:lnTo>
                  <a:lnTo>
                    <a:pt x="42" y="156"/>
                  </a:lnTo>
                  <a:lnTo>
                    <a:pt x="25" y="143"/>
                  </a:lnTo>
                  <a:lnTo>
                    <a:pt x="11" y="125"/>
                  </a:lnTo>
                  <a:lnTo>
                    <a:pt x="3" y="106"/>
                  </a:lnTo>
                  <a:lnTo>
                    <a:pt x="0" y="83"/>
                  </a:lnTo>
                  <a:lnTo>
                    <a:pt x="3" y="62"/>
                  </a:lnTo>
                  <a:lnTo>
                    <a:pt x="12" y="41"/>
                  </a:lnTo>
                  <a:lnTo>
                    <a:pt x="25" y="25"/>
                  </a:lnTo>
                  <a:lnTo>
                    <a:pt x="42" y="11"/>
                  </a:lnTo>
                  <a:lnTo>
                    <a:pt x="61" y="3"/>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813">
              <a:extLst>
                <a:ext uri="{FF2B5EF4-FFF2-40B4-BE49-F238E27FC236}">
                  <a16:creationId xmlns:a16="http://schemas.microsoft.com/office/drawing/2014/main" id="{87D8F87B-5595-4339-91F4-8372EA2CD80C}"/>
                </a:ext>
              </a:extLst>
            </p:cNvPr>
            <p:cNvSpPr>
              <a:spLocks/>
            </p:cNvSpPr>
            <p:nvPr/>
          </p:nvSpPr>
          <p:spPr bwMode="auto">
            <a:xfrm>
              <a:off x="5773738" y="6403976"/>
              <a:ext cx="144463" cy="146050"/>
            </a:xfrm>
            <a:custGeom>
              <a:avLst/>
              <a:gdLst>
                <a:gd name="T0" fmla="*/ 701 w 1280"/>
                <a:gd name="T1" fmla="*/ 3 h 1281"/>
                <a:gd name="T2" fmla="*/ 820 w 1280"/>
                <a:gd name="T3" fmla="*/ 25 h 1281"/>
                <a:gd name="T4" fmla="*/ 928 w 1280"/>
                <a:gd name="T5" fmla="*/ 68 h 1281"/>
                <a:gd name="T6" fmla="*/ 1027 w 1280"/>
                <a:gd name="T7" fmla="*/ 131 h 1281"/>
                <a:gd name="T8" fmla="*/ 1112 w 1280"/>
                <a:gd name="T9" fmla="*/ 209 h 1281"/>
                <a:gd name="T10" fmla="*/ 1182 w 1280"/>
                <a:gd name="T11" fmla="*/ 301 h 1281"/>
                <a:gd name="T12" fmla="*/ 1235 w 1280"/>
                <a:gd name="T13" fmla="*/ 404 h 1281"/>
                <a:gd name="T14" fmla="*/ 1268 w 1280"/>
                <a:gd name="T15" fmla="*/ 519 h 1281"/>
                <a:gd name="T16" fmla="*/ 1280 w 1280"/>
                <a:gd name="T17" fmla="*/ 641 h 1281"/>
                <a:gd name="T18" fmla="*/ 1268 w 1280"/>
                <a:gd name="T19" fmla="*/ 763 h 1281"/>
                <a:gd name="T20" fmla="*/ 1235 w 1280"/>
                <a:gd name="T21" fmla="*/ 877 h 1281"/>
                <a:gd name="T22" fmla="*/ 1182 w 1280"/>
                <a:gd name="T23" fmla="*/ 981 h 1281"/>
                <a:gd name="T24" fmla="*/ 1112 w 1280"/>
                <a:gd name="T25" fmla="*/ 1073 h 1281"/>
                <a:gd name="T26" fmla="*/ 1027 w 1280"/>
                <a:gd name="T27" fmla="*/ 1151 h 1281"/>
                <a:gd name="T28" fmla="*/ 928 w 1280"/>
                <a:gd name="T29" fmla="*/ 1213 h 1281"/>
                <a:gd name="T30" fmla="*/ 820 w 1280"/>
                <a:gd name="T31" fmla="*/ 1256 h 1281"/>
                <a:gd name="T32" fmla="*/ 701 w 1280"/>
                <a:gd name="T33" fmla="*/ 1279 h 1281"/>
                <a:gd name="T34" fmla="*/ 579 w 1280"/>
                <a:gd name="T35" fmla="*/ 1279 h 1281"/>
                <a:gd name="T36" fmla="*/ 460 w 1280"/>
                <a:gd name="T37" fmla="*/ 1256 h 1281"/>
                <a:gd name="T38" fmla="*/ 352 w 1280"/>
                <a:gd name="T39" fmla="*/ 1213 h 1281"/>
                <a:gd name="T40" fmla="*/ 253 w 1280"/>
                <a:gd name="T41" fmla="*/ 1151 h 1281"/>
                <a:gd name="T42" fmla="*/ 168 w 1280"/>
                <a:gd name="T43" fmla="*/ 1073 h 1281"/>
                <a:gd name="T44" fmla="*/ 98 w 1280"/>
                <a:gd name="T45" fmla="*/ 981 h 1281"/>
                <a:gd name="T46" fmla="*/ 45 w 1280"/>
                <a:gd name="T47" fmla="*/ 877 h 1281"/>
                <a:gd name="T48" fmla="*/ 12 w 1280"/>
                <a:gd name="T49" fmla="*/ 763 h 1281"/>
                <a:gd name="T50" fmla="*/ 0 w 1280"/>
                <a:gd name="T51" fmla="*/ 641 h 1281"/>
                <a:gd name="T52" fmla="*/ 12 w 1280"/>
                <a:gd name="T53" fmla="*/ 519 h 1281"/>
                <a:gd name="T54" fmla="*/ 45 w 1280"/>
                <a:gd name="T55" fmla="*/ 404 h 1281"/>
                <a:gd name="T56" fmla="*/ 98 w 1280"/>
                <a:gd name="T57" fmla="*/ 301 h 1281"/>
                <a:gd name="T58" fmla="*/ 168 w 1280"/>
                <a:gd name="T59" fmla="*/ 209 h 1281"/>
                <a:gd name="T60" fmla="*/ 253 w 1280"/>
                <a:gd name="T61" fmla="*/ 131 h 1281"/>
                <a:gd name="T62" fmla="*/ 352 w 1280"/>
                <a:gd name="T63" fmla="*/ 68 h 1281"/>
                <a:gd name="T64" fmla="*/ 460 w 1280"/>
                <a:gd name="T65" fmla="*/ 25 h 1281"/>
                <a:gd name="T66" fmla="*/ 579 w 1280"/>
                <a:gd name="T67" fmla="*/ 3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0" h="1281">
                  <a:moveTo>
                    <a:pt x="640" y="0"/>
                  </a:moveTo>
                  <a:lnTo>
                    <a:pt x="701" y="3"/>
                  </a:lnTo>
                  <a:lnTo>
                    <a:pt x="762" y="11"/>
                  </a:lnTo>
                  <a:lnTo>
                    <a:pt x="820" y="25"/>
                  </a:lnTo>
                  <a:lnTo>
                    <a:pt x="875" y="45"/>
                  </a:lnTo>
                  <a:lnTo>
                    <a:pt x="928" y="68"/>
                  </a:lnTo>
                  <a:lnTo>
                    <a:pt x="979" y="97"/>
                  </a:lnTo>
                  <a:lnTo>
                    <a:pt x="1027" y="131"/>
                  </a:lnTo>
                  <a:lnTo>
                    <a:pt x="1071" y="168"/>
                  </a:lnTo>
                  <a:lnTo>
                    <a:pt x="1112" y="209"/>
                  </a:lnTo>
                  <a:lnTo>
                    <a:pt x="1149" y="253"/>
                  </a:lnTo>
                  <a:lnTo>
                    <a:pt x="1182" y="301"/>
                  </a:lnTo>
                  <a:lnTo>
                    <a:pt x="1211" y="351"/>
                  </a:lnTo>
                  <a:lnTo>
                    <a:pt x="1235" y="404"/>
                  </a:lnTo>
                  <a:lnTo>
                    <a:pt x="1254" y="461"/>
                  </a:lnTo>
                  <a:lnTo>
                    <a:pt x="1268" y="519"/>
                  </a:lnTo>
                  <a:lnTo>
                    <a:pt x="1277" y="579"/>
                  </a:lnTo>
                  <a:lnTo>
                    <a:pt x="1280" y="641"/>
                  </a:lnTo>
                  <a:lnTo>
                    <a:pt x="1277" y="703"/>
                  </a:lnTo>
                  <a:lnTo>
                    <a:pt x="1268" y="763"/>
                  </a:lnTo>
                  <a:lnTo>
                    <a:pt x="1254" y="820"/>
                  </a:lnTo>
                  <a:lnTo>
                    <a:pt x="1235" y="877"/>
                  </a:lnTo>
                  <a:lnTo>
                    <a:pt x="1211" y="930"/>
                  </a:lnTo>
                  <a:lnTo>
                    <a:pt x="1182" y="981"/>
                  </a:lnTo>
                  <a:lnTo>
                    <a:pt x="1149" y="1028"/>
                  </a:lnTo>
                  <a:lnTo>
                    <a:pt x="1112" y="1073"/>
                  </a:lnTo>
                  <a:lnTo>
                    <a:pt x="1071" y="1114"/>
                  </a:lnTo>
                  <a:lnTo>
                    <a:pt x="1027" y="1151"/>
                  </a:lnTo>
                  <a:lnTo>
                    <a:pt x="979" y="1184"/>
                  </a:lnTo>
                  <a:lnTo>
                    <a:pt x="928" y="1213"/>
                  </a:lnTo>
                  <a:lnTo>
                    <a:pt x="875" y="1237"/>
                  </a:lnTo>
                  <a:lnTo>
                    <a:pt x="820" y="1256"/>
                  </a:lnTo>
                  <a:lnTo>
                    <a:pt x="762" y="1270"/>
                  </a:lnTo>
                  <a:lnTo>
                    <a:pt x="701" y="1279"/>
                  </a:lnTo>
                  <a:lnTo>
                    <a:pt x="640" y="1281"/>
                  </a:lnTo>
                  <a:lnTo>
                    <a:pt x="579" y="1279"/>
                  </a:lnTo>
                  <a:lnTo>
                    <a:pt x="518" y="1270"/>
                  </a:lnTo>
                  <a:lnTo>
                    <a:pt x="460" y="1256"/>
                  </a:lnTo>
                  <a:lnTo>
                    <a:pt x="405" y="1237"/>
                  </a:lnTo>
                  <a:lnTo>
                    <a:pt x="352" y="1213"/>
                  </a:lnTo>
                  <a:lnTo>
                    <a:pt x="301" y="1184"/>
                  </a:lnTo>
                  <a:lnTo>
                    <a:pt x="253" y="1151"/>
                  </a:lnTo>
                  <a:lnTo>
                    <a:pt x="209" y="1114"/>
                  </a:lnTo>
                  <a:lnTo>
                    <a:pt x="168" y="1073"/>
                  </a:lnTo>
                  <a:lnTo>
                    <a:pt x="131" y="1028"/>
                  </a:lnTo>
                  <a:lnTo>
                    <a:pt x="98" y="981"/>
                  </a:lnTo>
                  <a:lnTo>
                    <a:pt x="69" y="930"/>
                  </a:lnTo>
                  <a:lnTo>
                    <a:pt x="45" y="877"/>
                  </a:lnTo>
                  <a:lnTo>
                    <a:pt x="26" y="820"/>
                  </a:lnTo>
                  <a:lnTo>
                    <a:pt x="12" y="763"/>
                  </a:lnTo>
                  <a:lnTo>
                    <a:pt x="3" y="703"/>
                  </a:lnTo>
                  <a:lnTo>
                    <a:pt x="0" y="641"/>
                  </a:lnTo>
                  <a:lnTo>
                    <a:pt x="3" y="579"/>
                  </a:lnTo>
                  <a:lnTo>
                    <a:pt x="12" y="519"/>
                  </a:lnTo>
                  <a:lnTo>
                    <a:pt x="26" y="461"/>
                  </a:lnTo>
                  <a:lnTo>
                    <a:pt x="45" y="404"/>
                  </a:lnTo>
                  <a:lnTo>
                    <a:pt x="69" y="351"/>
                  </a:lnTo>
                  <a:lnTo>
                    <a:pt x="98" y="301"/>
                  </a:lnTo>
                  <a:lnTo>
                    <a:pt x="131" y="253"/>
                  </a:lnTo>
                  <a:lnTo>
                    <a:pt x="168" y="209"/>
                  </a:lnTo>
                  <a:lnTo>
                    <a:pt x="209" y="168"/>
                  </a:lnTo>
                  <a:lnTo>
                    <a:pt x="253" y="131"/>
                  </a:lnTo>
                  <a:lnTo>
                    <a:pt x="301" y="97"/>
                  </a:lnTo>
                  <a:lnTo>
                    <a:pt x="352" y="68"/>
                  </a:lnTo>
                  <a:lnTo>
                    <a:pt x="405" y="45"/>
                  </a:lnTo>
                  <a:lnTo>
                    <a:pt x="460" y="25"/>
                  </a:lnTo>
                  <a:lnTo>
                    <a:pt x="518" y="11"/>
                  </a:lnTo>
                  <a:lnTo>
                    <a:pt x="579" y="3"/>
                  </a:lnTo>
                  <a:lnTo>
                    <a:pt x="6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14">
              <a:extLst>
                <a:ext uri="{FF2B5EF4-FFF2-40B4-BE49-F238E27FC236}">
                  <a16:creationId xmlns:a16="http://schemas.microsoft.com/office/drawing/2014/main" id="{775EAEED-32DA-4921-A3F3-6E28F68031BC}"/>
                </a:ext>
              </a:extLst>
            </p:cNvPr>
            <p:cNvSpPr>
              <a:spLocks/>
            </p:cNvSpPr>
            <p:nvPr/>
          </p:nvSpPr>
          <p:spPr bwMode="auto">
            <a:xfrm>
              <a:off x="5654675" y="6310313"/>
              <a:ext cx="382588" cy="334963"/>
            </a:xfrm>
            <a:custGeom>
              <a:avLst/>
              <a:gdLst>
                <a:gd name="T0" fmla="*/ 0 w 3374"/>
                <a:gd name="T1" fmla="*/ 0 h 2948"/>
                <a:gd name="T2" fmla="*/ 3371 w 3374"/>
                <a:gd name="T3" fmla="*/ 0 h 2948"/>
                <a:gd name="T4" fmla="*/ 3371 w 3374"/>
                <a:gd name="T5" fmla="*/ 668 h 2948"/>
                <a:gd name="T6" fmla="*/ 3346 w 3374"/>
                <a:gd name="T7" fmla="*/ 645 h 2948"/>
                <a:gd name="T8" fmla="*/ 3319 w 3374"/>
                <a:gd name="T9" fmla="*/ 626 h 2948"/>
                <a:gd name="T10" fmla="*/ 3290 w 3374"/>
                <a:gd name="T11" fmla="*/ 611 h 2948"/>
                <a:gd name="T12" fmla="*/ 3257 w 3374"/>
                <a:gd name="T13" fmla="*/ 599 h 2948"/>
                <a:gd name="T14" fmla="*/ 3224 w 3374"/>
                <a:gd name="T15" fmla="*/ 592 h 2948"/>
                <a:gd name="T16" fmla="*/ 3189 w 3374"/>
                <a:gd name="T17" fmla="*/ 590 h 2948"/>
                <a:gd name="T18" fmla="*/ 3103 w 3374"/>
                <a:gd name="T19" fmla="*/ 590 h 2948"/>
                <a:gd name="T20" fmla="*/ 3103 w 3374"/>
                <a:gd name="T21" fmla="*/ 353 h 2948"/>
                <a:gd name="T22" fmla="*/ 3100 w 3374"/>
                <a:gd name="T23" fmla="*/ 332 h 2948"/>
                <a:gd name="T24" fmla="*/ 3092 w 3374"/>
                <a:gd name="T25" fmla="*/ 311 h 2948"/>
                <a:gd name="T26" fmla="*/ 3079 w 3374"/>
                <a:gd name="T27" fmla="*/ 295 h 2948"/>
                <a:gd name="T28" fmla="*/ 3062 w 3374"/>
                <a:gd name="T29" fmla="*/ 282 h 2948"/>
                <a:gd name="T30" fmla="*/ 3042 w 3374"/>
                <a:gd name="T31" fmla="*/ 274 h 2948"/>
                <a:gd name="T32" fmla="*/ 3020 w 3374"/>
                <a:gd name="T33" fmla="*/ 270 h 2948"/>
                <a:gd name="T34" fmla="*/ 353 w 3374"/>
                <a:gd name="T35" fmla="*/ 270 h 2948"/>
                <a:gd name="T36" fmla="*/ 331 w 3374"/>
                <a:gd name="T37" fmla="*/ 274 h 2948"/>
                <a:gd name="T38" fmla="*/ 311 w 3374"/>
                <a:gd name="T39" fmla="*/ 282 h 2948"/>
                <a:gd name="T40" fmla="*/ 294 w 3374"/>
                <a:gd name="T41" fmla="*/ 295 h 2948"/>
                <a:gd name="T42" fmla="*/ 281 w 3374"/>
                <a:gd name="T43" fmla="*/ 311 h 2948"/>
                <a:gd name="T44" fmla="*/ 273 w 3374"/>
                <a:gd name="T45" fmla="*/ 332 h 2948"/>
                <a:gd name="T46" fmla="*/ 270 w 3374"/>
                <a:gd name="T47" fmla="*/ 353 h 2948"/>
                <a:gd name="T48" fmla="*/ 270 w 3374"/>
                <a:gd name="T49" fmla="*/ 2595 h 2948"/>
                <a:gd name="T50" fmla="*/ 273 w 3374"/>
                <a:gd name="T51" fmla="*/ 2616 h 2948"/>
                <a:gd name="T52" fmla="*/ 281 w 3374"/>
                <a:gd name="T53" fmla="*/ 2637 h 2948"/>
                <a:gd name="T54" fmla="*/ 294 w 3374"/>
                <a:gd name="T55" fmla="*/ 2653 h 2948"/>
                <a:gd name="T56" fmla="*/ 312 w 3374"/>
                <a:gd name="T57" fmla="*/ 2666 h 2948"/>
                <a:gd name="T58" fmla="*/ 331 w 3374"/>
                <a:gd name="T59" fmla="*/ 2675 h 2948"/>
                <a:gd name="T60" fmla="*/ 353 w 3374"/>
                <a:gd name="T61" fmla="*/ 2678 h 2948"/>
                <a:gd name="T62" fmla="*/ 3023 w 3374"/>
                <a:gd name="T63" fmla="*/ 2678 h 2948"/>
                <a:gd name="T64" fmla="*/ 3046 w 3374"/>
                <a:gd name="T65" fmla="*/ 2675 h 2948"/>
                <a:gd name="T66" fmla="*/ 3065 w 3374"/>
                <a:gd name="T67" fmla="*/ 2666 h 2948"/>
                <a:gd name="T68" fmla="*/ 3083 w 3374"/>
                <a:gd name="T69" fmla="*/ 2653 h 2948"/>
                <a:gd name="T70" fmla="*/ 3096 w 3374"/>
                <a:gd name="T71" fmla="*/ 2637 h 2948"/>
                <a:gd name="T72" fmla="*/ 3104 w 3374"/>
                <a:gd name="T73" fmla="*/ 2616 h 2948"/>
                <a:gd name="T74" fmla="*/ 3107 w 3374"/>
                <a:gd name="T75" fmla="*/ 2595 h 2948"/>
                <a:gd name="T76" fmla="*/ 3107 w 3374"/>
                <a:gd name="T77" fmla="*/ 2358 h 2948"/>
                <a:gd name="T78" fmla="*/ 3192 w 3374"/>
                <a:gd name="T79" fmla="*/ 2358 h 2948"/>
                <a:gd name="T80" fmla="*/ 3228 w 3374"/>
                <a:gd name="T81" fmla="*/ 2356 h 2948"/>
                <a:gd name="T82" fmla="*/ 3262 w 3374"/>
                <a:gd name="T83" fmla="*/ 2349 h 2948"/>
                <a:gd name="T84" fmla="*/ 3293 w 3374"/>
                <a:gd name="T85" fmla="*/ 2338 h 2948"/>
                <a:gd name="T86" fmla="*/ 3323 w 3374"/>
                <a:gd name="T87" fmla="*/ 2322 h 2948"/>
                <a:gd name="T88" fmla="*/ 3349 w 3374"/>
                <a:gd name="T89" fmla="*/ 2303 h 2948"/>
                <a:gd name="T90" fmla="*/ 3374 w 3374"/>
                <a:gd name="T91" fmla="*/ 2280 h 2948"/>
                <a:gd name="T92" fmla="*/ 3374 w 3374"/>
                <a:gd name="T93" fmla="*/ 2948 h 2948"/>
                <a:gd name="T94" fmla="*/ 0 w 3374"/>
                <a:gd name="T95" fmla="*/ 2948 h 2948"/>
                <a:gd name="T96" fmla="*/ 0 w 3374"/>
                <a:gd name="T97" fmla="*/ 0 h 2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4" h="2948">
                  <a:moveTo>
                    <a:pt x="0" y="0"/>
                  </a:moveTo>
                  <a:lnTo>
                    <a:pt x="3371" y="0"/>
                  </a:lnTo>
                  <a:lnTo>
                    <a:pt x="3371" y="668"/>
                  </a:lnTo>
                  <a:lnTo>
                    <a:pt x="3346" y="645"/>
                  </a:lnTo>
                  <a:lnTo>
                    <a:pt x="3319" y="626"/>
                  </a:lnTo>
                  <a:lnTo>
                    <a:pt x="3290" y="611"/>
                  </a:lnTo>
                  <a:lnTo>
                    <a:pt x="3257" y="599"/>
                  </a:lnTo>
                  <a:lnTo>
                    <a:pt x="3224" y="592"/>
                  </a:lnTo>
                  <a:lnTo>
                    <a:pt x="3189" y="590"/>
                  </a:lnTo>
                  <a:lnTo>
                    <a:pt x="3103" y="590"/>
                  </a:lnTo>
                  <a:lnTo>
                    <a:pt x="3103" y="353"/>
                  </a:lnTo>
                  <a:lnTo>
                    <a:pt x="3100" y="332"/>
                  </a:lnTo>
                  <a:lnTo>
                    <a:pt x="3092" y="311"/>
                  </a:lnTo>
                  <a:lnTo>
                    <a:pt x="3079" y="295"/>
                  </a:lnTo>
                  <a:lnTo>
                    <a:pt x="3062" y="282"/>
                  </a:lnTo>
                  <a:lnTo>
                    <a:pt x="3042" y="274"/>
                  </a:lnTo>
                  <a:lnTo>
                    <a:pt x="3020" y="270"/>
                  </a:lnTo>
                  <a:lnTo>
                    <a:pt x="353" y="270"/>
                  </a:lnTo>
                  <a:lnTo>
                    <a:pt x="331" y="274"/>
                  </a:lnTo>
                  <a:lnTo>
                    <a:pt x="311" y="282"/>
                  </a:lnTo>
                  <a:lnTo>
                    <a:pt x="294" y="295"/>
                  </a:lnTo>
                  <a:lnTo>
                    <a:pt x="281" y="311"/>
                  </a:lnTo>
                  <a:lnTo>
                    <a:pt x="273" y="332"/>
                  </a:lnTo>
                  <a:lnTo>
                    <a:pt x="270" y="353"/>
                  </a:lnTo>
                  <a:lnTo>
                    <a:pt x="270" y="2595"/>
                  </a:lnTo>
                  <a:lnTo>
                    <a:pt x="273" y="2616"/>
                  </a:lnTo>
                  <a:lnTo>
                    <a:pt x="281" y="2637"/>
                  </a:lnTo>
                  <a:lnTo>
                    <a:pt x="294" y="2653"/>
                  </a:lnTo>
                  <a:lnTo>
                    <a:pt x="312" y="2666"/>
                  </a:lnTo>
                  <a:lnTo>
                    <a:pt x="331" y="2675"/>
                  </a:lnTo>
                  <a:lnTo>
                    <a:pt x="353" y="2678"/>
                  </a:lnTo>
                  <a:lnTo>
                    <a:pt x="3023" y="2678"/>
                  </a:lnTo>
                  <a:lnTo>
                    <a:pt x="3046" y="2675"/>
                  </a:lnTo>
                  <a:lnTo>
                    <a:pt x="3065" y="2666"/>
                  </a:lnTo>
                  <a:lnTo>
                    <a:pt x="3083" y="2653"/>
                  </a:lnTo>
                  <a:lnTo>
                    <a:pt x="3096" y="2637"/>
                  </a:lnTo>
                  <a:lnTo>
                    <a:pt x="3104" y="2616"/>
                  </a:lnTo>
                  <a:lnTo>
                    <a:pt x="3107" y="2595"/>
                  </a:lnTo>
                  <a:lnTo>
                    <a:pt x="3107" y="2358"/>
                  </a:lnTo>
                  <a:lnTo>
                    <a:pt x="3192" y="2358"/>
                  </a:lnTo>
                  <a:lnTo>
                    <a:pt x="3228" y="2356"/>
                  </a:lnTo>
                  <a:lnTo>
                    <a:pt x="3262" y="2349"/>
                  </a:lnTo>
                  <a:lnTo>
                    <a:pt x="3293" y="2338"/>
                  </a:lnTo>
                  <a:lnTo>
                    <a:pt x="3323" y="2322"/>
                  </a:lnTo>
                  <a:lnTo>
                    <a:pt x="3349" y="2303"/>
                  </a:lnTo>
                  <a:lnTo>
                    <a:pt x="3374" y="2280"/>
                  </a:lnTo>
                  <a:lnTo>
                    <a:pt x="3374" y="2948"/>
                  </a:lnTo>
                  <a:lnTo>
                    <a:pt x="0" y="294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15">
              <a:extLst>
                <a:ext uri="{FF2B5EF4-FFF2-40B4-BE49-F238E27FC236}">
                  <a16:creationId xmlns:a16="http://schemas.microsoft.com/office/drawing/2014/main" id="{BE5E2647-E779-4A03-8149-D726735B905F}"/>
                </a:ext>
              </a:extLst>
            </p:cNvPr>
            <p:cNvSpPr>
              <a:spLocks/>
            </p:cNvSpPr>
            <p:nvPr/>
          </p:nvSpPr>
          <p:spPr bwMode="auto">
            <a:xfrm>
              <a:off x="6007100" y="6426201"/>
              <a:ext cx="30163" cy="103188"/>
            </a:xfrm>
            <a:custGeom>
              <a:avLst/>
              <a:gdLst>
                <a:gd name="T0" fmla="*/ 268 w 268"/>
                <a:gd name="T1" fmla="*/ 0 h 915"/>
                <a:gd name="T2" fmla="*/ 268 w 268"/>
                <a:gd name="T3" fmla="*/ 915 h 915"/>
                <a:gd name="T4" fmla="*/ 243 w 268"/>
                <a:gd name="T5" fmla="*/ 892 h 915"/>
                <a:gd name="T6" fmla="*/ 216 w 268"/>
                <a:gd name="T7" fmla="*/ 873 h 915"/>
                <a:gd name="T8" fmla="*/ 187 w 268"/>
                <a:gd name="T9" fmla="*/ 858 h 915"/>
                <a:gd name="T10" fmla="*/ 154 w 268"/>
                <a:gd name="T11" fmla="*/ 846 h 915"/>
                <a:gd name="T12" fmla="*/ 121 w 268"/>
                <a:gd name="T13" fmla="*/ 839 h 915"/>
                <a:gd name="T14" fmla="*/ 86 w 268"/>
                <a:gd name="T15" fmla="*/ 836 h 915"/>
                <a:gd name="T16" fmla="*/ 0 w 268"/>
                <a:gd name="T17" fmla="*/ 836 h 915"/>
                <a:gd name="T18" fmla="*/ 0 w 268"/>
                <a:gd name="T19" fmla="*/ 78 h 915"/>
                <a:gd name="T20" fmla="*/ 86 w 268"/>
                <a:gd name="T21" fmla="*/ 78 h 915"/>
                <a:gd name="T22" fmla="*/ 121 w 268"/>
                <a:gd name="T23" fmla="*/ 75 h 915"/>
                <a:gd name="T24" fmla="*/ 154 w 268"/>
                <a:gd name="T25" fmla="*/ 68 h 915"/>
                <a:gd name="T26" fmla="*/ 187 w 268"/>
                <a:gd name="T27" fmla="*/ 57 h 915"/>
                <a:gd name="T28" fmla="*/ 216 w 268"/>
                <a:gd name="T29" fmla="*/ 41 h 915"/>
                <a:gd name="T30" fmla="*/ 243 w 268"/>
                <a:gd name="T31" fmla="*/ 23 h 915"/>
                <a:gd name="T32" fmla="*/ 268 w 268"/>
                <a:gd name="T33"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8" h="915">
                  <a:moveTo>
                    <a:pt x="268" y="0"/>
                  </a:moveTo>
                  <a:lnTo>
                    <a:pt x="268" y="915"/>
                  </a:lnTo>
                  <a:lnTo>
                    <a:pt x="243" y="892"/>
                  </a:lnTo>
                  <a:lnTo>
                    <a:pt x="216" y="873"/>
                  </a:lnTo>
                  <a:lnTo>
                    <a:pt x="187" y="858"/>
                  </a:lnTo>
                  <a:lnTo>
                    <a:pt x="154" y="846"/>
                  </a:lnTo>
                  <a:lnTo>
                    <a:pt x="121" y="839"/>
                  </a:lnTo>
                  <a:lnTo>
                    <a:pt x="86" y="836"/>
                  </a:lnTo>
                  <a:lnTo>
                    <a:pt x="0" y="836"/>
                  </a:lnTo>
                  <a:lnTo>
                    <a:pt x="0" y="78"/>
                  </a:lnTo>
                  <a:lnTo>
                    <a:pt x="86" y="78"/>
                  </a:lnTo>
                  <a:lnTo>
                    <a:pt x="121" y="75"/>
                  </a:lnTo>
                  <a:lnTo>
                    <a:pt x="154" y="68"/>
                  </a:lnTo>
                  <a:lnTo>
                    <a:pt x="187" y="57"/>
                  </a:lnTo>
                  <a:lnTo>
                    <a:pt x="216" y="41"/>
                  </a:lnTo>
                  <a:lnTo>
                    <a:pt x="243" y="23"/>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816">
              <a:extLst>
                <a:ext uri="{FF2B5EF4-FFF2-40B4-BE49-F238E27FC236}">
                  <a16:creationId xmlns:a16="http://schemas.microsoft.com/office/drawing/2014/main" id="{D4723189-D9FB-432D-A366-97B833DCD1B5}"/>
                </a:ext>
              </a:extLst>
            </p:cNvPr>
            <p:cNvSpPr>
              <a:spLocks noEditPoints="1"/>
            </p:cNvSpPr>
            <p:nvPr/>
          </p:nvSpPr>
          <p:spPr bwMode="auto">
            <a:xfrm>
              <a:off x="5703888" y="6361113"/>
              <a:ext cx="284163" cy="233363"/>
            </a:xfrm>
            <a:custGeom>
              <a:avLst/>
              <a:gdLst>
                <a:gd name="T0" fmla="*/ 1110 w 2497"/>
                <a:gd name="T1" fmla="*/ 234 h 2066"/>
                <a:gd name="T2" fmla="*/ 918 w 2497"/>
                <a:gd name="T3" fmla="*/ 293 h 2066"/>
                <a:gd name="T4" fmla="*/ 750 w 2497"/>
                <a:gd name="T5" fmla="*/ 395 h 2066"/>
                <a:gd name="T6" fmla="*/ 612 w 2497"/>
                <a:gd name="T7" fmla="*/ 533 h 2066"/>
                <a:gd name="T8" fmla="*/ 511 w 2497"/>
                <a:gd name="T9" fmla="*/ 702 h 2066"/>
                <a:gd name="T10" fmla="*/ 453 w 2497"/>
                <a:gd name="T11" fmla="*/ 894 h 2066"/>
                <a:gd name="T12" fmla="*/ 443 w 2497"/>
                <a:gd name="T13" fmla="*/ 1102 h 2066"/>
                <a:gd name="T14" fmla="*/ 486 w 2497"/>
                <a:gd name="T15" fmla="*/ 1299 h 2066"/>
                <a:gd name="T16" fmla="*/ 574 w 2497"/>
                <a:gd name="T17" fmla="*/ 1477 h 2066"/>
                <a:gd name="T18" fmla="*/ 701 w 2497"/>
                <a:gd name="T19" fmla="*/ 1625 h 2066"/>
                <a:gd name="T20" fmla="*/ 860 w 2497"/>
                <a:gd name="T21" fmla="*/ 1740 h 2066"/>
                <a:gd name="T22" fmla="*/ 1044 w 2497"/>
                <a:gd name="T23" fmla="*/ 1814 h 2066"/>
                <a:gd name="T24" fmla="*/ 1247 w 2497"/>
                <a:gd name="T25" fmla="*/ 1839 h 2066"/>
                <a:gd name="T26" fmla="*/ 1450 w 2497"/>
                <a:gd name="T27" fmla="*/ 1814 h 2066"/>
                <a:gd name="T28" fmla="*/ 1634 w 2497"/>
                <a:gd name="T29" fmla="*/ 1740 h 2066"/>
                <a:gd name="T30" fmla="*/ 1793 w 2497"/>
                <a:gd name="T31" fmla="*/ 1624 h 2066"/>
                <a:gd name="T32" fmla="*/ 1920 w 2497"/>
                <a:gd name="T33" fmla="*/ 1475 h 2066"/>
                <a:gd name="T34" fmla="*/ 2008 w 2497"/>
                <a:gd name="T35" fmla="*/ 1297 h 2066"/>
                <a:gd name="T36" fmla="*/ 2051 w 2497"/>
                <a:gd name="T37" fmla="*/ 1100 h 2066"/>
                <a:gd name="T38" fmla="*/ 2041 w 2497"/>
                <a:gd name="T39" fmla="*/ 892 h 2066"/>
                <a:gd name="T40" fmla="*/ 1983 w 2497"/>
                <a:gd name="T41" fmla="*/ 700 h 2066"/>
                <a:gd name="T42" fmla="*/ 1882 w 2497"/>
                <a:gd name="T43" fmla="*/ 532 h 2066"/>
                <a:gd name="T44" fmla="*/ 1744 w 2497"/>
                <a:gd name="T45" fmla="*/ 394 h 2066"/>
                <a:gd name="T46" fmla="*/ 1576 w 2497"/>
                <a:gd name="T47" fmla="*/ 293 h 2066"/>
                <a:gd name="T48" fmla="*/ 1384 w 2497"/>
                <a:gd name="T49" fmla="*/ 234 h 2066"/>
                <a:gd name="T50" fmla="*/ 0 w 2497"/>
                <a:gd name="T51" fmla="*/ 0 h 2066"/>
                <a:gd name="T52" fmla="*/ 2383 w 2497"/>
                <a:gd name="T53" fmla="*/ 149 h 2066"/>
                <a:gd name="T54" fmla="*/ 2276 w 2497"/>
                <a:gd name="T55" fmla="*/ 173 h 2066"/>
                <a:gd name="T56" fmla="*/ 2192 w 2497"/>
                <a:gd name="T57" fmla="*/ 235 h 2066"/>
                <a:gd name="T58" fmla="*/ 2141 w 2497"/>
                <a:gd name="T59" fmla="*/ 328 h 2066"/>
                <a:gd name="T60" fmla="*/ 2133 w 2497"/>
                <a:gd name="T61" fmla="*/ 439 h 2066"/>
                <a:gd name="T62" fmla="*/ 2171 w 2497"/>
                <a:gd name="T63" fmla="*/ 539 h 2066"/>
                <a:gd name="T64" fmla="*/ 2245 w 2497"/>
                <a:gd name="T65" fmla="*/ 613 h 2066"/>
                <a:gd name="T66" fmla="*/ 2345 w 2497"/>
                <a:gd name="T67" fmla="*/ 651 h 2066"/>
                <a:gd name="T68" fmla="*/ 2497 w 2497"/>
                <a:gd name="T69" fmla="*/ 1410 h 2066"/>
                <a:gd name="T70" fmla="*/ 2309 w 2497"/>
                <a:gd name="T71" fmla="*/ 1420 h 2066"/>
                <a:gd name="T72" fmla="*/ 2217 w 2497"/>
                <a:gd name="T73" fmla="*/ 1472 h 2066"/>
                <a:gd name="T74" fmla="*/ 2154 w 2497"/>
                <a:gd name="T75" fmla="*/ 1556 h 2066"/>
                <a:gd name="T76" fmla="*/ 2130 w 2497"/>
                <a:gd name="T77" fmla="*/ 1662 h 2066"/>
                <a:gd name="T78" fmla="*/ 2154 w 2497"/>
                <a:gd name="T79" fmla="*/ 1769 h 2066"/>
                <a:gd name="T80" fmla="*/ 2217 w 2497"/>
                <a:gd name="T81" fmla="*/ 1854 h 2066"/>
                <a:gd name="T82" fmla="*/ 2309 w 2497"/>
                <a:gd name="T83" fmla="*/ 1904 h 2066"/>
                <a:gd name="T84" fmla="*/ 2497 w 2497"/>
                <a:gd name="T85" fmla="*/ 1915 h 2066"/>
                <a:gd name="T86" fmla="*/ 0 w 2497"/>
                <a:gd name="T87" fmla="*/ 0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97" h="2066">
                  <a:moveTo>
                    <a:pt x="1247" y="222"/>
                  </a:moveTo>
                  <a:lnTo>
                    <a:pt x="1177" y="225"/>
                  </a:lnTo>
                  <a:lnTo>
                    <a:pt x="1110" y="234"/>
                  </a:lnTo>
                  <a:lnTo>
                    <a:pt x="1044" y="248"/>
                  </a:lnTo>
                  <a:lnTo>
                    <a:pt x="980" y="268"/>
                  </a:lnTo>
                  <a:lnTo>
                    <a:pt x="918" y="293"/>
                  </a:lnTo>
                  <a:lnTo>
                    <a:pt x="860" y="322"/>
                  </a:lnTo>
                  <a:lnTo>
                    <a:pt x="803" y="356"/>
                  </a:lnTo>
                  <a:lnTo>
                    <a:pt x="750" y="395"/>
                  </a:lnTo>
                  <a:lnTo>
                    <a:pt x="701" y="437"/>
                  </a:lnTo>
                  <a:lnTo>
                    <a:pt x="654" y="483"/>
                  </a:lnTo>
                  <a:lnTo>
                    <a:pt x="612" y="533"/>
                  </a:lnTo>
                  <a:lnTo>
                    <a:pt x="574" y="587"/>
                  </a:lnTo>
                  <a:lnTo>
                    <a:pt x="541" y="643"/>
                  </a:lnTo>
                  <a:lnTo>
                    <a:pt x="511" y="702"/>
                  </a:lnTo>
                  <a:lnTo>
                    <a:pt x="486" y="764"/>
                  </a:lnTo>
                  <a:lnTo>
                    <a:pt x="467" y="828"/>
                  </a:lnTo>
                  <a:lnTo>
                    <a:pt x="453" y="894"/>
                  </a:lnTo>
                  <a:lnTo>
                    <a:pt x="443" y="962"/>
                  </a:lnTo>
                  <a:lnTo>
                    <a:pt x="440" y="1032"/>
                  </a:lnTo>
                  <a:lnTo>
                    <a:pt x="443" y="1102"/>
                  </a:lnTo>
                  <a:lnTo>
                    <a:pt x="453" y="1169"/>
                  </a:lnTo>
                  <a:lnTo>
                    <a:pt x="467" y="1236"/>
                  </a:lnTo>
                  <a:lnTo>
                    <a:pt x="486" y="1299"/>
                  </a:lnTo>
                  <a:lnTo>
                    <a:pt x="511" y="1361"/>
                  </a:lnTo>
                  <a:lnTo>
                    <a:pt x="541" y="1420"/>
                  </a:lnTo>
                  <a:lnTo>
                    <a:pt x="574" y="1477"/>
                  </a:lnTo>
                  <a:lnTo>
                    <a:pt x="612" y="1530"/>
                  </a:lnTo>
                  <a:lnTo>
                    <a:pt x="654" y="1579"/>
                  </a:lnTo>
                  <a:lnTo>
                    <a:pt x="701" y="1625"/>
                  </a:lnTo>
                  <a:lnTo>
                    <a:pt x="750" y="1668"/>
                  </a:lnTo>
                  <a:lnTo>
                    <a:pt x="803" y="1706"/>
                  </a:lnTo>
                  <a:lnTo>
                    <a:pt x="860" y="1740"/>
                  </a:lnTo>
                  <a:lnTo>
                    <a:pt x="918" y="1770"/>
                  </a:lnTo>
                  <a:lnTo>
                    <a:pt x="980" y="1794"/>
                  </a:lnTo>
                  <a:lnTo>
                    <a:pt x="1044" y="1814"/>
                  </a:lnTo>
                  <a:lnTo>
                    <a:pt x="1110" y="1828"/>
                  </a:lnTo>
                  <a:lnTo>
                    <a:pt x="1177" y="1836"/>
                  </a:lnTo>
                  <a:lnTo>
                    <a:pt x="1247" y="1839"/>
                  </a:lnTo>
                  <a:lnTo>
                    <a:pt x="1317" y="1836"/>
                  </a:lnTo>
                  <a:lnTo>
                    <a:pt x="1384" y="1828"/>
                  </a:lnTo>
                  <a:lnTo>
                    <a:pt x="1450" y="1814"/>
                  </a:lnTo>
                  <a:lnTo>
                    <a:pt x="1514" y="1794"/>
                  </a:lnTo>
                  <a:lnTo>
                    <a:pt x="1576" y="1770"/>
                  </a:lnTo>
                  <a:lnTo>
                    <a:pt x="1634" y="1740"/>
                  </a:lnTo>
                  <a:lnTo>
                    <a:pt x="1691" y="1705"/>
                  </a:lnTo>
                  <a:lnTo>
                    <a:pt x="1744" y="1667"/>
                  </a:lnTo>
                  <a:lnTo>
                    <a:pt x="1793" y="1624"/>
                  </a:lnTo>
                  <a:lnTo>
                    <a:pt x="1840" y="1578"/>
                  </a:lnTo>
                  <a:lnTo>
                    <a:pt x="1882" y="1528"/>
                  </a:lnTo>
                  <a:lnTo>
                    <a:pt x="1920" y="1475"/>
                  </a:lnTo>
                  <a:lnTo>
                    <a:pt x="1953" y="1418"/>
                  </a:lnTo>
                  <a:lnTo>
                    <a:pt x="1983" y="1360"/>
                  </a:lnTo>
                  <a:lnTo>
                    <a:pt x="2008" y="1297"/>
                  </a:lnTo>
                  <a:lnTo>
                    <a:pt x="2027" y="1234"/>
                  </a:lnTo>
                  <a:lnTo>
                    <a:pt x="2041" y="1167"/>
                  </a:lnTo>
                  <a:lnTo>
                    <a:pt x="2051" y="1100"/>
                  </a:lnTo>
                  <a:lnTo>
                    <a:pt x="2054" y="1030"/>
                  </a:lnTo>
                  <a:lnTo>
                    <a:pt x="2051" y="960"/>
                  </a:lnTo>
                  <a:lnTo>
                    <a:pt x="2041" y="892"/>
                  </a:lnTo>
                  <a:lnTo>
                    <a:pt x="2027" y="826"/>
                  </a:lnTo>
                  <a:lnTo>
                    <a:pt x="2008" y="762"/>
                  </a:lnTo>
                  <a:lnTo>
                    <a:pt x="1983" y="700"/>
                  </a:lnTo>
                  <a:lnTo>
                    <a:pt x="1953" y="641"/>
                  </a:lnTo>
                  <a:lnTo>
                    <a:pt x="1920" y="585"/>
                  </a:lnTo>
                  <a:lnTo>
                    <a:pt x="1882" y="532"/>
                  </a:lnTo>
                  <a:lnTo>
                    <a:pt x="1840" y="482"/>
                  </a:lnTo>
                  <a:lnTo>
                    <a:pt x="1793" y="436"/>
                  </a:lnTo>
                  <a:lnTo>
                    <a:pt x="1744" y="394"/>
                  </a:lnTo>
                  <a:lnTo>
                    <a:pt x="1691" y="355"/>
                  </a:lnTo>
                  <a:lnTo>
                    <a:pt x="1634" y="321"/>
                  </a:lnTo>
                  <a:lnTo>
                    <a:pt x="1576" y="293"/>
                  </a:lnTo>
                  <a:lnTo>
                    <a:pt x="1514" y="268"/>
                  </a:lnTo>
                  <a:lnTo>
                    <a:pt x="1450" y="247"/>
                  </a:lnTo>
                  <a:lnTo>
                    <a:pt x="1384" y="234"/>
                  </a:lnTo>
                  <a:lnTo>
                    <a:pt x="1317" y="225"/>
                  </a:lnTo>
                  <a:lnTo>
                    <a:pt x="1247" y="222"/>
                  </a:lnTo>
                  <a:close/>
                  <a:moveTo>
                    <a:pt x="0" y="0"/>
                  </a:moveTo>
                  <a:lnTo>
                    <a:pt x="2497" y="0"/>
                  </a:lnTo>
                  <a:lnTo>
                    <a:pt x="2497" y="149"/>
                  </a:lnTo>
                  <a:lnTo>
                    <a:pt x="2383" y="149"/>
                  </a:lnTo>
                  <a:lnTo>
                    <a:pt x="2345" y="151"/>
                  </a:lnTo>
                  <a:lnTo>
                    <a:pt x="2309" y="159"/>
                  </a:lnTo>
                  <a:lnTo>
                    <a:pt x="2276" y="173"/>
                  </a:lnTo>
                  <a:lnTo>
                    <a:pt x="2245" y="189"/>
                  </a:lnTo>
                  <a:lnTo>
                    <a:pt x="2217" y="211"/>
                  </a:lnTo>
                  <a:lnTo>
                    <a:pt x="2192" y="235"/>
                  </a:lnTo>
                  <a:lnTo>
                    <a:pt x="2171" y="264"/>
                  </a:lnTo>
                  <a:lnTo>
                    <a:pt x="2154" y="295"/>
                  </a:lnTo>
                  <a:lnTo>
                    <a:pt x="2141" y="328"/>
                  </a:lnTo>
                  <a:lnTo>
                    <a:pt x="2133" y="364"/>
                  </a:lnTo>
                  <a:lnTo>
                    <a:pt x="2130" y="401"/>
                  </a:lnTo>
                  <a:lnTo>
                    <a:pt x="2133" y="439"/>
                  </a:lnTo>
                  <a:lnTo>
                    <a:pt x="2142" y="475"/>
                  </a:lnTo>
                  <a:lnTo>
                    <a:pt x="2154" y="508"/>
                  </a:lnTo>
                  <a:lnTo>
                    <a:pt x="2171" y="539"/>
                  </a:lnTo>
                  <a:lnTo>
                    <a:pt x="2193" y="567"/>
                  </a:lnTo>
                  <a:lnTo>
                    <a:pt x="2217" y="592"/>
                  </a:lnTo>
                  <a:lnTo>
                    <a:pt x="2245" y="613"/>
                  </a:lnTo>
                  <a:lnTo>
                    <a:pt x="2277" y="631"/>
                  </a:lnTo>
                  <a:lnTo>
                    <a:pt x="2309" y="643"/>
                  </a:lnTo>
                  <a:lnTo>
                    <a:pt x="2345" y="651"/>
                  </a:lnTo>
                  <a:lnTo>
                    <a:pt x="2383" y="654"/>
                  </a:lnTo>
                  <a:lnTo>
                    <a:pt x="2497" y="654"/>
                  </a:lnTo>
                  <a:lnTo>
                    <a:pt x="2497" y="1410"/>
                  </a:lnTo>
                  <a:lnTo>
                    <a:pt x="2383" y="1410"/>
                  </a:lnTo>
                  <a:lnTo>
                    <a:pt x="2345" y="1412"/>
                  </a:lnTo>
                  <a:lnTo>
                    <a:pt x="2309" y="1420"/>
                  </a:lnTo>
                  <a:lnTo>
                    <a:pt x="2276" y="1434"/>
                  </a:lnTo>
                  <a:lnTo>
                    <a:pt x="2245" y="1451"/>
                  </a:lnTo>
                  <a:lnTo>
                    <a:pt x="2217" y="1472"/>
                  </a:lnTo>
                  <a:lnTo>
                    <a:pt x="2192" y="1497"/>
                  </a:lnTo>
                  <a:lnTo>
                    <a:pt x="2171" y="1525"/>
                  </a:lnTo>
                  <a:lnTo>
                    <a:pt x="2154" y="1556"/>
                  </a:lnTo>
                  <a:lnTo>
                    <a:pt x="2141" y="1589"/>
                  </a:lnTo>
                  <a:lnTo>
                    <a:pt x="2133" y="1625"/>
                  </a:lnTo>
                  <a:lnTo>
                    <a:pt x="2130" y="1662"/>
                  </a:lnTo>
                  <a:lnTo>
                    <a:pt x="2133" y="1700"/>
                  </a:lnTo>
                  <a:lnTo>
                    <a:pt x="2142" y="1736"/>
                  </a:lnTo>
                  <a:lnTo>
                    <a:pt x="2154" y="1769"/>
                  </a:lnTo>
                  <a:lnTo>
                    <a:pt x="2171" y="1800"/>
                  </a:lnTo>
                  <a:lnTo>
                    <a:pt x="2193" y="1828"/>
                  </a:lnTo>
                  <a:lnTo>
                    <a:pt x="2217" y="1854"/>
                  </a:lnTo>
                  <a:lnTo>
                    <a:pt x="2245" y="1874"/>
                  </a:lnTo>
                  <a:lnTo>
                    <a:pt x="2277" y="1892"/>
                  </a:lnTo>
                  <a:lnTo>
                    <a:pt x="2309" y="1904"/>
                  </a:lnTo>
                  <a:lnTo>
                    <a:pt x="2345" y="1912"/>
                  </a:lnTo>
                  <a:lnTo>
                    <a:pt x="2383" y="1915"/>
                  </a:lnTo>
                  <a:lnTo>
                    <a:pt x="2497" y="1915"/>
                  </a:lnTo>
                  <a:lnTo>
                    <a:pt x="2497" y="2066"/>
                  </a:lnTo>
                  <a:lnTo>
                    <a:pt x="0" y="206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flipH="1">
            <a:off x="8274051" y="2431308"/>
            <a:ext cx="3595896" cy="2123658"/>
          </a:xfrm>
          <a:prstGeom prst="rect">
            <a:avLst/>
          </a:prstGeom>
          <a:noFill/>
        </p:spPr>
        <p:txBody>
          <a:bodyPr wrap="square" lIns="91440" tIns="45720" rIns="91440" bIns="45720" rtlCol="0" anchor="t">
            <a:spAutoFit/>
          </a:bodyPr>
          <a:lstStyle/>
          <a:p>
            <a:pPr>
              <a:spcBef>
                <a:spcPct val="0"/>
              </a:spcBef>
              <a:spcAft>
                <a:spcPct val="0"/>
              </a:spcAft>
            </a:pPr>
            <a:r>
              <a:rPr lang="en-US" sz="2200" i="1" dirty="0">
                <a:solidFill>
                  <a:schemeClr val="tx2"/>
                </a:solidFill>
                <a:latin typeface="Aparajita"/>
                <a:ea typeface="+mn-lt"/>
                <a:cs typeface="+mn-lt"/>
              </a:rPr>
              <a:t>Get market insights on specific job roles, understand job demand and make compensation suggestions to the job postings</a:t>
            </a:r>
            <a:endParaRPr lang="en-US"/>
          </a:p>
          <a:p>
            <a:pPr marL="685800" indent="-685800">
              <a:spcBef>
                <a:spcPct val="0"/>
              </a:spcBef>
              <a:spcAft>
                <a:spcPct val="0"/>
              </a:spcAft>
              <a:buFont typeface="Arial,Sans-Serif"/>
              <a:buChar char="•"/>
            </a:pPr>
            <a:endParaRPr lang="en-US" sz="2200" i="1" dirty="0">
              <a:solidFill>
                <a:schemeClr val="tx2"/>
              </a:solidFill>
              <a:latin typeface="Aparajita"/>
              <a:ea typeface="+mn-lt"/>
              <a:cs typeface="+mn-lt"/>
            </a:endParaRPr>
          </a:p>
          <a:p>
            <a:endParaRPr lang="en-US" sz="2200" i="1" dirty="0">
              <a:solidFill>
                <a:schemeClr val="tx2"/>
              </a:solidFill>
              <a:latin typeface="Aparajita" panose="02020603050405020304" pitchFamily="18" charset="0"/>
              <a:cs typeface="Aparajita" panose="02020603050405020304" pitchFamily="18" charset="0"/>
            </a:endParaRPr>
          </a:p>
        </p:txBody>
      </p:sp>
      <p:sp>
        <p:nvSpPr>
          <p:cNvPr id="42" name="TextBox 41"/>
          <p:cNvSpPr txBox="1"/>
          <p:nvPr/>
        </p:nvSpPr>
        <p:spPr>
          <a:xfrm flipH="1">
            <a:off x="8274050" y="4324395"/>
            <a:ext cx="3233587" cy="2123658"/>
          </a:xfrm>
          <a:prstGeom prst="rect">
            <a:avLst/>
          </a:prstGeom>
          <a:noFill/>
        </p:spPr>
        <p:txBody>
          <a:bodyPr wrap="square" lIns="91440" tIns="45720" rIns="91440" bIns="45720" rtlCol="0" anchor="t">
            <a:spAutoFit/>
          </a:bodyPr>
          <a:lstStyle/>
          <a:p>
            <a:pPr>
              <a:spcBef>
                <a:spcPct val="0"/>
              </a:spcBef>
              <a:spcAft>
                <a:spcPct val="0"/>
              </a:spcAft>
            </a:pPr>
            <a:r>
              <a:rPr lang="en-US" sz="2200" i="1" dirty="0">
                <a:solidFill>
                  <a:schemeClr val="tx2"/>
                </a:solidFill>
                <a:latin typeface="Aparajita"/>
                <a:ea typeface="+mn-lt"/>
                <a:cs typeface="+mn-lt"/>
              </a:rPr>
              <a:t>Improve ad posting by showcasing relevant ads to both recruiters and candidates based on their data </a:t>
            </a:r>
            <a:endParaRPr lang="en-US"/>
          </a:p>
          <a:p>
            <a:pPr marL="685800" indent="-685800">
              <a:spcBef>
                <a:spcPct val="0"/>
              </a:spcBef>
              <a:spcAft>
                <a:spcPct val="0"/>
              </a:spcAft>
              <a:buFont typeface="Arial,Sans-Serif"/>
              <a:buChar char="•"/>
            </a:pPr>
            <a:endParaRPr lang="en-US" sz="2200" i="1" dirty="0">
              <a:solidFill>
                <a:schemeClr val="tx2"/>
              </a:solidFill>
              <a:latin typeface="Aparajita"/>
              <a:ea typeface="+mn-lt"/>
              <a:cs typeface="+mn-lt"/>
            </a:endParaRPr>
          </a:p>
          <a:p>
            <a:endParaRPr lang="en-US" sz="2200" i="1" dirty="0">
              <a:solidFill>
                <a:schemeClr val="tx2"/>
              </a:solidFill>
              <a:latin typeface="Aparajita" panose="02020603050405020304" pitchFamily="18" charset="0"/>
              <a:cs typeface="Aparajita" panose="02020603050405020304" pitchFamily="18" charset="0"/>
            </a:endParaRPr>
          </a:p>
        </p:txBody>
      </p:sp>
      <p:sp>
        <p:nvSpPr>
          <p:cNvPr id="45" name="TextBox 44"/>
          <p:cNvSpPr txBox="1"/>
          <p:nvPr/>
        </p:nvSpPr>
        <p:spPr>
          <a:xfrm flipH="1">
            <a:off x="367958" y="2440274"/>
            <a:ext cx="4312565" cy="769441"/>
          </a:xfrm>
          <a:prstGeom prst="rect">
            <a:avLst/>
          </a:prstGeom>
          <a:noFill/>
        </p:spPr>
        <p:txBody>
          <a:bodyPr wrap="square" lIns="91440" tIns="45720" rIns="91440" bIns="45720" rtlCol="0" anchor="t">
            <a:spAutoFit/>
          </a:bodyPr>
          <a:lstStyle/>
          <a:p>
            <a:pPr>
              <a:spcBef>
                <a:spcPct val="0"/>
              </a:spcBef>
              <a:spcAft>
                <a:spcPct val="0"/>
              </a:spcAft>
            </a:pPr>
            <a:r>
              <a:rPr lang="en-US" sz="2200" i="1" dirty="0">
                <a:solidFill>
                  <a:schemeClr val="tx2"/>
                </a:solidFill>
                <a:latin typeface="Aparajita"/>
                <a:ea typeface="+mn-lt"/>
                <a:cs typeface="+mn-lt"/>
              </a:rPr>
              <a:t>Match the relevant resumes to respective</a:t>
            </a:r>
            <a:endParaRPr lang="en-US" sz="2200" i="1" dirty="0">
              <a:solidFill>
                <a:schemeClr val="tx2"/>
              </a:solidFill>
              <a:latin typeface="Aparajita" panose="02020603050405020304" pitchFamily="18" charset="0"/>
              <a:ea typeface="+mn-lt"/>
              <a:cs typeface="Aparajita" panose="02020603050405020304" pitchFamily="18" charset="0"/>
            </a:endParaRPr>
          </a:p>
          <a:p>
            <a:pPr>
              <a:spcBef>
                <a:spcPct val="0"/>
              </a:spcBef>
              <a:spcAft>
                <a:spcPct val="0"/>
              </a:spcAft>
            </a:pPr>
            <a:r>
              <a:rPr lang="en-US" sz="2200" i="1" dirty="0">
                <a:solidFill>
                  <a:schemeClr val="tx2"/>
                </a:solidFill>
                <a:latin typeface="Aparajita"/>
                <a:ea typeface="+mn-lt"/>
                <a:cs typeface="+mn-lt"/>
              </a:rPr>
              <a:t> job posting categories.</a:t>
            </a:r>
            <a:endParaRPr lang="en-US" sz="2200" i="1">
              <a:solidFill>
                <a:schemeClr val="tx2"/>
              </a:solidFill>
              <a:latin typeface="Aparajita" panose="02020603050405020304" pitchFamily="18" charset="0"/>
              <a:cs typeface="Aparajita" panose="02020603050405020304" pitchFamily="18" charset="0"/>
            </a:endParaRPr>
          </a:p>
        </p:txBody>
      </p:sp>
      <p:sp>
        <p:nvSpPr>
          <p:cNvPr id="48" name="TextBox 47"/>
          <p:cNvSpPr txBox="1"/>
          <p:nvPr/>
        </p:nvSpPr>
        <p:spPr>
          <a:xfrm flipH="1">
            <a:off x="511395" y="4445648"/>
            <a:ext cx="4216556" cy="1446550"/>
          </a:xfrm>
          <a:prstGeom prst="rect">
            <a:avLst/>
          </a:prstGeom>
          <a:noFill/>
        </p:spPr>
        <p:txBody>
          <a:bodyPr wrap="square" lIns="91440" tIns="45720" rIns="91440" bIns="45720" rtlCol="0" anchor="t">
            <a:spAutoFit/>
          </a:bodyPr>
          <a:lstStyle/>
          <a:p>
            <a:pPr>
              <a:spcBef>
                <a:spcPct val="0"/>
              </a:spcBef>
              <a:spcAft>
                <a:spcPct val="0"/>
              </a:spcAft>
            </a:pPr>
            <a:r>
              <a:rPr lang="en-US" sz="2200" i="1" dirty="0">
                <a:solidFill>
                  <a:schemeClr val="tx2"/>
                </a:solidFill>
                <a:latin typeface="Aparajita"/>
                <a:ea typeface="+mn-lt"/>
                <a:cs typeface="+mn-lt"/>
              </a:rPr>
              <a:t>Improve the scope of key word recommendation to the resume of the applicants as well</a:t>
            </a:r>
            <a:endParaRPr lang="en-US"/>
          </a:p>
          <a:p>
            <a:pPr algn="r"/>
            <a:endParaRPr lang="en-US" sz="2200" i="1" dirty="0">
              <a:solidFill>
                <a:schemeClr val="tx2"/>
              </a:solidFill>
              <a:latin typeface="Aparajita" panose="02020603050405020304" pitchFamily="18" charset="0"/>
              <a:cs typeface="Aparajita" panose="02020603050405020304" pitchFamily="18" charset="0"/>
            </a:endParaRPr>
          </a:p>
        </p:txBody>
      </p:sp>
      <p:grpSp>
        <p:nvGrpSpPr>
          <p:cNvPr id="4" name="Group 3">
            <a:extLst>
              <a:ext uri="{FF2B5EF4-FFF2-40B4-BE49-F238E27FC236}">
                <a16:creationId xmlns:a16="http://schemas.microsoft.com/office/drawing/2014/main" id="{37306E6A-26CD-5F86-E446-FC959BC0DA37}"/>
              </a:ext>
            </a:extLst>
          </p:cNvPr>
          <p:cNvGrpSpPr>
            <a:grpSpLocks noChangeAspect="1"/>
          </p:cNvGrpSpPr>
          <p:nvPr/>
        </p:nvGrpSpPr>
        <p:grpSpPr>
          <a:xfrm>
            <a:off x="4903934" y="2747617"/>
            <a:ext cx="585158" cy="676998"/>
            <a:chOff x="4957763" y="6189663"/>
            <a:chExt cx="354013" cy="409575"/>
          </a:xfrm>
          <a:solidFill>
            <a:schemeClr val="accent1"/>
          </a:solidFill>
        </p:grpSpPr>
        <p:sp>
          <p:nvSpPr>
            <p:cNvPr id="5" name="Freeform 14">
              <a:extLst>
                <a:ext uri="{FF2B5EF4-FFF2-40B4-BE49-F238E27FC236}">
                  <a16:creationId xmlns:a16="http://schemas.microsoft.com/office/drawing/2014/main" id="{3D676A03-8E96-C7E7-327F-85779CA48AB5}"/>
                </a:ext>
              </a:extLst>
            </p:cNvPr>
            <p:cNvSpPr>
              <a:spLocks/>
            </p:cNvSpPr>
            <p:nvPr/>
          </p:nvSpPr>
          <p:spPr bwMode="auto">
            <a:xfrm>
              <a:off x="4957763" y="6189663"/>
              <a:ext cx="309563" cy="377825"/>
            </a:xfrm>
            <a:custGeom>
              <a:avLst/>
              <a:gdLst>
                <a:gd name="T0" fmla="*/ 124 w 196"/>
                <a:gd name="T1" fmla="*/ 232 h 240"/>
                <a:gd name="T2" fmla="*/ 12 w 196"/>
                <a:gd name="T3" fmla="*/ 232 h 240"/>
                <a:gd name="T4" fmla="*/ 8 w 196"/>
                <a:gd name="T5" fmla="*/ 225 h 240"/>
                <a:gd name="T6" fmla="*/ 8 w 196"/>
                <a:gd name="T7" fmla="*/ 14 h 240"/>
                <a:gd name="T8" fmla="*/ 14 w 196"/>
                <a:gd name="T9" fmla="*/ 8 h 240"/>
                <a:gd name="T10" fmla="*/ 183 w 196"/>
                <a:gd name="T11" fmla="*/ 8 h 240"/>
                <a:gd name="T12" fmla="*/ 188 w 196"/>
                <a:gd name="T13" fmla="*/ 12 h 240"/>
                <a:gd name="T14" fmla="*/ 188 w 196"/>
                <a:gd name="T15" fmla="*/ 160 h 240"/>
                <a:gd name="T16" fmla="*/ 192 w 196"/>
                <a:gd name="T17" fmla="*/ 164 h 240"/>
                <a:gd name="T18" fmla="*/ 196 w 196"/>
                <a:gd name="T19" fmla="*/ 160 h 240"/>
                <a:gd name="T20" fmla="*/ 196 w 196"/>
                <a:gd name="T21" fmla="*/ 12 h 240"/>
                <a:gd name="T22" fmla="*/ 183 w 196"/>
                <a:gd name="T23" fmla="*/ 0 h 240"/>
                <a:gd name="T24" fmla="*/ 14 w 196"/>
                <a:gd name="T25" fmla="*/ 0 h 240"/>
                <a:gd name="T26" fmla="*/ 0 w 196"/>
                <a:gd name="T27" fmla="*/ 14 h 240"/>
                <a:gd name="T28" fmla="*/ 0 w 196"/>
                <a:gd name="T29" fmla="*/ 225 h 240"/>
                <a:gd name="T30" fmla="*/ 12 w 196"/>
                <a:gd name="T31" fmla="*/ 240 h 240"/>
                <a:gd name="T32" fmla="*/ 124 w 196"/>
                <a:gd name="T33" fmla="*/ 240 h 240"/>
                <a:gd name="T34" fmla="*/ 128 w 196"/>
                <a:gd name="T35" fmla="*/ 236 h 240"/>
                <a:gd name="T36" fmla="*/ 124 w 196"/>
                <a:gd name="T37"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240">
                  <a:moveTo>
                    <a:pt x="124" y="232"/>
                  </a:moveTo>
                  <a:cubicBezTo>
                    <a:pt x="12" y="232"/>
                    <a:pt x="12" y="232"/>
                    <a:pt x="12" y="232"/>
                  </a:cubicBezTo>
                  <a:cubicBezTo>
                    <a:pt x="8" y="232"/>
                    <a:pt x="8" y="226"/>
                    <a:pt x="8" y="225"/>
                  </a:cubicBezTo>
                  <a:cubicBezTo>
                    <a:pt x="8" y="14"/>
                    <a:pt x="8" y="14"/>
                    <a:pt x="8" y="14"/>
                  </a:cubicBezTo>
                  <a:cubicBezTo>
                    <a:pt x="8" y="10"/>
                    <a:pt x="11" y="8"/>
                    <a:pt x="14" y="8"/>
                  </a:cubicBezTo>
                  <a:cubicBezTo>
                    <a:pt x="183" y="8"/>
                    <a:pt x="183" y="8"/>
                    <a:pt x="183" y="8"/>
                  </a:cubicBezTo>
                  <a:cubicBezTo>
                    <a:pt x="188" y="8"/>
                    <a:pt x="188" y="11"/>
                    <a:pt x="188" y="12"/>
                  </a:cubicBezTo>
                  <a:cubicBezTo>
                    <a:pt x="188" y="160"/>
                    <a:pt x="188" y="160"/>
                    <a:pt x="188" y="160"/>
                  </a:cubicBezTo>
                  <a:cubicBezTo>
                    <a:pt x="188" y="162"/>
                    <a:pt x="190" y="164"/>
                    <a:pt x="192" y="164"/>
                  </a:cubicBezTo>
                  <a:cubicBezTo>
                    <a:pt x="194" y="164"/>
                    <a:pt x="196" y="162"/>
                    <a:pt x="196" y="160"/>
                  </a:cubicBezTo>
                  <a:cubicBezTo>
                    <a:pt x="196" y="12"/>
                    <a:pt x="196" y="12"/>
                    <a:pt x="196" y="12"/>
                  </a:cubicBezTo>
                  <a:cubicBezTo>
                    <a:pt x="196" y="5"/>
                    <a:pt x="191" y="0"/>
                    <a:pt x="183" y="0"/>
                  </a:cubicBezTo>
                  <a:cubicBezTo>
                    <a:pt x="14" y="0"/>
                    <a:pt x="14" y="0"/>
                    <a:pt x="14" y="0"/>
                  </a:cubicBezTo>
                  <a:cubicBezTo>
                    <a:pt x="6" y="0"/>
                    <a:pt x="0" y="6"/>
                    <a:pt x="0" y="14"/>
                  </a:cubicBezTo>
                  <a:cubicBezTo>
                    <a:pt x="0" y="225"/>
                    <a:pt x="0" y="225"/>
                    <a:pt x="0" y="225"/>
                  </a:cubicBezTo>
                  <a:cubicBezTo>
                    <a:pt x="0" y="234"/>
                    <a:pt x="5" y="240"/>
                    <a:pt x="12" y="240"/>
                  </a:cubicBezTo>
                  <a:cubicBezTo>
                    <a:pt x="124" y="240"/>
                    <a:pt x="124" y="240"/>
                    <a:pt x="124" y="240"/>
                  </a:cubicBezTo>
                  <a:cubicBezTo>
                    <a:pt x="126" y="240"/>
                    <a:pt x="128" y="238"/>
                    <a:pt x="128" y="236"/>
                  </a:cubicBezTo>
                  <a:cubicBezTo>
                    <a:pt x="128" y="234"/>
                    <a:pt x="126" y="232"/>
                    <a:pt x="124" y="23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dirty="0"/>
            </a:p>
          </p:txBody>
        </p:sp>
        <p:sp>
          <p:nvSpPr>
            <p:cNvPr id="9" name="Freeform 15">
              <a:extLst>
                <a:ext uri="{FF2B5EF4-FFF2-40B4-BE49-F238E27FC236}">
                  <a16:creationId xmlns:a16="http://schemas.microsoft.com/office/drawing/2014/main" id="{0C8614BD-0A08-F0AB-BD6E-A6564ACE6135}"/>
                </a:ext>
              </a:extLst>
            </p:cNvPr>
            <p:cNvSpPr>
              <a:spLocks/>
            </p:cNvSpPr>
            <p:nvPr/>
          </p:nvSpPr>
          <p:spPr bwMode="auto">
            <a:xfrm>
              <a:off x="5014913" y="6334125"/>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15" name="Freeform 16">
              <a:extLst>
                <a:ext uri="{FF2B5EF4-FFF2-40B4-BE49-F238E27FC236}">
                  <a16:creationId xmlns:a16="http://schemas.microsoft.com/office/drawing/2014/main" id="{7C20D440-6D00-792C-D4E4-1BDB1FC21A3A}"/>
                </a:ext>
              </a:extLst>
            </p:cNvPr>
            <p:cNvSpPr>
              <a:spLocks/>
            </p:cNvSpPr>
            <p:nvPr/>
          </p:nvSpPr>
          <p:spPr bwMode="auto">
            <a:xfrm>
              <a:off x="5014913" y="6410325"/>
              <a:ext cx="195263" cy="12700"/>
            </a:xfrm>
            <a:custGeom>
              <a:avLst/>
              <a:gdLst>
                <a:gd name="T0" fmla="*/ 124 w 124"/>
                <a:gd name="T1" fmla="*/ 4 h 8"/>
                <a:gd name="T2" fmla="*/ 120 w 124"/>
                <a:gd name="T3" fmla="*/ 0 h 8"/>
                <a:gd name="T4" fmla="*/ 4 w 124"/>
                <a:gd name="T5" fmla="*/ 0 h 8"/>
                <a:gd name="T6" fmla="*/ 0 w 124"/>
                <a:gd name="T7" fmla="*/ 4 h 8"/>
                <a:gd name="T8" fmla="*/ 4 w 124"/>
                <a:gd name="T9" fmla="*/ 8 h 8"/>
                <a:gd name="T10" fmla="*/ 120 w 124"/>
                <a:gd name="T11" fmla="*/ 8 h 8"/>
                <a:gd name="T12" fmla="*/ 124 w 12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4" y="4"/>
                  </a:moveTo>
                  <a:cubicBezTo>
                    <a:pt x="124" y="2"/>
                    <a:pt x="122" y="0"/>
                    <a:pt x="120" y="0"/>
                  </a:cubicBez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16" name="Freeform 17">
              <a:extLst>
                <a:ext uri="{FF2B5EF4-FFF2-40B4-BE49-F238E27FC236}">
                  <a16:creationId xmlns:a16="http://schemas.microsoft.com/office/drawing/2014/main" id="{DA4B3647-4579-FF9F-0424-ED08F8510AE3}"/>
                </a:ext>
              </a:extLst>
            </p:cNvPr>
            <p:cNvSpPr>
              <a:spLocks/>
            </p:cNvSpPr>
            <p:nvPr/>
          </p:nvSpPr>
          <p:spPr bwMode="auto">
            <a:xfrm>
              <a:off x="5014913" y="6480175"/>
              <a:ext cx="107950" cy="12700"/>
            </a:xfrm>
            <a:custGeom>
              <a:avLst/>
              <a:gdLst>
                <a:gd name="T0" fmla="*/ 4 w 68"/>
                <a:gd name="T1" fmla="*/ 0 h 8"/>
                <a:gd name="T2" fmla="*/ 0 w 68"/>
                <a:gd name="T3" fmla="*/ 4 h 8"/>
                <a:gd name="T4" fmla="*/ 4 w 68"/>
                <a:gd name="T5" fmla="*/ 8 h 8"/>
                <a:gd name="T6" fmla="*/ 64 w 68"/>
                <a:gd name="T7" fmla="*/ 8 h 8"/>
                <a:gd name="T8" fmla="*/ 68 w 68"/>
                <a:gd name="T9" fmla="*/ 4 h 8"/>
                <a:gd name="T10" fmla="*/ 64 w 68"/>
                <a:gd name="T11" fmla="*/ 0 h 8"/>
                <a:gd name="T12" fmla="*/ 4 w 6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8" h="8">
                  <a:moveTo>
                    <a:pt x="4" y="0"/>
                  </a:move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lnTo>
                    <a:pt x="4"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17" name="Freeform 18">
              <a:extLst>
                <a:ext uri="{FF2B5EF4-FFF2-40B4-BE49-F238E27FC236}">
                  <a16:creationId xmlns:a16="http://schemas.microsoft.com/office/drawing/2014/main" id="{CF8E03D8-E40C-91B3-0ECA-61367135FF59}"/>
                </a:ext>
              </a:extLst>
            </p:cNvPr>
            <p:cNvSpPr>
              <a:spLocks/>
            </p:cNvSpPr>
            <p:nvPr/>
          </p:nvSpPr>
          <p:spPr bwMode="auto">
            <a:xfrm>
              <a:off x="5014913" y="6265863"/>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18" name="Freeform 19">
              <a:extLst>
                <a:ext uri="{FF2B5EF4-FFF2-40B4-BE49-F238E27FC236}">
                  <a16:creationId xmlns:a16="http://schemas.microsoft.com/office/drawing/2014/main" id="{02382338-8D9D-BF38-2154-55D2A5B20D7B}"/>
                </a:ext>
              </a:extLst>
            </p:cNvPr>
            <p:cNvSpPr>
              <a:spLocks noEditPoints="1"/>
            </p:cNvSpPr>
            <p:nvPr/>
          </p:nvSpPr>
          <p:spPr bwMode="auto">
            <a:xfrm>
              <a:off x="5170488" y="6459538"/>
              <a:ext cx="141288" cy="139700"/>
            </a:xfrm>
            <a:custGeom>
              <a:avLst/>
              <a:gdLst>
                <a:gd name="T0" fmla="*/ 62 w 89"/>
                <a:gd name="T1" fmla="*/ 56 h 89"/>
                <a:gd name="T2" fmla="*/ 60 w 89"/>
                <a:gd name="T3" fmla="*/ 55 h 89"/>
                <a:gd name="T4" fmla="*/ 68 w 89"/>
                <a:gd name="T5" fmla="*/ 34 h 89"/>
                <a:gd name="T6" fmla="*/ 58 w 89"/>
                <a:gd name="T7" fmla="*/ 10 h 89"/>
                <a:gd name="T8" fmla="*/ 34 w 89"/>
                <a:gd name="T9" fmla="*/ 0 h 89"/>
                <a:gd name="T10" fmla="*/ 10 w 89"/>
                <a:gd name="T11" fmla="*/ 10 h 89"/>
                <a:gd name="T12" fmla="*/ 0 w 89"/>
                <a:gd name="T13" fmla="*/ 34 h 89"/>
                <a:gd name="T14" fmla="*/ 34 w 89"/>
                <a:gd name="T15" fmla="*/ 68 h 89"/>
                <a:gd name="T16" fmla="*/ 34 w 89"/>
                <a:gd name="T17" fmla="*/ 68 h 89"/>
                <a:gd name="T18" fmla="*/ 55 w 89"/>
                <a:gd name="T19" fmla="*/ 60 h 89"/>
                <a:gd name="T20" fmla="*/ 56 w 89"/>
                <a:gd name="T21" fmla="*/ 62 h 89"/>
                <a:gd name="T22" fmla="*/ 82 w 89"/>
                <a:gd name="T23" fmla="*/ 88 h 89"/>
                <a:gd name="T24" fmla="*/ 85 w 89"/>
                <a:gd name="T25" fmla="*/ 89 h 89"/>
                <a:gd name="T26" fmla="*/ 88 w 89"/>
                <a:gd name="T27" fmla="*/ 88 h 89"/>
                <a:gd name="T28" fmla="*/ 88 w 89"/>
                <a:gd name="T29" fmla="*/ 82 h 89"/>
                <a:gd name="T30" fmla="*/ 62 w 89"/>
                <a:gd name="T31" fmla="*/ 56 h 89"/>
                <a:gd name="T32" fmla="*/ 34 w 89"/>
                <a:gd name="T33" fmla="*/ 60 h 89"/>
                <a:gd name="T34" fmla="*/ 8 w 89"/>
                <a:gd name="T35" fmla="*/ 34 h 89"/>
                <a:gd name="T36" fmla="*/ 15 w 89"/>
                <a:gd name="T37" fmla="*/ 15 h 89"/>
                <a:gd name="T38" fmla="*/ 34 w 89"/>
                <a:gd name="T39" fmla="*/ 8 h 89"/>
                <a:gd name="T40" fmla="*/ 52 w 89"/>
                <a:gd name="T41" fmla="*/ 15 h 89"/>
                <a:gd name="T42" fmla="*/ 60 w 89"/>
                <a:gd name="T43" fmla="*/ 34 h 89"/>
                <a:gd name="T44" fmla="*/ 52 w 89"/>
                <a:gd name="T45" fmla="*/ 52 h 89"/>
                <a:gd name="T46" fmla="*/ 34 w 89"/>
                <a:gd name="T47"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89">
                  <a:moveTo>
                    <a:pt x="62" y="56"/>
                  </a:moveTo>
                  <a:cubicBezTo>
                    <a:pt x="61" y="56"/>
                    <a:pt x="61" y="55"/>
                    <a:pt x="60" y="55"/>
                  </a:cubicBezTo>
                  <a:cubicBezTo>
                    <a:pt x="65" y="49"/>
                    <a:pt x="68" y="42"/>
                    <a:pt x="68" y="34"/>
                  </a:cubicBezTo>
                  <a:cubicBezTo>
                    <a:pt x="68" y="25"/>
                    <a:pt x="64" y="16"/>
                    <a:pt x="58" y="10"/>
                  </a:cubicBezTo>
                  <a:cubicBezTo>
                    <a:pt x="51" y="3"/>
                    <a:pt x="43" y="0"/>
                    <a:pt x="34" y="0"/>
                  </a:cubicBezTo>
                  <a:cubicBezTo>
                    <a:pt x="25" y="0"/>
                    <a:pt x="16" y="3"/>
                    <a:pt x="10" y="10"/>
                  </a:cubicBezTo>
                  <a:cubicBezTo>
                    <a:pt x="3" y="16"/>
                    <a:pt x="0" y="25"/>
                    <a:pt x="0" y="34"/>
                  </a:cubicBezTo>
                  <a:cubicBezTo>
                    <a:pt x="0" y="53"/>
                    <a:pt x="15" y="68"/>
                    <a:pt x="34" y="68"/>
                  </a:cubicBezTo>
                  <a:cubicBezTo>
                    <a:pt x="34" y="68"/>
                    <a:pt x="34" y="68"/>
                    <a:pt x="34" y="68"/>
                  </a:cubicBezTo>
                  <a:cubicBezTo>
                    <a:pt x="42" y="68"/>
                    <a:pt x="49" y="65"/>
                    <a:pt x="55" y="60"/>
                  </a:cubicBezTo>
                  <a:cubicBezTo>
                    <a:pt x="55" y="61"/>
                    <a:pt x="56" y="61"/>
                    <a:pt x="56" y="62"/>
                  </a:cubicBezTo>
                  <a:cubicBezTo>
                    <a:pt x="82" y="88"/>
                    <a:pt x="82" y="88"/>
                    <a:pt x="82" y="88"/>
                  </a:cubicBezTo>
                  <a:cubicBezTo>
                    <a:pt x="83" y="89"/>
                    <a:pt x="84" y="89"/>
                    <a:pt x="85" y="89"/>
                  </a:cubicBezTo>
                  <a:cubicBezTo>
                    <a:pt x="86" y="89"/>
                    <a:pt x="87" y="89"/>
                    <a:pt x="88" y="88"/>
                  </a:cubicBezTo>
                  <a:cubicBezTo>
                    <a:pt x="89" y="86"/>
                    <a:pt x="89" y="84"/>
                    <a:pt x="88" y="82"/>
                  </a:cubicBezTo>
                  <a:lnTo>
                    <a:pt x="62" y="56"/>
                  </a:lnTo>
                  <a:close/>
                  <a:moveTo>
                    <a:pt x="34" y="60"/>
                  </a:moveTo>
                  <a:cubicBezTo>
                    <a:pt x="19" y="60"/>
                    <a:pt x="8" y="48"/>
                    <a:pt x="8" y="34"/>
                  </a:cubicBezTo>
                  <a:cubicBezTo>
                    <a:pt x="8" y="27"/>
                    <a:pt x="10" y="20"/>
                    <a:pt x="15" y="15"/>
                  </a:cubicBezTo>
                  <a:cubicBezTo>
                    <a:pt x="20" y="10"/>
                    <a:pt x="27" y="8"/>
                    <a:pt x="34" y="8"/>
                  </a:cubicBezTo>
                  <a:cubicBezTo>
                    <a:pt x="41" y="8"/>
                    <a:pt x="47" y="10"/>
                    <a:pt x="52" y="15"/>
                  </a:cubicBezTo>
                  <a:cubicBezTo>
                    <a:pt x="57" y="20"/>
                    <a:pt x="60" y="27"/>
                    <a:pt x="60" y="34"/>
                  </a:cubicBezTo>
                  <a:cubicBezTo>
                    <a:pt x="60" y="41"/>
                    <a:pt x="57" y="47"/>
                    <a:pt x="52" y="52"/>
                  </a:cubicBezTo>
                  <a:cubicBezTo>
                    <a:pt x="47" y="57"/>
                    <a:pt x="41" y="60"/>
                    <a:pt x="34" y="6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a:p>
          </p:txBody>
        </p:sp>
      </p:grpSp>
    </p:spTree>
    <p:extLst>
      <p:ext uri="{BB962C8B-B14F-4D97-AF65-F5344CB8AC3E}">
        <p14:creationId xmlns:p14="http://schemas.microsoft.com/office/powerpoint/2010/main" val="13171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par>
                                <p:cTn id="28" presetID="53" presetClass="entr" presetSubtype="16"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 calcmode="lin" valueType="num">
                                      <p:cBhvr>
                                        <p:cTn id="30" dur="500" fill="hold"/>
                                        <p:tgtEl>
                                          <p:spTgt spid="78"/>
                                        </p:tgtEl>
                                        <p:attrNameLst>
                                          <p:attrName>ppt_w</p:attrName>
                                        </p:attrNameLst>
                                      </p:cBhvr>
                                      <p:tavLst>
                                        <p:tav tm="0">
                                          <p:val>
                                            <p:fltVal val="0"/>
                                          </p:val>
                                        </p:tav>
                                        <p:tav tm="100000">
                                          <p:val>
                                            <p:strVal val="#ppt_w"/>
                                          </p:val>
                                        </p:tav>
                                      </p:tavLst>
                                    </p:anim>
                                    <p:anim calcmode="lin" valueType="num">
                                      <p:cBhvr>
                                        <p:cTn id="31" dur="500" fill="hold"/>
                                        <p:tgtEl>
                                          <p:spTgt spid="78"/>
                                        </p:tgtEl>
                                        <p:attrNameLst>
                                          <p:attrName>ppt_h</p:attrName>
                                        </p:attrNameLst>
                                      </p:cBhvr>
                                      <p:tavLst>
                                        <p:tav tm="0">
                                          <p:val>
                                            <p:fltVal val="0"/>
                                          </p:val>
                                        </p:tav>
                                        <p:tav tm="100000">
                                          <p:val>
                                            <p:strVal val="#ppt_h"/>
                                          </p:val>
                                        </p:tav>
                                      </p:tavLst>
                                    </p:anim>
                                    <p:animEffect transition="in" filter="fade">
                                      <p:cBhvr>
                                        <p:cTn id="32" dur="500"/>
                                        <p:tgtEl>
                                          <p:spTgt spid="78"/>
                                        </p:tgtEl>
                                      </p:cBhvr>
                                    </p:animEffect>
                                  </p:childTnLst>
                                </p:cTn>
                              </p:par>
                              <p:par>
                                <p:cTn id="33" presetID="53" presetClass="entr" presetSubtype="16"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p:cTn id="35" dur="500" fill="hold"/>
                                        <p:tgtEl>
                                          <p:spTgt spid="59"/>
                                        </p:tgtEl>
                                        <p:attrNameLst>
                                          <p:attrName>ppt_w</p:attrName>
                                        </p:attrNameLst>
                                      </p:cBhvr>
                                      <p:tavLst>
                                        <p:tav tm="0">
                                          <p:val>
                                            <p:fltVal val="0"/>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animEffect transition="in" filter="fade">
                                      <p:cBhvr>
                                        <p:cTn id="37" dur="500"/>
                                        <p:tgtEl>
                                          <p:spTgt spid="59"/>
                                        </p:tgtEl>
                                      </p:cBhvr>
                                    </p:animEffect>
                                  </p:childTnLst>
                                </p:cTn>
                              </p:par>
                              <p:par>
                                <p:cTn id="38" presetID="53" presetClass="entr" presetSubtype="16"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p:cTn id="40" dur="500" fill="hold"/>
                                        <p:tgtEl>
                                          <p:spTgt spid="52"/>
                                        </p:tgtEl>
                                        <p:attrNameLst>
                                          <p:attrName>ppt_w</p:attrName>
                                        </p:attrNameLst>
                                      </p:cBhvr>
                                      <p:tavLst>
                                        <p:tav tm="0">
                                          <p:val>
                                            <p:fltVal val="0"/>
                                          </p:val>
                                        </p:tav>
                                        <p:tav tm="100000">
                                          <p:val>
                                            <p:strVal val="#ppt_w"/>
                                          </p:val>
                                        </p:tav>
                                      </p:tavLst>
                                    </p:anim>
                                    <p:anim calcmode="lin" valueType="num">
                                      <p:cBhvr>
                                        <p:cTn id="41" dur="500" fill="hold"/>
                                        <p:tgtEl>
                                          <p:spTgt spid="52"/>
                                        </p:tgtEl>
                                        <p:attrNameLst>
                                          <p:attrName>ppt_h</p:attrName>
                                        </p:attrNameLst>
                                      </p:cBhvr>
                                      <p:tavLst>
                                        <p:tav tm="0">
                                          <p:val>
                                            <p:fltVal val="0"/>
                                          </p:val>
                                        </p:tav>
                                        <p:tav tm="100000">
                                          <p:val>
                                            <p:strVal val="#ppt_h"/>
                                          </p:val>
                                        </p:tav>
                                      </p:tavLst>
                                    </p:anim>
                                    <p:animEffect transition="in" filter="fade">
                                      <p:cBhvr>
                                        <p:cTn id="42" dur="500"/>
                                        <p:tgtEl>
                                          <p:spTgt spid="52"/>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par>
                                <p:cTn id="56" presetID="53" presetClass="entr" presetSubtype="16"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 calcmode="lin" valueType="num">
                                      <p:cBhvr>
                                        <p:cTn id="58" dur="500" fill="hold"/>
                                        <p:tgtEl>
                                          <p:spTgt spid="4"/>
                                        </p:tgtEl>
                                        <p:attrNameLst>
                                          <p:attrName>ppt_w</p:attrName>
                                        </p:attrNameLst>
                                      </p:cBhvr>
                                      <p:tavLst>
                                        <p:tav tm="0">
                                          <p:val>
                                            <p:fltVal val="0"/>
                                          </p:val>
                                        </p:tav>
                                        <p:tav tm="100000">
                                          <p:val>
                                            <p:strVal val="#ppt_w"/>
                                          </p:val>
                                        </p:tav>
                                      </p:tavLst>
                                    </p:anim>
                                    <p:anim calcmode="lin" valueType="num">
                                      <p:cBhvr>
                                        <p:cTn id="59" dur="500" fill="hold"/>
                                        <p:tgtEl>
                                          <p:spTgt spid="4"/>
                                        </p:tgtEl>
                                        <p:attrNameLst>
                                          <p:attrName>ppt_h</p:attrName>
                                        </p:attrNameLst>
                                      </p:cBhvr>
                                      <p:tavLst>
                                        <p:tav tm="0">
                                          <p:val>
                                            <p:fltVal val="0"/>
                                          </p:val>
                                        </p:tav>
                                        <p:tav tm="100000">
                                          <p:val>
                                            <p:strVal val="#ppt_h"/>
                                          </p:val>
                                        </p:tav>
                                      </p:tavLst>
                                    </p:anim>
                                    <p:animEffect transition="in" filter="fade">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animBg="1"/>
      <p:bldP spid="13" grpId="0" animBg="1"/>
      <p:bldP spid="14" grpId="0" animBg="1"/>
      <p:bldP spid="38" grpId="0"/>
      <p:bldP spid="42" grpId="0"/>
      <p:bldP spid="45" grpId="0"/>
      <p:bldP spid="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9F103C-27BE-49B7-8F86-E2CC1E8437D8}"/>
              </a:ext>
            </a:extLst>
          </p:cNvPr>
          <p:cNvSpPr/>
          <p:nvPr/>
        </p:nvSpPr>
        <p:spPr>
          <a:xfrm>
            <a:off x="0" y="-186432"/>
            <a:ext cx="12196823"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 name="Title 5"/>
          <p:cNvSpPr>
            <a:spLocks noGrp="1"/>
          </p:cNvSpPr>
          <p:nvPr>
            <p:ph type="title"/>
          </p:nvPr>
        </p:nvSpPr>
        <p:spPr>
          <a:xfrm>
            <a:off x="709917" y="2745702"/>
            <a:ext cx="10515600" cy="884555"/>
          </a:xfrm>
        </p:spPr>
        <p:txBody>
          <a:bodyPr/>
          <a:lstStyle/>
          <a:p>
            <a:r>
              <a:rPr lang="en-US" dirty="0"/>
              <a:t>THANK YOU</a:t>
            </a:r>
          </a:p>
        </p:txBody>
      </p:sp>
      <p:cxnSp>
        <p:nvCxnSpPr>
          <p:cNvPr id="8" name="Straight Connector 7">
            <a:extLst>
              <a:ext uri="{FF2B5EF4-FFF2-40B4-BE49-F238E27FC236}">
                <a16:creationId xmlns:a16="http://schemas.microsoft.com/office/drawing/2014/main" id="{F6EE56FA-52C5-4F2D-8C83-AD4EF672B14C}"/>
              </a:ext>
            </a:extLst>
          </p:cNvPr>
          <p:cNvCxnSpPr/>
          <p:nvPr/>
        </p:nvCxnSpPr>
        <p:spPr>
          <a:xfrm>
            <a:off x="5697717" y="3834960"/>
            <a:ext cx="54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59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3122E19-401D-247F-52A5-2D8398519827}"/>
              </a:ext>
            </a:extLst>
          </p:cNvPr>
          <p:cNvSpPr/>
          <p:nvPr/>
        </p:nvSpPr>
        <p:spPr>
          <a:xfrm rot="16200000">
            <a:off x="5565559" y="-5565560"/>
            <a:ext cx="1060879"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 name="Text Placeholder 4"/>
          <p:cNvSpPr>
            <a:spLocks noGrp="1"/>
          </p:cNvSpPr>
          <p:nvPr>
            <p:ph type="body" sz="quarter" idx="13"/>
          </p:nvPr>
        </p:nvSpPr>
        <p:spPr>
          <a:xfrm>
            <a:off x="685799" y="557559"/>
            <a:ext cx="10515600" cy="342075"/>
          </a:xfrm>
        </p:spPr>
        <p:txBody>
          <a:bodyPr vert="horz" lIns="91440" tIns="45720" rIns="91440" bIns="45720" rtlCol="0" anchor="t">
            <a:noAutofit/>
          </a:bodyPr>
          <a:lstStyle/>
          <a:p>
            <a:r>
              <a:rPr lang="en-ID" sz="3000" b="1">
                <a:solidFill>
                  <a:schemeClr val="tx2"/>
                </a:solidFill>
              </a:rPr>
              <a:t>EXECUTIVE SUMMARY</a:t>
            </a:r>
          </a:p>
        </p:txBody>
      </p:sp>
      <p:sp>
        <p:nvSpPr>
          <p:cNvPr id="12" name="AutoShape 2">
            <a:extLst>
              <a:ext uri="{FF2B5EF4-FFF2-40B4-BE49-F238E27FC236}">
                <a16:creationId xmlns:a16="http://schemas.microsoft.com/office/drawing/2014/main" id="{B4F46AF8-F861-B32F-559D-90A28457261A}"/>
              </a:ext>
            </a:extLst>
          </p:cNvPr>
          <p:cNvSpPr>
            <a:spLocks noChangeAspect="1" noChangeArrowheads="1"/>
          </p:cNvSpPr>
          <p:nvPr/>
        </p:nvSpPr>
        <p:spPr bwMode="auto">
          <a:xfrm>
            <a:off x="5943599" y="3276599"/>
            <a:ext cx="1282823" cy="12828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6">
            <a:extLst>
              <a:ext uri="{FF2B5EF4-FFF2-40B4-BE49-F238E27FC236}">
                <a16:creationId xmlns:a16="http://schemas.microsoft.com/office/drawing/2014/main" id="{0A19B514-4AA5-4F0E-94E6-FC6DB4D95B95}"/>
              </a:ext>
            </a:extLst>
          </p:cNvPr>
          <p:cNvSpPr>
            <a:spLocks noChangeAspect="1" noChangeArrowheads="1"/>
          </p:cNvSpPr>
          <p:nvPr/>
        </p:nvSpPr>
        <p:spPr bwMode="auto">
          <a:xfrm>
            <a:off x="5268897" y="406679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8">
            <a:extLst>
              <a:ext uri="{FF2B5EF4-FFF2-40B4-BE49-F238E27FC236}">
                <a16:creationId xmlns:a16="http://schemas.microsoft.com/office/drawing/2014/main" id="{4EEB0C06-02D7-FD2D-DC1F-9EC9751CD470}"/>
              </a:ext>
            </a:extLst>
          </p:cNvPr>
          <p:cNvSpPr>
            <a:spLocks noChangeAspect="1" noChangeArrowheads="1"/>
          </p:cNvSpPr>
          <p:nvPr/>
        </p:nvSpPr>
        <p:spPr bwMode="auto">
          <a:xfrm>
            <a:off x="2071455" y="20108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0">
            <a:extLst>
              <a:ext uri="{FF2B5EF4-FFF2-40B4-BE49-F238E27FC236}">
                <a16:creationId xmlns:a16="http://schemas.microsoft.com/office/drawing/2014/main" id="{C134F94F-3E96-D4D7-BF48-D97251FA93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F33D8EE2-2C6D-DF69-844E-523492039977}"/>
              </a:ext>
            </a:extLst>
          </p:cNvPr>
          <p:cNvSpPr/>
          <p:nvPr/>
        </p:nvSpPr>
        <p:spPr>
          <a:xfrm>
            <a:off x="349623" y="1264023"/>
            <a:ext cx="1846729" cy="645458"/>
          </a:xfrm>
          <a:solidFill>
            <a:schemeClr val="accent1">
              <a:lumMod val="40000"/>
              <a:lumOff val="60000"/>
            </a:schemeClr>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7444CE9-9476-120B-98CD-39933641379F}"/>
              </a:ext>
            </a:extLst>
          </p:cNvPr>
          <p:cNvSpPr/>
          <p:nvPr/>
        </p:nvSpPr>
        <p:spPr>
          <a:xfrm>
            <a:off x="349623" y="2106705"/>
            <a:ext cx="1846729" cy="645458"/>
          </a:xfrm>
          <a:solidFill>
            <a:schemeClr val="accent1">
              <a:lumMod val="40000"/>
              <a:lumOff val="60000"/>
            </a:schemeClr>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F8CBAC6-6F27-A996-4119-691AD8F82BEA}"/>
              </a:ext>
            </a:extLst>
          </p:cNvPr>
          <p:cNvSpPr/>
          <p:nvPr/>
        </p:nvSpPr>
        <p:spPr>
          <a:xfrm>
            <a:off x="730623" y="3025589"/>
            <a:ext cx="10936941" cy="322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t>SOLUTION BLOCKS</a:t>
            </a:r>
          </a:p>
        </p:txBody>
      </p:sp>
      <p:sp>
        <p:nvSpPr>
          <p:cNvPr id="6" name="Rectangle 5">
            <a:extLst>
              <a:ext uri="{FF2B5EF4-FFF2-40B4-BE49-F238E27FC236}">
                <a16:creationId xmlns:a16="http://schemas.microsoft.com/office/drawing/2014/main" id="{255334E8-C5EA-3655-0A05-003CF877306E}"/>
              </a:ext>
            </a:extLst>
          </p:cNvPr>
          <p:cNvSpPr/>
          <p:nvPr/>
        </p:nvSpPr>
        <p:spPr>
          <a:xfrm>
            <a:off x="735105" y="3433481"/>
            <a:ext cx="1837765" cy="430306"/>
          </a:xfrm>
          <a:custGeom>
            <a:avLst/>
            <a:gdLst>
              <a:gd name="connsiteX0" fmla="*/ 0 w 1837765"/>
              <a:gd name="connsiteY0" fmla="*/ 0 h 430306"/>
              <a:gd name="connsiteX1" fmla="*/ 594211 w 1837765"/>
              <a:gd name="connsiteY1" fmla="*/ 0 h 430306"/>
              <a:gd name="connsiteX2" fmla="*/ 1170044 w 1837765"/>
              <a:gd name="connsiteY2" fmla="*/ 0 h 430306"/>
              <a:gd name="connsiteX3" fmla="*/ 1837765 w 1837765"/>
              <a:gd name="connsiteY3" fmla="*/ 0 h 430306"/>
              <a:gd name="connsiteX4" fmla="*/ 1837765 w 1837765"/>
              <a:gd name="connsiteY4" fmla="*/ 430306 h 430306"/>
              <a:gd name="connsiteX5" fmla="*/ 1261932 w 1837765"/>
              <a:gd name="connsiteY5" fmla="*/ 430306 h 430306"/>
              <a:gd name="connsiteX6" fmla="*/ 686099 w 1837765"/>
              <a:gd name="connsiteY6" fmla="*/ 430306 h 430306"/>
              <a:gd name="connsiteX7" fmla="*/ 0 w 1837765"/>
              <a:gd name="connsiteY7" fmla="*/ 430306 h 430306"/>
              <a:gd name="connsiteX8" fmla="*/ 0 w 1837765"/>
              <a:gd name="connsiteY8" fmla="*/ 0 h 4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765" h="430306" extrusionOk="0">
                <a:moveTo>
                  <a:pt x="0" y="0"/>
                </a:moveTo>
                <a:cubicBezTo>
                  <a:pt x="245131" y="27124"/>
                  <a:pt x="387099" y="19456"/>
                  <a:pt x="594211" y="0"/>
                </a:cubicBezTo>
                <a:cubicBezTo>
                  <a:pt x="801323" y="-19456"/>
                  <a:pt x="927777" y="-26434"/>
                  <a:pt x="1170044" y="0"/>
                </a:cubicBezTo>
                <a:cubicBezTo>
                  <a:pt x="1412311" y="26434"/>
                  <a:pt x="1503986" y="5499"/>
                  <a:pt x="1837765" y="0"/>
                </a:cubicBezTo>
                <a:cubicBezTo>
                  <a:pt x="1823819" y="105492"/>
                  <a:pt x="1858790" y="305941"/>
                  <a:pt x="1837765" y="430306"/>
                </a:cubicBezTo>
                <a:cubicBezTo>
                  <a:pt x="1669728" y="441353"/>
                  <a:pt x="1412030" y="404457"/>
                  <a:pt x="1261932" y="430306"/>
                </a:cubicBezTo>
                <a:cubicBezTo>
                  <a:pt x="1111834" y="456155"/>
                  <a:pt x="967200" y="452075"/>
                  <a:pt x="686099" y="430306"/>
                </a:cubicBezTo>
                <a:cubicBezTo>
                  <a:pt x="404998" y="408537"/>
                  <a:pt x="240069" y="461184"/>
                  <a:pt x="0" y="430306"/>
                </a:cubicBezTo>
                <a:cubicBezTo>
                  <a:pt x="5168" y="264390"/>
                  <a:pt x="-9105" y="204971"/>
                  <a:pt x="0" y="0"/>
                </a:cubicBezTo>
                <a:close/>
              </a:path>
            </a:pathLst>
          </a:custGeom>
          <a:solidFill>
            <a:srgbClr val="F2DEA2"/>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56C3EC-1696-F801-0210-CE1738841B63}"/>
              </a:ext>
            </a:extLst>
          </p:cNvPr>
          <p:cNvSpPr/>
          <p:nvPr/>
        </p:nvSpPr>
        <p:spPr>
          <a:xfrm>
            <a:off x="2913528" y="3433481"/>
            <a:ext cx="1837765" cy="430306"/>
          </a:xfrm>
          <a:custGeom>
            <a:avLst/>
            <a:gdLst>
              <a:gd name="connsiteX0" fmla="*/ 0 w 1837765"/>
              <a:gd name="connsiteY0" fmla="*/ 0 h 430306"/>
              <a:gd name="connsiteX1" fmla="*/ 594211 w 1837765"/>
              <a:gd name="connsiteY1" fmla="*/ 0 h 430306"/>
              <a:gd name="connsiteX2" fmla="*/ 1170044 w 1837765"/>
              <a:gd name="connsiteY2" fmla="*/ 0 h 430306"/>
              <a:gd name="connsiteX3" fmla="*/ 1837765 w 1837765"/>
              <a:gd name="connsiteY3" fmla="*/ 0 h 430306"/>
              <a:gd name="connsiteX4" fmla="*/ 1837765 w 1837765"/>
              <a:gd name="connsiteY4" fmla="*/ 430306 h 430306"/>
              <a:gd name="connsiteX5" fmla="*/ 1261932 w 1837765"/>
              <a:gd name="connsiteY5" fmla="*/ 430306 h 430306"/>
              <a:gd name="connsiteX6" fmla="*/ 686099 w 1837765"/>
              <a:gd name="connsiteY6" fmla="*/ 430306 h 430306"/>
              <a:gd name="connsiteX7" fmla="*/ 0 w 1837765"/>
              <a:gd name="connsiteY7" fmla="*/ 430306 h 430306"/>
              <a:gd name="connsiteX8" fmla="*/ 0 w 1837765"/>
              <a:gd name="connsiteY8" fmla="*/ 0 h 4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765" h="430306" extrusionOk="0">
                <a:moveTo>
                  <a:pt x="0" y="0"/>
                </a:moveTo>
                <a:cubicBezTo>
                  <a:pt x="245131" y="27124"/>
                  <a:pt x="387099" y="19456"/>
                  <a:pt x="594211" y="0"/>
                </a:cubicBezTo>
                <a:cubicBezTo>
                  <a:pt x="801323" y="-19456"/>
                  <a:pt x="927777" y="-26434"/>
                  <a:pt x="1170044" y="0"/>
                </a:cubicBezTo>
                <a:cubicBezTo>
                  <a:pt x="1412311" y="26434"/>
                  <a:pt x="1503986" y="5499"/>
                  <a:pt x="1837765" y="0"/>
                </a:cubicBezTo>
                <a:cubicBezTo>
                  <a:pt x="1823819" y="105492"/>
                  <a:pt x="1858790" y="305941"/>
                  <a:pt x="1837765" y="430306"/>
                </a:cubicBezTo>
                <a:cubicBezTo>
                  <a:pt x="1669728" y="441353"/>
                  <a:pt x="1412030" y="404457"/>
                  <a:pt x="1261932" y="430306"/>
                </a:cubicBezTo>
                <a:cubicBezTo>
                  <a:pt x="1111834" y="456155"/>
                  <a:pt x="967200" y="452075"/>
                  <a:pt x="686099" y="430306"/>
                </a:cubicBezTo>
                <a:cubicBezTo>
                  <a:pt x="404998" y="408537"/>
                  <a:pt x="240069" y="461184"/>
                  <a:pt x="0" y="430306"/>
                </a:cubicBezTo>
                <a:cubicBezTo>
                  <a:pt x="5168" y="264390"/>
                  <a:pt x="-9105" y="204971"/>
                  <a:pt x="0" y="0"/>
                </a:cubicBezTo>
                <a:close/>
              </a:path>
            </a:pathLst>
          </a:custGeom>
          <a:solidFill>
            <a:srgbClr val="F2DEA2"/>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942741-0E79-31A4-6C3D-631898D2250B}"/>
              </a:ext>
            </a:extLst>
          </p:cNvPr>
          <p:cNvSpPr/>
          <p:nvPr/>
        </p:nvSpPr>
        <p:spPr>
          <a:xfrm>
            <a:off x="5172634" y="3433480"/>
            <a:ext cx="1837765" cy="430306"/>
          </a:xfrm>
          <a:custGeom>
            <a:avLst/>
            <a:gdLst>
              <a:gd name="connsiteX0" fmla="*/ 0 w 1837765"/>
              <a:gd name="connsiteY0" fmla="*/ 0 h 430306"/>
              <a:gd name="connsiteX1" fmla="*/ 594211 w 1837765"/>
              <a:gd name="connsiteY1" fmla="*/ 0 h 430306"/>
              <a:gd name="connsiteX2" fmla="*/ 1170044 w 1837765"/>
              <a:gd name="connsiteY2" fmla="*/ 0 h 430306"/>
              <a:gd name="connsiteX3" fmla="*/ 1837765 w 1837765"/>
              <a:gd name="connsiteY3" fmla="*/ 0 h 430306"/>
              <a:gd name="connsiteX4" fmla="*/ 1837765 w 1837765"/>
              <a:gd name="connsiteY4" fmla="*/ 430306 h 430306"/>
              <a:gd name="connsiteX5" fmla="*/ 1261932 w 1837765"/>
              <a:gd name="connsiteY5" fmla="*/ 430306 h 430306"/>
              <a:gd name="connsiteX6" fmla="*/ 686099 w 1837765"/>
              <a:gd name="connsiteY6" fmla="*/ 430306 h 430306"/>
              <a:gd name="connsiteX7" fmla="*/ 0 w 1837765"/>
              <a:gd name="connsiteY7" fmla="*/ 430306 h 430306"/>
              <a:gd name="connsiteX8" fmla="*/ 0 w 1837765"/>
              <a:gd name="connsiteY8" fmla="*/ 0 h 4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765" h="430306" extrusionOk="0">
                <a:moveTo>
                  <a:pt x="0" y="0"/>
                </a:moveTo>
                <a:cubicBezTo>
                  <a:pt x="245131" y="27124"/>
                  <a:pt x="387099" y="19456"/>
                  <a:pt x="594211" y="0"/>
                </a:cubicBezTo>
                <a:cubicBezTo>
                  <a:pt x="801323" y="-19456"/>
                  <a:pt x="927777" y="-26434"/>
                  <a:pt x="1170044" y="0"/>
                </a:cubicBezTo>
                <a:cubicBezTo>
                  <a:pt x="1412311" y="26434"/>
                  <a:pt x="1503986" y="5499"/>
                  <a:pt x="1837765" y="0"/>
                </a:cubicBezTo>
                <a:cubicBezTo>
                  <a:pt x="1823819" y="105492"/>
                  <a:pt x="1858790" y="305941"/>
                  <a:pt x="1837765" y="430306"/>
                </a:cubicBezTo>
                <a:cubicBezTo>
                  <a:pt x="1669728" y="441353"/>
                  <a:pt x="1412030" y="404457"/>
                  <a:pt x="1261932" y="430306"/>
                </a:cubicBezTo>
                <a:cubicBezTo>
                  <a:pt x="1111834" y="456155"/>
                  <a:pt x="967200" y="452075"/>
                  <a:pt x="686099" y="430306"/>
                </a:cubicBezTo>
                <a:cubicBezTo>
                  <a:pt x="404998" y="408537"/>
                  <a:pt x="240069" y="461184"/>
                  <a:pt x="0" y="430306"/>
                </a:cubicBezTo>
                <a:cubicBezTo>
                  <a:pt x="5168" y="264390"/>
                  <a:pt x="-9105" y="204971"/>
                  <a:pt x="0" y="0"/>
                </a:cubicBezTo>
                <a:close/>
              </a:path>
            </a:pathLst>
          </a:custGeom>
          <a:solidFill>
            <a:srgbClr val="F2DEA2"/>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10273D-D183-8E22-EF05-09367CF0AA3A}"/>
              </a:ext>
            </a:extLst>
          </p:cNvPr>
          <p:cNvSpPr/>
          <p:nvPr/>
        </p:nvSpPr>
        <p:spPr>
          <a:xfrm>
            <a:off x="7413810" y="3433480"/>
            <a:ext cx="1837765" cy="430306"/>
          </a:xfrm>
          <a:custGeom>
            <a:avLst/>
            <a:gdLst>
              <a:gd name="connsiteX0" fmla="*/ 0 w 1837765"/>
              <a:gd name="connsiteY0" fmla="*/ 0 h 430306"/>
              <a:gd name="connsiteX1" fmla="*/ 594211 w 1837765"/>
              <a:gd name="connsiteY1" fmla="*/ 0 h 430306"/>
              <a:gd name="connsiteX2" fmla="*/ 1170044 w 1837765"/>
              <a:gd name="connsiteY2" fmla="*/ 0 h 430306"/>
              <a:gd name="connsiteX3" fmla="*/ 1837765 w 1837765"/>
              <a:gd name="connsiteY3" fmla="*/ 0 h 430306"/>
              <a:gd name="connsiteX4" fmla="*/ 1837765 w 1837765"/>
              <a:gd name="connsiteY4" fmla="*/ 430306 h 430306"/>
              <a:gd name="connsiteX5" fmla="*/ 1261932 w 1837765"/>
              <a:gd name="connsiteY5" fmla="*/ 430306 h 430306"/>
              <a:gd name="connsiteX6" fmla="*/ 686099 w 1837765"/>
              <a:gd name="connsiteY6" fmla="*/ 430306 h 430306"/>
              <a:gd name="connsiteX7" fmla="*/ 0 w 1837765"/>
              <a:gd name="connsiteY7" fmla="*/ 430306 h 430306"/>
              <a:gd name="connsiteX8" fmla="*/ 0 w 1837765"/>
              <a:gd name="connsiteY8" fmla="*/ 0 h 4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765" h="430306" extrusionOk="0">
                <a:moveTo>
                  <a:pt x="0" y="0"/>
                </a:moveTo>
                <a:cubicBezTo>
                  <a:pt x="245131" y="27124"/>
                  <a:pt x="387099" y="19456"/>
                  <a:pt x="594211" y="0"/>
                </a:cubicBezTo>
                <a:cubicBezTo>
                  <a:pt x="801323" y="-19456"/>
                  <a:pt x="927777" y="-26434"/>
                  <a:pt x="1170044" y="0"/>
                </a:cubicBezTo>
                <a:cubicBezTo>
                  <a:pt x="1412311" y="26434"/>
                  <a:pt x="1503986" y="5499"/>
                  <a:pt x="1837765" y="0"/>
                </a:cubicBezTo>
                <a:cubicBezTo>
                  <a:pt x="1823819" y="105492"/>
                  <a:pt x="1858790" y="305941"/>
                  <a:pt x="1837765" y="430306"/>
                </a:cubicBezTo>
                <a:cubicBezTo>
                  <a:pt x="1669728" y="441353"/>
                  <a:pt x="1412030" y="404457"/>
                  <a:pt x="1261932" y="430306"/>
                </a:cubicBezTo>
                <a:cubicBezTo>
                  <a:pt x="1111834" y="456155"/>
                  <a:pt x="967200" y="452075"/>
                  <a:pt x="686099" y="430306"/>
                </a:cubicBezTo>
                <a:cubicBezTo>
                  <a:pt x="404998" y="408537"/>
                  <a:pt x="240069" y="461184"/>
                  <a:pt x="0" y="430306"/>
                </a:cubicBezTo>
                <a:cubicBezTo>
                  <a:pt x="5168" y="264390"/>
                  <a:pt x="-9105" y="204971"/>
                  <a:pt x="0" y="0"/>
                </a:cubicBezTo>
                <a:close/>
              </a:path>
            </a:pathLst>
          </a:custGeom>
          <a:solidFill>
            <a:srgbClr val="F2DEA2"/>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9E26AF-3570-B6D6-CAAE-81FC52A7BF86}"/>
              </a:ext>
            </a:extLst>
          </p:cNvPr>
          <p:cNvSpPr/>
          <p:nvPr/>
        </p:nvSpPr>
        <p:spPr>
          <a:xfrm>
            <a:off x="9789457" y="3433481"/>
            <a:ext cx="1837765" cy="430306"/>
          </a:xfrm>
          <a:custGeom>
            <a:avLst/>
            <a:gdLst>
              <a:gd name="connsiteX0" fmla="*/ 0 w 1837765"/>
              <a:gd name="connsiteY0" fmla="*/ 0 h 430306"/>
              <a:gd name="connsiteX1" fmla="*/ 594211 w 1837765"/>
              <a:gd name="connsiteY1" fmla="*/ 0 h 430306"/>
              <a:gd name="connsiteX2" fmla="*/ 1170044 w 1837765"/>
              <a:gd name="connsiteY2" fmla="*/ 0 h 430306"/>
              <a:gd name="connsiteX3" fmla="*/ 1837765 w 1837765"/>
              <a:gd name="connsiteY3" fmla="*/ 0 h 430306"/>
              <a:gd name="connsiteX4" fmla="*/ 1837765 w 1837765"/>
              <a:gd name="connsiteY4" fmla="*/ 430306 h 430306"/>
              <a:gd name="connsiteX5" fmla="*/ 1261932 w 1837765"/>
              <a:gd name="connsiteY5" fmla="*/ 430306 h 430306"/>
              <a:gd name="connsiteX6" fmla="*/ 686099 w 1837765"/>
              <a:gd name="connsiteY6" fmla="*/ 430306 h 430306"/>
              <a:gd name="connsiteX7" fmla="*/ 0 w 1837765"/>
              <a:gd name="connsiteY7" fmla="*/ 430306 h 430306"/>
              <a:gd name="connsiteX8" fmla="*/ 0 w 1837765"/>
              <a:gd name="connsiteY8" fmla="*/ 0 h 4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765" h="430306" extrusionOk="0">
                <a:moveTo>
                  <a:pt x="0" y="0"/>
                </a:moveTo>
                <a:cubicBezTo>
                  <a:pt x="245131" y="27124"/>
                  <a:pt x="387099" y="19456"/>
                  <a:pt x="594211" y="0"/>
                </a:cubicBezTo>
                <a:cubicBezTo>
                  <a:pt x="801323" y="-19456"/>
                  <a:pt x="927777" y="-26434"/>
                  <a:pt x="1170044" y="0"/>
                </a:cubicBezTo>
                <a:cubicBezTo>
                  <a:pt x="1412311" y="26434"/>
                  <a:pt x="1503986" y="5499"/>
                  <a:pt x="1837765" y="0"/>
                </a:cubicBezTo>
                <a:cubicBezTo>
                  <a:pt x="1823819" y="105492"/>
                  <a:pt x="1858790" y="305941"/>
                  <a:pt x="1837765" y="430306"/>
                </a:cubicBezTo>
                <a:cubicBezTo>
                  <a:pt x="1669728" y="441353"/>
                  <a:pt x="1412030" y="404457"/>
                  <a:pt x="1261932" y="430306"/>
                </a:cubicBezTo>
                <a:cubicBezTo>
                  <a:pt x="1111834" y="456155"/>
                  <a:pt x="967200" y="452075"/>
                  <a:pt x="686099" y="430306"/>
                </a:cubicBezTo>
                <a:cubicBezTo>
                  <a:pt x="404998" y="408537"/>
                  <a:pt x="240069" y="461184"/>
                  <a:pt x="0" y="430306"/>
                </a:cubicBezTo>
                <a:cubicBezTo>
                  <a:pt x="5168" y="264390"/>
                  <a:pt x="-9105" y="204971"/>
                  <a:pt x="0" y="0"/>
                </a:cubicBezTo>
                <a:close/>
              </a:path>
            </a:pathLst>
          </a:custGeom>
          <a:solidFill>
            <a:srgbClr val="F2DEA2"/>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5E4315-502B-CEE7-9136-5A5AE7050E03}"/>
              </a:ext>
            </a:extLst>
          </p:cNvPr>
          <p:cNvSpPr/>
          <p:nvPr/>
        </p:nvSpPr>
        <p:spPr>
          <a:xfrm>
            <a:off x="685799" y="5347447"/>
            <a:ext cx="10936941" cy="322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t>OUTCOMES</a:t>
            </a:r>
          </a:p>
        </p:txBody>
      </p:sp>
      <p:sp>
        <p:nvSpPr>
          <p:cNvPr id="13" name="Rectangle 12">
            <a:extLst>
              <a:ext uri="{FF2B5EF4-FFF2-40B4-BE49-F238E27FC236}">
                <a16:creationId xmlns:a16="http://schemas.microsoft.com/office/drawing/2014/main" id="{F7E7F4F8-9252-5BD0-27A1-6D1DCE461021}"/>
              </a:ext>
            </a:extLst>
          </p:cNvPr>
          <p:cNvSpPr>
            <a:spLocks/>
          </p:cNvSpPr>
          <p:nvPr/>
        </p:nvSpPr>
        <p:spPr bwMode="auto">
          <a:xfrm>
            <a:off x="2572691" y="1001877"/>
            <a:ext cx="7481047" cy="1426644"/>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marL="457200" indent="-457200" algn="l">
              <a:spcBef>
                <a:spcPts val="0"/>
              </a:spcBef>
              <a:spcAft>
                <a:spcPts val="0"/>
              </a:spcAft>
              <a:buFont typeface="Arial" panose="020B0604020202020204" pitchFamily="34" charset="0"/>
              <a:buChar char="•"/>
            </a:pPr>
            <a:r>
              <a:rPr lang="en-US" sz="1800">
                <a:solidFill>
                  <a:schemeClr val="tx2"/>
                </a:solidFill>
                <a:latin typeface="Aparajita"/>
                <a:ea typeface="ＭＳ Ｐゴシック"/>
                <a:cs typeface="Open Sans Light"/>
                <a:sym typeface="Open Sans Light" charset="0"/>
              </a:rPr>
              <a:t>Unstructured nature of job listings on Craigslist</a:t>
            </a:r>
            <a:endParaRPr lang="en-US" sz="1800">
              <a:solidFill>
                <a:schemeClr val="tx2"/>
              </a:solidFill>
              <a:latin typeface="Aparajita"/>
              <a:ea typeface="ＭＳ Ｐゴシック"/>
              <a:cs typeface="Open Sans Light"/>
            </a:endParaRPr>
          </a:p>
          <a:p>
            <a:pPr marL="457200" indent="-457200" algn="l">
              <a:spcBef>
                <a:spcPts val="0"/>
              </a:spcBef>
              <a:spcAft>
                <a:spcPts val="0"/>
              </a:spcAft>
              <a:buFont typeface="Arial" panose="020B0604020202020204" pitchFamily="34" charset="0"/>
              <a:buChar char="•"/>
            </a:pPr>
            <a:r>
              <a:rPr lang="en-US" sz="1800">
                <a:solidFill>
                  <a:schemeClr val="tx2"/>
                </a:solidFill>
                <a:latin typeface="Aparajita"/>
                <a:ea typeface="ＭＳ Ｐゴシック"/>
                <a:cs typeface="Open Sans Light"/>
                <a:sym typeface="Open Sans Light" charset="0"/>
              </a:rPr>
              <a:t>Lack of information about the nature of job listings</a:t>
            </a:r>
            <a:endParaRPr lang="en-US" sz="1800">
              <a:solidFill>
                <a:schemeClr val="tx2"/>
              </a:solidFill>
              <a:latin typeface="Aparajita"/>
              <a:ea typeface="ＭＳ Ｐゴシック"/>
              <a:cs typeface="Open Sans Light"/>
            </a:endParaRPr>
          </a:p>
          <a:p>
            <a:pPr marL="457200" indent="-457200" algn="l">
              <a:spcBef>
                <a:spcPts val="0"/>
              </a:spcBef>
              <a:spcAft>
                <a:spcPts val="0"/>
              </a:spcAft>
              <a:buFont typeface="Arial" panose="020B0604020202020204" pitchFamily="34" charset="0"/>
              <a:buChar char="•"/>
            </a:pPr>
            <a:r>
              <a:rPr lang="en-US" sz="1800">
                <a:solidFill>
                  <a:schemeClr val="tx2"/>
                </a:solidFill>
                <a:latin typeface="Aparajita"/>
                <a:ea typeface="ＭＳ Ｐゴシック"/>
                <a:cs typeface="Open Sans Light"/>
                <a:sym typeface="Open Sans Light" charset="0"/>
              </a:rPr>
              <a:t>No recommendations to recruiters for enhancement of job descriptions.</a:t>
            </a:r>
            <a:endParaRPr lang="en-US" sz="1800">
              <a:solidFill>
                <a:schemeClr val="tx2"/>
              </a:solidFill>
              <a:latin typeface="Aparajita"/>
              <a:ea typeface="ＭＳ Ｐゴシック"/>
              <a:cs typeface="Open Sans Light"/>
            </a:endParaRPr>
          </a:p>
          <a:p>
            <a:pPr marL="457200" indent="-457200">
              <a:lnSpc>
                <a:spcPct val="70000"/>
              </a:lnSpc>
              <a:buFont typeface="Arial" panose="020B0604020202020204" pitchFamily="34" charset="0"/>
              <a:buChar char="•"/>
            </a:pPr>
            <a:endParaRPr lang="en-US" sz="2000">
              <a:solidFill>
                <a:schemeClr val="tx2"/>
              </a:solidFill>
              <a:latin typeface="Aparajita"/>
              <a:ea typeface="ＭＳ Ｐゴシック" charset="0"/>
              <a:cs typeface="Open Sans Light" charset="0"/>
            </a:endParaRPr>
          </a:p>
        </p:txBody>
      </p:sp>
      <p:sp>
        <p:nvSpPr>
          <p:cNvPr id="14" name="Rectangle 13">
            <a:extLst>
              <a:ext uri="{FF2B5EF4-FFF2-40B4-BE49-F238E27FC236}">
                <a16:creationId xmlns:a16="http://schemas.microsoft.com/office/drawing/2014/main" id="{956F03CB-C7F2-E6F3-C286-57EC036BC011}"/>
              </a:ext>
            </a:extLst>
          </p:cNvPr>
          <p:cNvSpPr>
            <a:spLocks/>
          </p:cNvSpPr>
          <p:nvPr/>
        </p:nvSpPr>
        <p:spPr bwMode="auto">
          <a:xfrm>
            <a:off x="2558304" y="1841153"/>
            <a:ext cx="7059706" cy="1543184"/>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marL="457200" indent="-457200" algn="l">
              <a:buFont typeface="Arial" panose="020B0604020202020204" pitchFamily="34" charset="0"/>
              <a:buChar char="•"/>
            </a:pPr>
            <a:r>
              <a:rPr lang="en-US" sz="1800">
                <a:solidFill>
                  <a:schemeClr val="tx2"/>
                </a:solidFill>
                <a:latin typeface="Aparajita"/>
                <a:ea typeface="ＭＳ Ｐゴシック"/>
                <a:cs typeface="Open Sans Light"/>
                <a:sym typeface="Open Sans Light" charset="0"/>
              </a:rPr>
              <a:t>Utilize unstructured data to give a specific title to each job listing. </a:t>
            </a:r>
            <a:endParaRPr lang="en-US" sz="1800">
              <a:solidFill>
                <a:schemeClr val="tx2"/>
              </a:solidFill>
              <a:latin typeface="Aparajita"/>
              <a:ea typeface="ＭＳ Ｐゴシック" charset="0"/>
              <a:cs typeface="Open Sans Light" charset="0"/>
            </a:endParaRPr>
          </a:p>
          <a:p>
            <a:pPr marL="457200" indent="-457200" algn="l">
              <a:buFont typeface="Arial" panose="020B0604020202020204" pitchFamily="34" charset="0"/>
              <a:buChar char="•"/>
            </a:pPr>
            <a:r>
              <a:rPr lang="en-US" sz="1800">
                <a:solidFill>
                  <a:schemeClr val="tx2"/>
                </a:solidFill>
                <a:latin typeface="Aparajita"/>
                <a:ea typeface="ＭＳ Ｐゴシック"/>
                <a:cs typeface="Open Sans Light"/>
                <a:sym typeface="Open Sans Light" charset="0"/>
              </a:rPr>
              <a:t>Provide recommendations to the recruiter to add missing features to the add posting. </a:t>
            </a:r>
            <a:endParaRPr lang="en-US" sz="1800">
              <a:solidFill>
                <a:schemeClr val="tx2"/>
              </a:solidFill>
              <a:latin typeface="Aparajita"/>
              <a:ea typeface="ＭＳ Ｐゴシック"/>
              <a:cs typeface="Open Sans Light"/>
            </a:endParaRPr>
          </a:p>
          <a:p>
            <a:pPr marL="457200" indent="-457200" algn="l">
              <a:buFont typeface="Arial" panose="020B0604020202020204" pitchFamily="34" charset="0"/>
              <a:buChar char="•"/>
            </a:pPr>
            <a:r>
              <a:rPr lang="en-US" sz="1800">
                <a:solidFill>
                  <a:schemeClr val="tx2"/>
                </a:solidFill>
                <a:latin typeface="Aparajita"/>
                <a:ea typeface="ＭＳ Ｐゴシック"/>
                <a:cs typeface="Open Sans Light"/>
              </a:rPr>
              <a:t>Improve the listing to search results</a:t>
            </a:r>
            <a:endParaRPr lang="en-US" sz="1800">
              <a:solidFill>
                <a:schemeClr val="tx2"/>
              </a:solidFill>
              <a:latin typeface="Aparajita"/>
              <a:ea typeface="ＭＳ Ｐゴシック" charset="0"/>
              <a:cs typeface="Open Sans Light" charset="0"/>
            </a:endParaRPr>
          </a:p>
          <a:p>
            <a:pPr marL="457200" indent="-457200">
              <a:lnSpc>
                <a:spcPct val="70000"/>
              </a:lnSpc>
              <a:buFont typeface="Arial" panose="020B0604020202020204" pitchFamily="34" charset="0"/>
              <a:buChar char="•"/>
            </a:pPr>
            <a:endParaRPr lang="en-US" sz="1800">
              <a:solidFill>
                <a:schemeClr val="tx2"/>
              </a:solidFill>
              <a:latin typeface="Aparajita"/>
              <a:ea typeface="ＭＳ Ｐゴシック" charset="0"/>
              <a:cs typeface="Open Sans Light" charset="0"/>
            </a:endParaRPr>
          </a:p>
        </p:txBody>
      </p:sp>
      <p:sp>
        <p:nvSpPr>
          <p:cNvPr id="15" name="Rectangle 14">
            <a:extLst>
              <a:ext uri="{FF2B5EF4-FFF2-40B4-BE49-F238E27FC236}">
                <a16:creationId xmlns:a16="http://schemas.microsoft.com/office/drawing/2014/main" id="{229A28BC-1B87-678F-A255-F3CDE6B3A872}"/>
              </a:ext>
            </a:extLst>
          </p:cNvPr>
          <p:cNvSpPr/>
          <p:nvPr/>
        </p:nvSpPr>
        <p:spPr>
          <a:xfrm>
            <a:off x="2487705" y="1210235"/>
            <a:ext cx="9170894" cy="7709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537CC2C-3BBE-0D4F-416F-36F44365B596}"/>
              </a:ext>
            </a:extLst>
          </p:cNvPr>
          <p:cNvSpPr/>
          <p:nvPr/>
        </p:nvSpPr>
        <p:spPr>
          <a:xfrm>
            <a:off x="2496669" y="2106705"/>
            <a:ext cx="9170894" cy="7709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B0574CA-48C4-28F8-E2ED-C327627421F3}"/>
              </a:ext>
            </a:extLst>
          </p:cNvPr>
          <p:cNvSpPr txBox="1"/>
          <p:nvPr/>
        </p:nvSpPr>
        <p:spPr>
          <a:xfrm>
            <a:off x="493059" y="14164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Problem Definition</a:t>
            </a:r>
            <a:r>
              <a:rPr lang="en-US">
                <a:solidFill>
                  <a:schemeClr val="tx2"/>
                </a:solidFill>
                <a:latin typeface="Aparajita"/>
                <a:ea typeface="Open Sans Light"/>
                <a:cs typeface="Open Sans Light"/>
              </a:rPr>
              <a:t>​</a:t>
            </a:r>
            <a:endParaRPr lang="en-US">
              <a:solidFill>
                <a:schemeClr val="tx2"/>
              </a:solidFill>
              <a:latin typeface="Aparajita"/>
              <a:cs typeface="Aparajita"/>
            </a:endParaRPr>
          </a:p>
        </p:txBody>
      </p:sp>
      <p:sp>
        <p:nvSpPr>
          <p:cNvPr id="19" name="TextBox 18">
            <a:extLst>
              <a:ext uri="{FF2B5EF4-FFF2-40B4-BE49-F238E27FC236}">
                <a16:creationId xmlns:a16="http://schemas.microsoft.com/office/drawing/2014/main" id="{119392B5-627D-FEBB-44A7-F4E1FB28A286}"/>
              </a:ext>
            </a:extLst>
          </p:cNvPr>
          <p:cNvSpPr txBox="1"/>
          <p:nvPr/>
        </p:nvSpPr>
        <p:spPr>
          <a:xfrm>
            <a:off x="493059" y="2312894"/>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Business Objectives</a:t>
            </a:r>
            <a:endParaRPr lang="en-US"/>
          </a:p>
        </p:txBody>
      </p:sp>
      <p:sp>
        <p:nvSpPr>
          <p:cNvPr id="22" name="TextBox 21">
            <a:extLst>
              <a:ext uri="{FF2B5EF4-FFF2-40B4-BE49-F238E27FC236}">
                <a16:creationId xmlns:a16="http://schemas.microsoft.com/office/drawing/2014/main" id="{8AEAB413-CE58-837C-6CAC-FA90B3688FB7}"/>
              </a:ext>
            </a:extLst>
          </p:cNvPr>
          <p:cNvSpPr txBox="1"/>
          <p:nvPr/>
        </p:nvSpPr>
        <p:spPr>
          <a:xfrm>
            <a:off x="923365" y="3496235"/>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Data Extraction</a:t>
            </a:r>
            <a:endParaRPr lang="en-US"/>
          </a:p>
        </p:txBody>
      </p:sp>
      <p:sp>
        <p:nvSpPr>
          <p:cNvPr id="23" name="TextBox 22">
            <a:extLst>
              <a:ext uri="{FF2B5EF4-FFF2-40B4-BE49-F238E27FC236}">
                <a16:creationId xmlns:a16="http://schemas.microsoft.com/office/drawing/2014/main" id="{EDB22181-F8CE-BE13-962B-198F21976F67}"/>
              </a:ext>
            </a:extLst>
          </p:cNvPr>
          <p:cNvSpPr txBox="1"/>
          <p:nvPr/>
        </p:nvSpPr>
        <p:spPr>
          <a:xfrm>
            <a:off x="3200400" y="3496235"/>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Data Cleaning</a:t>
            </a:r>
            <a:endParaRPr lang="en-US"/>
          </a:p>
        </p:txBody>
      </p:sp>
      <p:sp>
        <p:nvSpPr>
          <p:cNvPr id="24" name="TextBox 23">
            <a:extLst>
              <a:ext uri="{FF2B5EF4-FFF2-40B4-BE49-F238E27FC236}">
                <a16:creationId xmlns:a16="http://schemas.microsoft.com/office/drawing/2014/main" id="{AA1A6B3B-7E74-07E0-2EEF-73282D8E386A}"/>
              </a:ext>
            </a:extLst>
          </p:cNvPr>
          <p:cNvSpPr txBox="1"/>
          <p:nvPr/>
        </p:nvSpPr>
        <p:spPr>
          <a:xfrm>
            <a:off x="5423646" y="3496235"/>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Topic Modeling</a:t>
            </a:r>
          </a:p>
        </p:txBody>
      </p:sp>
      <p:sp>
        <p:nvSpPr>
          <p:cNvPr id="25" name="TextBox 24">
            <a:extLst>
              <a:ext uri="{FF2B5EF4-FFF2-40B4-BE49-F238E27FC236}">
                <a16:creationId xmlns:a16="http://schemas.microsoft.com/office/drawing/2014/main" id="{06B43999-3712-C158-6556-D625D3BFC5CF}"/>
              </a:ext>
            </a:extLst>
          </p:cNvPr>
          <p:cNvSpPr txBox="1"/>
          <p:nvPr/>
        </p:nvSpPr>
        <p:spPr>
          <a:xfrm>
            <a:off x="7754469" y="3496235"/>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ML Models</a:t>
            </a:r>
            <a:endParaRPr lang="en-US">
              <a:solidFill>
                <a:schemeClr val="tx2"/>
              </a:solidFill>
            </a:endParaRPr>
          </a:p>
        </p:txBody>
      </p:sp>
      <p:sp>
        <p:nvSpPr>
          <p:cNvPr id="26" name="TextBox 25">
            <a:extLst>
              <a:ext uri="{FF2B5EF4-FFF2-40B4-BE49-F238E27FC236}">
                <a16:creationId xmlns:a16="http://schemas.microsoft.com/office/drawing/2014/main" id="{7032AAC6-9C26-FCA9-1CFE-95862A4DB38F}"/>
              </a:ext>
            </a:extLst>
          </p:cNvPr>
          <p:cNvSpPr txBox="1"/>
          <p:nvPr/>
        </p:nvSpPr>
        <p:spPr>
          <a:xfrm>
            <a:off x="10237692" y="3496235"/>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Insights</a:t>
            </a:r>
            <a:endParaRPr lang="en-US"/>
          </a:p>
        </p:txBody>
      </p:sp>
      <p:grpSp>
        <p:nvGrpSpPr>
          <p:cNvPr id="34" name="Group 33">
            <a:extLst>
              <a:ext uri="{FF2B5EF4-FFF2-40B4-BE49-F238E27FC236}">
                <a16:creationId xmlns:a16="http://schemas.microsoft.com/office/drawing/2014/main" id="{2C98AA49-D89B-4A72-B806-F4921F64AEBD}"/>
              </a:ext>
            </a:extLst>
          </p:cNvPr>
          <p:cNvGrpSpPr/>
          <p:nvPr/>
        </p:nvGrpSpPr>
        <p:grpSpPr>
          <a:xfrm>
            <a:off x="8032800" y="3929201"/>
            <a:ext cx="544946" cy="557152"/>
            <a:chOff x="11563350" y="390525"/>
            <a:chExt cx="306388" cy="307975"/>
          </a:xfrm>
          <a:solidFill>
            <a:schemeClr val="bg2"/>
          </a:solidFill>
        </p:grpSpPr>
        <p:sp>
          <p:nvSpPr>
            <p:cNvPr id="29" name="Freeform 109">
              <a:extLst>
                <a:ext uri="{FF2B5EF4-FFF2-40B4-BE49-F238E27FC236}">
                  <a16:creationId xmlns:a16="http://schemas.microsoft.com/office/drawing/2014/main" id="{237F6505-AF42-1146-8992-30F872CC58A7}"/>
                </a:ext>
              </a:extLst>
            </p:cNvPr>
            <p:cNvSpPr>
              <a:spLocks noEditPoints="1"/>
            </p:cNvSpPr>
            <p:nvPr/>
          </p:nvSpPr>
          <p:spPr bwMode="auto">
            <a:xfrm>
              <a:off x="11663363" y="390525"/>
              <a:ext cx="206375" cy="206375"/>
            </a:xfrm>
            <a:custGeom>
              <a:avLst/>
              <a:gdLst>
                <a:gd name="T0" fmla="*/ 1000 w 2328"/>
                <a:gd name="T1" fmla="*/ 453 h 2338"/>
                <a:gd name="T2" fmla="*/ 761 w 2328"/>
                <a:gd name="T3" fmla="*/ 556 h 2338"/>
                <a:gd name="T4" fmla="*/ 579 w 2328"/>
                <a:gd name="T5" fmla="*/ 727 h 2338"/>
                <a:gd name="T6" fmla="*/ 465 w 2328"/>
                <a:gd name="T7" fmla="*/ 950 h 2338"/>
                <a:gd name="T8" fmla="*/ 433 w 2328"/>
                <a:gd name="T9" fmla="*/ 1202 h 2338"/>
                <a:gd name="T10" fmla="*/ 491 w 2328"/>
                <a:gd name="T11" fmla="*/ 1455 h 2338"/>
                <a:gd name="T12" fmla="*/ 622 w 2328"/>
                <a:gd name="T13" fmla="*/ 1664 h 2338"/>
                <a:gd name="T14" fmla="*/ 812 w 2328"/>
                <a:gd name="T15" fmla="*/ 1813 h 2338"/>
                <a:gd name="T16" fmla="*/ 1040 w 2328"/>
                <a:gd name="T17" fmla="*/ 1893 h 2338"/>
                <a:gd name="T18" fmla="*/ 1272 w 2328"/>
                <a:gd name="T19" fmla="*/ 1895 h 2338"/>
                <a:gd name="T20" fmla="*/ 1511 w 2328"/>
                <a:gd name="T21" fmla="*/ 1816 h 2338"/>
                <a:gd name="T22" fmla="*/ 1708 w 2328"/>
                <a:gd name="T23" fmla="*/ 1659 h 2338"/>
                <a:gd name="T24" fmla="*/ 1839 w 2328"/>
                <a:gd name="T25" fmla="*/ 1448 h 2338"/>
                <a:gd name="T26" fmla="*/ 1894 w 2328"/>
                <a:gd name="T27" fmla="*/ 1201 h 2338"/>
                <a:gd name="T28" fmla="*/ 1858 w 2328"/>
                <a:gd name="T29" fmla="*/ 942 h 2338"/>
                <a:gd name="T30" fmla="*/ 1743 w 2328"/>
                <a:gd name="T31" fmla="*/ 722 h 2338"/>
                <a:gd name="T32" fmla="*/ 1566 w 2328"/>
                <a:gd name="T33" fmla="*/ 557 h 2338"/>
                <a:gd name="T34" fmla="*/ 1346 w 2328"/>
                <a:gd name="T35" fmla="*/ 457 h 2338"/>
                <a:gd name="T36" fmla="*/ 1053 w 2328"/>
                <a:gd name="T37" fmla="*/ 0 h 2338"/>
                <a:gd name="T38" fmla="*/ 1309 w 2328"/>
                <a:gd name="T39" fmla="*/ 12 h 2338"/>
                <a:gd name="T40" fmla="*/ 1352 w 2328"/>
                <a:gd name="T41" fmla="*/ 72 h 2338"/>
                <a:gd name="T42" fmla="*/ 1571 w 2328"/>
                <a:gd name="T43" fmla="*/ 356 h 2338"/>
                <a:gd name="T44" fmla="*/ 1838 w 2328"/>
                <a:gd name="T45" fmla="*/ 247 h 2338"/>
                <a:gd name="T46" fmla="*/ 1900 w 2328"/>
                <a:gd name="T47" fmla="*/ 258 h 2338"/>
                <a:gd name="T48" fmla="*/ 2077 w 2328"/>
                <a:gd name="T49" fmla="*/ 439 h 2338"/>
                <a:gd name="T50" fmla="*/ 2083 w 2328"/>
                <a:gd name="T51" fmla="*/ 513 h 2338"/>
                <a:gd name="T52" fmla="*/ 2001 w 2328"/>
                <a:gd name="T53" fmla="*/ 823 h 2338"/>
                <a:gd name="T54" fmla="*/ 2277 w 2328"/>
                <a:gd name="T55" fmla="*/ 989 h 2338"/>
                <a:gd name="T56" fmla="*/ 2324 w 2328"/>
                <a:gd name="T57" fmla="*/ 1045 h 2338"/>
                <a:gd name="T58" fmla="*/ 2324 w 2328"/>
                <a:gd name="T59" fmla="*/ 1303 h 2338"/>
                <a:gd name="T60" fmla="*/ 2276 w 2328"/>
                <a:gd name="T61" fmla="*/ 1360 h 2338"/>
                <a:gd name="T62" fmla="*/ 1999 w 2328"/>
                <a:gd name="T63" fmla="*/ 1522 h 2338"/>
                <a:gd name="T64" fmla="*/ 2078 w 2328"/>
                <a:gd name="T65" fmla="*/ 1833 h 2338"/>
                <a:gd name="T66" fmla="*/ 2072 w 2328"/>
                <a:gd name="T67" fmla="*/ 1907 h 2338"/>
                <a:gd name="T68" fmla="*/ 1889 w 2328"/>
                <a:gd name="T69" fmla="*/ 2088 h 2338"/>
                <a:gd name="T70" fmla="*/ 1815 w 2328"/>
                <a:gd name="T71" fmla="*/ 2092 h 2338"/>
                <a:gd name="T72" fmla="*/ 1508 w 2328"/>
                <a:gd name="T73" fmla="*/ 2011 h 2338"/>
                <a:gd name="T74" fmla="*/ 1343 w 2328"/>
                <a:gd name="T75" fmla="*/ 2288 h 2338"/>
                <a:gd name="T76" fmla="*/ 1286 w 2328"/>
                <a:gd name="T77" fmla="*/ 2336 h 2338"/>
                <a:gd name="T78" fmla="*/ 1030 w 2328"/>
                <a:gd name="T79" fmla="*/ 2335 h 2338"/>
                <a:gd name="T80" fmla="*/ 973 w 2328"/>
                <a:gd name="T81" fmla="*/ 2286 h 2338"/>
                <a:gd name="T82" fmla="*/ 815 w 2328"/>
                <a:gd name="T83" fmla="*/ 2009 h 2338"/>
                <a:gd name="T84" fmla="*/ 508 w 2328"/>
                <a:gd name="T85" fmla="*/ 2090 h 2338"/>
                <a:gd name="T86" fmla="*/ 444 w 2328"/>
                <a:gd name="T87" fmla="*/ 2091 h 2338"/>
                <a:gd name="T88" fmla="*/ 266 w 2328"/>
                <a:gd name="T89" fmla="*/ 1919 h 2338"/>
                <a:gd name="T90" fmla="*/ 243 w 2328"/>
                <a:gd name="T91" fmla="*/ 1848 h 2338"/>
                <a:gd name="T92" fmla="*/ 355 w 2328"/>
                <a:gd name="T93" fmla="*/ 1579 h 2338"/>
                <a:gd name="T94" fmla="*/ 69 w 2328"/>
                <a:gd name="T95" fmla="*/ 1361 h 2338"/>
                <a:gd name="T96" fmla="*/ 9 w 2328"/>
                <a:gd name="T97" fmla="*/ 1317 h 2338"/>
                <a:gd name="T98" fmla="*/ 2 w 2328"/>
                <a:gd name="T99" fmla="*/ 1059 h 2338"/>
                <a:gd name="T100" fmla="*/ 36 w 2328"/>
                <a:gd name="T101" fmla="*/ 993 h 2338"/>
                <a:gd name="T102" fmla="*/ 304 w 2328"/>
                <a:gd name="T103" fmla="*/ 880 h 2338"/>
                <a:gd name="T104" fmla="*/ 254 w 2328"/>
                <a:gd name="T105" fmla="*/ 525 h 2338"/>
                <a:gd name="T106" fmla="*/ 243 w 2328"/>
                <a:gd name="T107" fmla="*/ 451 h 2338"/>
                <a:gd name="T108" fmla="*/ 416 w 2328"/>
                <a:gd name="T109" fmla="*/ 266 h 2338"/>
                <a:gd name="T110" fmla="*/ 492 w 2328"/>
                <a:gd name="T111" fmla="*/ 244 h 2338"/>
                <a:gd name="T112" fmla="*/ 754 w 2328"/>
                <a:gd name="T113" fmla="*/ 357 h 2338"/>
                <a:gd name="T114" fmla="*/ 971 w 2328"/>
                <a:gd name="T115" fmla="*/ 70 h 2338"/>
                <a:gd name="T116" fmla="*/ 1015 w 2328"/>
                <a:gd name="T117" fmla="*/ 10 h 2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28" h="2338">
                  <a:moveTo>
                    <a:pt x="1164" y="434"/>
                  </a:moveTo>
                  <a:lnTo>
                    <a:pt x="1110" y="436"/>
                  </a:lnTo>
                  <a:lnTo>
                    <a:pt x="1055" y="442"/>
                  </a:lnTo>
                  <a:lnTo>
                    <a:pt x="1000" y="453"/>
                  </a:lnTo>
                  <a:lnTo>
                    <a:pt x="936" y="471"/>
                  </a:lnTo>
                  <a:lnTo>
                    <a:pt x="874" y="494"/>
                  </a:lnTo>
                  <a:lnTo>
                    <a:pt x="816" y="523"/>
                  </a:lnTo>
                  <a:lnTo>
                    <a:pt x="761" y="556"/>
                  </a:lnTo>
                  <a:lnTo>
                    <a:pt x="710" y="593"/>
                  </a:lnTo>
                  <a:lnTo>
                    <a:pt x="662" y="634"/>
                  </a:lnTo>
                  <a:lnTo>
                    <a:pt x="619" y="680"/>
                  </a:lnTo>
                  <a:lnTo>
                    <a:pt x="579" y="727"/>
                  </a:lnTo>
                  <a:lnTo>
                    <a:pt x="544" y="779"/>
                  </a:lnTo>
                  <a:lnTo>
                    <a:pt x="513" y="834"/>
                  </a:lnTo>
                  <a:lnTo>
                    <a:pt x="487" y="891"/>
                  </a:lnTo>
                  <a:lnTo>
                    <a:pt x="465" y="950"/>
                  </a:lnTo>
                  <a:lnTo>
                    <a:pt x="450" y="1011"/>
                  </a:lnTo>
                  <a:lnTo>
                    <a:pt x="439" y="1073"/>
                  </a:lnTo>
                  <a:lnTo>
                    <a:pt x="433" y="1138"/>
                  </a:lnTo>
                  <a:lnTo>
                    <a:pt x="433" y="1202"/>
                  </a:lnTo>
                  <a:lnTo>
                    <a:pt x="439" y="1268"/>
                  </a:lnTo>
                  <a:lnTo>
                    <a:pt x="451" y="1333"/>
                  </a:lnTo>
                  <a:lnTo>
                    <a:pt x="468" y="1396"/>
                  </a:lnTo>
                  <a:lnTo>
                    <a:pt x="491" y="1455"/>
                  </a:lnTo>
                  <a:lnTo>
                    <a:pt x="517" y="1512"/>
                  </a:lnTo>
                  <a:lnTo>
                    <a:pt x="548" y="1566"/>
                  </a:lnTo>
                  <a:lnTo>
                    <a:pt x="583" y="1616"/>
                  </a:lnTo>
                  <a:lnTo>
                    <a:pt x="622" y="1664"/>
                  </a:lnTo>
                  <a:lnTo>
                    <a:pt x="665" y="1707"/>
                  </a:lnTo>
                  <a:lnTo>
                    <a:pt x="712" y="1746"/>
                  </a:lnTo>
                  <a:lnTo>
                    <a:pt x="760" y="1782"/>
                  </a:lnTo>
                  <a:lnTo>
                    <a:pt x="812" y="1813"/>
                  </a:lnTo>
                  <a:lnTo>
                    <a:pt x="865" y="1840"/>
                  </a:lnTo>
                  <a:lnTo>
                    <a:pt x="922" y="1863"/>
                  </a:lnTo>
                  <a:lnTo>
                    <a:pt x="980" y="1881"/>
                  </a:lnTo>
                  <a:lnTo>
                    <a:pt x="1040" y="1893"/>
                  </a:lnTo>
                  <a:lnTo>
                    <a:pt x="1100" y="1901"/>
                  </a:lnTo>
                  <a:lnTo>
                    <a:pt x="1162" y="1904"/>
                  </a:lnTo>
                  <a:lnTo>
                    <a:pt x="1217" y="1902"/>
                  </a:lnTo>
                  <a:lnTo>
                    <a:pt x="1272" y="1895"/>
                  </a:lnTo>
                  <a:lnTo>
                    <a:pt x="1326" y="1885"/>
                  </a:lnTo>
                  <a:lnTo>
                    <a:pt x="1391" y="1867"/>
                  </a:lnTo>
                  <a:lnTo>
                    <a:pt x="1452" y="1844"/>
                  </a:lnTo>
                  <a:lnTo>
                    <a:pt x="1511" y="1816"/>
                  </a:lnTo>
                  <a:lnTo>
                    <a:pt x="1565" y="1783"/>
                  </a:lnTo>
                  <a:lnTo>
                    <a:pt x="1616" y="1746"/>
                  </a:lnTo>
                  <a:lnTo>
                    <a:pt x="1663" y="1705"/>
                  </a:lnTo>
                  <a:lnTo>
                    <a:pt x="1708" y="1659"/>
                  </a:lnTo>
                  <a:lnTo>
                    <a:pt x="1748" y="1611"/>
                  </a:lnTo>
                  <a:lnTo>
                    <a:pt x="1782" y="1559"/>
                  </a:lnTo>
                  <a:lnTo>
                    <a:pt x="1813" y="1505"/>
                  </a:lnTo>
                  <a:lnTo>
                    <a:pt x="1839" y="1448"/>
                  </a:lnTo>
                  <a:lnTo>
                    <a:pt x="1860" y="1389"/>
                  </a:lnTo>
                  <a:lnTo>
                    <a:pt x="1877" y="1327"/>
                  </a:lnTo>
                  <a:lnTo>
                    <a:pt x="1888" y="1265"/>
                  </a:lnTo>
                  <a:lnTo>
                    <a:pt x="1894" y="1201"/>
                  </a:lnTo>
                  <a:lnTo>
                    <a:pt x="1894" y="1136"/>
                  </a:lnTo>
                  <a:lnTo>
                    <a:pt x="1888" y="1070"/>
                  </a:lnTo>
                  <a:lnTo>
                    <a:pt x="1876" y="1004"/>
                  </a:lnTo>
                  <a:lnTo>
                    <a:pt x="1858" y="942"/>
                  </a:lnTo>
                  <a:lnTo>
                    <a:pt x="1836" y="883"/>
                  </a:lnTo>
                  <a:lnTo>
                    <a:pt x="1810" y="826"/>
                  </a:lnTo>
                  <a:lnTo>
                    <a:pt x="1778" y="772"/>
                  </a:lnTo>
                  <a:lnTo>
                    <a:pt x="1743" y="722"/>
                  </a:lnTo>
                  <a:lnTo>
                    <a:pt x="1704" y="674"/>
                  </a:lnTo>
                  <a:lnTo>
                    <a:pt x="1661" y="631"/>
                  </a:lnTo>
                  <a:lnTo>
                    <a:pt x="1616" y="592"/>
                  </a:lnTo>
                  <a:lnTo>
                    <a:pt x="1566" y="557"/>
                  </a:lnTo>
                  <a:lnTo>
                    <a:pt x="1515" y="525"/>
                  </a:lnTo>
                  <a:lnTo>
                    <a:pt x="1461" y="498"/>
                  </a:lnTo>
                  <a:lnTo>
                    <a:pt x="1404" y="475"/>
                  </a:lnTo>
                  <a:lnTo>
                    <a:pt x="1346" y="457"/>
                  </a:lnTo>
                  <a:lnTo>
                    <a:pt x="1287" y="445"/>
                  </a:lnTo>
                  <a:lnTo>
                    <a:pt x="1226" y="437"/>
                  </a:lnTo>
                  <a:lnTo>
                    <a:pt x="1164" y="434"/>
                  </a:lnTo>
                  <a:close/>
                  <a:moveTo>
                    <a:pt x="1053" y="0"/>
                  </a:moveTo>
                  <a:lnTo>
                    <a:pt x="1161" y="1"/>
                  </a:lnTo>
                  <a:lnTo>
                    <a:pt x="1270" y="2"/>
                  </a:lnTo>
                  <a:lnTo>
                    <a:pt x="1290" y="4"/>
                  </a:lnTo>
                  <a:lnTo>
                    <a:pt x="1309" y="12"/>
                  </a:lnTo>
                  <a:lnTo>
                    <a:pt x="1324" y="22"/>
                  </a:lnTo>
                  <a:lnTo>
                    <a:pt x="1337" y="36"/>
                  </a:lnTo>
                  <a:lnTo>
                    <a:pt x="1346" y="53"/>
                  </a:lnTo>
                  <a:lnTo>
                    <a:pt x="1352" y="72"/>
                  </a:lnTo>
                  <a:lnTo>
                    <a:pt x="1387" y="288"/>
                  </a:lnTo>
                  <a:lnTo>
                    <a:pt x="1451" y="306"/>
                  </a:lnTo>
                  <a:lnTo>
                    <a:pt x="1512" y="328"/>
                  </a:lnTo>
                  <a:lnTo>
                    <a:pt x="1571" y="356"/>
                  </a:lnTo>
                  <a:lnTo>
                    <a:pt x="1626" y="386"/>
                  </a:lnTo>
                  <a:lnTo>
                    <a:pt x="1808" y="259"/>
                  </a:lnTo>
                  <a:lnTo>
                    <a:pt x="1822" y="251"/>
                  </a:lnTo>
                  <a:lnTo>
                    <a:pt x="1838" y="247"/>
                  </a:lnTo>
                  <a:lnTo>
                    <a:pt x="1855" y="245"/>
                  </a:lnTo>
                  <a:lnTo>
                    <a:pt x="1871" y="247"/>
                  </a:lnTo>
                  <a:lnTo>
                    <a:pt x="1886" y="251"/>
                  </a:lnTo>
                  <a:lnTo>
                    <a:pt x="1900" y="258"/>
                  </a:lnTo>
                  <a:lnTo>
                    <a:pt x="1914" y="269"/>
                  </a:lnTo>
                  <a:lnTo>
                    <a:pt x="1990" y="346"/>
                  </a:lnTo>
                  <a:lnTo>
                    <a:pt x="2064" y="423"/>
                  </a:lnTo>
                  <a:lnTo>
                    <a:pt x="2077" y="439"/>
                  </a:lnTo>
                  <a:lnTo>
                    <a:pt x="2085" y="456"/>
                  </a:lnTo>
                  <a:lnTo>
                    <a:pt x="2089" y="475"/>
                  </a:lnTo>
                  <a:lnTo>
                    <a:pt x="2089" y="494"/>
                  </a:lnTo>
                  <a:lnTo>
                    <a:pt x="2083" y="513"/>
                  </a:lnTo>
                  <a:lnTo>
                    <a:pt x="2074" y="530"/>
                  </a:lnTo>
                  <a:lnTo>
                    <a:pt x="1945" y="710"/>
                  </a:lnTo>
                  <a:lnTo>
                    <a:pt x="1976" y="766"/>
                  </a:lnTo>
                  <a:lnTo>
                    <a:pt x="2001" y="823"/>
                  </a:lnTo>
                  <a:lnTo>
                    <a:pt x="2023" y="884"/>
                  </a:lnTo>
                  <a:lnTo>
                    <a:pt x="2041" y="945"/>
                  </a:lnTo>
                  <a:lnTo>
                    <a:pt x="2258" y="983"/>
                  </a:lnTo>
                  <a:lnTo>
                    <a:pt x="2277" y="989"/>
                  </a:lnTo>
                  <a:lnTo>
                    <a:pt x="2293" y="998"/>
                  </a:lnTo>
                  <a:lnTo>
                    <a:pt x="2307" y="1012"/>
                  </a:lnTo>
                  <a:lnTo>
                    <a:pt x="2318" y="1027"/>
                  </a:lnTo>
                  <a:lnTo>
                    <a:pt x="2324" y="1045"/>
                  </a:lnTo>
                  <a:lnTo>
                    <a:pt x="2328" y="1064"/>
                  </a:lnTo>
                  <a:lnTo>
                    <a:pt x="2328" y="1174"/>
                  </a:lnTo>
                  <a:lnTo>
                    <a:pt x="2327" y="1283"/>
                  </a:lnTo>
                  <a:lnTo>
                    <a:pt x="2324" y="1303"/>
                  </a:lnTo>
                  <a:lnTo>
                    <a:pt x="2317" y="1321"/>
                  </a:lnTo>
                  <a:lnTo>
                    <a:pt x="2307" y="1337"/>
                  </a:lnTo>
                  <a:lnTo>
                    <a:pt x="2293" y="1350"/>
                  </a:lnTo>
                  <a:lnTo>
                    <a:pt x="2276" y="1360"/>
                  </a:lnTo>
                  <a:lnTo>
                    <a:pt x="2256" y="1365"/>
                  </a:lnTo>
                  <a:lnTo>
                    <a:pt x="2040" y="1400"/>
                  </a:lnTo>
                  <a:lnTo>
                    <a:pt x="2021" y="1462"/>
                  </a:lnTo>
                  <a:lnTo>
                    <a:pt x="1999" y="1522"/>
                  </a:lnTo>
                  <a:lnTo>
                    <a:pt x="1973" y="1579"/>
                  </a:lnTo>
                  <a:lnTo>
                    <a:pt x="1942" y="1635"/>
                  </a:lnTo>
                  <a:lnTo>
                    <a:pt x="2069" y="1816"/>
                  </a:lnTo>
                  <a:lnTo>
                    <a:pt x="2078" y="1833"/>
                  </a:lnTo>
                  <a:lnTo>
                    <a:pt x="2083" y="1852"/>
                  </a:lnTo>
                  <a:lnTo>
                    <a:pt x="2083" y="1871"/>
                  </a:lnTo>
                  <a:lnTo>
                    <a:pt x="2079" y="1890"/>
                  </a:lnTo>
                  <a:lnTo>
                    <a:pt x="2072" y="1907"/>
                  </a:lnTo>
                  <a:lnTo>
                    <a:pt x="2059" y="1923"/>
                  </a:lnTo>
                  <a:lnTo>
                    <a:pt x="1982" y="1999"/>
                  </a:lnTo>
                  <a:lnTo>
                    <a:pt x="1906" y="2075"/>
                  </a:lnTo>
                  <a:lnTo>
                    <a:pt x="1889" y="2088"/>
                  </a:lnTo>
                  <a:lnTo>
                    <a:pt x="1869" y="2096"/>
                  </a:lnTo>
                  <a:lnTo>
                    <a:pt x="1848" y="2099"/>
                  </a:lnTo>
                  <a:lnTo>
                    <a:pt x="1831" y="2097"/>
                  </a:lnTo>
                  <a:lnTo>
                    <a:pt x="1815" y="2092"/>
                  </a:lnTo>
                  <a:lnTo>
                    <a:pt x="1799" y="2083"/>
                  </a:lnTo>
                  <a:lnTo>
                    <a:pt x="1620" y="1955"/>
                  </a:lnTo>
                  <a:lnTo>
                    <a:pt x="1565" y="1985"/>
                  </a:lnTo>
                  <a:lnTo>
                    <a:pt x="1508" y="2011"/>
                  </a:lnTo>
                  <a:lnTo>
                    <a:pt x="1447" y="2033"/>
                  </a:lnTo>
                  <a:lnTo>
                    <a:pt x="1386" y="2051"/>
                  </a:lnTo>
                  <a:lnTo>
                    <a:pt x="1349" y="2269"/>
                  </a:lnTo>
                  <a:lnTo>
                    <a:pt x="1343" y="2288"/>
                  </a:lnTo>
                  <a:lnTo>
                    <a:pt x="1334" y="2305"/>
                  </a:lnTo>
                  <a:lnTo>
                    <a:pt x="1320" y="2319"/>
                  </a:lnTo>
                  <a:lnTo>
                    <a:pt x="1304" y="2329"/>
                  </a:lnTo>
                  <a:lnTo>
                    <a:pt x="1286" y="2336"/>
                  </a:lnTo>
                  <a:lnTo>
                    <a:pt x="1266" y="2338"/>
                  </a:lnTo>
                  <a:lnTo>
                    <a:pt x="1158" y="2338"/>
                  </a:lnTo>
                  <a:lnTo>
                    <a:pt x="1050" y="2337"/>
                  </a:lnTo>
                  <a:lnTo>
                    <a:pt x="1030" y="2335"/>
                  </a:lnTo>
                  <a:lnTo>
                    <a:pt x="1012" y="2327"/>
                  </a:lnTo>
                  <a:lnTo>
                    <a:pt x="996" y="2317"/>
                  </a:lnTo>
                  <a:lnTo>
                    <a:pt x="982" y="2303"/>
                  </a:lnTo>
                  <a:lnTo>
                    <a:pt x="973" y="2286"/>
                  </a:lnTo>
                  <a:lnTo>
                    <a:pt x="967" y="2267"/>
                  </a:lnTo>
                  <a:lnTo>
                    <a:pt x="933" y="2049"/>
                  </a:lnTo>
                  <a:lnTo>
                    <a:pt x="873" y="2031"/>
                  </a:lnTo>
                  <a:lnTo>
                    <a:pt x="815" y="2009"/>
                  </a:lnTo>
                  <a:lnTo>
                    <a:pt x="759" y="1983"/>
                  </a:lnTo>
                  <a:lnTo>
                    <a:pt x="704" y="1954"/>
                  </a:lnTo>
                  <a:lnTo>
                    <a:pt x="524" y="2082"/>
                  </a:lnTo>
                  <a:lnTo>
                    <a:pt x="508" y="2090"/>
                  </a:lnTo>
                  <a:lnTo>
                    <a:pt x="493" y="2095"/>
                  </a:lnTo>
                  <a:lnTo>
                    <a:pt x="476" y="2096"/>
                  </a:lnTo>
                  <a:lnTo>
                    <a:pt x="460" y="2095"/>
                  </a:lnTo>
                  <a:lnTo>
                    <a:pt x="444" y="2091"/>
                  </a:lnTo>
                  <a:lnTo>
                    <a:pt x="431" y="2084"/>
                  </a:lnTo>
                  <a:lnTo>
                    <a:pt x="417" y="2072"/>
                  </a:lnTo>
                  <a:lnTo>
                    <a:pt x="342" y="1996"/>
                  </a:lnTo>
                  <a:lnTo>
                    <a:pt x="266" y="1919"/>
                  </a:lnTo>
                  <a:lnTo>
                    <a:pt x="254" y="1904"/>
                  </a:lnTo>
                  <a:lnTo>
                    <a:pt x="245" y="1886"/>
                  </a:lnTo>
                  <a:lnTo>
                    <a:pt x="242" y="1867"/>
                  </a:lnTo>
                  <a:lnTo>
                    <a:pt x="243" y="1848"/>
                  </a:lnTo>
                  <a:lnTo>
                    <a:pt x="247" y="1829"/>
                  </a:lnTo>
                  <a:lnTo>
                    <a:pt x="257" y="1812"/>
                  </a:lnTo>
                  <a:lnTo>
                    <a:pt x="384" y="1634"/>
                  </a:lnTo>
                  <a:lnTo>
                    <a:pt x="355" y="1579"/>
                  </a:lnTo>
                  <a:lnTo>
                    <a:pt x="328" y="1521"/>
                  </a:lnTo>
                  <a:lnTo>
                    <a:pt x="305" y="1462"/>
                  </a:lnTo>
                  <a:lnTo>
                    <a:pt x="287" y="1399"/>
                  </a:lnTo>
                  <a:lnTo>
                    <a:pt x="69" y="1361"/>
                  </a:lnTo>
                  <a:lnTo>
                    <a:pt x="51" y="1356"/>
                  </a:lnTo>
                  <a:lnTo>
                    <a:pt x="34" y="1345"/>
                  </a:lnTo>
                  <a:lnTo>
                    <a:pt x="20" y="1332"/>
                  </a:lnTo>
                  <a:lnTo>
                    <a:pt x="9" y="1317"/>
                  </a:lnTo>
                  <a:lnTo>
                    <a:pt x="2" y="1298"/>
                  </a:lnTo>
                  <a:lnTo>
                    <a:pt x="0" y="1278"/>
                  </a:lnTo>
                  <a:lnTo>
                    <a:pt x="1" y="1169"/>
                  </a:lnTo>
                  <a:lnTo>
                    <a:pt x="2" y="1059"/>
                  </a:lnTo>
                  <a:lnTo>
                    <a:pt x="4" y="1039"/>
                  </a:lnTo>
                  <a:lnTo>
                    <a:pt x="11" y="1021"/>
                  </a:lnTo>
                  <a:lnTo>
                    <a:pt x="22" y="1005"/>
                  </a:lnTo>
                  <a:lnTo>
                    <a:pt x="36" y="993"/>
                  </a:lnTo>
                  <a:lnTo>
                    <a:pt x="53" y="983"/>
                  </a:lnTo>
                  <a:lnTo>
                    <a:pt x="72" y="977"/>
                  </a:lnTo>
                  <a:lnTo>
                    <a:pt x="286" y="941"/>
                  </a:lnTo>
                  <a:lnTo>
                    <a:pt x="304" y="880"/>
                  </a:lnTo>
                  <a:lnTo>
                    <a:pt x="325" y="820"/>
                  </a:lnTo>
                  <a:lnTo>
                    <a:pt x="352" y="762"/>
                  </a:lnTo>
                  <a:lnTo>
                    <a:pt x="382" y="707"/>
                  </a:lnTo>
                  <a:lnTo>
                    <a:pt x="254" y="525"/>
                  </a:lnTo>
                  <a:lnTo>
                    <a:pt x="244" y="507"/>
                  </a:lnTo>
                  <a:lnTo>
                    <a:pt x="239" y="489"/>
                  </a:lnTo>
                  <a:lnTo>
                    <a:pt x="239" y="470"/>
                  </a:lnTo>
                  <a:lnTo>
                    <a:pt x="243" y="451"/>
                  </a:lnTo>
                  <a:lnTo>
                    <a:pt x="251" y="433"/>
                  </a:lnTo>
                  <a:lnTo>
                    <a:pt x="263" y="418"/>
                  </a:lnTo>
                  <a:lnTo>
                    <a:pt x="340" y="342"/>
                  </a:lnTo>
                  <a:lnTo>
                    <a:pt x="416" y="266"/>
                  </a:lnTo>
                  <a:lnTo>
                    <a:pt x="434" y="252"/>
                  </a:lnTo>
                  <a:lnTo>
                    <a:pt x="454" y="245"/>
                  </a:lnTo>
                  <a:lnTo>
                    <a:pt x="475" y="241"/>
                  </a:lnTo>
                  <a:lnTo>
                    <a:pt x="492" y="244"/>
                  </a:lnTo>
                  <a:lnTo>
                    <a:pt x="507" y="249"/>
                  </a:lnTo>
                  <a:lnTo>
                    <a:pt x="523" y="257"/>
                  </a:lnTo>
                  <a:lnTo>
                    <a:pt x="699" y="386"/>
                  </a:lnTo>
                  <a:lnTo>
                    <a:pt x="754" y="357"/>
                  </a:lnTo>
                  <a:lnTo>
                    <a:pt x="812" y="330"/>
                  </a:lnTo>
                  <a:lnTo>
                    <a:pt x="871" y="308"/>
                  </a:lnTo>
                  <a:lnTo>
                    <a:pt x="933" y="289"/>
                  </a:lnTo>
                  <a:lnTo>
                    <a:pt x="971" y="70"/>
                  </a:lnTo>
                  <a:lnTo>
                    <a:pt x="976" y="51"/>
                  </a:lnTo>
                  <a:lnTo>
                    <a:pt x="986" y="34"/>
                  </a:lnTo>
                  <a:lnTo>
                    <a:pt x="999" y="20"/>
                  </a:lnTo>
                  <a:lnTo>
                    <a:pt x="1015" y="10"/>
                  </a:lnTo>
                  <a:lnTo>
                    <a:pt x="1033" y="3"/>
                  </a:lnTo>
                  <a:lnTo>
                    <a:pt x="1053" y="0"/>
                  </a:lnTo>
                  <a:close/>
                </a:path>
              </a:pathLst>
            </a:custGeom>
            <a:grpFill/>
            <a:ln w="0">
              <a:solidFill>
                <a:schemeClr val="accent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10">
              <a:extLst>
                <a:ext uri="{FF2B5EF4-FFF2-40B4-BE49-F238E27FC236}">
                  <a16:creationId xmlns:a16="http://schemas.microsoft.com/office/drawing/2014/main" id="{700CAFB3-CE0E-11F0-C988-4CA7A889B828}"/>
                </a:ext>
              </a:extLst>
            </p:cNvPr>
            <p:cNvSpPr>
              <a:spLocks/>
            </p:cNvSpPr>
            <p:nvPr/>
          </p:nvSpPr>
          <p:spPr bwMode="auto">
            <a:xfrm>
              <a:off x="11720513" y="506413"/>
              <a:ext cx="90488" cy="44450"/>
            </a:xfrm>
            <a:custGeom>
              <a:avLst/>
              <a:gdLst>
                <a:gd name="T0" fmla="*/ 697 w 1024"/>
                <a:gd name="T1" fmla="*/ 3 h 492"/>
                <a:gd name="T2" fmla="*/ 713 w 1024"/>
                <a:gd name="T3" fmla="*/ 13 h 492"/>
                <a:gd name="T4" fmla="*/ 744 w 1024"/>
                <a:gd name="T5" fmla="*/ 31 h 492"/>
                <a:gd name="T6" fmla="*/ 786 w 1024"/>
                <a:gd name="T7" fmla="*/ 53 h 492"/>
                <a:gd name="T8" fmla="*/ 838 w 1024"/>
                <a:gd name="T9" fmla="*/ 77 h 492"/>
                <a:gd name="T10" fmla="*/ 898 w 1024"/>
                <a:gd name="T11" fmla="*/ 99 h 492"/>
                <a:gd name="T12" fmla="*/ 951 w 1024"/>
                <a:gd name="T13" fmla="*/ 116 h 492"/>
                <a:gd name="T14" fmla="*/ 985 w 1024"/>
                <a:gd name="T15" fmla="*/ 139 h 492"/>
                <a:gd name="T16" fmla="*/ 1007 w 1024"/>
                <a:gd name="T17" fmla="*/ 172 h 492"/>
                <a:gd name="T18" fmla="*/ 1020 w 1024"/>
                <a:gd name="T19" fmla="*/ 209 h 492"/>
                <a:gd name="T20" fmla="*/ 988 w 1024"/>
                <a:gd name="T21" fmla="*/ 273 h 492"/>
                <a:gd name="T22" fmla="*/ 907 w 1024"/>
                <a:gd name="T23" fmla="*/ 352 h 492"/>
                <a:gd name="T24" fmla="*/ 812 w 1024"/>
                <a:gd name="T25" fmla="*/ 415 h 492"/>
                <a:gd name="T26" fmla="*/ 708 w 1024"/>
                <a:gd name="T27" fmla="*/ 460 h 492"/>
                <a:gd name="T28" fmla="*/ 606 w 1024"/>
                <a:gd name="T29" fmla="*/ 484 h 492"/>
                <a:gd name="T30" fmla="*/ 510 w 1024"/>
                <a:gd name="T31" fmla="*/ 492 h 492"/>
                <a:gd name="T32" fmla="*/ 388 w 1024"/>
                <a:gd name="T33" fmla="*/ 481 h 492"/>
                <a:gd name="T34" fmla="*/ 274 w 1024"/>
                <a:gd name="T35" fmla="*/ 447 h 492"/>
                <a:gd name="T36" fmla="*/ 169 w 1024"/>
                <a:gd name="T37" fmla="*/ 393 h 492"/>
                <a:gd name="T38" fmla="*/ 78 w 1024"/>
                <a:gd name="T39" fmla="*/ 321 h 492"/>
                <a:gd name="T40" fmla="*/ 0 w 1024"/>
                <a:gd name="T41" fmla="*/ 232 h 492"/>
                <a:gd name="T42" fmla="*/ 8 w 1024"/>
                <a:gd name="T43" fmla="*/ 193 h 492"/>
                <a:gd name="T44" fmla="*/ 26 w 1024"/>
                <a:gd name="T45" fmla="*/ 157 h 492"/>
                <a:gd name="T46" fmla="*/ 53 w 1024"/>
                <a:gd name="T47" fmla="*/ 127 h 492"/>
                <a:gd name="T48" fmla="*/ 94 w 1024"/>
                <a:gd name="T49" fmla="*/ 108 h 492"/>
                <a:gd name="T50" fmla="*/ 156 w 1024"/>
                <a:gd name="T51" fmla="*/ 89 h 492"/>
                <a:gd name="T52" fmla="*/ 213 w 1024"/>
                <a:gd name="T53" fmla="*/ 66 h 492"/>
                <a:gd name="T54" fmla="*/ 261 w 1024"/>
                <a:gd name="T55" fmla="*/ 43 h 492"/>
                <a:gd name="T56" fmla="*/ 298 w 1024"/>
                <a:gd name="T57" fmla="*/ 22 h 492"/>
                <a:gd name="T58" fmla="*/ 321 w 1024"/>
                <a:gd name="T59" fmla="*/ 7 h 492"/>
                <a:gd name="T60" fmla="*/ 329 w 1024"/>
                <a:gd name="T61" fmla="*/ 1 h 492"/>
                <a:gd name="T62" fmla="*/ 440 w 1024"/>
                <a:gd name="T63" fmla="*/ 352 h 492"/>
                <a:gd name="T64" fmla="*/ 467 w 1024"/>
                <a:gd name="T65" fmla="*/ 203 h 492"/>
                <a:gd name="T66" fmla="*/ 447 w 1024"/>
                <a:gd name="T67" fmla="*/ 160 h 492"/>
                <a:gd name="T68" fmla="*/ 442 w 1024"/>
                <a:gd name="T69" fmla="*/ 130 h 492"/>
                <a:gd name="T70" fmla="*/ 447 w 1024"/>
                <a:gd name="T71" fmla="*/ 108 h 492"/>
                <a:gd name="T72" fmla="*/ 461 w 1024"/>
                <a:gd name="T73" fmla="*/ 94 h 492"/>
                <a:gd name="T74" fmla="*/ 478 w 1024"/>
                <a:gd name="T75" fmla="*/ 85 h 492"/>
                <a:gd name="T76" fmla="*/ 494 w 1024"/>
                <a:gd name="T77" fmla="*/ 82 h 492"/>
                <a:gd name="T78" fmla="*/ 507 w 1024"/>
                <a:gd name="T79" fmla="*/ 81 h 492"/>
                <a:gd name="T80" fmla="*/ 512 w 1024"/>
                <a:gd name="T81" fmla="*/ 81 h 492"/>
                <a:gd name="T82" fmla="*/ 518 w 1024"/>
                <a:gd name="T83" fmla="*/ 81 h 492"/>
                <a:gd name="T84" fmla="*/ 530 w 1024"/>
                <a:gd name="T85" fmla="*/ 82 h 492"/>
                <a:gd name="T86" fmla="*/ 547 w 1024"/>
                <a:gd name="T87" fmla="*/ 85 h 492"/>
                <a:gd name="T88" fmla="*/ 564 w 1024"/>
                <a:gd name="T89" fmla="*/ 94 h 492"/>
                <a:gd name="T90" fmla="*/ 577 w 1024"/>
                <a:gd name="T91" fmla="*/ 108 h 492"/>
                <a:gd name="T92" fmla="*/ 583 w 1024"/>
                <a:gd name="T93" fmla="*/ 130 h 492"/>
                <a:gd name="T94" fmla="*/ 578 w 1024"/>
                <a:gd name="T95" fmla="*/ 160 h 492"/>
                <a:gd name="T96" fmla="*/ 558 w 1024"/>
                <a:gd name="T97" fmla="*/ 203 h 492"/>
                <a:gd name="T98" fmla="*/ 584 w 1024"/>
                <a:gd name="T99" fmla="*/ 351 h 492"/>
                <a:gd name="T100" fmla="*/ 597 w 1024"/>
                <a:gd name="T101" fmla="*/ 309 h 492"/>
                <a:gd name="T102" fmla="*/ 694 w 1024"/>
                <a:gd name="T10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24" h="492">
                  <a:moveTo>
                    <a:pt x="694" y="0"/>
                  </a:moveTo>
                  <a:lnTo>
                    <a:pt x="697" y="3"/>
                  </a:lnTo>
                  <a:lnTo>
                    <a:pt x="703" y="7"/>
                  </a:lnTo>
                  <a:lnTo>
                    <a:pt x="713" y="13"/>
                  </a:lnTo>
                  <a:lnTo>
                    <a:pt x="727" y="22"/>
                  </a:lnTo>
                  <a:lnTo>
                    <a:pt x="744" y="31"/>
                  </a:lnTo>
                  <a:lnTo>
                    <a:pt x="764" y="42"/>
                  </a:lnTo>
                  <a:lnTo>
                    <a:pt x="786" y="53"/>
                  </a:lnTo>
                  <a:lnTo>
                    <a:pt x="811" y="65"/>
                  </a:lnTo>
                  <a:lnTo>
                    <a:pt x="838" y="77"/>
                  </a:lnTo>
                  <a:lnTo>
                    <a:pt x="867" y="88"/>
                  </a:lnTo>
                  <a:lnTo>
                    <a:pt x="898" y="99"/>
                  </a:lnTo>
                  <a:lnTo>
                    <a:pt x="929" y="107"/>
                  </a:lnTo>
                  <a:lnTo>
                    <a:pt x="951" y="116"/>
                  </a:lnTo>
                  <a:lnTo>
                    <a:pt x="969" y="126"/>
                  </a:lnTo>
                  <a:lnTo>
                    <a:pt x="985" y="139"/>
                  </a:lnTo>
                  <a:lnTo>
                    <a:pt x="997" y="155"/>
                  </a:lnTo>
                  <a:lnTo>
                    <a:pt x="1007" y="172"/>
                  </a:lnTo>
                  <a:lnTo>
                    <a:pt x="1014" y="190"/>
                  </a:lnTo>
                  <a:lnTo>
                    <a:pt x="1020" y="209"/>
                  </a:lnTo>
                  <a:lnTo>
                    <a:pt x="1024" y="228"/>
                  </a:lnTo>
                  <a:lnTo>
                    <a:pt x="988" y="273"/>
                  </a:lnTo>
                  <a:lnTo>
                    <a:pt x="949" y="315"/>
                  </a:lnTo>
                  <a:lnTo>
                    <a:pt x="907" y="352"/>
                  </a:lnTo>
                  <a:lnTo>
                    <a:pt x="861" y="386"/>
                  </a:lnTo>
                  <a:lnTo>
                    <a:pt x="812" y="415"/>
                  </a:lnTo>
                  <a:lnTo>
                    <a:pt x="762" y="440"/>
                  </a:lnTo>
                  <a:lnTo>
                    <a:pt x="708" y="460"/>
                  </a:lnTo>
                  <a:lnTo>
                    <a:pt x="652" y="476"/>
                  </a:lnTo>
                  <a:lnTo>
                    <a:pt x="606" y="484"/>
                  </a:lnTo>
                  <a:lnTo>
                    <a:pt x="559" y="490"/>
                  </a:lnTo>
                  <a:lnTo>
                    <a:pt x="510" y="492"/>
                  </a:lnTo>
                  <a:lnTo>
                    <a:pt x="449" y="489"/>
                  </a:lnTo>
                  <a:lnTo>
                    <a:pt x="388" y="481"/>
                  </a:lnTo>
                  <a:lnTo>
                    <a:pt x="330" y="466"/>
                  </a:lnTo>
                  <a:lnTo>
                    <a:pt x="274" y="447"/>
                  </a:lnTo>
                  <a:lnTo>
                    <a:pt x="221" y="422"/>
                  </a:lnTo>
                  <a:lnTo>
                    <a:pt x="169" y="393"/>
                  </a:lnTo>
                  <a:lnTo>
                    <a:pt x="122" y="359"/>
                  </a:lnTo>
                  <a:lnTo>
                    <a:pt x="78" y="321"/>
                  </a:lnTo>
                  <a:lnTo>
                    <a:pt x="36" y="279"/>
                  </a:lnTo>
                  <a:lnTo>
                    <a:pt x="0" y="232"/>
                  </a:lnTo>
                  <a:lnTo>
                    <a:pt x="3" y="212"/>
                  </a:lnTo>
                  <a:lnTo>
                    <a:pt x="8" y="193"/>
                  </a:lnTo>
                  <a:lnTo>
                    <a:pt x="16" y="175"/>
                  </a:lnTo>
                  <a:lnTo>
                    <a:pt x="26" y="157"/>
                  </a:lnTo>
                  <a:lnTo>
                    <a:pt x="39" y="141"/>
                  </a:lnTo>
                  <a:lnTo>
                    <a:pt x="53" y="127"/>
                  </a:lnTo>
                  <a:lnTo>
                    <a:pt x="72" y="117"/>
                  </a:lnTo>
                  <a:lnTo>
                    <a:pt x="94" y="108"/>
                  </a:lnTo>
                  <a:lnTo>
                    <a:pt x="127" y="100"/>
                  </a:lnTo>
                  <a:lnTo>
                    <a:pt x="156" y="89"/>
                  </a:lnTo>
                  <a:lnTo>
                    <a:pt x="186" y="78"/>
                  </a:lnTo>
                  <a:lnTo>
                    <a:pt x="213" y="66"/>
                  </a:lnTo>
                  <a:lnTo>
                    <a:pt x="238" y="54"/>
                  </a:lnTo>
                  <a:lnTo>
                    <a:pt x="261" y="43"/>
                  </a:lnTo>
                  <a:lnTo>
                    <a:pt x="281" y="32"/>
                  </a:lnTo>
                  <a:lnTo>
                    <a:pt x="298" y="22"/>
                  </a:lnTo>
                  <a:lnTo>
                    <a:pt x="310" y="13"/>
                  </a:lnTo>
                  <a:lnTo>
                    <a:pt x="321" y="7"/>
                  </a:lnTo>
                  <a:lnTo>
                    <a:pt x="327" y="3"/>
                  </a:lnTo>
                  <a:lnTo>
                    <a:pt x="329" y="1"/>
                  </a:lnTo>
                  <a:lnTo>
                    <a:pt x="426" y="310"/>
                  </a:lnTo>
                  <a:lnTo>
                    <a:pt x="440" y="352"/>
                  </a:lnTo>
                  <a:lnTo>
                    <a:pt x="484" y="228"/>
                  </a:lnTo>
                  <a:lnTo>
                    <a:pt x="467" y="203"/>
                  </a:lnTo>
                  <a:lnTo>
                    <a:pt x="454" y="180"/>
                  </a:lnTo>
                  <a:lnTo>
                    <a:pt x="447" y="160"/>
                  </a:lnTo>
                  <a:lnTo>
                    <a:pt x="442" y="144"/>
                  </a:lnTo>
                  <a:lnTo>
                    <a:pt x="442" y="130"/>
                  </a:lnTo>
                  <a:lnTo>
                    <a:pt x="443" y="118"/>
                  </a:lnTo>
                  <a:lnTo>
                    <a:pt x="447" y="108"/>
                  </a:lnTo>
                  <a:lnTo>
                    <a:pt x="453" y="100"/>
                  </a:lnTo>
                  <a:lnTo>
                    <a:pt x="461" y="94"/>
                  </a:lnTo>
                  <a:lnTo>
                    <a:pt x="469" y="89"/>
                  </a:lnTo>
                  <a:lnTo>
                    <a:pt x="478" y="85"/>
                  </a:lnTo>
                  <a:lnTo>
                    <a:pt x="486" y="83"/>
                  </a:lnTo>
                  <a:lnTo>
                    <a:pt x="494" y="82"/>
                  </a:lnTo>
                  <a:lnTo>
                    <a:pt x="501" y="81"/>
                  </a:lnTo>
                  <a:lnTo>
                    <a:pt x="507" y="81"/>
                  </a:lnTo>
                  <a:lnTo>
                    <a:pt x="510" y="81"/>
                  </a:lnTo>
                  <a:lnTo>
                    <a:pt x="512" y="81"/>
                  </a:lnTo>
                  <a:lnTo>
                    <a:pt x="513" y="81"/>
                  </a:lnTo>
                  <a:lnTo>
                    <a:pt x="518" y="81"/>
                  </a:lnTo>
                  <a:lnTo>
                    <a:pt x="523" y="81"/>
                  </a:lnTo>
                  <a:lnTo>
                    <a:pt x="530" y="82"/>
                  </a:lnTo>
                  <a:lnTo>
                    <a:pt x="538" y="83"/>
                  </a:lnTo>
                  <a:lnTo>
                    <a:pt x="547" y="85"/>
                  </a:lnTo>
                  <a:lnTo>
                    <a:pt x="555" y="89"/>
                  </a:lnTo>
                  <a:lnTo>
                    <a:pt x="564" y="94"/>
                  </a:lnTo>
                  <a:lnTo>
                    <a:pt x="571" y="100"/>
                  </a:lnTo>
                  <a:lnTo>
                    <a:pt x="577" y="108"/>
                  </a:lnTo>
                  <a:lnTo>
                    <a:pt x="581" y="118"/>
                  </a:lnTo>
                  <a:lnTo>
                    <a:pt x="583" y="130"/>
                  </a:lnTo>
                  <a:lnTo>
                    <a:pt x="582" y="144"/>
                  </a:lnTo>
                  <a:lnTo>
                    <a:pt x="578" y="160"/>
                  </a:lnTo>
                  <a:lnTo>
                    <a:pt x="569" y="180"/>
                  </a:lnTo>
                  <a:lnTo>
                    <a:pt x="558" y="203"/>
                  </a:lnTo>
                  <a:lnTo>
                    <a:pt x="541" y="228"/>
                  </a:lnTo>
                  <a:lnTo>
                    <a:pt x="584" y="351"/>
                  </a:lnTo>
                  <a:lnTo>
                    <a:pt x="597" y="308"/>
                  </a:lnTo>
                  <a:lnTo>
                    <a:pt x="597" y="309"/>
                  </a:lnTo>
                  <a:lnTo>
                    <a:pt x="612" y="261"/>
                  </a:lnTo>
                  <a:lnTo>
                    <a:pt x="694" y="0"/>
                  </a:lnTo>
                  <a:close/>
                </a:path>
              </a:pathLst>
            </a:custGeom>
            <a:grpFill/>
            <a:ln w="0">
              <a:solidFill>
                <a:schemeClr val="accent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11">
              <a:extLst>
                <a:ext uri="{FF2B5EF4-FFF2-40B4-BE49-F238E27FC236}">
                  <a16:creationId xmlns:a16="http://schemas.microsoft.com/office/drawing/2014/main" id="{103FDAD8-AD5B-E9C2-6DE2-F1892C9C7874}"/>
                </a:ext>
              </a:extLst>
            </p:cNvPr>
            <p:cNvSpPr>
              <a:spLocks noEditPoints="1"/>
            </p:cNvSpPr>
            <p:nvPr/>
          </p:nvSpPr>
          <p:spPr bwMode="auto">
            <a:xfrm>
              <a:off x="11563350" y="503238"/>
              <a:ext cx="123825" cy="125413"/>
            </a:xfrm>
            <a:custGeom>
              <a:avLst/>
              <a:gdLst>
                <a:gd name="T0" fmla="*/ 606 w 1413"/>
                <a:gd name="T1" fmla="*/ 439 h 1420"/>
                <a:gd name="T2" fmla="*/ 504 w 1413"/>
                <a:gd name="T3" fmla="*/ 503 h 1420"/>
                <a:gd name="T4" fmla="*/ 438 w 1413"/>
                <a:gd name="T5" fmla="*/ 604 h 1420"/>
                <a:gd name="T6" fmla="*/ 418 w 1413"/>
                <a:gd name="T7" fmla="*/ 730 h 1420"/>
                <a:gd name="T8" fmla="*/ 453 w 1413"/>
                <a:gd name="T9" fmla="*/ 847 h 1420"/>
                <a:gd name="T10" fmla="*/ 530 w 1413"/>
                <a:gd name="T11" fmla="*/ 939 h 1420"/>
                <a:gd name="T12" fmla="*/ 640 w 1413"/>
                <a:gd name="T13" fmla="*/ 992 h 1420"/>
                <a:gd name="T14" fmla="*/ 766 w 1413"/>
                <a:gd name="T15" fmla="*/ 993 h 1420"/>
                <a:gd name="T16" fmla="*/ 877 w 1413"/>
                <a:gd name="T17" fmla="*/ 944 h 1420"/>
                <a:gd name="T18" fmla="*/ 957 w 1413"/>
                <a:gd name="T19" fmla="*/ 854 h 1420"/>
                <a:gd name="T20" fmla="*/ 993 w 1413"/>
                <a:gd name="T21" fmla="*/ 734 h 1420"/>
                <a:gd name="T22" fmla="*/ 976 w 1413"/>
                <a:gd name="T23" fmla="*/ 610 h 1420"/>
                <a:gd name="T24" fmla="*/ 912 w 1413"/>
                <a:gd name="T25" fmla="*/ 508 h 1420"/>
                <a:gd name="T26" fmla="*/ 812 w 1413"/>
                <a:gd name="T27" fmla="*/ 440 h 1420"/>
                <a:gd name="T28" fmla="*/ 686 w 1413"/>
                <a:gd name="T29" fmla="*/ 421 h 1420"/>
                <a:gd name="T30" fmla="*/ 819 w 1413"/>
                <a:gd name="T31" fmla="*/ 10 h 1420"/>
                <a:gd name="T32" fmla="*/ 910 w 1413"/>
                <a:gd name="T33" fmla="*/ 34 h 1420"/>
                <a:gd name="T34" fmla="*/ 926 w 1413"/>
                <a:gd name="T35" fmla="*/ 72 h 1420"/>
                <a:gd name="T36" fmla="*/ 1018 w 1413"/>
                <a:gd name="T37" fmla="*/ 256 h 1420"/>
                <a:gd name="T38" fmla="*/ 1195 w 1413"/>
                <a:gd name="T39" fmla="*/ 225 h 1420"/>
                <a:gd name="T40" fmla="*/ 1234 w 1413"/>
                <a:gd name="T41" fmla="*/ 235 h 1420"/>
                <a:gd name="T42" fmla="*/ 1318 w 1413"/>
                <a:gd name="T43" fmla="*/ 352 h 1420"/>
                <a:gd name="T44" fmla="*/ 1325 w 1413"/>
                <a:gd name="T45" fmla="*/ 392 h 1420"/>
                <a:gd name="T46" fmla="*/ 1218 w 1413"/>
                <a:gd name="T47" fmla="*/ 512 h 1420"/>
                <a:gd name="T48" fmla="*/ 1253 w 1413"/>
                <a:gd name="T49" fmla="*/ 662 h 1420"/>
                <a:gd name="T50" fmla="*/ 1401 w 1413"/>
                <a:gd name="T51" fmla="*/ 721 h 1420"/>
                <a:gd name="T52" fmla="*/ 1413 w 1413"/>
                <a:gd name="T53" fmla="*/ 762 h 1420"/>
                <a:gd name="T54" fmla="*/ 1386 w 1413"/>
                <a:gd name="T55" fmla="*/ 906 h 1420"/>
                <a:gd name="T56" fmla="*/ 1356 w 1413"/>
                <a:gd name="T57" fmla="*/ 932 h 1420"/>
                <a:gd name="T58" fmla="*/ 1184 w 1413"/>
                <a:gd name="T59" fmla="*/ 981 h 1420"/>
                <a:gd name="T60" fmla="*/ 1184 w 1413"/>
                <a:gd name="T61" fmla="*/ 1186 h 1420"/>
                <a:gd name="T62" fmla="*/ 1186 w 1413"/>
                <a:gd name="T63" fmla="*/ 1227 h 1420"/>
                <a:gd name="T64" fmla="*/ 1117 w 1413"/>
                <a:gd name="T65" fmla="*/ 1288 h 1420"/>
                <a:gd name="T66" fmla="*/ 1039 w 1413"/>
                <a:gd name="T67" fmla="*/ 1335 h 1420"/>
                <a:gd name="T68" fmla="*/ 999 w 1413"/>
                <a:gd name="T69" fmla="*/ 1320 h 1420"/>
                <a:gd name="T70" fmla="*/ 806 w 1413"/>
                <a:gd name="T71" fmla="*/ 1253 h 1420"/>
                <a:gd name="T72" fmla="*/ 705 w 1413"/>
                <a:gd name="T73" fmla="*/ 1399 h 1420"/>
                <a:gd name="T74" fmla="*/ 670 w 1413"/>
                <a:gd name="T75" fmla="*/ 1420 h 1420"/>
                <a:gd name="T76" fmla="*/ 526 w 1413"/>
                <a:gd name="T77" fmla="*/ 1398 h 1420"/>
                <a:gd name="T78" fmla="*/ 492 w 1413"/>
                <a:gd name="T79" fmla="*/ 1375 h 1420"/>
                <a:gd name="T80" fmla="*/ 483 w 1413"/>
                <a:gd name="T81" fmla="*/ 1215 h 1420"/>
                <a:gd name="T82" fmla="*/ 357 w 1413"/>
                <a:gd name="T83" fmla="*/ 1134 h 1420"/>
                <a:gd name="T84" fmla="*/ 205 w 1413"/>
                <a:gd name="T85" fmla="*/ 1198 h 1420"/>
                <a:gd name="T86" fmla="*/ 173 w 1413"/>
                <a:gd name="T87" fmla="*/ 1178 h 1420"/>
                <a:gd name="T88" fmla="*/ 91 w 1413"/>
                <a:gd name="T89" fmla="*/ 1058 h 1420"/>
                <a:gd name="T90" fmla="*/ 95 w 1413"/>
                <a:gd name="T91" fmla="*/ 1017 h 1420"/>
                <a:gd name="T92" fmla="*/ 180 w 1413"/>
                <a:gd name="T93" fmla="*/ 863 h 1420"/>
                <a:gd name="T94" fmla="*/ 35 w 1413"/>
                <a:gd name="T95" fmla="*/ 716 h 1420"/>
                <a:gd name="T96" fmla="*/ 4 w 1413"/>
                <a:gd name="T97" fmla="*/ 688 h 1420"/>
                <a:gd name="T98" fmla="*/ 12 w 1413"/>
                <a:gd name="T99" fmla="*/ 594 h 1420"/>
                <a:gd name="T100" fmla="*/ 35 w 1413"/>
                <a:gd name="T101" fmla="*/ 503 h 1420"/>
                <a:gd name="T102" fmla="*/ 73 w 1413"/>
                <a:gd name="T103" fmla="*/ 487 h 1420"/>
                <a:gd name="T104" fmla="*/ 254 w 1413"/>
                <a:gd name="T105" fmla="*/ 397 h 1420"/>
                <a:gd name="T106" fmla="*/ 221 w 1413"/>
                <a:gd name="T107" fmla="*/ 221 h 1420"/>
                <a:gd name="T108" fmla="*/ 231 w 1413"/>
                <a:gd name="T109" fmla="*/ 182 h 1420"/>
                <a:gd name="T110" fmla="*/ 360 w 1413"/>
                <a:gd name="T111" fmla="*/ 90 h 1420"/>
                <a:gd name="T112" fmla="*/ 400 w 1413"/>
                <a:gd name="T113" fmla="*/ 92 h 1420"/>
                <a:gd name="T114" fmla="*/ 553 w 1413"/>
                <a:gd name="T115" fmla="*/ 180 h 1420"/>
                <a:gd name="T116" fmla="*/ 698 w 1413"/>
                <a:gd name="T117" fmla="*/ 34 h 1420"/>
                <a:gd name="T118" fmla="*/ 726 w 1413"/>
                <a:gd name="T119" fmla="*/ 3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13" h="1420">
                  <a:moveTo>
                    <a:pt x="686" y="421"/>
                  </a:moveTo>
                  <a:lnTo>
                    <a:pt x="645" y="427"/>
                  </a:lnTo>
                  <a:lnTo>
                    <a:pt x="606" y="439"/>
                  </a:lnTo>
                  <a:lnTo>
                    <a:pt x="570" y="455"/>
                  </a:lnTo>
                  <a:lnTo>
                    <a:pt x="535" y="477"/>
                  </a:lnTo>
                  <a:lnTo>
                    <a:pt x="504" y="503"/>
                  </a:lnTo>
                  <a:lnTo>
                    <a:pt x="478" y="533"/>
                  </a:lnTo>
                  <a:lnTo>
                    <a:pt x="455" y="567"/>
                  </a:lnTo>
                  <a:lnTo>
                    <a:pt x="438" y="604"/>
                  </a:lnTo>
                  <a:lnTo>
                    <a:pt x="425" y="644"/>
                  </a:lnTo>
                  <a:lnTo>
                    <a:pt x="419" y="687"/>
                  </a:lnTo>
                  <a:lnTo>
                    <a:pt x="418" y="730"/>
                  </a:lnTo>
                  <a:lnTo>
                    <a:pt x="424" y="771"/>
                  </a:lnTo>
                  <a:lnTo>
                    <a:pt x="436" y="810"/>
                  </a:lnTo>
                  <a:lnTo>
                    <a:pt x="453" y="847"/>
                  </a:lnTo>
                  <a:lnTo>
                    <a:pt x="474" y="881"/>
                  </a:lnTo>
                  <a:lnTo>
                    <a:pt x="500" y="913"/>
                  </a:lnTo>
                  <a:lnTo>
                    <a:pt x="530" y="939"/>
                  </a:lnTo>
                  <a:lnTo>
                    <a:pt x="563" y="962"/>
                  </a:lnTo>
                  <a:lnTo>
                    <a:pt x="600" y="980"/>
                  </a:lnTo>
                  <a:lnTo>
                    <a:pt x="640" y="992"/>
                  </a:lnTo>
                  <a:lnTo>
                    <a:pt x="682" y="999"/>
                  </a:lnTo>
                  <a:lnTo>
                    <a:pt x="725" y="999"/>
                  </a:lnTo>
                  <a:lnTo>
                    <a:pt x="766" y="993"/>
                  </a:lnTo>
                  <a:lnTo>
                    <a:pt x="805" y="982"/>
                  </a:lnTo>
                  <a:lnTo>
                    <a:pt x="842" y="965"/>
                  </a:lnTo>
                  <a:lnTo>
                    <a:pt x="877" y="944"/>
                  </a:lnTo>
                  <a:lnTo>
                    <a:pt x="907" y="917"/>
                  </a:lnTo>
                  <a:lnTo>
                    <a:pt x="934" y="888"/>
                  </a:lnTo>
                  <a:lnTo>
                    <a:pt x="957" y="854"/>
                  </a:lnTo>
                  <a:lnTo>
                    <a:pt x="974" y="817"/>
                  </a:lnTo>
                  <a:lnTo>
                    <a:pt x="986" y="776"/>
                  </a:lnTo>
                  <a:lnTo>
                    <a:pt x="993" y="734"/>
                  </a:lnTo>
                  <a:lnTo>
                    <a:pt x="994" y="691"/>
                  </a:lnTo>
                  <a:lnTo>
                    <a:pt x="987" y="649"/>
                  </a:lnTo>
                  <a:lnTo>
                    <a:pt x="976" y="610"/>
                  </a:lnTo>
                  <a:lnTo>
                    <a:pt x="960" y="573"/>
                  </a:lnTo>
                  <a:lnTo>
                    <a:pt x="938" y="538"/>
                  </a:lnTo>
                  <a:lnTo>
                    <a:pt x="912" y="508"/>
                  </a:lnTo>
                  <a:lnTo>
                    <a:pt x="882" y="481"/>
                  </a:lnTo>
                  <a:lnTo>
                    <a:pt x="848" y="458"/>
                  </a:lnTo>
                  <a:lnTo>
                    <a:pt x="812" y="440"/>
                  </a:lnTo>
                  <a:lnTo>
                    <a:pt x="772" y="428"/>
                  </a:lnTo>
                  <a:lnTo>
                    <a:pt x="730" y="422"/>
                  </a:lnTo>
                  <a:lnTo>
                    <a:pt x="686" y="421"/>
                  </a:lnTo>
                  <a:close/>
                  <a:moveTo>
                    <a:pt x="740" y="0"/>
                  </a:moveTo>
                  <a:lnTo>
                    <a:pt x="754" y="0"/>
                  </a:lnTo>
                  <a:lnTo>
                    <a:pt x="819" y="10"/>
                  </a:lnTo>
                  <a:lnTo>
                    <a:pt x="884" y="21"/>
                  </a:lnTo>
                  <a:lnTo>
                    <a:pt x="898" y="26"/>
                  </a:lnTo>
                  <a:lnTo>
                    <a:pt x="910" y="34"/>
                  </a:lnTo>
                  <a:lnTo>
                    <a:pt x="918" y="44"/>
                  </a:lnTo>
                  <a:lnTo>
                    <a:pt x="924" y="57"/>
                  </a:lnTo>
                  <a:lnTo>
                    <a:pt x="926" y="72"/>
                  </a:lnTo>
                  <a:lnTo>
                    <a:pt x="926" y="204"/>
                  </a:lnTo>
                  <a:lnTo>
                    <a:pt x="974" y="227"/>
                  </a:lnTo>
                  <a:lnTo>
                    <a:pt x="1018" y="256"/>
                  </a:lnTo>
                  <a:lnTo>
                    <a:pt x="1060" y="288"/>
                  </a:lnTo>
                  <a:lnTo>
                    <a:pt x="1180" y="229"/>
                  </a:lnTo>
                  <a:lnTo>
                    <a:pt x="1195" y="225"/>
                  </a:lnTo>
                  <a:lnTo>
                    <a:pt x="1210" y="225"/>
                  </a:lnTo>
                  <a:lnTo>
                    <a:pt x="1222" y="228"/>
                  </a:lnTo>
                  <a:lnTo>
                    <a:pt x="1234" y="235"/>
                  </a:lnTo>
                  <a:lnTo>
                    <a:pt x="1242" y="245"/>
                  </a:lnTo>
                  <a:lnTo>
                    <a:pt x="1280" y="298"/>
                  </a:lnTo>
                  <a:lnTo>
                    <a:pt x="1318" y="352"/>
                  </a:lnTo>
                  <a:lnTo>
                    <a:pt x="1324" y="365"/>
                  </a:lnTo>
                  <a:lnTo>
                    <a:pt x="1327" y="379"/>
                  </a:lnTo>
                  <a:lnTo>
                    <a:pt x="1325" y="392"/>
                  </a:lnTo>
                  <a:lnTo>
                    <a:pt x="1321" y="405"/>
                  </a:lnTo>
                  <a:lnTo>
                    <a:pt x="1313" y="417"/>
                  </a:lnTo>
                  <a:lnTo>
                    <a:pt x="1218" y="512"/>
                  </a:lnTo>
                  <a:lnTo>
                    <a:pt x="1235" y="561"/>
                  </a:lnTo>
                  <a:lnTo>
                    <a:pt x="1245" y="610"/>
                  </a:lnTo>
                  <a:lnTo>
                    <a:pt x="1253" y="662"/>
                  </a:lnTo>
                  <a:lnTo>
                    <a:pt x="1378" y="706"/>
                  </a:lnTo>
                  <a:lnTo>
                    <a:pt x="1391" y="712"/>
                  </a:lnTo>
                  <a:lnTo>
                    <a:pt x="1401" y="721"/>
                  </a:lnTo>
                  <a:lnTo>
                    <a:pt x="1409" y="734"/>
                  </a:lnTo>
                  <a:lnTo>
                    <a:pt x="1412" y="747"/>
                  </a:lnTo>
                  <a:lnTo>
                    <a:pt x="1413" y="762"/>
                  </a:lnTo>
                  <a:lnTo>
                    <a:pt x="1402" y="826"/>
                  </a:lnTo>
                  <a:lnTo>
                    <a:pt x="1391" y="892"/>
                  </a:lnTo>
                  <a:lnTo>
                    <a:pt x="1386" y="906"/>
                  </a:lnTo>
                  <a:lnTo>
                    <a:pt x="1379" y="917"/>
                  </a:lnTo>
                  <a:lnTo>
                    <a:pt x="1369" y="927"/>
                  </a:lnTo>
                  <a:lnTo>
                    <a:pt x="1356" y="932"/>
                  </a:lnTo>
                  <a:lnTo>
                    <a:pt x="1341" y="934"/>
                  </a:lnTo>
                  <a:lnTo>
                    <a:pt x="1209" y="934"/>
                  </a:lnTo>
                  <a:lnTo>
                    <a:pt x="1184" y="981"/>
                  </a:lnTo>
                  <a:lnTo>
                    <a:pt x="1158" y="1024"/>
                  </a:lnTo>
                  <a:lnTo>
                    <a:pt x="1126" y="1065"/>
                  </a:lnTo>
                  <a:lnTo>
                    <a:pt x="1184" y="1186"/>
                  </a:lnTo>
                  <a:lnTo>
                    <a:pt x="1189" y="1200"/>
                  </a:lnTo>
                  <a:lnTo>
                    <a:pt x="1190" y="1213"/>
                  </a:lnTo>
                  <a:lnTo>
                    <a:pt x="1186" y="1227"/>
                  </a:lnTo>
                  <a:lnTo>
                    <a:pt x="1179" y="1239"/>
                  </a:lnTo>
                  <a:lnTo>
                    <a:pt x="1169" y="1248"/>
                  </a:lnTo>
                  <a:lnTo>
                    <a:pt x="1117" y="1288"/>
                  </a:lnTo>
                  <a:lnTo>
                    <a:pt x="1063" y="1326"/>
                  </a:lnTo>
                  <a:lnTo>
                    <a:pt x="1052" y="1332"/>
                  </a:lnTo>
                  <a:lnTo>
                    <a:pt x="1039" y="1335"/>
                  </a:lnTo>
                  <a:lnTo>
                    <a:pt x="1026" y="1334"/>
                  </a:lnTo>
                  <a:lnTo>
                    <a:pt x="1012" y="1329"/>
                  </a:lnTo>
                  <a:lnTo>
                    <a:pt x="999" y="1320"/>
                  </a:lnTo>
                  <a:lnTo>
                    <a:pt x="904" y="1225"/>
                  </a:lnTo>
                  <a:lnTo>
                    <a:pt x="857" y="1241"/>
                  </a:lnTo>
                  <a:lnTo>
                    <a:pt x="806" y="1253"/>
                  </a:lnTo>
                  <a:lnTo>
                    <a:pt x="755" y="1260"/>
                  </a:lnTo>
                  <a:lnTo>
                    <a:pt x="712" y="1386"/>
                  </a:lnTo>
                  <a:lnTo>
                    <a:pt x="705" y="1399"/>
                  </a:lnTo>
                  <a:lnTo>
                    <a:pt x="696" y="1409"/>
                  </a:lnTo>
                  <a:lnTo>
                    <a:pt x="683" y="1417"/>
                  </a:lnTo>
                  <a:lnTo>
                    <a:pt x="670" y="1420"/>
                  </a:lnTo>
                  <a:lnTo>
                    <a:pt x="656" y="1420"/>
                  </a:lnTo>
                  <a:lnTo>
                    <a:pt x="591" y="1409"/>
                  </a:lnTo>
                  <a:lnTo>
                    <a:pt x="526" y="1398"/>
                  </a:lnTo>
                  <a:lnTo>
                    <a:pt x="513" y="1393"/>
                  </a:lnTo>
                  <a:lnTo>
                    <a:pt x="500" y="1386"/>
                  </a:lnTo>
                  <a:lnTo>
                    <a:pt x="492" y="1375"/>
                  </a:lnTo>
                  <a:lnTo>
                    <a:pt x="485" y="1363"/>
                  </a:lnTo>
                  <a:lnTo>
                    <a:pt x="483" y="1348"/>
                  </a:lnTo>
                  <a:lnTo>
                    <a:pt x="483" y="1215"/>
                  </a:lnTo>
                  <a:lnTo>
                    <a:pt x="439" y="1191"/>
                  </a:lnTo>
                  <a:lnTo>
                    <a:pt x="396" y="1165"/>
                  </a:lnTo>
                  <a:lnTo>
                    <a:pt x="357" y="1134"/>
                  </a:lnTo>
                  <a:lnTo>
                    <a:pt x="236" y="1193"/>
                  </a:lnTo>
                  <a:lnTo>
                    <a:pt x="221" y="1198"/>
                  </a:lnTo>
                  <a:lnTo>
                    <a:pt x="205" y="1198"/>
                  </a:lnTo>
                  <a:lnTo>
                    <a:pt x="194" y="1194"/>
                  </a:lnTo>
                  <a:lnTo>
                    <a:pt x="182" y="1188"/>
                  </a:lnTo>
                  <a:lnTo>
                    <a:pt x="173" y="1178"/>
                  </a:lnTo>
                  <a:lnTo>
                    <a:pt x="135" y="1124"/>
                  </a:lnTo>
                  <a:lnTo>
                    <a:pt x="97" y="1070"/>
                  </a:lnTo>
                  <a:lnTo>
                    <a:pt x="91" y="1058"/>
                  </a:lnTo>
                  <a:lnTo>
                    <a:pt x="88" y="1044"/>
                  </a:lnTo>
                  <a:lnTo>
                    <a:pt x="89" y="1030"/>
                  </a:lnTo>
                  <a:lnTo>
                    <a:pt x="95" y="1017"/>
                  </a:lnTo>
                  <a:lnTo>
                    <a:pt x="103" y="1005"/>
                  </a:lnTo>
                  <a:lnTo>
                    <a:pt x="196" y="911"/>
                  </a:lnTo>
                  <a:lnTo>
                    <a:pt x="180" y="863"/>
                  </a:lnTo>
                  <a:lnTo>
                    <a:pt x="167" y="812"/>
                  </a:lnTo>
                  <a:lnTo>
                    <a:pt x="161" y="762"/>
                  </a:lnTo>
                  <a:lnTo>
                    <a:pt x="35" y="716"/>
                  </a:lnTo>
                  <a:lnTo>
                    <a:pt x="21" y="710"/>
                  </a:lnTo>
                  <a:lnTo>
                    <a:pt x="12" y="700"/>
                  </a:lnTo>
                  <a:lnTo>
                    <a:pt x="4" y="688"/>
                  </a:lnTo>
                  <a:lnTo>
                    <a:pt x="0" y="674"/>
                  </a:lnTo>
                  <a:lnTo>
                    <a:pt x="1" y="660"/>
                  </a:lnTo>
                  <a:lnTo>
                    <a:pt x="12" y="594"/>
                  </a:lnTo>
                  <a:lnTo>
                    <a:pt x="22" y="529"/>
                  </a:lnTo>
                  <a:lnTo>
                    <a:pt x="26" y="515"/>
                  </a:lnTo>
                  <a:lnTo>
                    <a:pt x="35" y="503"/>
                  </a:lnTo>
                  <a:lnTo>
                    <a:pt x="45" y="495"/>
                  </a:lnTo>
                  <a:lnTo>
                    <a:pt x="58" y="489"/>
                  </a:lnTo>
                  <a:lnTo>
                    <a:pt x="73" y="487"/>
                  </a:lnTo>
                  <a:lnTo>
                    <a:pt x="203" y="487"/>
                  </a:lnTo>
                  <a:lnTo>
                    <a:pt x="226" y="441"/>
                  </a:lnTo>
                  <a:lnTo>
                    <a:pt x="254" y="397"/>
                  </a:lnTo>
                  <a:lnTo>
                    <a:pt x="283" y="356"/>
                  </a:lnTo>
                  <a:lnTo>
                    <a:pt x="225" y="235"/>
                  </a:lnTo>
                  <a:lnTo>
                    <a:pt x="221" y="221"/>
                  </a:lnTo>
                  <a:lnTo>
                    <a:pt x="220" y="207"/>
                  </a:lnTo>
                  <a:lnTo>
                    <a:pt x="223" y="193"/>
                  </a:lnTo>
                  <a:lnTo>
                    <a:pt x="231" y="182"/>
                  </a:lnTo>
                  <a:lnTo>
                    <a:pt x="241" y="171"/>
                  </a:lnTo>
                  <a:lnTo>
                    <a:pt x="348" y="95"/>
                  </a:lnTo>
                  <a:lnTo>
                    <a:pt x="360" y="90"/>
                  </a:lnTo>
                  <a:lnTo>
                    <a:pt x="373" y="87"/>
                  </a:lnTo>
                  <a:lnTo>
                    <a:pt x="385" y="87"/>
                  </a:lnTo>
                  <a:lnTo>
                    <a:pt x="400" y="92"/>
                  </a:lnTo>
                  <a:lnTo>
                    <a:pt x="413" y="101"/>
                  </a:lnTo>
                  <a:lnTo>
                    <a:pt x="504" y="196"/>
                  </a:lnTo>
                  <a:lnTo>
                    <a:pt x="553" y="180"/>
                  </a:lnTo>
                  <a:lnTo>
                    <a:pt x="602" y="168"/>
                  </a:lnTo>
                  <a:lnTo>
                    <a:pt x="654" y="161"/>
                  </a:lnTo>
                  <a:lnTo>
                    <a:pt x="698" y="34"/>
                  </a:lnTo>
                  <a:lnTo>
                    <a:pt x="704" y="21"/>
                  </a:lnTo>
                  <a:lnTo>
                    <a:pt x="714" y="10"/>
                  </a:lnTo>
                  <a:lnTo>
                    <a:pt x="726" y="3"/>
                  </a:lnTo>
                  <a:lnTo>
                    <a:pt x="740" y="0"/>
                  </a:lnTo>
                  <a:close/>
                </a:path>
              </a:pathLst>
            </a:custGeom>
            <a:grpFill/>
            <a:ln w="0">
              <a:solidFill>
                <a:schemeClr val="accent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12">
              <a:extLst>
                <a:ext uri="{FF2B5EF4-FFF2-40B4-BE49-F238E27FC236}">
                  <a16:creationId xmlns:a16="http://schemas.microsoft.com/office/drawing/2014/main" id="{0B370233-7403-D063-6F4C-108763251414}"/>
                </a:ext>
              </a:extLst>
            </p:cNvPr>
            <p:cNvSpPr>
              <a:spLocks noEditPoints="1"/>
            </p:cNvSpPr>
            <p:nvPr/>
          </p:nvSpPr>
          <p:spPr bwMode="auto">
            <a:xfrm>
              <a:off x="11657013" y="596900"/>
              <a:ext cx="100013" cy="101600"/>
            </a:xfrm>
            <a:custGeom>
              <a:avLst/>
              <a:gdLst>
                <a:gd name="T0" fmla="*/ 498 w 1137"/>
                <a:gd name="T1" fmla="*/ 345 h 1141"/>
                <a:gd name="T2" fmla="*/ 410 w 1137"/>
                <a:gd name="T3" fmla="*/ 397 h 1141"/>
                <a:gd name="T4" fmla="*/ 353 w 1137"/>
                <a:gd name="T5" fmla="*/ 479 h 1141"/>
                <a:gd name="T6" fmla="*/ 334 w 1137"/>
                <a:gd name="T7" fmla="*/ 575 h 1141"/>
                <a:gd name="T8" fmla="*/ 357 w 1137"/>
                <a:gd name="T9" fmla="*/ 673 h 1141"/>
                <a:gd name="T10" fmla="*/ 420 w 1137"/>
                <a:gd name="T11" fmla="*/ 753 h 1141"/>
                <a:gd name="T12" fmla="*/ 509 w 1137"/>
                <a:gd name="T13" fmla="*/ 798 h 1141"/>
                <a:gd name="T14" fmla="*/ 606 w 1137"/>
                <a:gd name="T15" fmla="*/ 803 h 1141"/>
                <a:gd name="T16" fmla="*/ 700 w 1137"/>
                <a:gd name="T17" fmla="*/ 766 h 1141"/>
                <a:gd name="T18" fmla="*/ 770 w 1137"/>
                <a:gd name="T19" fmla="*/ 692 h 1141"/>
                <a:gd name="T20" fmla="*/ 802 w 1137"/>
                <a:gd name="T21" fmla="*/ 599 h 1141"/>
                <a:gd name="T22" fmla="*/ 793 w 1137"/>
                <a:gd name="T23" fmla="*/ 500 h 1141"/>
                <a:gd name="T24" fmla="*/ 742 w 1137"/>
                <a:gd name="T25" fmla="*/ 411 h 1141"/>
                <a:gd name="T26" fmla="*/ 660 w 1137"/>
                <a:gd name="T27" fmla="*/ 353 h 1141"/>
                <a:gd name="T28" fmla="*/ 564 w 1137"/>
                <a:gd name="T29" fmla="*/ 334 h 1141"/>
                <a:gd name="T30" fmla="*/ 725 w 1137"/>
                <a:gd name="T31" fmla="*/ 16 h 1141"/>
                <a:gd name="T32" fmla="*/ 798 w 1137"/>
                <a:gd name="T33" fmla="*/ 46 h 1141"/>
                <a:gd name="T34" fmla="*/ 794 w 1137"/>
                <a:gd name="T35" fmla="*/ 183 h 1141"/>
                <a:gd name="T36" fmla="*/ 892 w 1137"/>
                <a:gd name="T37" fmla="*/ 260 h 1141"/>
                <a:gd name="T38" fmla="*/ 1022 w 1137"/>
                <a:gd name="T39" fmla="*/ 224 h 1141"/>
                <a:gd name="T40" fmla="*/ 1070 w 1137"/>
                <a:gd name="T41" fmla="*/ 289 h 1141"/>
                <a:gd name="T42" fmla="*/ 1101 w 1137"/>
                <a:gd name="T43" fmla="*/ 363 h 1141"/>
                <a:gd name="T44" fmla="*/ 1002 w 1137"/>
                <a:gd name="T45" fmla="*/ 456 h 1141"/>
                <a:gd name="T46" fmla="*/ 1016 w 1137"/>
                <a:gd name="T47" fmla="*/ 581 h 1141"/>
                <a:gd name="T48" fmla="*/ 1133 w 1137"/>
                <a:gd name="T49" fmla="*/ 647 h 1141"/>
                <a:gd name="T50" fmla="*/ 1123 w 1137"/>
                <a:gd name="T51" fmla="*/ 725 h 1141"/>
                <a:gd name="T52" fmla="*/ 1098 w 1137"/>
                <a:gd name="T53" fmla="*/ 795 h 1141"/>
                <a:gd name="T54" fmla="*/ 1065 w 1137"/>
                <a:gd name="T55" fmla="*/ 806 h 1141"/>
                <a:gd name="T56" fmla="*/ 909 w 1137"/>
                <a:gd name="T57" fmla="*/ 862 h 1141"/>
                <a:gd name="T58" fmla="*/ 918 w 1137"/>
                <a:gd name="T59" fmla="*/ 1010 h 1141"/>
                <a:gd name="T60" fmla="*/ 898 w 1137"/>
                <a:gd name="T61" fmla="*/ 1045 h 1141"/>
                <a:gd name="T62" fmla="*/ 791 w 1137"/>
                <a:gd name="T63" fmla="*/ 1103 h 1141"/>
                <a:gd name="T64" fmla="*/ 753 w 1137"/>
                <a:gd name="T65" fmla="*/ 1089 h 1141"/>
                <a:gd name="T66" fmla="*/ 605 w 1137"/>
                <a:gd name="T67" fmla="*/ 1017 h 1141"/>
                <a:gd name="T68" fmla="*/ 511 w 1137"/>
                <a:gd name="T69" fmla="*/ 1128 h 1141"/>
                <a:gd name="T70" fmla="*/ 480 w 1137"/>
                <a:gd name="T71" fmla="*/ 1141 h 1141"/>
                <a:gd name="T72" fmla="*/ 367 w 1137"/>
                <a:gd name="T73" fmla="*/ 1110 h 1141"/>
                <a:gd name="T74" fmla="*/ 338 w 1137"/>
                <a:gd name="T75" fmla="*/ 1080 h 1141"/>
                <a:gd name="T76" fmla="*/ 314 w 1137"/>
                <a:gd name="T77" fmla="*/ 937 h 1141"/>
                <a:gd name="T78" fmla="*/ 148 w 1137"/>
                <a:gd name="T79" fmla="*/ 918 h 1141"/>
                <a:gd name="T80" fmla="*/ 107 w 1137"/>
                <a:gd name="T81" fmla="*/ 911 h 1141"/>
                <a:gd name="T82" fmla="*/ 45 w 1137"/>
                <a:gd name="T83" fmla="*/ 807 h 1141"/>
                <a:gd name="T84" fmla="*/ 46 w 1137"/>
                <a:gd name="T85" fmla="*/ 766 h 1141"/>
                <a:gd name="T86" fmla="*/ 129 w 1137"/>
                <a:gd name="T87" fmla="*/ 645 h 1141"/>
                <a:gd name="T88" fmla="*/ 25 w 1137"/>
                <a:gd name="T89" fmla="*/ 516 h 1141"/>
                <a:gd name="T90" fmla="*/ 0 w 1137"/>
                <a:gd name="T91" fmla="*/ 482 h 1141"/>
                <a:gd name="T92" fmla="*/ 31 w 1137"/>
                <a:gd name="T93" fmla="*/ 365 h 1141"/>
                <a:gd name="T94" fmla="*/ 50 w 1137"/>
                <a:gd name="T95" fmla="*/ 339 h 1141"/>
                <a:gd name="T96" fmla="*/ 180 w 1137"/>
                <a:gd name="T97" fmla="*/ 348 h 1141"/>
                <a:gd name="T98" fmla="*/ 257 w 1137"/>
                <a:gd name="T99" fmla="*/ 250 h 1141"/>
                <a:gd name="T100" fmla="*/ 221 w 1137"/>
                <a:gd name="T101" fmla="*/ 118 h 1141"/>
                <a:gd name="T102" fmla="*/ 286 w 1137"/>
                <a:gd name="T103" fmla="*/ 70 h 1141"/>
                <a:gd name="T104" fmla="*/ 360 w 1137"/>
                <a:gd name="T105" fmla="*/ 39 h 1141"/>
                <a:gd name="T106" fmla="*/ 452 w 1137"/>
                <a:gd name="T107" fmla="*/ 137 h 1141"/>
                <a:gd name="T108" fmla="*/ 578 w 1137"/>
                <a:gd name="T109" fmla="*/ 122 h 1141"/>
                <a:gd name="T110" fmla="*/ 642 w 1137"/>
                <a:gd name="T111" fmla="*/ 5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7" h="1141">
                  <a:moveTo>
                    <a:pt x="564" y="334"/>
                  </a:moveTo>
                  <a:lnTo>
                    <a:pt x="531" y="337"/>
                  </a:lnTo>
                  <a:lnTo>
                    <a:pt x="498" y="345"/>
                  </a:lnTo>
                  <a:lnTo>
                    <a:pt x="468" y="357"/>
                  </a:lnTo>
                  <a:lnTo>
                    <a:pt x="437" y="375"/>
                  </a:lnTo>
                  <a:lnTo>
                    <a:pt x="410" y="397"/>
                  </a:lnTo>
                  <a:lnTo>
                    <a:pt x="387" y="422"/>
                  </a:lnTo>
                  <a:lnTo>
                    <a:pt x="368" y="450"/>
                  </a:lnTo>
                  <a:lnTo>
                    <a:pt x="353" y="479"/>
                  </a:lnTo>
                  <a:lnTo>
                    <a:pt x="343" y="510"/>
                  </a:lnTo>
                  <a:lnTo>
                    <a:pt x="336" y="543"/>
                  </a:lnTo>
                  <a:lnTo>
                    <a:pt x="334" y="575"/>
                  </a:lnTo>
                  <a:lnTo>
                    <a:pt x="337" y="608"/>
                  </a:lnTo>
                  <a:lnTo>
                    <a:pt x="345" y="641"/>
                  </a:lnTo>
                  <a:lnTo>
                    <a:pt x="357" y="673"/>
                  </a:lnTo>
                  <a:lnTo>
                    <a:pt x="374" y="702"/>
                  </a:lnTo>
                  <a:lnTo>
                    <a:pt x="396" y="730"/>
                  </a:lnTo>
                  <a:lnTo>
                    <a:pt x="420" y="753"/>
                  </a:lnTo>
                  <a:lnTo>
                    <a:pt x="448" y="772"/>
                  </a:lnTo>
                  <a:lnTo>
                    <a:pt x="477" y="787"/>
                  </a:lnTo>
                  <a:lnTo>
                    <a:pt x="509" y="798"/>
                  </a:lnTo>
                  <a:lnTo>
                    <a:pt x="540" y="804"/>
                  </a:lnTo>
                  <a:lnTo>
                    <a:pt x="573" y="806"/>
                  </a:lnTo>
                  <a:lnTo>
                    <a:pt x="606" y="803"/>
                  </a:lnTo>
                  <a:lnTo>
                    <a:pt x="638" y="796"/>
                  </a:lnTo>
                  <a:lnTo>
                    <a:pt x="670" y="783"/>
                  </a:lnTo>
                  <a:lnTo>
                    <a:pt x="700" y="766"/>
                  </a:lnTo>
                  <a:lnTo>
                    <a:pt x="728" y="744"/>
                  </a:lnTo>
                  <a:lnTo>
                    <a:pt x="751" y="719"/>
                  </a:lnTo>
                  <a:lnTo>
                    <a:pt x="770" y="692"/>
                  </a:lnTo>
                  <a:lnTo>
                    <a:pt x="785" y="662"/>
                  </a:lnTo>
                  <a:lnTo>
                    <a:pt x="795" y="632"/>
                  </a:lnTo>
                  <a:lnTo>
                    <a:pt x="802" y="599"/>
                  </a:lnTo>
                  <a:lnTo>
                    <a:pt x="804" y="566"/>
                  </a:lnTo>
                  <a:lnTo>
                    <a:pt x="800" y="533"/>
                  </a:lnTo>
                  <a:lnTo>
                    <a:pt x="793" y="500"/>
                  </a:lnTo>
                  <a:lnTo>
                    <a:pt x="780" y="469"/>
                  </a:lnTo>
                  <a:lnTo>
                    <a:pt x="763" y="438"/>
                  </a:lnTo>
                  <a:lnTo>
                    <a:pt x="742" y="411"/>
                  </a:lnTo>
                  <a:lnTo>
                    <a:pt x="716" y="387"/>
                  </a:lnTo>
                  <a:lnTo>
                    <a:pt x="689" y="368"/>
                  </a:lnTo>
                  <a:lnTo>
                    <a:pt x="660" y="353"/>
                  </a:lnTo>
                  <a:lnTo>
                    <a:pt x="629" y="343"/>
                  </a:lnTo>
                  <a:lnTo>
                    <a:pt x="597" y="336"/>
                  </a:lnTo>
                  <a:lnTo>
                    <a:pt x="564" y="334"/>
                  </a:lnTo>
                  <a:close/>
                  <a:moveTo>
                    <a:pt x="663" y="0"/>
                  </a:moveTo>
                  <a:lnTo>
                    <a:pt x="673" y="2"/>
                  </a:lnTo>
                  <a:lnTo>
                    <a:pt x="725" y="16"/>
                  </a:lnTo>
                  <a:lnTo>
                    <a:pt x="776" y="31"/>
                  </a:lnTo>
                  <a:lnTo>
                    <a:pt x="789" y="37"/>
                  </a:lnTo>
                  <a:lnTo>
                    <a:pt x="798" y="46"/>
                  </a:lnTo>
                  <a:lnTo>
                    <a:pt x="804" y="60"/>
                  </a:lnTo>
                  <a:lnTo>
                    <a:pt x="805" y="74"/>
                  </a:lnTo>
                  <a:lnTo>
                    <a:pt x="794" y="183"/>
                  </a:lnTo>
                  <a:lnTo>
                    <a:pt x="829" y="205"/>
                  </a:lnTo>
                  <a:lnTo>
                    <a:pt x="862" y="232"/>
                  </a:lnTo>
                  <a:lnTo>
                    <a:pt x="892" y="260"/>
                  </a:lnTo>
                  <a:lnTo>
                    <a:pt x="994" y="224"/>
                  </a:lnTo>
                  <a:lnTo>
                    <a:pt x="1008" y="221"/>
                  </a:lnTo>
                  <a:lnTo>
                    <a:pt x="1022" y="224"/>
                  </a:lnTo>
                  <a:lnTo>
                    <a:pt x="1034" y="230"/>
                  </a:lnTo>
                  <a:lnTo>
                    <a:pt x="1043" y="241"/>
                  </a:lnTo>
                  <a:lnTo>
                    <a:pt x="1070" y="289"/>
                  </a:lnTo>
                  <a:lnTo>
                    <a:pt x="1096" y="335"/>
                  </a:lnTo>
                  <a:lnTo>
                    <a:pt x="1101" y="349"/>
                  </a:lnTo>
                  <a:lnTo>
                    <a:pt x="1101" y="363"/>
                  </a:lnTo>
                  <a:lnTo>
                    <a:pt x="1095" y="377"/>
                  </a:lnTo>
                  <a:lnTo>
                    <a:pt x="1086" y="387"/>
                  </a:lnTo>
                  <a:lnTo>
                    <a:pt x="1002" y="456"/>
                  </a:lnTo>
                  <a:lnTo>
                    <a:pt x="1010" y="497"/>
                  </a:lnTo>
                  <a:lnTo>
                    <a:pt x="1015" y="538"/>
                  </a:lnTo>
                  <a:lnTo>
                    <a:pt x="1016" y="581"/>
                  </a:lnTo>
                  <a:lnTo>
                    <a:pt x="1114" y="627"/>
                  </a:lnTo>
                  <a:lnTo>
                    <a:pt x="1126" y="636"/>
                  </a:lnTo>
                  <a:lnTo>
                    <a:pt x="1133" y="647"/>
                  </a:lnTo>
                  <a:lnTo>
                    <a:pt x="1137" y="660"/>
                  </a:lnTo>
                  <a:lnTo>
                    <a:pt x="1137" y="673"/>
                  </a:lnTo>
                  <a:lnTo>
                    <a:pt x="1123" y="725"/>
                  </a:lnTo>
                  <a:lnTo>
                    <a:pt x="1109" y="777"/>
                  </a:lnTo>
                  <a:lnTo>
                    <a:pt x="1105" y="787"/>
                  </a:lnTo>
                  <a:lnTo>
                    <a:pt x="1098" y="795"/>
                  </a:lnTo>
                  <a:lnTo>
                    <a:pt x="1090" y="801"/>
                  </a:lnTo>
                  <a:lnTo>
                    <a:pt x="1078" y="805"/>
                  </a:lnTo>
                  <a:lnTo>
                    <a:pt x="1065" y="806"/>
                  </a:lnTo>
                  <a:lnTo>
                    <a:pt x="957" y="795"/>
                  </a:lnTo>
                  <a:lnTo>
                    <a:pt x="935" y="829"/>
                  </a:lnTo>
                  <a:lnTo>
                    <a:pt x="909" y="862"/>
                  </a:lnTo>
                  <a:lnTo>
                    <a:pt x="880" y="893"/>
                  </a:lnTo>
                  <a:lnTo>
                    <a:pt x="916" y="996"/>
                  </a:lnTo>
                  <a:lnTo>
                    <a:pt x="918" y="1010"/>
                  </a:lnTo>
                  <a:lnTo>
                    <a:pt x="916" y="1024"/>
                  </a:lnTo>
                  <a:lnTo>
                    <a:pt x="909" y="1036"/>
                  </a:lnTo>
                  <a:lnTo>
                    <a:pt x="898" y="1045"/>
                  </a:lnTo>
                  <a:lnTo>
                    <a:pt x="852" y="1072"/>
                  </a:lnTo>
                  <a:lnTo>
                    <a:pt x="805" y="1098"/>
                  </a:lnTo>
                  <a:lnTo>
                    <a:pt x="791" y="1103"/>
                  </a:lnTo>
                  <a:lnTo>
                    <a:pt x="777" y="1103"/>
                  </a:lnTo>
                  <a:lnTo>
                    <a:pt x="764" y="1098"/>
                  </a:lnTo>
                  <a:lnTo>
                    <a:pt x="753" y="1089"/>
                  </a:lnTo>
                  <a:lnTo>
                    <a:pt x="685" y="1004"/>
                  </a:lnTo>
                  <a:lnTo>
                    <a:pt x="646" y="1011"/>
                  </a:lnTo>
                  <a:lnTo>
                    <a:pt x="605" y="1017"/>
                  </a:lnTo>
                  <a:lnTo>
                    <a:pt x="565" y="1018"/>
                  </a:lnTo>
                  <a:lnTo>
                    <a:pt x="518" y="1117"/>
                  </a:lnTo>
                  <a:lnTo>
                    <a:pt x="511" y="1128"/>
                  </a:lnTo>
                  <a:lnTo>
                    <a:pt x="500" y="1135"/>
                  </a:lnTo>
                  <a:lnTo>
                    <a:pt x="491" y="1138"/>
                  </a:lnTo>
                  <a:lnTo>
                    <a:pt x="480" y="1141"/>
                  </a:lnTo>
                  <a:lnTo>
                    <a:pt x="469" y="1138"/>
                  </a:lnTo>
                  <a:lnTo>
                    <a:pt x="418" y="1125"/>
                  </a:lnTo>
                  <a:lnTo>
                    <a:pt x="367" y="1110"/>
                  </a:lnTo>
                  <a:lnTo>
                    <a:pt x="354" y="1103"/>
                  </a:lnTo>
                  <a:lnTo>
                    <a:pt x="344" y="1094"/>
                  </a:lnTo>
                  <a:lnTo>
                    <a:pt x="338" y="1080"/>
                  </a:lnTo>
                  <a:lnTo>
                    <a:pt x="337" y="1066"/>
                  </a:lnTo>
                  <a:lnTo>
                    <a:pt x="349" y="959"/>
                  </a:lnTo>
                  <a:lnTo>
                    <a:pt x="314" y="937"/>
                  </a:lnTo>
                  <a:lnTo>
                    <a:pt x="281" y="911"/>
                  </a:lnTo>
                  <a:lnTo>
                    <a:pt x="251" y="882"/>
                  </a:lnTo>
                  <a:lnTo>
                    <a:pt x="148" y="918"/>
                  </a:lnTo>
                  <a:lnTo>
                    <a:pt x="133" y="921"/>
                  </a:lnTo>
                  <a:lnTo>
                    <a:pt x="119" y="918"/>
                  </a:lnTo>
                  <a:lnTo>
                    <a:pt x="107" y="911"/>
                  </a:lnTo>
                  <a:lnTo>
                    <a:pt x="98" y="900"/>
                  </a:lnTo>
                  <a:lnTo>
                    <a:pt x="71" y="854"/>
                  </a:lnTo>
                  <a:lnTo>
                    <a:pt x="45" y="807"/>
                  </a:lnTo>
                  <a:lnTo>
                    <a:pt x="40" y="792"/>
                  </a:lnTo>
                  <a:lnTo>
                    <a:pt x="40" y="779"/>
                  </a:lnTo>
                  <a:lnTo>
                    <a:pt x="46" y="766"/>
                  </a:lnTo>
                  <a:lnTo>
                    <a:pt x="55" y="754"/>
                  </a:lnTo>
                  <a:lnTo>
                    <a:pt x="138" y="687"/>
                  </a:lnTo>
                  <a:lnTo>
                    <a:pt x="129" y="645"/>
                  </a:lnTo>
                  <a:lnTo>
                    <a:pt x="124" y="604"/>
                  </a:lnTo>
                  <a:lnTo>
                    <a:pt x="123" y="563"/>
                  </a:lnTo>
                  <a:lnTo>
                    <a:pt x="25" y="516"/>
                  </a:lnTo>
                  <a:lnTo>
                    <a:pt x="12" y="508"/>
                  </a:lnTo>
                  <a:lnTo>
                    <a:pt x="5" y="496"/>
                  </a:lnTo>
                  <a:lnTo>
                    <a:pt x="0" y="482"/>
                  </a:lnTo>
                  <a:lnTo>
                    <a:pt x="3" y="468"/>
                  </a:lnTo>
                  <a:lnTo>
                    <a:pt x="16" y="416"/>
                  </a:lnTo>
                  <a:lnTo>
                    <a:pt x="31" y="365"/>
                  </a:lnTo>
                  <a:lnTo>
                    <a:pt x="35" y="354"/>
                  </a:lnTo>
                  <a:lnTo>
                    <a:pt x="41" y="346"/>
                  </a:lnTo>
                  <a:lnTo>
                    <a:pt x="50" y="339"/>
                  </a:lnTo>
                  <a:lnTo>
                    <a:pt x="61" y="335"/>
                  </a:lnTo>
                  <a:lnTo>
                    <a:pt x="74" y="335"/>
                  </a:lnTo>
                  <a:lnTo>
                    <a:pt x="180" y="348"/>
                  </a:lnTo>
                  <a:lnTo>
                    <a:pt x="203" y="313"/>
                  </a:lnTo>
                  <a:lnTo>
                    <a:pt x="228" y="280"/>
                  </a:lnTo>
                  <a:lnTo>
                    <a:pt x="257" y="250"/>
                  </a:lnTo>
                  <a:lnTo>
                    <a:pt x="220" y="146"/>
                  </a:lnTo>
                  <a:lnTo>
                    <a:pt x="218" y="132"/>
                  </a:lnTo>
                  <a:lnTo>
                    <a:pt x="221" y="118"/>
                  </a:lnTo>
                  <a:lnTo>
                    <a:pt x="228" y="106"/>
                  </a:lnTo>
                  <a:lnTo>
                    <a:pt x="239" y="96"/>
                  </a:lnTo>
                  <a:lnTo>
                    <a:pt x="286" y="70"/>
                  </a:lnTo>
                  <a:lnTo>
                    <a:pt x="332" y="43"/>
                  </a:lnTo>
                  <a:lnTo>
                    <a:pt x="346" y="39"/>
                  </a:lnTo>
                  <a:lnTo>
                    <a:pt x="360" y="39"/>
                  </a:lnTo>
                  <a:lnTo>
                    <a:pt x="373" y="44"/>
                  </a:lnTo>
                  <a:lnTo>
                    <a:pt x="385" y="54"/>
                  </a:lnTo>
                  <a:lnTo>
                    <a:pt x="452" y="137"/>
                  </a:lnTo>
                  <a:lnTo>
                    <a:pt x="493" y="128"/>
                  </a:lnTo>
                  <a:lnTo>
                    <a:pt x="535" y="123"/>
                  </a:lnTo>
                  <a:lnTo>
                    <a:pt x="578" y="122"/>
                  </a:lnTo>
                  <a:lnTo>
                    <a:pt x="625" y="23"/>
                  </a:lnTo>
                  <a:lnTo>
                    <a:pt x="632" y="13"/>
                  </a:lnTo>
                  <a:lnTo>
                    <a:pt x="642" y="5"/>
                  </a:lnTo>
                  <a:lnTo>
                    <a:pt x="651" y="2"/>
                  </a:lnTo>
                  <a:lnTo>
                    <a:pt x="663" y="0"/>
                  </a:lnTo>
                  <a:close/>
                </a:path>
              </a:pathLst>
            </a:custGeom>
            <a:grpFill/>
            <a:ln w="28575">
              <a:solidFill>
                <a:schemeClr val="accent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13">
              <a:extLst>
                <a:ext uri="{FF2B5EF4-FFF2-40B4-BE49-F238E27FC236}">
                  <a16:creationId xmlns:a16="http://schemas.microsoft.com/office/drawing/2014/main" id="{AAB45D20-C812-6D88-FE87-E07E248FB183}"/>
                </a:ext>
              </a:extLst>
            </p:cNvPr>
            <p:cNvSpPr>
              <a:spLocks/>
            </p:cNvSpPr>
            <p:nvPr/>
          </p:nvSpPr>
          <p:spPr bwMode="auto">
            <a:xfrm>
              <a:off x="11742738" y="446088"/>
              <a:ext cx="47625" cy="63500"/>
            </a:xfrm>
            <a:custGeom>
              <a:avLst/>
              <a:gdLst>
                <a:gd name="T0" fmla="*/ 318 w 545"/>
                <a:gd name="T1" fmla="*/ 3 h 730"/>
                <a:gd name="T2" fmla="*/ 367 w 545"/>
                <a:gd name="T3" fmla="*/ 18 h 730"/>
                <a:gd name="T4" fmla="*/ 406 w 545"/>
                <a:gd name="T5" fmla="*/ 40 h 730"/>
                <a:gd name="T6" fmla="*/ 432 w 545"/>
                <a:gd name="T7" fmla="*/ 63 h 730"/>
                <a:gd name="T8" fmla="*/ 447 w 545"/>
                <a:gd name="T9" fmla="*/ 82 h 730"/>
                <a:gd name="T10" fmla="*/ 451 w 545"/>
                <a:gd name="T11" fmla="*/ 89 h 730"/>
                <a:gd name="T12" fmla="*/ 456 w 545"/>
                <a:gd name="T13" fmla="*/ 89 h 730"/>
                <a:gd name="T14" fmla="*/ 468 w 545"/>
                <a:gd name="T15" fmla="*/ 93 h 730"/>
                <a:gd name="T16" fmla="*/ 484 w 545"/>
                <a:gd name="T17" fmla="*/ 103 h 730"/>
                <a:gd name="T18" fmla="*/ 501 w 545"/>
                <a:gd name="T19" fmla="*/ 120 h 730"/>
                <a:gd name="T20" fmla="*/ 515 w 545"/>
                <a:gd name="T21" fmla="*/ 146 h 730"/>
                <a:gd name="T22" fmla="*/ 526 w 545"/>
                <a:gd name="T23" fmla="*/ 187 h 730"/>
                <a:gd name="T24" fmla="*/ 529 w 545"/>
                <a:gd name="T25" fmla="*/ 242 h 730"/>
                <a:gd name="T26" fmla="*/ 523 w 545"/>
                <a:gd name="T27" fmla="*/ 313 h 730"/>
                <a:gd name="T28" fmla="*/ 513 w 545"/>
                <a:gd name="T29" fmla="*/ 348 h 730"/>
                <a:gd name="T30" fmla="*/ 526 w 545"/>
                <a:gd name="T31" fmla="*/ 348 h 730"/>
                <a:gd name="T32" fmla="*/ 538 w 545"/>
                <a:gd name="T33" fmla="*/ 356 h 730"/>
                <a:gd name="T34" fmla="*/ 544 w 545"/>
                <a:gd name="T35" fmla="*/ 372 h 730"/>
                <a:gd name="T36" fmla="*/ 545 w 545"/>
                <a:gd name="T37" fmla="*/ 399 h 730"/>
                <a:gd name="T38" fmla="*/ 535 w 545"/>
                <a:gd name="T39" fmla="*/ 442 h 730"/>
                <a:gd name="T40" fmla="*/ 520 w 545"/>
                <a:gd name="T41" fmla="*/ 490 h 730"/>
                <a:gd name="T42" fmla="*/ 504 w 545"/>
                <a:gd name="T43" fmla="*/ 515 h 730"/>
                <a:gd name="T44" fmla="*/ 490 w 545"/>
                <a:gd name="T45" fmla="*/ 522 h 730"/>
                <a:gd name="T46" fmla="*/ 475 w 545"/>
                <a:gd name="T47" fmla="*/ 572 h 730"/>
                <a:gd name="T48" fmla="*/ 449 w 545"/>
                <a:gd name="T49" fmla="*/ 624 h 730"/>
                <a:gd name="T50" fmla="*/ 409 w 545"/>
                <a:gd name="T51" fmla="*/ 670 h 730"/>
                <a:gd name="T52" fmla="*/ 360 w 545"/>
                <a:gd name="T53" fmla="*/ 707 h 730"/>
                <a:gd name="T54" fmla="*/ 301 w 545"/>
                <a:gd name="T55" fmla="*/ 727 h 730"/>
                <a:gd name="T56" fmla="*/ 242 w 545"/>
                <a:gd name="T57" fmla="*/ 727 h 730"/>
                <a:gd name="T58" fmla="*/ 184 w 545"/>
                <a:gd name="T59" fmla="*/ 707 h 730"/>
                <a:gd name="T60" fmla="*/ 133 w 545"/>
                <a:gd name="T61" fmla="*/ 670 h 730"/>
                <a:gd name="T62" fmla="*/ 94 w 545"/>
                <a:gd name="T63" fmla="*/ 624 h 730"/>
                <a:gd name="T64" fmla="*/ 68 w 545"/>
                <a:gd name="T65" fmla="*/ 573 h 730"/>
                <a:gd name="T66" fmla="*/ 53 w 545"/>
                <a:gd name="T67" fmla="*/ 522 h 730"/>
                <a:gd name="T68" fmla="*/ 41 w 545"/>
                <a:gd name="T69" fmla="*/ 513 h 730"/>
                <a:gd name="T70" fmla="*/ 25 w 545"/>
                <a:gd name="T71" fmla="*/ 489 h 730"/>
                <a:gd name="T72" fmla="*/ 9 w 545"/>
                <a:gd name="T73" fmla="*/ 443 h 730"/>
                <a:gd name="T74" fmla="*/ 1 w 545"/>
                <a:gd name="T75" fmla="*/ 400 h 730"/>
                <a:gd name="T76" fmla="*/ 1 w 545"/>
                <a:gd name="T77" fmla="*/ 373 h 730"/>
                <a:gd name="T78" fmla="*/ 8 w 545"/>
                <a:gd name="T79" fmla="*/ 357 h 730"/>
                <a:gd name="T80" fmla="*/ 20 w 545"/>
                <a:gd name="T81" fmla="*/ 349 h 730"/>
                <a:gd name="T82" fmla="*/ 32 w 545"/>
                <a:gd name="T83" fmla="*/ 348 h 730"/>
                <a:gd name="T84" fmla="*/ 23 w 545"/>
                <a:gd name="T85" fmla="*/ 315 h 730"/>
                <a:gd name="T86" fmla="*/ 16 w 545"/>
                <a:gd name="T87" fmla="*/ 239 h 730"/>
                <a:gd name="T88" fmla="*/ 30 w 545"/>
                <a:gd name="T89" fmla="*/ 177 h 730"/>
                <a:gd name="T90" fmla="*/ 55 w 545"/>
                <a:gd name="T91" fmla="*/ 129 h 730"/>
                <a:gd name="T92" fmla="*/ 87 w 545"/>
                <a:gd name="T93" fmla="*/ 90 h 730"/>
                <a:gd name="T94" fmla="*/ 146 w 545"/>
                <a:gd name="T95" fmla="*/ 40 h 730"/>
                <a:gd name="T96" fmla="*/ 204 w 545"/>
                <a:gd name="T97" fmla="*/ 11 h 730"/>
                <a:gd name="T98" fmla="*/ 255 w 545"/>
                <a:gd name="T99" fmla="*/ 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5" h="730">
                  <a:moveTo>
                    <a:pt x="288" y="0"/>
                  </a:moveTo>
                  <a:lnTo>
                    <a:pt x="318" y="3"/>
                  </a:lnTo>
                  <a:lnTo>
                    <a:pt x="344" y="10"/>
                  </a:lnTo>
                  <a:lnTo>
                    <a:pt x="367" y="18"/>
                  </a:lnTo>
                  <a:lnTo>
                    <a:pt x="387" y="29"/>
                  </a:lnTo>
                  <a:lnTo>
                    <a:pt x="406" y="40"/>
                  </a:lnTo>
                  <a:lnTo>
                    <a:pt x="421" y="52"/>
                  </a:lnTo>
                  <a:lnTo>
                    <a:pt x="432" y="63"/>
                  </a:lnTo>
                  <a:lnTo>
                    <a:pt x="441" y="73"/>
                  </a:lnTo>
                  <a:lnTo>
                    <a:pt x="447" y="82"/>
                  </a:lnTo>
                  <a:lnTo>
                    <a:pt x="450" y="87"/>
                  </a:lnTo>
                  <a:lnTo>
                    <a:pt x="451" y="89"/>
                  </a:lnTo>
                  <a:lnTo>
                    <a:pt x="452" y="89"/>
                  </a:lnTo>
                  <a:lnTo>
                    <a:pt x="456" y="89"/>
                  </a:lnTo>
                  <a:lnTo>
                    <a:pt x="461" y="91"/>
                  </a:lnTo>
                  <a:lnTo>
                    <a:pt x="468" y="93"/>
                  </a:lnTo>
                  <a:lnTo>
                    <a:pt x="475" y="97"/>
                  </a:lnTo>
                  <a:lnTo>
                    <a:pt x="484" y="103"/>
                  </a:lnTo>
                  <a:lnTo>
                    <a:pt x="492" y="110"/>
                  </a:lnTo>
                  <a:lnTo>
                    <a:pt x="501" y="120"/>
                  </a:lnTo>
                  <a:lnTo>
                    <a:pt x="508" y="131"/>
                  </a:lnTo>
                  <a:lnTo>
                    <a:pt x="515" y="146"/>
                  </a:lnTo>
                  <a:lnTo>
                    <a:pt x="522" y="165"/>
                  </a:lnTo>
                  <a:lnTo>
                    <a:pt x="526" y="187"/>
                  </a:lnTo>
                  <a:lnTo>
                    <a:pt x="529" y="212"/>
                  </a:lnTo>
                  <a:lnTo>
                    <a:pt x="529" y="242"/>
                  </a:lnTo>
                  <a:lnTo>
                    <a:pt x="527" y="275"/>
                  </a:lnTo>
                  <a:lnTo>
                    <a:pt x="523" y="313"/>
                  </a:lnTo>
                  <a:lnTo>
                    <a:pt x="519" y="330"/>
                  </a:lnTo>
                  <a:lnTo>
                    <a:pt x="513" y="348"/>
                  </a:lnTo>
                  <a:lnTo>
                    <a:pt x="520" y="347"/>
                  </a:lnTo>
                  <a:lnTo>
                    <a:pt x="526" y="348"/>
                  </a:lnTo>
                  <a:lnTo>
                    <a:pt x="532" y="352"/>
                  </a:lnTo>
                  <a:lnTo>
                    <a:pt x="538" y="356"/>
                  </a:lnTo>
                  <a:lnTo>
                    <a:pt x="542" y="362"/>
                  </a:lnTo>
                  <a:lnTo>
                    <a:pt x="544" y="372"/>
                  </a:lnTo>
                  <a:lnTo>
                    <a:pt x="545" y="384"/>
                  </a:lnTo>
                  <a:lnTo>
                    <a:pt x="545" y="399"/>
                  </a:lnTo>
                  <a:lnTo>
                    <a:pt x="542" y="419"/>
                  </a:lnTo>
                  <a:lnTo>
                    <a:pt x="535" y="442"/>
                  </a:lnTo>
                  <a:lnTo>
                    <a:pt x="527" y="469"/>
                  </a:lnTo>
                  <a:lnTo>
                    <a:pt x="520" y="490"/>
                  </a:lnTo>
                  <a:lnTo>
                    <a:pt x="511" y="505"/>
                  </a:lnTo>
                  <a:lnTo>
                    <a:pt x="504" y="515"/>
                  </a:lnTo>
                  <a:lnTo>
                    <a:pt x="496" y="520"/>
                  </a:lnTo>
                  <a:lnTo>
                    <a:pt x="490" y="522"/>
                  </a:lnTo>
                  <a:lnTo>
                    <a:pt x="485" y="546"/>
                  </a:lnTo>
                  <a:lnTo>
                    <a:pt x="475" y="572"/>
                  </a:lnTo>
                  <a:lnTo>
                    <a:pt x="464" y="598"/>
                  </a:lnTo>
                  <a:lnTo>
                    <a:pt x="449" y="624"/>
                  </a:lnTo>
                  <a:lnTo>
                    <a:pt x="430" y="648"/>
                  </a:lnTo>
                  <a:lnTo>
                    <a:pt x="409" y="670"/>
                  </a:lnTo>
                  <a:lnTo>
                    <a:pt x="386" y="690"/>
                  </a:lnTo>
                  <a:lnTo>
                    <a:pt x="360" y="707"/>
                  </a:lnTo>
                  <a:lnTo>
                    <a:pt x="330" y="720"/>
                  </a:lnTo>
                  <a:lnTo>
                    <a:pt x="301" y="727"/>
                  </a:lnTo>
                  <a:lnTo>
                    <a:pt x="271" y="730"/>
                  </a:lnTo>
                  <a:lnTo>
                    <a:pt x="242" y="727"/>
                  </a:lnTo>
                  <a:lnTo>
                    <a:pt x="213" y="720"/>
                  </a:lnTo>
                  <a:lnTo>
                    <a:pt x="184" y="707"/>
                  </a:lnTo>
                  <a:lnTo>
                    <a:pt x="158" y="690"/>
                  </a:lnTo>
                  <a:lnTo>
                    <a:pt x="133" y="670"/>
                  </a:lnTo>
                  <a:lnTo>
                    <a:pt x="112" y="648"/>
                  </a:lnTo>
                  <a:lnTo>
                    <a:pt x="94" y="624"/>
                  </a:lnTo>
                  <a:lnTo>
                    <a:pt x="80" y="598"/>
                  </a:lnTo>
                  <a:lnTo>
                    <a:pt x="68" y="573"/>
                  </a:lnTo>
                  <a:lnTo>
                    <a:pt x="59" y="546"/>
                  </a:lnTo>
                  <a:lnTo>
                    <a:pt x="53" y="522"/>
                  </a:lnTo>
                  <a:lnTo>
                    <a:pt x="47" y="520"/>
                  </a:lnTo>
                  <a:lnTo>
                    <a:pt x="41" y="513"/>
                  </a:lnTo>
                  <a:lnTo>
                    <a:pt x="33" y="504"/>
                  </a:lnTo>
                  <a:lnTo>
                    <a:pt x="25" y="489"/>
                  </a:lnTo>
                  <a:lnTo>
                    <a:pt x="18" y="469"/>
                  </a:lnTo>
                  <a:lnTo>
                    <a:pt x="9" y="443"/>
                  </a:lnTo>
                  <a:lnTo>
                    <a:pt x="4" y="419"/>
                  </a:lnTo>
                  <a:lnTo>
                    <a:pt x="1" y="400"/>
                  </a:lnTo>
                  <a:lnTo>
                    <a:pt x="0" y="385"/>
                  </a:lnTo>
                  <a:lnTo>
                    <a:pt x="1" y="373"/>
                  </a:lnTo>
                  <a:lnTo>
                    <a:pt x="4" y="363"/>
                  </a:lnTo>
                  <a:lnTo>
                    <a:pt x="8" y="357"/>
                  </a:lnTo>
                  <a:lnTo>
                    <a:pt x="13" y="353"/>
                  </a:lnTo>
                  <a:lnTo>
                    <a:pt x="20" y="349"/>
                  </a:lnTo>
                  <a:lnTo>
                    <a:pt x="26" y="348"/>
                  </a:lnTo>
                  <a:lnTo>
                    <a:pt x="32" y="348"/>
                  </a:lnTo>
                  <a:lnTo>
                    <a:pt x="27" y="331"/>
                  </a:lnTo>
                  <a:lnTo>
                    <a:pt x="23" y="315"/>
                  </a:lnTo>
                  <a:lnTo>
                    <a:pt x="18" y="275"/>
                  </a:lnTo>
                  <a:lnTo>
                    <a:pt x="16" y="239"/>
                  </a:lnTo>
                  <a:lnTo>
                    <a:pt x="22" y="203"/>
                  </a:lnTo>
                  <a:lnTo>
                    <a:pt x="30" y="177"/>
                  </a:lnTo>
                  <a:lnTo>
                    <a:pt x="42" y="152"/>
                  </a:lnTo>
                  <a:lnTo>
                    <a:pt x="55" y="129"/>
                  </a:lnTo>
                  <a:lnTo>
                    <a:pt x="70" y="108"/>
                  </a:lnTo>
                  <a:lnTo>
                    <a:pt x="87" y="90"/>
                  </a:lnTo>
                  <a:lnTo>
                    <a:pt x="114" y="63"/>
                  </a:lnTo>
                  <a:lnTo>
                    <a:pt x="146" y="40"/>
                  </a:lnTo>
                  <a:lnTo>
                    <a:pt x="173" y="24"/>
                  </a:lnTo>
                  <a:lnTo>
                    <a:pt x="204" y="11"/>
                  </a:lnTo>
                  <a:lnTo>
                    <a:pt x="229" y="5"/>
                  </a:lnTo>
                  <a:lnTo>
                    <a:pt x="255" y="1"/>
                  </a:lnTo>
                  <a:lnTo>
                    <a:pt x="288" y="0"/>
                  </a:lnTo>
                  <a:close/>
                </a:path>
              </a:pathLst>
            </a:custGeom>
            <a:grpFill/>
            <a:ln w="28575">
              <a:solidFill>
                <a:schemeClr val="accent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a:extLst>
              <a:ext uri="{FF2B5EF4-FFF2-40B4-BE49-F238E27FC236}">
                <a16:creationId xmlns:a16="http://schemas.microsoft.com/office/drawing/2014/main" id="{BA8C40CF-968A-486D-D5B1-1A796572BD77}"/>
              </a:ext>
            </a:extLst>
          </p:cNvPr>
          <p:cNvGrpSpPr>
            <a:grpSpLocks noChangeAspect="1"/>
          </p:cNvGrpSpPr>
          <p:nvPr/>
        </p:nvGrpSpPr>
        <p:grpSpPr>
          <a:xfrm>
            <a:off x="10431253" y="3941096"/>
            <a:ext cx="416834" cy="513107"/>
            <a:chOff x="3322638" y="3721100"/>
            <a:chExt cx="261937" cy="306388"/>
          </a:xfrm>
          <a:solidFill>
            <a:schemeClr val="bg2"/>
          </a:solidFill>
        </p:grpSpPr>
        <p:sp>
          <p:nvSpPr>
            <p:cNvPr id="43" name="Freeform 956">
              <a:extLst>
                <a:ext uri="{FF2B5EF4-FFF2-40B4-BE49-F238E27FC236}">
                  <a16:creationId xmlns:a16="http://schemas.microsoft.com/office/drawing/2014/main" id="{83F513A6-5F76-58CF-CA80-35C523F14138}"/>
                </a:ext>
              </a:extLst>
            </p:cNvPr>
            <p:cNvSpPr>
              <a:spLocks noEditPoints="1"/>
            </p:cNvSpPr>
            <p:nvPr/>
          </p:nvSpPr>
          <p:spPr bwMode="auto">
            <a:xfrm>
              <a:off x="3322638" y="3721100"/>
              <a:ext cx="261937" cy="306388"/>
            </a:xfrm>
            <a:custGeom>
              <a:avLst/>
              <a:gdLst>
                <a:gd name="T0" fmla="*/ 1378 w 2962"/>
                <a:gd name="T1" fmla="*/ 393 h 3480"/>
                <a:gd name="T2" fmla="*/ 1114 w 2962"/>
                <a:gd name="T3" fmla="*/ 506 h 3480"/>
                <a:gd name="T4" fmla="*/ 889 w 2962"/>
                <a:gd name="T5" fmla="*/ 699 h 3480"/>
                <a:gd name="T6" fmla="*/ 738 w 2962"/>
                <a:gd name="T7" fmla="*/ 938 h 3480"/>
                <a:gd name="T8" fmla="*/ 663 w 2962"/>
                <a:gd name="T9" fmla="*/ 1202 h 3480"/>
                <a:gd name="T10" fmla="*/ 665 w 2962"/>
                <a:gd name="T11" fmla="*/ 1475 h 3480"/>
                <a:gd name="T12" fmla="*/ 743 w 2962"/>
                <a:gd name="T13" fmla="*/ 1739 h 3480"/>
                <a:gd name="T14" fmla="*/ 897 w 2962"/>
                <a:gd name="T15" fmla="*/ 1976 h 3480"/>
                <a:gd name="T16" fmla="*/ 855 w 2962"/>
                <a:gd name="T17" fmla="*/ 2077 h 3480"/>
                <a:gd name="T18" fmla="*/ 744 w 2962"/>
                <a:gd name="T19" fmla="*/ 2189 h 3480"/>
                <a:gd name="T20" fmla="*/ 687 w 2962"/>
                <a:gd name="T21" fmla="*/ 2238 h 3480"/>
                <a:gd name="T22" fmla="*/ 706 w 2962"/>
                <a:gd name="T23" fmla="*/ 2277 h 3480"/>
                <a:gd name="T24" fmla="*/ 841 w 2962"/>
                <a:gd name="T25" fmla="*/ 2285 h 3480"/>
                <a:gd name="T26" fmla="*/ 1033 w 2962"/>
                <a:gd name="T27" fmla="*/ 2230 h 3480"/>
                <a:gd name="T28" fmla="*/ 1196 w 2962"/>
                <a:gd name="T29" fmla="*/ 2204 h 3480"/>
                <a:gd name="T30" fmla="*/ 1464 w 2962"/>
                <a:gd name="T31" fmla="*/ 2290 h 3480"/>
                <a:gd name="T32" fmla="*/ 1742 w 2962"/>
                <a:gd name="T33" fmla="*/ 2296 h 3480"/>
                <a:gd name="T34" fmla="*/ 2012 w 2962"/>
                <a:gd name="T35" fmla="*/ 2223 h 3480"/>
                <a:gd name="T36" fmla="*/ 2256 w 2962"/>
                <a:gd name="T37" fmla="*/ 2070 h 3480"/>
                <a:gd name="T38" fmla="*/ 2450 w 2962"/>
                <a:gd name="T39" fmla="*/ 1843 h 3480"/>
                <a:gd name="T40" fmla="*/ 2563 w 2962"/>
                <a:gd name="T41" fmla="*/ 1579 h 3480"/>
                <a:gd name="T42" fmla="*/ 2595 w 2962"/>
                <a:gd name="T43" fmla="*/ 1296 h 3480"/>
                <a:gd name="T44" fmla="*/ 2543 w 2962"/>
                <a:gd name="T45" fmla="*/ 1017 h 3480"/>
                <a:gd name="T46" fmla="*/ 2409 w 2962"/>
                <a:gd name="T47" fmla="*/ 760 h 3480"/>
                <a:gd name="T48" fmla="*/ 2196 w 2962"/>
                <a:gd name="T49" fmla="*/ 547 h 3480"/>
                <a:gd name="T50" fmla="*/ 1939 w 2962"/>
                <a:gd name="T51" fmla="*/ 413 h 3480"/>
                <a:gd name="T52" fmla="*/ 1660 w 2962"/>
                <a:gd name="T53" fmla="*/ 361 h 3480"/>
                <a:gd name="T54" fmla="*/ 1821 w 2962"/>
                <a:gd name="T55" fmla="*/ 14 h 3480"/>
                <a:gd name="T56" fmla="*/ 2170 w 2962"/>
                <a:gd name="T57" fmla="*/ 113 h 3480"/>
                <a:gd name="T58" fmla="*/ 2473 w 2962"/>
                <a:gd name="T59" fmla="*/ 301 h 3480"/>
                <a:gd name="T60" fmla="*/ 2715 w 2962"/>
                <a:gd name="T61" fmla="*/ 559 h 3480"/>
                <a:gd name="T62" fmla="*/ 2881 w 2962"/>
                <a:gd name="T63" fmla="*/ 875 h 3480"/>
                <a:gd name="T64" fmla="*/ 2958 w 2962"/>
                <a:gd name="T65" fmla="*/ 1235 h 3480"/>
                <a:gd name="T66" fmla="*/ 2936 w 2962"/>
                <a:gd name="T67" fmla="*/ 1591 h 3480"/>
                <a:gd name="T68" fmla="*/ 2828 w 2962"/>
                <a:gd name="T69" fmla="*/ 1912 h 3480"/>
                <a:gd name="T70" fmla="*/ 2647 w 2962"/>
                <a:gd name="T71" fmla="*/ 2189 h 3480"/>
                <a:gd name="T72" fmla="*/ 2528 w 2962"/>
                <a:gd name="T73" fmla="*/ 3148 h 3480"/>
                <a:gd name="T74" fmla="*/ 2462 w 2962"/>
                <a:gd name="T75" fmla="*/ 3228 h 3480"/>
                <a:gd name="T76" fmla="*/ 1015 w 2962"/>
                <a:gd name="T77" fmla="*/ 3477 h 3480"/>
                <a:gd name="T78" fmla="*/ 964 w 2962"/>
                <a:gd name="T79" fmla="*/ 3427 h 3480"/>
                <a:gd name="T80" fmla="*/ 577 w 2962"/>
                <a:gd name="T81" fmla="*/ 3077 h 3480"/>
                <a:gd name="T82" fmla="*/ 425 w 2962"/>
                <a:gd name="T83" fmla="*/ 3032 h 3480"/>
                <a:gd name="T84" fmla="*/ 323 w 2962"/>
                <a:gd name="T85" fmla="*/ 2915 h 3480"/>
                <a:gd name="T86" fmla="*/ 298 w 2962"/>
                <a:gd name="T87" fmla="*/ 2307 h 3480"/>
                <a:gd name="T88" fmla="*/ 76 w 2962"/>
                <a:gd name="T89" fmla="*/ 2288 h 3480"/>
                <a:gd name="T90" fmla="*/ 7 w 2962"/>
                <a:gd name="T91" fmla="*/ 2214 h 3480"/>
                <a:gd name="T92" fmla="*/ 13 w 2962"/>
                <a:gd name="T93" fmla="*/ 2102 h 3480"/>
                <a:gd name="T94" fmla="*/ 301 w 2962"/>
                <a:gd name="T95" fmla="*/ 1238 h 3480"/>
                <a:gd name="T96" fmla="*/ 374 w 2962"/>
                <a:gd name="T97" fmla="*/ 884 h 3480"/>
                <a:gd name="T98" fmla="*/ 536 w 2962"/>
                <a:gd name="T99" fmla="*/ 572 h 3480"/>
                <a:gd name="T100" fmla="*/ 771 w 2962"/>
                <a:gd name="T101" fmla="*/ 315 h 3480"/>
                <a:gd name="T102" fmla="*/ 1065 w 2962"/>
                <a:gd name="T103" fmla="*/ 127 h 3480"/>
                <a:gd name="T104" fmla="*/ 1378 w 2962"/>
                <a:gd name="T105" fmla="*/ 24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62" h="3480">
                  <a:moveTo>
                    <a:pt x="1589" y="361"/>
                  </a:moveTo>
                  <a:lnTo>
                    <a:pt x="1518" y="366"/>
                  </a:lnTo>
                  <a:lnTo>
                    <a:pt x="1448" y="377"/>
                  </a:lnTo>
                  <a:lnTo>
                    <a:pt x="1378" y="393"/>
                  </a:lnTo>
                  <a:lnTo>
                    <a:pt x="1310" y="413"/>
                  </a:lnTo>
                  <a:lnTo>
                    <a:pt x="1243" y="439"/>
                  </a:lnTo>
                  <a:lnTo>
                    <a:pt x="1177" y="470"/>
                  </a:lnTo>
                  <a:lnTo>
                    <a:pt x="1114" y="506"/>
                  </a:lnTo>
                  <a:lnTo>
                    <a:pt x="1053" y="547"/>
                  </a:lnTo>
                  <a:lnTo>
                    <a:pt x="995" y="594"/>
                  </a:lnTo>
                  <a:lnTo>
                    <a:pt x="939" y="646"/>
                  </a:lnTo>
                  <a:lnTo>
                    <a:pt x="889" y="699"/>
                  </a:lnTo>
                  <a:lnTo>
                    <a:pt x="843" y="756"/>
                  </a:lnTo>
                  <a:lnTo>
                    <a:pt x="803" y="814"/>
                  </a:lnTo>
                  <a:lnTo>
                    <a:pt x="768" y="875"/>
                  </a:lnTo>
                  <a:lnTo>
                    <a:pt x="738" y="938"/>
                  </a:lnTo>
                  <a:lnTo>
                    <a:pt x="711" y="1002"/>
                  </a:lnTo>
                  <a:lnTo>
                    <a:pt x="691" y="1068"/>
                  </a:lnTo>
                  <a:lnTo>
                    <a:pt x="674" y="1134"/>
                  </a:lnTo>
                  <a:lnTo>
                    <a:pt x="663" y="1202"/>
                  </a:lnTo>
                  <a:lnTo>
                    <a:pt x="656" y="1270"/>
                  </a:lnTo>
                  <a:lnTo>
                    <a:pt x="654" y="1339"/>
                  </a:lnTo>
                  <a:lnTo>
                    <a:pt x="657" y="1406"/>
                  </a:lnTo>
                  <a:lnTo>
                    <a:pt x="665" y="1475"/>
                  </a:lnTo>
                  <a:lnTo>
                    <a:pt x="677" y="1542"/>
                  </a:lnTo>
                  <a:lnTo>
                    <a:pt x="694" y="1609"/>
                  </a:lnTo>
                  <a:lnTo>
                    <a:pt x="717" y="1674"/>
                  </a:lnTo>
                  <a:lnTo>
                    <a:pt x="743" y="1739"/>
                  </a:lnTo>
                  <a:lnTo>
                    <a:pt x="775" y="1801"/>
                  </a:lnTo>
                  <a:lnTo>
                    <a:pt x="811" y="1861"/>
                  </a:lnTo>
                  <a:lnTo>
                    <a:pt x="852" y="1920"/>
                  </a:lnTo>
                  <a:lnTo>
                    <a:pt x="897" y="1976"/>
                  </a:lnTo>
                  <a:lnTo>
                    <a:pt x="908" y="1983"/>
                  </a:lnTo>
                  <a:lnTo>
                    <a:pt x="893" y="2014"/>
                  </a:lnTo>
                  <a:lnTo>
                    <a:pt x="875" y="2046"/>
                  </a:lnTo>
                  <a:lnTo>
                    <a:pt x="855" y="2077"/>
                  </a:lnTo>
                  <a:lnTo>
                    <a:pt x="832" y="2108"/>
                  </a:lnTo>
                  <a:lnTo>
                    <a:pt x="805" y="2138"/>
                  </a:lnTo>
                  <a:lnTo>
                    <a:pt x="776" y="2165"/>
                  </a:lnTo>
                  <a:lnTo>
                    <a:pt x="744" y="2189"/>
                  </a:lnTo>
                  <a:lnTo>
                    <a:pt x="708" y="2210"/>
                  </a:lnTo>
                  <a:lnTo>
                    <a:pt x="698" y="2218"/>
                  </a:lnTo>
                  <a:lnTo>
                    <a:pt x="690" y="2228"/>
                  </a:lnTo>
                  <a:lnTo>
                    <a:pt x="687" y="2238"/>
                  </a:lnTo>
                  <a:lnTo>
                    <a:pt x="687" y="2250"/>
                  </a:lnTo>
                  <a:lnTo>
                    <a:pt x="690" y="2260"/>
                  </a:lnTo>
                  <a:lnTo>
                    <a:pt x="697" y="2270"/>
                  </a:lnTo>
                  <a:lnTo>
                    <a:pt x="706" y="2277"/>
                  </a:lnTo>
                  <a:lnTo>
                    <a:pt x="719" y="2282"/>
                  </a:lnTo>
                  <a:lnTo>
                    <a:pt x="757" y="2286"/>
                  </a:lnTo>
                  <a:lnTo>
                    <a:pt x="798" y="2287"/>
                  </a:lnTo>
                  <a:lnTo>
                    <a:pt x="841" y="2285"/>
                  </a:lnTo>
                  <a:lnTo>
                    <a:pt x="888" y="2278"/>
                  </a:lnTo>
                  <a:lnTo>
                    <a:pt x="934" y="2267"/>
                  </a:lnTo>
                  <a:lnTo>
                    <a:pt x="983" y="2251"/>
                  </a:lnTo>
                  <a:lnTo>
                    <a:pt x="1033" y="2230"/>
                  </a:lnTo>
                  <a:lnTo>
                    <a:pt x="1082" y="2202"/>
                  </a:lnTo>
                  <a:lnTo>
                    <a:pt x="1131" y="2168"/>
                  </a:lnTo>
                  <a:lnTo>
                    <a:pt x="1133" y="2170"/>
                  </a:lnTo>
                  <a:lnTo>
                    <a:pt x="1196" y="2204"/>
                  </a:lnTo>
                  <a:lnTo>
                    <a:pt x="1261" y="2233"/>
                  </a:lnTo>
                  <a:lnTo>
                    <a:pt x="1328" y="2257"/>
                  </a:lnTo>
                  <a:lnTo>
                    <a:pt x="1395" y="2276"/>
                  </a:lnTo>
                  <a:lnTo>
                    <a:pt x="1464" y="2290"/>
                  </a:lnTo>
                  <a:lnTo>
                    <a:pt x="1533" y="2300"/>
                  </a:lnTo>
                  <a:lnTo>
                    <a:pt x="1602" y="2304"/>
                  </a:lnTo>
                  <a:lnTo>
                    <a:pt x="1672" y="2303"/>
                  </a:lnTo>
                  <a:lnTo>
                    <a:pt x="1742" y="2296"/>
                  </a:lnTo>
                  <a:lnTo>
                    <a:pt x="1811" y="2286"/>
                  </a:lnTo>
                  <a:lnTo>
                    <a:pt x="1879" y="2270"/>
                  </a:lnTo>
                  <a:lnTo>
                    <a:pt x="1946" y="2249"/>
                  </a:lnTo>
                  <a:lnTo>
                    <a:pt x="2012" y="2223"/>
                  </a:lnTo>
                  <a:lnTo>
                    <a:pt x="2076" y="2193"/>
                  </a:lnTo>
                  <a:lnTo>
                    <a:pt x="2138" y="2157"/>
                  </a:lnTo>
                  <a:lnTo>
                    <a:pt x="2198" y="2115"/>
                  </a:lnTo>
                  <a:lnTo>
                    <a:pt x="2256" y="2070"/>
                  </a:lnTo>
                  <a:lnTo>
                    <a:pt x="2310" y="2019"/>
                  </a:lnTo>
                  <a:lnTo>
                    <a:pt x="2362" y="1963"/>
                  </a:lnTo>
                  <a:lnTo>
                    <a:pt x="2409" y="1905"/>
                  </a:lnTo>
                  <a:lnTo>
                    <a:pt x="2450" y="1843"/>
                  </a:lnTo>
                  <a:lnTo>
                    <a:pt x="2486" y="1780"/>
                  </a:lnTo>
                  <a:lnTo>
                    <a:pt x="2517" y="1714"/>
                  </a:lnTo>
                  <a:lnTo>
                    <a:pt x="2543" y="1648"/>
                  </a:lnTo>
                  <a:lnTo>
                    <a:pt x="2563" y="1579"/>
                  </a:lnTo>
                  <a:lnTo>
                    <a:pt x="2579" y="1509"/>
                  </a:lnTo>
                  <a:lnTo>
                    <a:pt x="2590" y="1439"/>
                  </a:lnTo>
                  <a:lnTo>
                    <a:pt x="2595" y="1368"/>
                  </a:lnTo>
                  <a:lnTo>
                    <a:pt x="2595" y="1296"/>
                  </a:lnTo>
                  <a:lnTo>
                    <a:pt x="2590" y="1225"/>
                  </a:lnTo>
                  <a:lnTo>
                    <a:pt x="2579" y="1156"/>
                  </a:lnTo>
                  <a:lnTo>
                    <a:pt x="2563" y="1086"/>
                  </a:lnTo>
                  <a:lnTo>
                    <a:pt x="2543" y="1017"/>
                  </a:lnTo>
                  <a:lnTo>
                    <a:pt x="2517" y="950"/>
                  </a:lnTo>
                  <a:lnTo>
                    <a:pt x="2486" y="885"/>
                  </a:lnTo>
                  <a:lnTo>
                    <a:pt x="2450" y="821"/>
                  </a:lnTo>
                  <a:lnTo>
                    <a:pt x="2409" y="760"/>
                  </a:lnTo>
                  <a:lnTo>
                    <a:pt x="2362" y="701"/>
                  </a:lnTo>
                  <a:lnTo>
                    <a:pt x="2310" y="646"/>
                  </a:lnTo>
                  <a:lnTo>
                    <a:pt x="2256" y="594"/>
                  </a:lnTo>
                  <a:lnTo>
                    <a:pt x="2196" y="547"/>
                  </a:lnTo>
                  <a:lnTo>
                    <a:pt x="2135" y="506"/>
                  </a:lnTo>
                  <a:lnTo>
                    <a:pt x="2072" y="470"/>
                  </a:lnTo>
                  <a:lnTo>
                    <a:pt x="2006" y="439"/>
                  </a:lnTo>
                  <a:lnTo>
                    <a:pt x="1939" y="413"/>
                  </a:lnTo>
                  <a:lnTo>
                    <a:pt x="1871" y="393"/>
                  </a:lnTo>
                  <a:lnTo>
                    <a:pt x="1801" y="377"/>
                  </a:lnTo>
                  <a:lnTo>
                    <a:pt x="1731" y="366"/>
                  </a:lnTo>
                  <a:lnTo>
                    <a:pt x="1660" y="361"/>
                  </a:lnTo>
                  <a:lnTo>
                    <a:pt x="1589" y="361"/>
                  </a:lnTo>
                  <a:close/>
                  <a:moveTo>
                    <a:pt x="1633" y="0"/>
                  </a:moveTo>
                  <a:lnTo>
                    <a:pt x="1728" y="3"/>
                  </a:lnTo>
                  <a:lnTo>
                    <a:pt x="1821" y="14"/>
                  </a:lnTo>
                  <a:lnTo>
                    <a:pt x="1912" y="30"/>
                  </a:lnTo>
                  <a:lnTo>
                    <a:pt x="2001" y="52"/>
                  </a:lnTo>
                  <a:lnTo>
                    <a:pt x="2086" y="79"/>
                  </a:lnTo>
                  <a:lnTo>
                    <a:pt x="2170" y="113"/>
                  </a:lnTo>
                  <a:lnTo>
                    <a:pt x="2251" y="152"/>
                  </a:lnTo>
                  <a:lnTo>
                    <a:pt x="2328" y="197"/>
                  </a:lnTo>
                  <a:lnTo>
                    <a:pt x="2402" y="247"/>
                  </a:lnTo>
                  <a:lnTo>
                    <a:pt x="2473" y="301"/>
                  </a:lnTo>
                  <a:lnTo>
                    <a:pt x="2540" y="359"/>
                  </a:lnTo>
                  <a:lnTo>
                    <a:pt x="2603" y="421"/>
                  </a:lnTo>
                  <a:lnTo>
                    <a:pt x="2661" y="488"/>
                  </a:lnTo>
                  <a:lnTo>
                    <a:pt x="2715" y="559"/>
                  </a:lnTo>
                  <a:lnTo>
                    <a:pt x="2764" y="633"/>
                  </a:lnTo>
                  <a:lnTo>
                    <a:pt x="2808" y="711"/>
                  </a:lnTo>
                  <a:lnTo>
                    <a:pt x="2847" y="792"/>
                  </a:lnTo>
                  <a:lnTo>
                    <a:pt x="2881" y="875"/>
                  </a:lnTo>
                  <a:lnTo>
                    <a:pt x="2910" y="962"/>
                  </a:lnTo>
                  <a:lnTo>
                    <a:pt x="2932" y="1051"/>
                  </a:lnTo>
                  <a:lnTo>
                    <a:pt x="2948" y="1142"/>
                  </a:lnTo>
                  <a:lnTo>
                    <a:pt x="2958" y="1235"/>
                  </a:lnTo>
                  <a:lnTo>
                    <a:pt x="2962" y="1330"/>
                  </a:lnTo>
                  <a:lnTo>
                    <a:pt x="2958" y="1418"/>
                  </a:lnTo>
                  <a:lnTo>
                    <a:pt x="2950" y="1506"/>
                  </a:lnTo>
                  <a:lnTo>
                    <a:pt x="2936" y="1591"/>
                  </a:lnTo>
                  <a:lnTo>
                    <a:pt x="2916" y="1674"/>
                  </a:lnTo>
                  <a:lnTo>
                    <a:pt x="2892" y="1756"/>
                  </a:lnTo>
                  <a:lnTo>
                    <a:pt x="2862" y="1835"/>
                  </a:lnTo>
                  <a:lnTo>
                    <a:pt x="2828" y="1912"/>
                  </a:lnTo>
                  <a:lnTo>
                    <a:pt x="2789" y="1985"/>
                  </a:lnTo>
                  <a:lnTo>
                    <a:pt x="2746" y="2057"/>
                  </a:lnTo>
                  <a:lnTo>
                    <a:pt x="2697" y="2125"/>
                  </a:lnTo>
                  <a:lnTo>
                    <a:pt x="2647" y="2189"/>
                  </a:lnTo>
                  <a:lnTo>
                    <a:pt x="2591" y="2252"/>
                  </a:lnTo>
                  <a:lnTo>
                    <a:pt x="2531" y="2309"/>
                  </a:lnTo>
                  <a:lnTo>
                    <a:pt x="2531" y="3123"/>
                  </a:lnTo>
                  <a:lnTo>
                    <a:pt x="2528" y="3148"/>
                  </a:lnTo>
                  <a:lnTo>
                    <a:pt x="2519" y="3174"/>
                  </a:lnTo>
                  <a:lnTo>
                    <a:pt x="2503" y="3195"/>
                  </a:lnTo>
                  <a:lnTo>
                    <a:pt x="2484" y="3214"/>
                  </a:lnTo>
                  <a:lnTo>
                    <a:pt x="2462" y="3228"/>
                  </a:lnTo>
                  <a:lnTo>
                    <a:pt x="2436" y="3235"/>
                  </a:lnTo>
                  <a:lnTo>
                    <a:pt x="1056" y="3479"/>
                  </a:lnTo>
                  <a:lnTo>
                    <a:pt x="1034" y="3480"/>
                  </a:lnTo>
                  <a:lnTo>
                    <a:pt x="1015" y="3477"/>
                  </a:lnTo>
                  <a:lnTo>
                    <a:pt x="997" y="3470"/>
                  </a:lnTo>
                  <a:lnTo>
                    <a:pt x="983" y="3459"/>
                  </a:lnTo>
                  <a:lnTo>
                    <a:pt x="971" y="3444"/>
                  </a:lnTo>
                  <a:lnTo>
                    <a:pt x="964" y="3427"/>
                  </a:lnTo>
                  <a:lnTo>
                    <a:pt x="961" y="3406"/>
                  </a:lnTo>
                  <a:lnTo>
                    <a:pt x="961" y="3404"/>
                  </a:lnTo>
                  <a:lnTo>
                    <a:pt x="960" y="3020"/>
                  </a:lnTo>
                  <a:lnTo>
                    <a:pt x="577" y="3077"/>
                  </a:lnTo>
                  <a:lnTo>
                    <a:pt x="536" y="3074"/>
                  </a:lnTo>
                  <a:lnTo>
                    <a:pt x="496" y="3066"/>
                  </a:lnTo>
                  <a:lnTo>
                    <a:pt x="459" y="3051"/>
                  </a:lnTo>
                  <a:lnTo>
                    <a:pt x="425" y="3032"/>
                  </a:lnTo>
                  <a:lnTo>
                    <a:pt x="394" y="3009"/>
                  </a:lnTo>
                  <a:lnTo>
                    <a:pt x="366" y="2981"/>
                  </a:lnTo>
                  <a:lnTo>
                    <a:pt x="342" y="2950"/>
                  </a:lnTo>
                  <a:lnTo>
                    <a:pt x="323" y="2915"/>
                  </a:lnTo>
                  <a:lnTo>
                    <a:pt x="310" y="2878"/>
                  </a:lnTo>
                  <a:lnTo>
                    <a:pt x="300" y="2839"/>
                  </a:lnTo>
                  <a:lnTo>
                    <a:pt x="298" y="2798"/>
                  </a:lnTo>
                  <a:lnTo>
                    <a:pt x="298" y="2307"/>
                  </a:lnTo>
                  <a:lnTo>
                    <a:pt x="170" y="2307"/>
                  </a:lnTo>
                  <a:lnTo>
                    <a:pt x="135" y="2305"/>
                  </a:lnTo>
                  <a:lnTo>
                    <a:pt x="104" y="2298"/>
                  </a:lnTo>
                  <a:lnTo>
                    <a:pt x="76" y="2288"/>
                  </a:lnTo>
                  <a:lnTo>
                    <a:pt x="53" y="2274"/>
                  </a:lnTo>
                  <a:lnTo>
                    <a:pt x="33" y="2257"/>
                  </a:lnTo>
                  <a:lnTo>
                    <a:pt x="18" y="2237"/>
                  </a:lnTo>
                  <a:lnTo>
                    <a:pt x="7" y="2214"/>
                  </a:lnTo>
                  <a:lnTo>
                    <a:pt x="1" y="2188"/>
                  </a:lnTo>
                  <a:lnTo>
                    <a:pt x="0" y="2162"/>
                  </a:lnTo>
                  <a:lnTo>
                    <a:pt x="3" y="2132"/>
                  </a:lnTo>
                  <a:lnTo>
                    <a:pt x="13" y="2102"/>
                  </a:lnTo>
                  <a:lnTo>
                    <a:pt x="27" y="2069"/>
                  </a:lnTo>
                  <a:lnTo>
                    <a:pt x="298" y="1552"/>
                  </a:lnTo>
                  <a:lnTo>
                    <a:pt x="298" y="1331"/>
                  </a:lnTo>
                  <a:lnTo>
                    <a:pt x="301" y="1238"/>
                  </a:lnTo>
                  <a:lnTo>
                    <a:pt x="311" y="1146"/>
                  </a:lnTo>
                  <a:lnTo>
                    <a:pt x="326" y="1056"/>
                  </a:lnTo>
                  <a:lnTo>
                    <a:pt x="348" y="969"/>
                  </a:lnTo>
                  <a:lnTo>
                    <a:pt x="374" y="884"/>
                  </a:lnTo>
                  <a:lnTo>
                    <a:pt x="407" y="801"/>
                  </a:lnTo>
                  <a:lnTo>
                    <a:pt x="445" y="722"/>
                  </a:lnTo>
                  <a:lnTo>
                    <a:pt x="488" y="646"/>
                  </a:lnTo>
                  <a:lnTo>
                    <a:pt x="536" y="572"/>
                  </a:lnTo>
                  <a:lnTo>
                    <a:pt x="588" y="502"/>
                  </a:lnTo>
                  <a:lnTo>
                    <a:pt x="645" y="436"/>
                  </a:lnTo>
                  <a:lnTo>
                    <a:pt x="706" y="374"/>
                  </a:lnTo>
                  <a:lnTo>
                    <a:pt x="771" y="315"/>
                  </a:lnTo>
                  <a:lnTo>
                    <a:pt x="839" y="261"/>
                  </a:lnTo>
                  <a:lnTo>
                    <a:pt x="911" y="212"/>
                  </a:lnTo>
                  <a:lnTo>
                    <a:pt x="987" y="167"/>
                  </a:lnTo>
                  <a:lnTo>
                    <a:pt x="1065" y="127"/>
                  </a:lnTo>
                  <a:lnTo>
                    <a:pt x="1140" y="94"/>
                  </a:lnTo>
                  <a:lnTo>
                    <a:pt x="1218" y="67"/>
                  </a:lnTo>
                  <a:lnTo>
                    <a:pt x="1297" y="44"/>
                  </a:lnTo>
                  <a:lnTo>
                    <a:pt x="1378" y="24"/>
                  </a:lnTo>
                  <a:lnTo>
                    <a:pt x="1462" y="11"/>
                  </a:lnTo>
                  <a:lnTo>
                    <a:pt x="1546" y="3"/>
                  </a:lnTo>
                  <a:lnTo>
                    <a:pt x="1633" y="0"/>
                  </a:lnTo>
                  <a:close/>
                </a:path>
              </a:pathLst>
            </a:custGeom>
            <a:grpFill/>
            <a:ln w="28575">
              <a:solidFill>
                <a:schemeClr val="accent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957">
              <a:extLst>
                <a:ext uri="{FF2B5EF4-FFF2-40B4-BE49-F238E27FC236}">
                  <a16:creationId xmlns:a16="http://schemas.microsoft.com/office/drawing/2014/main" id="{9336A965-E3F4-6E9D-129C-0CDBC9035F9A}"/>
                </a:ext>
              </a:extLst>
            </p:cNvPr>
            <p:cNvSpPr>
              <a:spLocks noEditPoints="1"/>
            </p:cNvSpPr>
            <p:nvPr/>
          </p:nvSpPr>
          <p:spPr bwMode="auto">
            <a:xfrm>
              <a:off x="3397250" y="3770313"/>
              <a:ext cx="136525" cy="136525"/>
            </a:xfrm>
            <a:custGeom>
              <a:avLst/>
              <a:gdLst>
                <a:gd name="T0" fmla="*/ 440 w 1552"/>
                <a:gd name="T1" fmla="*/ 1029 h 1556"/>
                <a:gd name="T2" fmla="*/ 630 w 1552"/>
                <a:gd name="T3" fmla="*/ 1171 h 1556"/>
                <a:gd name="T4" fmla="*/ 866 w 1552"/>
                <a:gd name="T5" fmla="*/ 1187 h 1556"/>
                <a:gd name="T6" fmla="*/ 728 w 1552"/>
                <a:gd name="T7" fmla="*/ 1069 h 1556"/>
                <a:gd name="T8" fmla="*/ 559 w 1552"/>
                <a:gd name="T9" fmla="*/ 985 h 1556"/>
                <a:gd name="T10" fmla="*/ 363 w 1552"/>
                <a:gd name="T11" fmla="*/ 854 h 1556"/>
                <a:gd name="T12" fmla="*/ 668 w 1552"/>
                <a:gd name="T13" fmla="*/ 676 h 1556"/>
                <a:gd name="T14" fmla="*/ 630 w 1552"/>
                <a:gd name="T15" fmla="*/ 805 h 1556"/>
                <a:gd name="T16" fmla="*/ 713 w 1552"/>
                <a:gd name="T17" fmla="*/ 907 h 1556"/>
                <a:gd name="T18" fmla="*/ 847 w 1552"/>
                <a:gd name="T19" fmla="*/ 893 h 1556"/>
                <a:gd name="T20" fmla="*/ 910 w 1552"/>
                <a:gd name="T21" fmla="*/ 776 h 1556"/>
                <a:gd name="T22" fmla="*/ 847 w 1552"/>
                <a:gd name="T23" fmla="*/ 659 h 1556"/>
                <a:gd name="T24" fmla="*/ 976 w 1552"/>
                <a:gd name="T25" fmla="*/ 567 h 1556"/>
                <a:gd name="T26" fmla="*/ 1060 w 1552"/>
                <a:gd name="T27" fmla="*/ 736 h 1556"/>
                <a:gd name="T28" fmla="*/ 1023 w 1552"/>
                <a:gd name="T29" fmla="*/ 923 h 1556"/>
                <a:gd name="T30" fmla="*/ 1107 w 1552"/>
                <a:gd name="T31" fmla="*/ 1035 h 1556"/>
                <a:gd name="T32" fmla="*/ 1192 w 1552"/>
                <a:gd name="T33" fmla="*/ 825 h 1556"/>
                <a:gd name="T34" fmla="*/ 1154 w 1552"/>
                <a:gd name="T35" fmla="*/ 595 h 1556"/>
                <a:gd name="T36" fmla="*/ 775 w 1552"/>
                <a:gd name="T37" fmla="*/ 358 h 1556"/>
                <a:gd name="T38" fmla="*/ 545 w 1552"/>
                <a:gd name="T39" fmla="*/ 427 h 1556"/>
                <a:gd name="T40" fmla="*/ 393 w 1552"/>
                <a:gd name="T41" fmla="*/ 606 h 1556"/>
                <a:gd name="T42" fmla="*/ 513 w 1552"/>
                <a:gd name="T43" fmla="*/ 628 h 1556"/>
                <a:gd name="T44" fmla="*/ 653 w 1552"/>
                <a:gd name="T45" fmla="*/ 504 h 1556"/>
                <a:gd name="T46" fmla="*/ 842 w 1552"/>
                <a:gd name="T47" fmla="*/ 491 h 1556"/>
                <a:gd name="T48" fmla="*/ 725 w 1552"/>
                <a:gd name="T49" fmla="*/ 0 h 1556"/>
                <a:gd name="T50" fmla="*/ 882 w 1552"/>
                <a:gd name="T51" fmla="*/ 32 h 1556"/>
                <a:gd name="T52" fmla="*/ 991 w 1552"/>
                <a:gd name="T53" fmla="*/ 193 h 1556"/>
                <a:gd name="T54" fmla="*/ 1210 w 1552"/>
                <a:gd name="T55" fmla="*/ 182 h 1556"/>
                <a:gd name="T56" fmla="*/ 1289 w 1552"/>
                <a:gd name="T57" fmla="*/ 192 h 1556"/>
                <a:gd name="T58" fmla="*/ 1378 w 1552"/>
                <a:gd name="T59" fmla="*/ 327 h 1556"/>
                <a:gd name="T60" fmla="*/ 1339 w 1552"/>
                <a:gd name="T61" fmla="*/ 515 h 1556"/>
                <a:gd name="T62" fmla="*/ 1504 w 1552"/>
                <a:gd name="T63" fmla="*/ 663 h 1556"/>
                <a:gd name="T64" fmla="*/ 1552 w 1552"/>
                <a:gd name="T65" fmla="*/ 729 h 1556"/>
                <a:gd name="T66" fmla="*/ 1519 w 1552"/>
                <a:gd name="T67" fmla="*/ 887 h 1556"/>
                <a:gd name="T68" fmla="*/ 1359 w 1552"/>
                <a:gd name="T69" fmla="*/ 995 h 1556"/>
                <a:gd name="T70" fmla="*/ 1370 w 1552"/>
                <a:gd name="T71" fmla="*/ 1214 h 1556"/>
                <a:gd name="T72" fmla="*/ 1360 w 1552"/>
                <a:gd name="T73" fmla="*/ 1293 h 1556"/>
                <a:gd name="T74" fmla="*/ 1226 w 1552"/>
                <a:gd name="T75" fmla="*/ 1382 h 1556"/>
                <a:gd name="T76" fmla="*/ 1038 w 1552"/>
                <a:gd name="T77" fmla="*/ 1345 h 1556"/>
                <a:gd name="T78" fmla="*/ 888 w 1552"/>
                <a:gd name="T79" fmla="*/ 1508 h 1556"/>
                <a:gd name="T80" fmla="*/ 826 w 1552"/>
                <a:gd name="T81" fmla="*/ 1556 h 1556"/>
                <a:gd name="T82" fmla="*/ 668 w 1552"/>
                <a:gd name="T83" fmla="*/ 1523 h 1556"/>
                <a:gd name="T84" fmla="*/ 559 w 1552"/>
                <a:gd name="T85" fmla="*/ 1365 h 1556"/>
                <a:gd name="T86" fmla="*/ 341 w 1552"/>
                <a:gd name="T87" fmla="*/ 1374 h 1556"/>
                <a:gd name="T88" fmla="*/ 262 w 1552"/>
                <a:gd name="T89" fmla="*/ 1364 h 1556"/>
                <a:gd name="T90" fmla="*/ 173 w 1552"/>
                <a:gd name="T91" fmla="*/ 1229 h 1556"/>
                <a:gd name="T92" fmla="*/ 209 w 1552"/>
                <a:gd name="T93" fmla="*/ 1042 h 1556"/>
                <a:gd name="T94" fmla="*/ 47 w 1552"/>
                <a:gd name="T95" fmla="*/ 892 h 1556"/>
                <a:gd name="T96" fmla="*/ 0 w 1552"/>
                <a:gd name="T97" fmla="*/ 829 h 1556"/>
                <a:gd name="T98" fmla="*/ 31 w 1552"/>
                <a:gd name="T99" fmla="*/ 671 h 1556"/>
                <a:gd name="T100" fmla="*/ 189 w 1552"/>
                <a:gd name="T101" fmla="*/ 562 h 1556"/>
                <a:gd name="T102" fmla="*/ 180 w 1552"/>
                <a:gd name="T103" fmla="*/ 343 h 1556"/>
                <a:gd name="T104" fmla="*/ 191 w 1552"/>
                <a:gd name="T105" fmla="*/ 264 h 1556"/>
                <a:gd name="T106" fmla="*/ 325 w 1552"/>
                <a:gd name="T107" fmla="*/ 175 h 1556"/>
                <a:gd name="T108" fmla="*/ 511 w 1552"/>
                <a:gd name="T109" fmla="*/ 210 h 1556"/>
                <a:gd name="T110" fmla="*/ 661 w 1552"/>
                <a:gd name="T111" fmla="*/ 48 h 1556"/>
                <a:gd name="T112" fmla="*/ 725 w 1552"/>
                <a:gd name="T113"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2" h="1556">
                  <a:moveTo>
                    <a:pt x="363" y="854"/>
                  </a:moveTo>
                  <a:lnTo>
                    <a:pt x="375" y="901"/>
                  </a:lnTo>
                  <a:lnTo>
                    <a:pt x="392" y="947"/>
                  </a:lnTo>
                  <a:lnTo>
                    <a:pt x="414" y="990"/>
                  </a:lnTo>
                  <a:lnTo>
                    <a:pt x="440" y="1029"/>
                  </a:lnTo>
                  <a:lnTo>
                    <a:pt x="471" y="1066"/>
                  </a:lnTo>
                  <a:lnTo>
                    <a:pt x="506" y="1098"/>
                  </a:lnTo>
                  <a:lnTo>
                    <a:pt x="544" y="1127"/>
                  </a:lnTo>
                  <a:lnTo>
                    <a:pt x="585" y="1151"/>
                  </a:lnTo>
                  <a:lnTo>
                    <a:pt x="630" y="1171"/>
                  </a:lnTo>
                  <a:lnTo>
                    <a:pt x="676" y="1185"/>
                  </a:lnTo>
                  <a:lnTo>
                    <a:pt x="725" y="1193"/>
                  </a:lnTo>
                  <a:lnTo>
                    <a:pt x="775" y="1196"/>
                  </a:lnTo>
                  <a:lnTo>
                    <a:pt x="822" y="1194"/>
                  </a:lnTo>
                  <a:lnTo>
                    <a:pt x="866" y="1187"/>
                  </a:lnTo>
                  <a:lnTo>
                    <a:pt x="910" y="1175"/>
                  </a:lnTo>
                  <a:lnTo>
                    <a:pt x="843" y="1062"/>
                  </a:lnTo>
                  <a:lnTo>
                    <a:pt x="806" y="1069"/>
                  </a:lnTo>
                  <a:lnTo>
                    <a:pt x="768" y="1072"/>
                  </a:lnTo>
                  <a:lnTo>
                    <a:pt x="728" y="1069"/>
                  </a:lnTo>
                  <a:lnTo>
                    <a:pt x="689" y="1061"/>
                  </a:lnTo>
                  <a:lnTo>
                    <a:pt x="653" y="1048"/>
                  </a:lnTo>
                  <a:lnTo>
                    <a:pt x="619" y="1031"/>
                  </a:lnTo>
                  <a:lnTo>
                    <a:pt x="587" y="1009"/>
                  </a:lnTo>
                  <a:lnTo>
                    <a:pt x="559" y="985"/>
                  </a:lnTo>
                  <a:lnTo>
                    <a:pt x="534" y="956"/>
                  </a:lnTo>
                  <a:lnTo>
                    <a:pt x="513" y="925"/>
                  </a:lnTo>
                  <a:lnTo>
                    <a:pt x="495" y="891"/>
                  </a:lnTo>
                  <a:lnTo>
                    <a:pt x="483" y="854"/>
                  </a:lnTo>
                  <a:lnTo>
                    <a:pt x="363" y="854"/>
                  </a:lnTo>
                  <a:close/>
                  <a:moveTo>
                    <a:pt x="768" y="635"/>
                  </a:moveTo>
                  <a:lnTo>
                    <a:pt x="739" y="638"/>
                  </a:lnTo>
                  <a:lnTo>
                    <a:pt x="713" y="645"/>
                  </a:lnTo>
                  <a:lnTo>
                    <a:pt x="689" y="659"/>
                  </a:lnTo>
                  <a:lnTo>
                    <a:pt x="668" y="676"/>
                  </a:lnTo>
                  <a:lnTo>
                    <a:pt x="651" y="697"/>
                  </a:lnTo>
                  <a:lnTo>
                    <a:pt x="637" y="721"/>
                  </a:lnTo>
                  <a:lnTo>
                    <a:pt x="630" y="748"/>
                  </a:lnTo>
                  <a:lnTo>
                    <a:pt x="626" y="776"/>
                  </a:lnTo>
                  <a:lnTo>
                    <a:pt x="630" y="805"/>
                  </a:lnTo>
                  <a:lnTo>
                    <a:pt x="637" y="831"/>
                  </a:lnTo>
                  <a:lnTo>
                    <a:pt x="651" y="855"/>
                  </a:lnTo>
                  <a:lnTo>
                    <a:pt x="668" y="876"/>
                  </a:lnTo>
                  <a:lnTo>
                    <a:pt x="689" y="893"/>
                  </a:lnTo>
                  <a:lnTo>
                    <a:pt x="713" y="907"/>
                  </a:lnTo>
                  <a:lnTo>
                    <a:pt x="739" y="915"/>
                  </a:lnTo>
                  <a:lnTo>
                    <a:pt x="768" y="917"/>
                  </a:lnTo>
                  <a:lnTo>
                    <a:pt x="797" y="915"/>
                  </a:lnTo>
                  <a:lnTo>
                    <a:pt x="823" y="907"/>
                  </a:lnTo>
                  <a:lnTo>
                    <a:pt x="847" y="893"/>
                  </a:lnTo>
                  <a:lnTo>
                    <a:pt x="867" y="876"/>
                  </a:lnTo>
                  <a:lnTo>
                    <a:pt x="885" y="855"/>
                  </a:lnTo>
                  <a:lnTo>
                    <a:pt x="898" y="831"/>
                  </a:lnTo>
                  <a:lnTo>
                    <a:pt x="906" y="805"/>
                  </a:lnTo>
                  <a:lnTo>
                    <a:pt x="910" y="776"/>
                  </a:lnTo>
                  <a:lnTo>
                    <a:pt x="906" y="748"/>
                  </a:lnTo>
                  <a:lnTo>
                    <a:pt x="898" y="721"/>
                  </a:lnTo>
                  <a:lnTo>
                    <a:pt x="885" y="697"/>
                  </a:lnTo>
                  <a:lnTo>
                    <a:pt x="868" y="676"/>
                  </a:lnTo>
                  <a:lnTo>
                    <a:pt x="847" y="659"/>
                  </a:lnTo>
                  <a:lnTo>
                    <a:pt x="823" y="645"/>
                  </a:lnTo>
                  <a:lnTo>
                    <a:pt x="797" y="638"/>
                  </a:lnTo>
                  <a:lnTo>
                    <a:pt x="768" y="635"/>
                  </a:lnTo>
                  <a:close/>
                  <a:moveTo>
                    <a:pt x="1042" y="453"/>
                  </a:moveTo>
                  <a:lnTo>
                    <a:pt x="976" y="567"/>
                  </a:lnTo>
                  <a:lnTo>
                    <a:pt x="1002" y="595"/>
                  </a:lnTo>
                  <a:lnTo>
                    <a:pt x="1023" y="627"/>
                  </a:lnTo>
                  <a:lnTo>
                    <a:pt x="1040" y="661"/>
                  </a:lnTo>
                  <a:lnTo>
                    <a:pt x="1052" y="698"/>
                  </a:lnTo>
                  <a:lnTo>
                    <a:pt x="1060" y="736"/>
                  </a:lnTo>
                  <a:lnTo>
                    <a:pt x="1063" y="776"/>
                  </a:lnTo>
                  <a:lnTo>
                    <a:pt x="1060" y="816"/>
                  </a:lnTo>
                  <a:lnTo>
                    <a:pt x="1052" y="854"/>
                  </a:lnTo>
                  <a:lnTo>
                    <a:pt x="1040" y="890"/>
                  </a:lnTo>
                  <a:lnTo>
                    <a:pt x="1023" y="923"/>
                  </a:lnTo>
                  <a:lnTo>
                    <a:pt x="1003" y="955"/>
                  </a:lnTo>
                  <a:lnTo>
                    <a:pt x="977" y="983"/>
                  </a:lnTo>
                  <a:lnTo>
                    <a:pt x="1045" y="1099"/>
                  </a:lnTo>
                  <a:lnTo>
                    <a:pt x="1078" y="1068"/>
                  </a:lnTo>
                  <a:lnTo>
                    <a:pt x="1107" y="1035"/>
                  </a:lnTo>
                  <a:lnTo>
                    <a:pt x="1133" y="998"/>
                  </a:lnTo>
                  <a:lnTo>
                    <a:pt x="1154" y="957"/>
                  </a:lnTo>
                  <a:lnTo>
                    <a:pt x="1172" y="915"/>
                  </a:lnTo>
                  <a:lnTo>
                    <a:pt x="1184" y="871"/>
                  </a:lnTo>
                  <a:lnTo>
                    <a:pt x="1192" y="825"/>
                  </a:lnTo>
                  <a:lnTo>
                    <a:pt x="1195" y="776"/>
                  </a:lnTo>
                  <a:lnTo>
                    <a:pt x="1192" y="729"/>
                  </a:lnTo>
                  <a:lnTo>
                    <a:pt x="1184" y="682"/>
                  </a:lnTo>
                  <a:lnTo>
                    <a:pt x="1171" y="638"/>
                  </a:lnTo>
                  <a:lnTo>
                    <a:pt x="1154" y="595"/>
                  </a:lnTo>
                  <a:lnTo>
                    <a:pt x="1132" y="555"/>
                  </a:lnTo>
                  <a:lnTo>
                    <a:pt x="1105" y="518"/>
                  </a:lnTo>
                  <a:lnTo>
                    <a:pt x="1076" y="483"/>
                  </a:lnTo>
                  <a:lnTo>
                    <a:pt x="1042" y="453"/>
                  </a:lnTo>
                  <a:close/>
                  <a:moveTo>
                    <a:pt x="775" y="358"/>
                  </a:moveTo>
                  <a:lnTo>
                    <a:pt x="726" y="361"/>
                  </a:lnTo>
                  <a:lnTo>
                    <a:pt x="677" y="370"/>
                  </a:lnTo>
                  <a:lnTo>
                    <a:pt x="631" y="384"/>
                  </a:lnTo>
                  <a:lnTo>
                    <a:pt x="586" y="403"/>
                  </a:lnTo>
                  <a:lnTo>
                    <a:pt x="545" y="427"/>
                  </a:lnTo>
                  <a:lnTo>
                    <a:pt x="507" y="456"/>
                  </a:lnTo>
                  <a:lnTo>
                    <a:pt x="472" y="487"/>
                  </a:lnTo>
                  <a:lnTo>
                    <a:pt x="441" y="525"/>
                  </a:lnTo>
                  <a:lnTo>
                    <a:pt x="415" y="564"/>
                  </a:lnTo>
                  <a:lnTo>
                    <a:pt x="393" y="606"/>
                  </a:lnTo>
                  <a:lnTo>
                    <a:pt x="376" y="652"/>
                  </a:lnTo>
                  <a:lnTo>
                    <a:pt x="363" y="699"/>
                  </a:lnTo>
                  <a:lnTo>
                    <a:pt x="483" y="699"/>
                  </a:lnTo>
                  <a:lnTo>
                    <a:pt x="495" y="662"/>
                  </a:lnTo>
                  <a:lnTo>
                    <a:pt x="513" y="628"/>
                  </a:lnTo>
                  <a:lnTo>
                    <a:pt x="534" y="596"/>
                  </a:lnTo>
                  <a:lnTo>
                    <a:pt x="559" y="568"/>
                  </a:lnTo>
                  <a:lnTo>
                    <a:pt x="587" y="543"/>
                  </a:lnTo>
                  <a:lnTo>
                    <a:pt x="619" y="521"/>
                  </a:lnTo>
                  <a:lnTo>
                    <a:pt x="653" y="504"/>
                  </a:lnTo>
                  <a:lnTo>
                    <a:pt x="690" y="492"/>
                  </a:lnTo>
                  <a:lnTo>
                    <a:pt x="728" y="483"/>
                  </a:lnTo>
                  <a:lnTo>
                    <a:pt x="768" y="481"/>
                  </a:lnTo>
                  <a:lnTo>
                    <a:pt x="806" y="483"/>
                  </a:lnTo>
                  <a:lnTo>
                    <a:pt x="842" y="491"/>
                  </a:lnTo>
                  <a:lnTo>
                    <a:pt x="906" y="378"/>
                  </a:lnTo>
                  <a:lnTo>
                    <a:pt x="864" y="367"/>
                  </a:lnTo>
                  <a:lnTo>
                    <a:pt x="821" y="361"/>
                  </a:lnTo>
                  <a:lnTo>
                    <a:pt x="775" y="358"/>
                  </a:lnTo>
                  <a:close/>
                  <a:moveTo>
                    <a:pt x="725" y="0"/>
                  </a:moveTo>
                  <a:lnTo>
                    <a:pt x="826" y="0"/>
                  </a:lnTo>
                  <a:lnTo>
                    <a:pt x="843" y="3"/>
                  </a:lnTo>
                  <a:lnTo>
                    <a:pt x="859" y="9"/>
                  </a:lnTo>
                  <a:lnTo>
                    <a:pt x="873" y="20"/>
                  </a:lnTo>
                  <a:lnTo>
                    <a:pt x="882" y="32"/>
                  </a:lnTo>
                  <a:lnTo>
                    <a:pt x="888" y="48"/>
                  </a:lnTo>
                  <a:lnTo>
                    <a:pt x="892" y="66"/>
                  </a:lnTo>
                  <a:lnTo>
                    <a:pt x="892" y="165"/>
                  </a:lnTo>
                  <a:lnTo>
                    <a:pt x="942" y="177"/>
                  </a:lnTo>
                  <a:lnTo>
                    <a:pt x="991" y="193"/>
                  </a:lnTo>
                  <a:lnTo>
                    <a:pt x="1038" y="212"/>
                  </a:lnTo>
                  <a:lnTo>
                    <a:pt x="1083" y="237"/>
                  </a:lnTo>
                  <a:lnTo>
                    <a:pt x="1125" y="263"/>
                  </a:lnTo>
                  <a:lnTo>
                    <a:pt x="1196" y="192"/>
                  </a:lnTo>
                  <a:lnTo>
                    <a:pt x="1210" y="182"/>
                  </a:lnTo>
                  <a:lnTo>
                    <a:pt x="1226" y="175"/>
                  </a:lnTo>
                  <a:lnTo>
                    <a:pt x="1243" y="173"/>
                  </a:lnTo>
                  <a:lnTo>
                    <a:pt x="1259" y="175"/>
                  </a:lnTo>
                  <a:lnTo>
                    <a:pt x="1275" y="182"/>
                  </a:lnTo>
                  <a:lnTo>
                    <a:pt x="1289" y="192"/>
                  </a:lnTo>
                  <a:lnTo>
                    <a:pt x="1360" y="264"/>
                  </a:lnTo>
                  <a:lnTo>
                    <a:pt x="1370" y="278"/>
                  </a:lnTo>
                  <a:lnTo>
                    <a:pt x="1378" y="294"/>
                  </a:lnTo>
                  <a:lnTo>
                    <a:pt x="1380" y="310"/>
                  </a:lnTo>
                  <a:lnTo>
                    <a:pt x="1378" y="327"/>
                  </a:lnTo>
                  <a:lnTo>
                    <a:pt x="1370" y="343"/>
                  </a:lnTo>
                  <a:lnTo>
                    <a:pt x="1360" y="356"/>
                  </a:lnTo>
                  <a:lnTo>
                    <a:pt x="1289" y="427"/>
                  </a:lnTo>
                  <a:lnTo>
                    <a:pt x="1317" y="471"/>
                  </a:lnTo>
                  <a:lnTo>
                    <a:pt x="1339" y="515"/>
                  </a:lnTo>
                  <a:lnTo>
                    <a:pt x="1359" y="562"/>
                  </a:lnTo>
                  <a:lnTo>
                    <a:pt x="1374" y="610"/>
                  </a:lnTo>
                  <a:lnTo>
                    <a:pt x="1386" y="661"/>
                  </a:lnTo>
                  <a:lnTo>
                    <a:pt x="1487" y="661"/>
                  </a:lnTo>
                  <a:lnTo>
                    <a:pt x="1504" y="663"/>
                  </a:lnTo>
                  <a:lnTo>
                    <a:pt x="1519" y="669"/>
                  </a:lnTo>
                  <a:lnTo>
                    <a:pt x="1533" y="680"/>
                  </a:lnTo>
                  <a:lnTo>
                    <a:pt x="1543" y="694"/>
                  </a:lnTo>
                  <a:lnTo>
                    <a:pt x="1550" y="711"/>
                  </a:lnTo>
                  <a:lnTo>
                    <a:pt x="1552" y="729"/>
                  </a:lnTo>
                  <a:lnTo>
                    <a:pt x="1552" y="830"/>
                  </a:lnTo>
                  <a:lnTo>
                    <a:pt x="1550" y="847"/>
                  </a:lnTo>
                  <a:lnTo>
                    <a:pt x="1543" y="863"/>
                  </a:lnTo>
                  <a:lnTo>
                    <a:pt x="1533" y="877"/>
                  </a:lnTo>
                  <a:lnTo>
                    <a:pt x="1519" y="887"/>
                  </a:lnTo>
                  <a:lnTo>
                    <a:pt x="1504" y="894"/>
                  </a:lnTo>
                  <a:lnTo>
                    <a:pt x="1487" y="896"/>
                  </a:lnTo>
                  <a:lnTo>
                    <a:pt x="1386" y="896"/>
                  </a:lnTo>
                  <a:lnTo>
                    <a:pt x="1375" y="947"/>
                  </a:lnTo>
                  <a:lnTo>
                    <a:pt x="1359" y="995"/>
                  </a:lnTo>
                  <a:lnTo>
                    <a:pt x="1340" y="1042"/>
                  </a:lnTo>
                  <a:lnTo>
                    <a:pt x="1317" y="1086"/>
                  </a:lnTo>
                  <a:lnTo>
                    <a:pt x="1289" y="1130"/>
                  </a:lnTo>
                  <a:lnTo>
                    <a:pt x="1360" y="1201"/>
                  </a:lnTo>
                  <a:lnTo>
                    <a:pt x="1370" y="1214"/>
                  </a:lnTo>
                  <a:lnTo>
                    <a:pt x="1378" y="1230"/>
                  </a:lnTo>
                  <a:lnTo>
                    <a:pt x="1380" y="1247"/>
                  </a:lnTo>
                  <a:lnTo>
                    <a:pt x="1378" y="1263"/>
                  </a:lnTo>
                  <a:lnTo>
                    <a:pt x="1370" y="1279"/>
                  </a:lnTo>
                  <a:lnTo>
                    <a:pt x="1360" y="1293"/>
                  </a:lnTo>
                  <a:lnTo>
                    <a:pt x="1289" y="1365"/>
                  </a:lnTo>
                  <a:lnTo>
                    <a:pt x="1275" y="1375"/>
                  </a:lnTo>
                  <a:lnTo>
                    <a:pt x="1259" y="1382"/>
                  </a:lnTo>
                  <a:lnTo>
                    <a:pt x="1243" y="1384"/>
                  </a:lnTo>
                  <a:lnTo>
                    <a:pt x="1226" y="1382"/>
                  </a:lnTo>
                  <a:lnTo>
                    <a:pt x="1210" y="1375"/>
                  </a:lnTo>
                  <a:lnTo>
                    <a:pt x="1196" y="1365"/>
                  </a:lnTo>
                  <a:lnTo>
                    <a:pt x="1125" y="1294"/>
                  </a:lnTo>
                  <a:lnTo>
                    <a:pt x="1083" y="1321"/>
                  </a:lnTo>
                  <a:lnTo>
                    <a:pt x="1038" y="1345"/>
                  </a:lnTo>
                  <a:lnTo>
                    <a:pt x="991" y="1364"/>
                  </a:lnTo>
                  <a:lnTo>
                    <a:pt x="942" y="1380"/>
                  </a:lnTo>
                  <a:lnTo>
                    <a:pt x="892" y="1392"/>
                  </a:lnTo>
                  <a:lnTo>
                    <a:pt x="892" y="1491"/>
                  </a:lnTo>
                  <a:lnTo>
                    <a:pt x="888" y="1508"/>
                  </a:lnTo>
                  <a:lnTo>
                    <a:pt x="882" y="1523"/>
                  </a:lnTo>
                  <a:lnTo>
                    <a:pt x="873" y="1537"/>
                  </a:lnTo>
                  <a:lnTo>
                    <a:pt x="859" y="1547"/>
                  </a:lnTo>
                  <a:lnTo>
                    <a:pt x="843" y="1554"/>
                  </a:lnTo>
                  <a:lnTo>
                    <a:pt x="826" y="1556"/>
                  </a:lnTo>
                  <a:lnTo>
                    <a:pt x="725" y="1556"/>
                  </a:lnTo>
                  <a:lnTo>
                    <a:pt x="707" y="1554"/>
                  </a:lnTo>
                  <a:lnTo>
                    <a:pt x="691" y="1547"/>
                  </a:lnTo>
                  <a:lnTo>
                    <a:pt x="678" y="1537"/>
                  </a:lnTo>
                  <a:lnTo>
                    <a:pt x="668" y="1523"/>
                  </a:lnTo>
                  <a:lnTo>
                    <a:pt x="661" y="1508"/>
                  </a:lnTo>
                  <a:lnTo>
                    <a:pt x="659" y="1491"/>
                  </a:lnTo>
                  <a:lnTo>
                    <a:pt x="659" y="1392"/>
                  </a:lnTo>
                  <a:lnTo>
                    <a:pt x="608" y="1381"/>
                  </a:lnTo>
                  <a:lnTo>
                    <a:pt x="559" y="1365"/>
                  </a:lnTo>
                  <a:lnTo>
                    <a:pt x="511" y="1346"/>
                  </a:lnTo>
                  <a:lnTo>
                    <a:pt x="467" y="1322"/>
                  </a:lnTo>
                  <a:lnTo>
                    <a:pt x="423" y="1295"/>
                  </a:lnTo>
                  <a:lnTo>
                    <a:pt x="355" y="1364"/>
                  </a:lnTo>
                  <a:lnTo>
                    <a:pt x="341" y="1374"/>
                  </a:lnTo>
                  <a:lnTo>
                    <a:pt x="325" y="1382"/>
                  </a:lnTo>
                  <a:lnTo>
                    <a:pt x="308" y="1384"/>
                  </a:lnTo>
                  <a:lnTo>
                    <a:pt x="291" y="1382"/>
                  </a:lnTo>
                  <a:lnTo>
                    <a:pt x="275" y="1374"/>
                  </a:lnTo>
                  <a:lnTo>
                    <a:pt x="262" y="1364"/>
                  </a:lnTo>
                  <a:lnTo>
                    <a:pt x="191" y="1293"/>
                  </a:lnTo>
                  <a:lnTo>
                    <a:pt x="180" y="1279"/>
                  </a:lnTo>
                  <a:lnTo>
                    <a:pt x="173" y="1263"/>
                  </a:lnTo>
                  <a:lnTo>
                    <a:pt x="171" y="1246"/>
                  </a:lnTo>
                  <a:lnTo>
                    <a:pt x="173" y="1229"/>
                  </a:lnTo>
                  <a:lnTo>
                    <a:pt x="180" y="1213"/>
                  </a:lnTo>
                  <a:lnTo>
                    <a:pt x="191" y="1200"/>
                  </a:lnTo>
                  <a:lnTo>
                    <a:pt x="259" y="1131"/>
                  </a:lnTo>
                  <a:lnTo>
                    <a:pt x="232" y="1087"/>
                  </a:lnTo>
                  <a:lnTo>
                    <a:pt x="209" y="1042"/>
                  </a:lnTo>
                  <a:lnTo>
                    <a:pt x="189" y="995"/>
                  </a:lnTo>
                  <a:lnTo>
                    <a:pt x="173" y="946"/>
                  </a:lnTo>
                  <a:lnTo>
                    <a:pt x="161" y="895"/>
                  </a:lnTo>
                  <a:lnTo>
                    <a:pt x="65" y="895"/>
                  </a:lnTo>
                  <a:lnTo>
                    <a:pt x="47" y="892"/>
                  </a:lnTo>
                  <a:lnTo>
                    <a:pt x="31" y="885"/>
                  </a:lnTo>
                  <a:lnTo>
                    <a:pt x="19" y="876"/>
                  </a:lnTo>
                  <a:lnTo>
                    <a:pt x="8" y="862"/>
                  </a:lnTo>
                  <a:lnTo>
                    <a:pt x="2" y="846"/>
                  </a:lnTo>
                  <a:lnTo>
                    <a:pt x="0" y="829"/>
                  </a:lnTo>
                  <a:lnTo>
                    <a:pt x="0" y="728"/>
                  </a:lnTo>
                  <a:lnTo>
                    <a:pt x="2" y="710"/>
                  </a:lnTo>
                  <a:lnTo>
                    <a:pt x="8" y="694"/>
                  </a:lnTo>
                  <a:lnTo>
                    <a:pt x="19" y="681"/>
                  </a:lnTo>
                  <a:lnTo>
                    <a:pt x="31" y="671"/>
                  </a:lnTo>
                  <a:lnTo>
                    <a:pt x="47" y="664"/>
                  </a:lnTo>
                  <a:lnTo>
                    <a:pt x="65" y="662"/>
                  </a:lnTo>
                  <a:lnTo>
                    <a:pt x="161" y="662"/>
                  </a:lnTo>
                  <a:lnTo>
                    <a:pt x="173" y="610"/>
                  </a:lnTo>
                  <a:lnTo>
                    <a:pt x="189" y="562"/>
                  </a:lnTo>
                  <a:lnTo>
                    <a:pt x="209" y="514"/>
                  </a:lnTo>
                  <a:lnTo>
                    <a:pt x="232" y="468"/>
                  </a:lnTo>
                  <a:lnTo>
                    <a:pt x="259" y="425"/>
                  </a:lnTo>
                  <a:lnTo>
                    <a:pt x="191" y="356"/>
                  </a:lnTo>
                  <a:lnTo>
                    <a:pt x="180" y="343"/>
                  </a:lnTo>
                  <a:lnTo>
                    <a:pt x="173" y="327"/>
                  </a:lnTo>
                  <a:lnTo>
                    <a:pt x="171" y="310"/>
                  </a:lnTo>
                  <a:lnTo>
                    <a:pt x="173" y="294"/>
                  </a:lnTo>
                  <a:lnTo>
                    <a:pt x="180" y="278"/>
                  </a:lnTo>
                  <a:lnTo>
                    <a:pt x="191" y="264"/>
                  </a:lnTo>
                  <a:lnTo>
                    <a:pt x="262" y="192"/>
                  </a:lnTo>
                  <a:lnTo>
                    <a:pt x="275" y="182"/>
                  </a:lnTo>
                  <a:lnTo>
                    <a:pt x="291" y="175"/>
                  </a:lnTo>
                  <a:lnTo>
                    <a:pt x="308" y="173"/>
                  </a:lnTo>
                  <a:lnTo>
                    <a:pt x="325" y="175"/>
                  </a:lnTo>
                  <a:lnTo>
                    <a:pt x="341" y="182"/>
                  </a:lnTo>
                  <a:lnTo>
                    <a:pt x="355" y="192"/>
                  </a:lnTo>
                  <a:lnTo>
                    <a:pt x="423" y="261"/>
                  </a:lnTo>
                  <a:lnTo>
                    <a:pt x="467" y="234"/>
                  </a:lnTo>
                  <a:lnTo>
                    <a:pt x="511" y="210"/>
                  </a:lnTo>
                  <a:lnTo>
                    <a:pt x="559" y="191"/>
                  </a:lnTo>
                  <a:lnTo>
                    <a:pt x="607" y="175"/>
                  </a:lnTo>
                  <a:lnTo>
                    <a:pt x="659" y="164"/>
                  </a:lnTo>
                  <a:lnTo>
                    <a:pt x="659" y="66"/>
                  </a:lnTo>
                  <a:lnTo>
                    <a:pt x="661" y="48"/>
                  </a:lnTo>
                  <a:lnTo>
                    <a:pt x="668" y="32"/>
                  </a:lnTo>
                  <a:lnTo>
                    <a:pt x="678" y="20"/>
                  </a:lnTo>
                  <a:lnTo>
                    <a:pt x="691" y="9"/>
                  </a:lnTo>
                  <a:lnTo>
                    <a:pt x="707" y="3"/>
                  </a:lnTo>
                  <a:lnTo>
                    <a:pt x="725" y="0"/>
                  </a:lnTo>
                  <a:close/>
                </a:path>
              </a:pathLst>
            </a:custGeom>
            <a:grpFill/>
            <a:ln w="28575">
              <a:solidFill>
                <a:schemeClr val="accent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7" name="Freeform 5">
            <a:extLst>
              <a:ext uri="{FF2B5EF4-FFF2-40B4-BE49-F238E27FC236}">
                <a16:creationId xmlns:a16="http://schemas.microsoft.com/office/drawing/2014/main" id="{5CDCA405-E18D-67B0-9B5B-E09C23FDDFFE}"/>
              </a:ext>
            </a:extLst>
          </p:cNvPr>
          <p:cNvSpPr>
            <a:spLocks noEditPoints="1"/>
          </p:cNvSpPr>
          <p:nvPr/>
        </p:nvSpPr>
        <p:spPr bwMode="auto">
          <a:xfrm>
            <a:off x="5866998" y="3952568"/>
            <a:ext cx="452267" cy="429627"/>
          </a:xfrm>
          <a:custGeom>
            <a:avLst/>
            <a:gdLst>
              <a:gd name="T0" fmla="*/ 85 w 96"/>
              <a:gd name="T1" fmla="*/ 24 h 128"/>
              <a:gd name="T2" fmla="*/ 75 w 96"/>
              <a:gd name="T3" fmla="*/ 24 h 128"/>
              <a:gd name="T4" fmla="*/ 72 w 96"/>
              <a:gd name="T5" fmla="*/ 20 h 128"/>
              <a:gd name="T6" fmla="*/ 72 w 96"/>
              <a:gd name="T7" fmla="*/ 11 h 128"/>
              <a:gd name="T8" fmla="*/ 61 w 96"/>
              <a:gd name="T9" fmla="*/ 0 h 128"/>
              <a:gd name="T10" fmla="*/ 11 w 96"/>
              <a:gd name="T11" fmla="*/ 0 h 128"/>
              <a:gd name="T12" fmla="*/ 0 w 96"/>
              <a:gd name="T13" fmla="*/ 11 h 128"/>
              <a:gd name="T14" fmla="*/ 0 w 96"/>
              <a:gd name="T15" fmla="*/ 116 h 128"/>
              <a:gd name="T16" fmla="*/ 11 w 96"/>
              <a:gd name="T17" fmla="*/ 128 h 128"/>
              <a:gd name="T18" fmla="*/ 85 w 96"/>
              <a:gd name="T19" fmla="*/ 128 h 128"/>
              <a:gd name="T20" fmla="*/ 96 w 96"/>
              <a:gd name="T21" fmla="*/ 116 h 128"/>
              <a:gd name="T22" fmla="*/ 96 w 96"/>
              <a:gd name="T23" fmla="*/ 35 h 128"/>
              <a:gd name="T24" fmla="*/ 85 w 96"/>
              <a:gd name="T25" fmla="*/ 24 h 128"/>
              <a:gd name="T26" fmla="*/ 88 w 96"/>
              <a:gd name="T27" fmla="*/ 116 h 128"/>
              <a:gd name="T28" fmla="*/ 85 w 96"/>
              <a:gd name="T29" fmla="*/ 120 h 128"/>
              <a:gd name="T30" fmla="*/ 11 w 96"/>
              <a:gd name="T31" fmla="*/ 120 h 128"/>
              <a:gd name="T32" fmla="*/ 8 w 96"/>
              <a:gd name="T33" fmla="*/ 116 h 128"/>
              <a:gd name="T34" fmla="*/ 8 w 96"/>
              <a:gd name="T35" fmla="*/ 11 h 128"/>
              <a:gd name="T36" fmla="*/ 11 w 96"/>
              <a:gd name="T37" fmla="*/ 8 h 128"/>
              <a:gd name="T38" fmla="*/ 61 w 96"/>
              <a:gd name="T39" fmla="*/ 8 h 128"/>
              <a:gd name="T40" fmla="*/ 64 w 96"/>
              <a:gd name="T41" fmla="*/ 11 h 128"/>
              <a:gd name="T42" fmla="*/ 64 w 96"/>
              <a:gd name="T43" fmla="*/ 20 h 128"/>
              <a:gd name="T44" fmla="*/ 75 w 96"/>
              <a:gd name="T45" fmla="*/ 32 h 128"/>
              <a:gd name="T46" fmla="*/ 85 w 96"/>
              <a:gd name="T47" fmla="*/ 32 h 128"/>
              <a:gd name="T48" fmla="*/ 88 w 96"/>
              <a:gd name="T49" fmla="*/ 35 h 128"/>
              <a:gd name="T50" fmla="*/ 88 w 96"/>
              <a:gd name="T51" fmla="*/ 116 h 128"/>
              <a:gd name="T52" fmla="*/ 20 w 96"/>
              <a:gd name="T53" fmla="*/ 40 h 128"/>
              <a:gd name="T54" fmla="*/ 52 w 96"/>
              <a:gd name="T55" fmla="*/ 40 h 128"/>
              <a:gd name="T56" fmla="*/ 56 w 96"/>
              <a:gd name="T57" fmla="*/ 36 h 128"/>
              <a:gd name="T58" fmla="*/ 52 w 96"/>
              <a:gd name="T59" fmla="*/ 32 h 128"/>
              <a:gd name="T60" fmla="*/ 20 w 96"/>
              <a:gd name="T61" fmla="*/ 32 h 128"/>
              <a:gd name="T62" fmla="*/ 16 w 96"/>
              <a:gd name="T63" fmla="*/ 36 h 128"/>
              <a:gd name="T64" fmla="*/ 20 w 96"/>
              <a:gd name="T65" fmla="*/ 40 h 128"/>
              <a:gd name="T66" fmla="*/ 76 w 96"/>
              <a:gd name="T67" fmla="*/ 48 h 128"/>
              <a:gd name="T68" fmla="*/ 20 w 96"/>
              <a:gd name="T69" fmla="*/ 48 h 128"/>
              <a:gd name="T70" fmla="*/ 16 w 96"/>
              <a:gd name="T71" fmla="*/ 52 h 128"/>
              <a:gd name="T72" fmla="*/ 20 w 96"/>
              <a:gd name="T73" fmla="*/ 56 h 128"/>
              <a:gd name="T74" fmla="*/ 76 w 96"/>
              <a:gd name="T75" fmla="*/ 56 h 128"/>
              <a:gd name="T76" fmla="*/ 80 w 96"/>
              <a:gd name="T77" fmla="*/ 52 h 128"/>
              <a:gd name="T78" fmla="*/ 76 w 96"/>
              <a:gd name="T79" fmla="*/ 48 h 128"/>
              <a:gd name="T80" fmla="*/ 76 w 96"/>
              <a:gd name="T81" fmla="*/ 64 h 128"/>
              <a:gd name="T82" fmla="*/ 20 w 96"/>
              <a:gd name="T83" fmla="*/ 64 h 128"/>
              <a:gd name="T84" fmla="*/ 16 w 96"/>
              <a:gd name="T85" fmla="*/ 68 h 128"/>
              <a:gd name="T86" fmla="*/ 20 w 96"/>
              <a:gd name="T87" fmla="*/ 72 h 128"/>
              <a:gd name="T88" fmla="*/ 76 w 96"/>
              <a:gd name="T89" fmla="*/ 72 h 128"/>
              <a:gd name="T90" fmla="*/ 80 w 96"/>
              <a:gd name="T91" fmla="*/ 68 h 128"/>
              <a:gd name="T92" fmla="*/ 76 w 96"/>
              <a:gd name="T93" fmla="*/ 64 h 128"/>
              <a:gd name="T94" fmla="*/ 76 w 96"/>
              <a:gd name="T95" fmla="*/ 80 h 128"/>
              <a:gd name="T96" fmla="*/ 20 w 96"/>
              <a:gd name="T97" fmla="*/ 80 h 128"/>
              <a:gd name="T98" fmla="*/ 16 w 96"/>
              <a:gd name="T99" fmla="*/ 84 h 128"/>
              <a:gd name="T100" fmla="*/ 20 w 96"/>
              <a:gd name="T101" fmla="*/ 88 h 128"/>
              <a:gd name="T102" fmla="*/ 76 w 96"/>
              <a:gd name="T103" fmla="*/ 88 h 128"/>
              <a:gd name="T104" fmla="*/ 80 w 96"/>
              <a:gd name="T105" fmla="*/ 84 h 128"/>
              <a:gd name="T106" fmla="*/ 76 w 96"/>
              <a:gd name="T107" fmla="*/ 80 h 128"/>
              <a:gd name="T108" fmla="*/ 76 w 96"/>
              <a:gd name="T109" fmla="*/ 96 h 128"/>
              <a:gd name="T110" fmla="*/ 20 w 96"/>
              <a:gd name="T111" fmla="*/ 96 h 128"/>
              <a:gd name="T112" fmla="*/ 16 w 96"/>
              <a:gd name="T113" fmla="*/ 100 h 128"/>
              <a:gd name="T114" fmla="*/ 20 w 96"/>
              <a:gd name="T115" fmla="*/ 104 h 128"/>
              <a:gd name="T116" fmla="*/ 76 w 96"/>
              <a:gd name="T117" fmla="*/ 104 h 128"/>
              <a:gd name="T118" fmla="*/ 80 w 96"/>
              <a:gd name="T119" fmla="*/ 100 h 128"/>
              <a:gd name="T120" fmla="*/ 76 w 96"/>
              <a:gd name="T12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128">
                <a:moveTo>
                  <a:pt x="85" y="24"/>
                </a:moveTo>
                <a:cubicBezTo>
                  <a:pt x="75" y="24"/>
                  <a:pt x="75" y="24"/>
                  <a:pt x="75" y="24"/>
                </a:cubicBezTo>
                <a:cubicBezTo>
                  <a:pt x="73" y="24"/>
                  <a:pt x="72" y="22"/>
                  <a:pt x="72" y="20"/>
                </a:cubicBezTo>
                <a:cubicBezTo>
                  <a:pt x="72" y="11"/>
                  <a:pt x="72" y="11"/>
                  <a:pt x="72" y="11"/>
                </a:cubicBezTo>
                <a:cubicBezTo>
                  <a:pt x="72" y="5"/>
                  <a:pt x="67" y="0"/>
                  <a:pt x="61" y="0"/>
                </a:cubicBezTo>
                <a:cubicBezTo>
                  <a:pt x="11" y="0"/>
                  <a:pt x="11" y="0"/>
                  <a:pt x="11" y="0"/>
                </a:cubicBezTo>
                <a:cubicBezTo>
                  <a:pt x="5" y="0"/>
                  <a:pt x="0" y="5"/>
                  <a:pt x="0" y="11"/>
                </a:cubicBezTo>
                <a:cubicBezTo>
                  <a:pt x="0" y="116"/>
                  <a:pt x="0" y="116"/>
                  <a:pt x="0" y="116"/>
                </a:cubicBezTo>
                <a:cubicBezTo>
                  <a:pt x="0" y="123"/>
                  <a:pt x="5" y="128"/>
                  <a:pt x="11" y="128"/>
                </a:cubicBezTo>
                <a:cubicBezTo>
                  <a:pt x="85" y="128"/>
                  <a:pt x="85" y="128"/>
                  <a:pt x="85" y="128"/>
                </a:cubicBezTo>
                <a:cubicBezTo>
                  <a:pt x="91" y="128"/>
                  <a:pt x="96" y="123"/>
                  <a:pt x="96" y="116"/>
                </a:cubicBezTo>
                <a:cubicBezTo>
                  <a:pt x="96" y="35"/>
                  <a:pt x="96" y="35"/>
                  <a:pt x="96" y="35"/>
                </a:cubicBezTo>
                <a:cubicBezTo>
                  <a:pt x="96" y="29"/>
                  <a:pt x="91" y="24"/>
                  <a:pt x="85" y="24"/>
                </a:cubicBezTo>
                <a:close/>
                <a:moveTo>
                  <a:pt x="88" y="116"/>
                </a:moveTo>
                <a:cubicBezTo>
                  <a:pt x="88" y="118"/>
                  <a:pt x="87" y="120"/>
                  <a:pt x="85" y="120"/>
                </a:cubicBezTo>
                <a:cubicBezTo>
                  <a:pt x="11" y="120"/>
                  <a:pt x="11" y="120"/>
                  <a:pt x="11" y="120"/>
                </a:cubicBezTo>
                <a:cubicBezTo>
                  <a:pt x="9" y="120"/>
                  <a:pt x="8" y="118"/>
                  <a:pt x="8" y="116"/>
                </a:cubicBezTo>
                <a:cubicBezTo>
                  <a:pt x="8" y="11"/>
                  <a:pt x="8" y="11"/>
                  <a:pt x="8" y="11"/>
                </a:cubicBezTo>
                <a:cubicBezTo>
                  <a:pt x="8" y="10"/>
                  <a:pt x="9" y="8"/>
                  <a:pt x="11" y="8"/>
                </a:cubicBezTo>
                <a:cubicBezTo>
                  <a:pt x="61" y="8"/>
                  <a:pt x="61" y="8"/>
                  <a:pt x="61" y="8"/>
                </a:cubicBezTo>
                <a:cubicBezTo>
                  <a:pt x="63" y="8"/>
                  <a:pt x="64" y="10"/>
                  <a:pt x="64" y="11"/>
                </a:cubicBezTo>
                <a:cubicBezTo>
                  <a:pt x="64" y="20"/>
                  <a:pt x="64" y="20"/>
                  <a:pt x="64" y="20"/>
                </a:cubicBezTo>
                <a:cubicBezTo>
                  <a:pt x="64" y="27"/>
                  <a:pt x="69" y="32"/>
                  <a:pt x="75" y="32"/>
                </a:cubicBezTo>
                <a:cubicBezTo>
                  <a:pt x="85" y="32"/>
                  <a:pt x="85" y="32"/>
                  <a:pt x="85" y="32"/>
                </a:cubicBezTo>
                <a:cubicBezTo>
                  <a:pt x="87" y="32"/>
                  <a:pt x="88" y="34"/>
                  <a:pt x="88" y="35"/>
                </a:cubicBezTo>
                <a:lnTo>
                  <a:pt x="88" y="116"/>
                </a:lnTo>
                <a:close/>
                <a:moveTo>
                  <a:pt x="20" y="40"/>
                </a:moveTo>
                <a:cubicBezTo>
                  <a:pt x="52" y="40"/>
                  <a:pt x="52" y="40"/>
                  <a:pt x="52" y="40"/>
                </a:cubicBezTo>
                <a:cubicBezTo>
                  <a:pt x="54" y="40"/>
                  <a:pt x="56" y="38"/>
                  <a:pt x="56" y="36"/>
                </a:cubicBezTo>
                <a:cubicBezTo>
                  <a:pt x="56" y="34"/>
                  <a:pt x="54" y="32"/>
                  <a:pt x="52" y="32"/>
                </a:cubicBezTo>
                <a:cubicBezTo>
                  <a:pt x="20" y="32"/>
                  <a:pt x="20" y="32"/>
                  <a:pt x="20" y="32"/>
                </a:cubicBezTo>
                <a:cubicBezTo>
                  <a:pt x="18" y="32"/>
                  <a:pt x="16" y="34"/>
                  <a:pt x="16" y="36"/>
                </a:cubicBezTo>
                <a:cubicBezTo>
                  <a:pt x="16" y="38"/>
                  <a:pt x="18" y="40"/>
                  <a:pt x="20" y="40"/>
                </a:cubicBezTo>
                <a:close/>
                <a:moveTo>
                  <a:pt x="76" y="48"/>
                </a:moveTo>
                <a:cubicBezTo>
                  <a:pt x="20" y="48"/>
                  <a:pt x="20" y="48"/>
                  <a:pt x="20" y="48"/>
                </a:cubicBezTo>
                <a:cubicBezTo>
                  <a:pt x="18" y="48"/>
                  <a:pt x="16" y="50"/>
                  <a:pt x="16" y="52"/>
                </a:cubicBezTo>
                <a:cubicBezTo>
                  <a:pt x="16" y="54"/>
                  <a:pt x="18" y="56"/>
                  <a:pt x="20" y="56"/>
                </a:cubicBezTo>
                <a:cubicBezTo>
                  <a:pt x="76" y="56"/>
                  <a:pt x="76" y="56"/>
                  <a:pt x="76" y="56"/>
                </a:cubicBezTo>
                <a:cubicBezTo>
                  <a:pt x="78" y="56"/>
                  <a:pt x="80" y="54"/>
                  <a:pt x="80" y="52"/>
                </a:cubicBezTo>
                <a:cubicBezTo>
                  <a:pt x="80" y="50"/>
                  <a:pt x="78" y="48"/>
                  <a:pt x="76" y="48"/>
                </a:cubicBezTo>
                <a:close/>
                <a:moveTo>
                  <a:pt x="76" y="64"/>
                </a:moveTo>
                <a:cubicBezTo>
                  <a:pt x="20" y="64"/>
                  <a:pt x="20" y="64"/>
                  <a:pt x="20" y="64"/>
                </a:cubicBezTo>
                <a:cubicBezTo>
                  <a:pt x="18" y="64"/>
                  <a:pt x="16" y="66"/>
                  <a:pt x="16" y="68"/>
                </a:cubicBezTo>
                <a:cubicBezTo>
                  <a:pt x="16" y="70"/>
                  <a:pt x="18" y="72"/>
                  <a:pt x="20" y="72"/>
                </a:cubicBezTo>
                <a:cubicBezTo>
                  <a:pt x="76" y="72"/>
                  <a:pt x="76" y="72"/>
                  <a:pt x="76" y="72"/>
                </a:cubicBezTo>
                <a:cubicBezTo>
                  <a:pt x="78" y="72"/>
                  <a:pt x="80" y="70"/>
                  <a:pt x="80" y="68"/>
                </a:cubicBezTo>
                <a:cubicBezTo>
                  <a:pt x="80" y="66"/>
                  <a:pt x="78" y="64"/>
                  <a:pt x="76" y="64"/>
                </a:cubicBezTo>
                <a:close/>
                <a:moveTo>
                  <a:pt x="76" y="80"/>
                </a:moveTo>
                <a:cubicBezTo>
                  <a:pt x="20" y="80"/>
                  <a:pt x="20" y="80"/>
                  <a:pt x="20" y="80"/>
                </a:cubicBezTo>
                <a:cubicBezTo>
                  <a:pt x="18" y="80"/>
                  <a:pt x="16" y="82"/>
                  <a:pt x="16" y="84"/>
                </a:cubicBezTo>
                <a:cubicBezTo>
                  <a:pt x="16" y="86"/>
                  <a:pt x="18" y="88"/>
                  <a:pt x="20" y="88"/>
                </a:cubicBezTo>
                <a:cubicBezTo>
                  <a:pt x="76" y="88"/>
                  <a:pt x="76" y="88"/>
                  <a:pt x="76" y="88"/>
                </a:cubicBezTo>
                <a:cubicBezTo>
                  <a:pt x="78" y="88"/>
                  <a:pt x="80" y="86"/>
                  <a:pt x="80" y="84"/>
                </a:cubicBezTo>
                <a:cubicBezTo>
                  <a:pt x="80" y="82"/>
                  <a:pt x="78" y="80"/>
                  <a:pt x="76" y="80"/>
                </a:cubicBezTo>
                <a:close/>
                <a:moveTo>
                  <a:pt x="76" y="96"/>
                </a:moveTo>
                <a:cubicBezTo>
                  <a:pt x="20" y="96"/>
                  <a:pt x="20" y="96"/>
                  <a:pt x="20" y="96"/>
                </a:cubicBezTo>
                <a:cubicBezTo>
                  <a:pt x="18" y="96"/>
                  <a:pt x="16" y="98"/>
                  <a:pt x="16" y="100"/>
                </a:cubicBezTo>
                <a:cubicBezTo>
                  <a:pt x="16" y="102"/>
                  <a:pt x="18" y="104"/>
                  <a:pt x="20" y="104"/>
                </a:cubicBezTo>
                <a:cubicBezTo>
                  <a:pt x="76" y="104"/>
                  <a:pt x="76" y="104"/>
                  <a:pt x="76" y="104"/>
                </a:cubicBezTo>
                <a:cubicBezTo>
                  <a:pt x="78" y="104"/>
                  <a:pt x="80" y="102"/>
                  <a:pt x="80" y="100"/>
                </a:cubicBezTo>
                <a:cubicBezTo>
                  <a:pt x="80" y="98"/>
                  <a:pt x="78" y="96"/>
                  <a:pt x="76" y="96"/>
                </a:cubicBezTo>
                <a:close/>
              </a:path>
            </a:pathLst>
          </a:custGeom>
          <a:solidFill>
            <a:schemeClr val="bg2"/>
          </a:solidFill>
          <a:ln w="12700">
            <a:solidFill>
              <a:schemeClr val="accent1">
                <a:lumMod val="75000"/>
              </a:schemeClr>
            </a:solidFill>
          </a:ln>
        </p:spPr>
        <p:txBody>
          <a:bodyPr vert="horz" wrap="square" lIns="91440" tIns="45720" rIns="91440" bIns="45720" numCol="1" anchor="t" anchorCtr="0" compatLnSpc="1">
            <a:prstTxWarp prst="textNoShape">
              <a:avLst/>
            </a:prstTxWarp>
          </a:bodyPr>
          <a:lstStyle/>
          <a:p>
            <a:endParaRPr lang="en-US"/>
          </a:p>
        </p:txBody>
      </p:sp>
      <p:grpSp>
        <p:nvGrpSpPr>
          <p:cNvPr id="55" name="Group 54">
            <a:extLst>
              <a:ext uri="{FF2B5EF4-FFF2-40B4-BE49-F238E27FC236}">
                <a16:creationId xmlns:a16="http://schemas.microsoft.com/office/drawing/2014/main" id="{702DCA98-3DAB-6296-EC76-46C275BBC2EA}"/>
              </a:ext>
            </a:extLst>
          </p:cNvPr>
          <p:cNvGrpSpPr>
            <a:grpSpLocks noChangeAspect="1"/>
          </p:cNvGrpSpPr>
          <p:nvPr/>
        </p:nvGrpSpPr>
        <p:grpSpPr>
          <a:xfrm>
            <a:off x="3559279" y="3952072"/>
            <a:ext cx="434696" cy="502920"/>
            <a:chOff x="4957763" y="6189663"/>
            <a:chExt cx="354013" cy="409575"/>
          </a:xfrm>
          <a:solidFill>
            <a:schemeClr val="accent1"/>
          </a:solidFill>
        </p:grpSpPr>
        <p:sp>
          <p:nvSpPr>
            <p:cNvPr id="49" name="Freeform 14">
              <a:extLst>
                <a:ext uri="{FF2B5EF4-FFF2-40B4-BE49-F238E27FC236}">
                  <a16:creationId xmlns:a16="http://schemas.microsoft.com/office/drawing/2014/main" id="{86D87142-E7F0-0112-934A-23BD8DC72E53}"/>
                </a:ext>
              </a:extLst>
            </p:cNvPr>
            <p:cNvSpPr>
              <a:spLocks/>
            </p:cNvSpPr>
            <p:nvPr/>
          </p:nvSpPr>
          <p:spPr bwMode="auto">
            <a:xfrm>
              <a:off x="4957763" y="6189663"/>
              <a:ext cx="309563" cy="377825"/>
            </a:xfrm>
            <a:custGeom>
              <a:avLst/>
              <a:gdLst>
                <a:gd name="T0" fmla="*/ 124 w 196"/>
                <a:gd name="T1" fmla="*/ 232 h 240"/>
                <a:gd name="T2" fmla="*/ 12 w 196"/>
                <a:gd name="T3" fmla="*/ 232 h 240"/>
                <a:gd name="T4" fmla="*/ 8 w 196"/>
                <a:gd name="T5" fmla="*/ 225 h 240"/>
                <a:gd name="T6" fmla="*/ 8 w 196"/>
                <a:gd name="T7" fmla="*/ 14 h 240"/>
                <a:gd name="T8" fmla="*/ 14 w 196"/>
                <a:gd name="T9" fmla="*/ 8 h 240"/>
                <a:gd name="T10" fmla="*/ 183 w 196"/>
                <a:gd name="T11" fmla="*/ 8 h 240"/>
                <a:gd name="T12" fmla="*/ 188 w 196"/>
                <a:gd name="T13" fmla="*/ 12 h 240"/>
                <a:gd name="T14" fmla="*/ 188 w 196"/>
                <a:gd name="T15" fmla="*/ 160 h 240"/>
                <a:gd name="T16" fmla="*/ 192 w 196"/>
                <a:gd name="T17" fmla="*/ 164 h 240"/>
                <a:gd name="T18" fmla="*/ 196 w 196"/>
                <a:gd name="T19" fmla="*/ 160 h 240"/>
                <a:gd name="T20" fmla="*/ 196 w 196"/>
                <a:gd name="T21" fmla="*/ 12 h 240"/>
                <a:gd name="T22" fmla="*/ 183 w 196"/>
                <a:gd name="T23" fmla="*/ 0 h 240"/>
                <a:gd name="T24" fmla="*/ 14 w 196"/>
                <a:gd name="T25" fmla="*/ 0 h 240"/>
                <a:gd name="T26" fmla="*/ 0 w 196"/>
                <a:gd name="T27" fmla="*/ 14 h 240"/>
                <a:gd name="T28" fmla="*/ 0 w 196"/>
                <a:gd name="T29" fmla="*/ 225 h 240"/>
                <a:gd name="T30" fmla="*/ 12 w 196"/>
                <a:gd name="T31" fmla="*/ 240 h 240"/>
                <a:gd name="T32" fmla="*/ 124 w 196"/>
                <a:gd name="T33" fmla="*/ 240 h 240"/>
                <a:gd name="T34" fmla="*/ 128 w 196"/>
                <a:gd name="T35" fmla="*/ 236 h 240"/>
                <a:gd name="T36" fmla="*/ 124 w 196"/>
                <a:gd name="T37"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240">
                  <a:moveTo>
                    <a:pt x="124" y="232"/>
                  </a:moveTo>
                  <a:cubicBezTo>
                    <a:pt x="12" y="232"/>
                    <a:pt x="12" y="232"/>
                    <a:pt x="12" y="232"/>
                  </a:cubicBezTo>
                  <a:cubicBezTo>
                    <a:pt x="8" y="232"/>
                    <a:pt x="8" y="226"/>
                    <a:pt x="8" y="225"/>
                  </a:cubicBezTo>
                  <a:cubicBezTo>
                    <a:pt x="8" y="14"/>
                    <a:pt x="8" y="14"/>
                    <a:pt x="8" y="14"/>
                  </a:cubicBezTo>
                  <a:cubicBezTo>
                    <a:pt x="8" y="10"/>
                    <a:pt x="11" y="8"/>
                    <a:pt x="14" y="8"/>
                  </a:cubicBezTo>
                  <a:cubicBezTo>
                    <a:pt x="183" y="8"/>
                    <a:pt x="183" y="8"/>
                    <a:pt x="183" y="8"/>
                  </a:cubicBezTo>
                  <a:cubicBezTo>
                    <a:pt x="188" y="8"/>
                    <a:pt x="188" y="11"/>
                    <a:pt x="188" y="12"/>
                  </a:cubicBezTo>
                  <a:cubicBezTo>
                    <a:pt x="188" y="160"/>
                    <a:pt x="188" y="160"/>
                    <a:pt x="188" y="160"/>
                  </a:cubicBezTo>
                  <a:cubicBezTo>
                    <a:pt x="188" y="162"/>
                    <a:pt x="190" y="164"/>
                    <a:pt x="192" y="164"/>
                  </a:cubicBezTo>
                  <a:cubicBezTo>
                    <a:pt x="194" y="164"/>
                    <a:pt x="196" y="162"/>
                    <a:pt x="196" y="160"/>
                  </a:cubicBezTo>
                  <a:cubicBezTo>
                    <a:pt x="196" y="12"/>
                    <a:pt x="196" y="12"/>
                    <a:pt x="196" y="12"/>
                  </a:cubicBezTo>
                  <a:cubicBezTo>
                    <a:pt x="196" y="5"/>
                    <a:pt x="191" y="0"/>
                    <a:pt x="183" y="0"/>
                  </a:cubicBezTo>
                  <a:cubicBezTo>
                    <a:pt x="14" y="0"/>
                    <a:pt x="14" y="0"/>
                    <a:pt x="14" y="0"/>
                  </a:cubicBezTo>
                  <a:cubicBezTo>
                    <a:pt x="6" y="0"/>
                    <a:pt x="0" y="6"/>
                    <a:pt x="0" y="14"/>
                  </a:cubicBezTo>
                  <a:cubicBezTo>
                    <a:pt x="0" y="225"/>
                    <a:pt x="0" y="225"/>
                    <a:pt x="0" y="225"/>
                  </a:cubicBezTo>
                  <a:cubicBezTo>
                    <a:pt x="0" y="234"/>
                    <a:pt x="5" y="240"/>
                    <a:pt x="12" y="240"/>
                  </a:cubicBezTo>
                  <a:cubicBezTo>
                    <a:pt x="124" y="240"/>
                    <a:pt x="124" y="240"/>
                    <a:pt x="124" y="240"/>
                  </a:cubicBezTo>
                  <a:cubicBezTo>
                    <a:pt x="126" y="240"/>
                    <a:pt x="128" y="238"/>
                    <a:pt x="128" y="236"/>
                  </a:cubicBezTo>
                  <a:cubicBezTo>
                    <a:pt x="128" y="234"/>
                    <a:pt x="126" y="232"/>
                    <a:pt x="124" y="232"/>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5">
              <a:extLst>
                <a:ext uri="{FF2B5EF4-FFF2-40B4-BE49-F238E27FC236}">
                  <a16:creationId xmlns:a16="http://schemas.microsoft.com/office/drawing/2014/main" id="{808D4947-526E-43B2-999A-A9EFA0601C8F}"/>
                </a:ext>
              </a:extLst>
            </p:cNvPr>
            <p:cNvSpPr>
              <a:spLocks/>
            </p:cNvSpPr>
            <p:nvPr/>
          </p:nvSpPr>
          <p:spPr bwMode="auto">
            <a:xfrm>
              <a:off x="5014913" y="6334125"/>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6">
              <a:extLst>
                <a:ext uri="{FF2B5EF4-FFF2-40B4-BE49-F238E27FC236}">
                  <a16:creationId xmlns:a16="http://schemas.microsoft.com/office/drawing/2014/main" id="{23484939-A426-A4F4-DF23-24D44E240A8D}"/>
                </a:ext>
              </a:extLst>
            </p:cNvPr>
            <p:cNvSpPr>
              <a:spLocks/>
            </p:cNvSpPr>
            <p:nvPr/>
          </p:nvSpPr>
          <p:spPr bwMode="auto">
            <a:xfrm>
              <a:off x="5014913" y="6410325"/>
              <a:ext cx="195263" cy="12700"/>
            </a:xfrm>
            <a:custGeom>
              <a:avLst/>
              <a:gdLst>
                <a:gd name="T0" fmla="*/ 124 w 124"/>
                <a:gd name="T1" fmla="*/ 4 h 8"/>
                <a:gd name="T2" fmla="*/ 120 w 124"/>
                <a:gd name="T3" fmla="*/ 0 h 8"/>
                <a:gd name="T4" fmla="*/ 4 w 124"/>
                <a:gd name="T5" fmla="*/ 0 h 8"/>
                <a:gd name="T6" fmla="*/ 0 w 124"/>
                <a:gd name="T7" fmla="*/ 4 h 8"/>
                <a:gd name="T8" fmla="*/ 4 w 124"/>
                <a:gd name="T9" fmla="*/ 8 h 8"/>
                <a:gd name="T10" fmla="*/ 120 w 124"/>
                <a:gd name="T11" fmla="*/ 8 h 8"/>
                <a:gd name="T12" fmla="*/ 124 w 12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4" y="4"/>
                  </a:moveTo>
                  <a:cubicBezTo>
                    <a:pt x="124" y="2"/>
                    <a:pt x="122" y="0"/>
                    <a:pt x="120" y="0"/>
                  </a:cubicBez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7">
              <a:extLst>
                <a:ext uri="{FF2B5EF4-FFF2-40B4-BE49-F238E27FC236}">
                  <a16:creationId xmlns:a16="http://schemas.microsoft.com/office/drawing/2014/main" id="{163EFE53-5456-FE66-5A8F-48071AE70050}"/>
                </a:ext>
              </a:extLst>
            </p:cNvPr>
            <p:cNvSpPr>
              <a:spLocks/>
            </p:cNvSpPr>
            <p:nvPr/>
          </p:nvSpPr>
          <p:spPr bwMode="auto">
            <a:xfrm>
              <a:off x="5014913" y="6480175"/>
              <a:ext cx="107950" cy="12700"/>
            </a:xfrm>
            <a:custGeom>
              <a:avLst/>
              <a:gdLst>
                <a:gd name="T0" fmla="*/ 4 w 68"/>
                <a:gd name="T1" fmla="*/ 0 h 8"/>
                <a:gd name="T2" fmla="*/ 0 w 68"/>
                <a:gd name="T3" fmla="*/ 4 h 8"/>
                <a:gd name="T4" fmla="*/ 4 w 68"/>
                <a:gd name="T5" fmla="*/ 8 h 8"/>
                <a:gd name="T6" fmla="*/ 64 w 68"/>
                <a:gd name="T7" fmla="*/ 8 h 8"/>
                <a:gd name="T8" fmla="*/ 68 w 68"/>
                <a:gd name="T9" fmla="*/ 4 h 8"/>
                <a:gd name="T10" fmla="*/ 64 w 68"/>
                <a:gd name="T11" fmla="*/ 0 h 8"/>
                <a:gd name="T12" fmla="*/ 4 w 6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8" h="8">
                  <a:moveTo>
                    <a:pt x="4" y="0"/>
                  </a:move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lnTo>
                    <a:pt x="4" y="0"/>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8">
              <a:extLst>
                <a:ext uri="{FF2B5EF4-FFF2-40B4-BE49-F238E27FC236}">
                  <a16:creationId xmlns:a16="http://schemas.microsoft.com/office/drawing/2014/main" id="{4FA7CD53-3A93-CCE6-33AF-3E193E8E6379}"/>
                </a:ext>
              </a:extLst>
            </p:cNvPr>
            <p:cNvSpPr>
              <a:spLocks/>
            </p:cNvSpPr>
            <p:nvPr/>
          </p:nvSpPr>
          <p:spPr bwMode="auto">
            <a:xfrm>
              <a:off x="5014913" y="6265863"/>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9">
              <a:extLst>
                <a:ext uri="{FF2B5EF4-FFF2-40B4-BE49-F238E27FC236}">
                  <a16:creationId xmlns:a16="http://schemas.microsoft.com/office/drawing/2014/main" id="{27E5A2F0-D3F7-4E5D-8DE0-18BEE957871D}"/>
                </a:ext>
              </a:extLst>
            </p:cNvPr>
            <p:cNvSpPr>
              <a:spLocks noEditPoints="1"/>
            </p:cNvSpPr>
            <p:nvPr/>
          </p:nvSpPr>
          <p:spPr bwMode="auto">
            <a:xfrm>
              <a:off x="5170488" y="6459538"/>
              <a:ext cx="141288" cy="139700"/>
            </a:xfrm>
            <a:custGeom>
              <a:avLst/>
              <a:gdLst>
                <a:gd name="T0" fmla="*/ 62 w 89"/>
                <a:gd name="T1" fmla="*/ 56 h 89"/>
                <a:gd name="T2" fmla="*/ 60 w 89"/>
                <a:gd name="T3" fmla="*/ 55 h 89"/>
                <a:gd name="T4" fmla="*/ 68 w 89"/>
                <a:gd name="T5" fmla="*/ 34 h 89"/>
                <a:gd name="T6" fmla="*/ 58 w 89"/>
                <a:gd name="T7" fmla="*/ 10 h 89"/>
                <a:gd name="T8" fmla="*/ 34 w 89"/>
                <a:gd name="T9" fmla="*/ 0 h 89"/>
                <a:gd name="T10" fmla="*/ 10 w 89"/>
                <a:gd name="T11" fmla="*/ 10 h 89"/>
                <a:gd name="T12" fmla="*/ 0 w 89"/>
                <a:gd name="T13" fmla="*/ 34 h 89"/>
                <a:gd name="T14" fmla="*/ 34 w 89"/>
                <a:gd name="T15" fmla="*/ 68 h 89"/>
                <a:gd name="T16" fmla="*/ 34 w 89"/>
                <a:gd name="T17" fmla="*/ 68 h 89"/>
                <a:gd name="T18" fmla="*/ 55 w 89"/>
                <a:gd name="T19" fmla="*/ 60 h 89"/>
                <a:gd name="T20" fmla="*/ 56 w 89"/>
                <a:gd name="T21" fmla="*/ 62 h 89"/>
                <a:gd name="T22" fmla="*/ 82 w 89"/>
                <a:gd name="T23" fmla="*/ 88 h 89"/>
                <a:gd name="T24" fmla="*/ 85 w 89"/>
                <a:gd name="T25" fmla="*/ 89 h 89"/>
                <a:gd name="T26" fmla="*/ 88 w 89"/>
                <a:gd name="T27" fmla="*/ 88 h 89"/>
                <a:gd name="T28" fmla="*/ 88 w 89"/>
                <a:gd name="T29" fmla="*/ 82 h 89"/>
                <a:gd name="T30" fmla="*/ 62 w 89"/>
                <a:gd name="T31" fmla="*/ 56 h 89"/>
                <a:gd name="T32" fmla="*/ 34 w 89"/>
                <a:gd name="T33" fmla="*/ 60 h 89"/>
                <a:gd name="T34" fmla="*/ 8 w 89"/>
                <a:gd name="T35" fmla="*/ 34 h 89"/>
                <a:gd name="T36" fmla="*/ 15 w 89"/>
                <a:gd name="T37" fmla="*/ 15 h 89"/>
                <a:gd name="T38" fmla="*/ 34 w 89"/>
                <a:gd name="T39" fmla="*/ 8 h 89"/>
                <a:gd name="T40" fmla="*/ 52 w 89"/>
                <a:gd name="T41" fmla="*/ 15 h 89"/>
                <a:gd name="T42" fmla="*/ 60 w 89"/>
                <a:gd name="T43" fmla="*/ 34 h 89"/>
                <a:gd name="T44" fmla="*/ 52 w 89"/>
                <a:gd name="T45" fmla="*/ 52 h 89"/>
                <a:gd name="T46" fmla="*/ 34 w 89"/>
                <a:gd name="T47"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89">
                  <a:moveTo>
                    <a:pt x="62" y="56"/>
                  </a:moveTo>
                  <a:cubicBezTo>
                    <a:pt x="61" y="56"/>
                    <a:pt x="61" y="55"/>
                    <a:pt x="60" y="55"/>
                  </a:cubicBezTo>
                  <a:cubicBezTo>
                    <a:pt x="65" y="49"/>
                    <a:pt x="68" y="42"/>
                    <a:pt x="68" y="34"/>
                  </a:cubicBezTo>
                  <a:cubicBezTo>
                    <a:pt x="68" y="25"/>
                    <a:pt x="64" y="16"/>
                    <a:pt x="58" y="10"/>
                  </a:cubicBezTo>
                  <a:cubicBezTo>
                    <a:pt x="51" y="3"/>
                    <a:pt x="43" y="0"/>
                    <a:pt x="34" y="0"/>
                  </a:cubicBezTo>
                  <a:cubicBezTo>
                    <a:pt x="25" y="0"/>
                    <a:pt x="16" y="3"/>
                    <a:pt x="10" y="10"/>
                  </a:cubicBezTo>
                  <a:cubicBezTo>
                    <a:pt x="3" y="16"/>
                    <a:pt x="0" y="25"/>
                    <a:pt x="0" y="34"/>
                  </a:cubicBezTo>
                  <a:cubicBezTo>
                    <a:pt x="0" y="53"/>
                    <a:pt x="15" y="68"/>
                    <a:pt x="34" y="68"/>
                  </a:cubicBezTo>
                  <a:cubicBezTo>
                    <a:pt x="34" y="68"/>
                    <a:pt x="34" y="68"/>
                    <a:pt x="34" y="68"/>
                  </a:cubicBezTo>
                  <a:cubicBezTo>
                    <a:pt x="42" y="68"/>
                    <a:pt x="49" y="65"/>
                    <a:pt x="55" y="60"/>
                  </a:cubicBezTo>
                  <a:cubicBezTo>
                    <a:pt x="55" y="61"/>
                    <a:pt x="56" y="61"/>
                    <a:pt x="56" y="62"/>
                  </a:cubicBezTo>
                  <a:cubicBezTo>
                    <a:pt x="82" y="88"/>
                    <a:pt x="82" y="88"/>
                    <a:pt x="82" y="88"/>
                  </a:cubicBezTo>
                  <a:cubicBezTo>
                    <a:pt x="83" y="89"/>
                    <a:pt x="84" y="89"/>
                    <a:pt x="85" y="89"/>
                  </a:cubicBezTo>
                  <a:cubicBezTo>
                    <a:pt x="86" y="89"/>
                    <a:pt x="87" y="89"/>
                    <a:pt x="88" y="88"/>
                  </a:cubicBezTo>
                  <a:cubicBezTo>
                    <a:pt x="89" y="86"/>
                    <a:pt x="89" y="84"/>
                    <a:pt x="88" y="82"/>
                  </a:cubicBezTo>
                  <a:lnTo>
                    <a:pt x="62" y="56"/>
                  </a:lnTo>
                  <a:close/>
                  <a:moveTo>
                    <a:pt x="34" y="60"/>
                  </a:moveTo>
                  <a:cubicBezTo>
                    <a:pt x="19" y="60"/>
                    <a:pt x="8" y="48"/>
                    <a:pt x="8" y="34"/>
                  </a:cubicBezTo>
                  <a:cubicBezTo>
                    <a:pt x="8" y="27"/>
                    <a:pt x="10" y="20"/>
                    <a:pt x="15" y="15"/>
                  </a:cubicBezTo>
                  <a:cubicBezTo>
                    <a:pt x="20" y="10"/>
                    <a:pt x="27" y="8"/>
                    <a:pt x="34" y="8"/>
                  </a:cubicBezTo>
                  <a:cubicBezTo>
                    <a:pt x="41" y="8"/>
                    <a:pt x="47" y="10"/>
                    <a:pt x="52" y="15"/>
                  </a:cubicBezTo>
                  <a:cubicBezTo>
                    <a:pt x="57" y="20"/>
                    <a:pt x="60" y="27"/>
                    <a:pt x="60" y="34"/>
                  </a:cubicBezTo>
                  <a:cubicBezTo>
                    <a:pt x="60" y="41"/>
                    <a:pt x="57" y="47"/>
                    <a:pt x="52" y="52"/>
                  </a:cubicBezTo>
                  <a:cubicBezTo>
                    <a:pt x="47" y="57"/>
                    <a:pt x="41" y="60"/>
                    <a:pt x="34" y="6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Freeform 5">
            <a:extLst>
              <a:ext uri="{FF2B5EF4-FFF2-40B4-BE49-F238E27FC236}">
                <a16:creationId xmlns:a16="http://schemas.microsoft.com/office/drawing/2014/main" id="{5A17EADF-FCCA-4670-3A86-55EE9669307D}"/>
              </a:ext>
            </a:extLst>
          </p:cNvPr>
          <p:cNvSpPr>
            <a:spLocks/>
          </p:cNvSpPr>
          <p:nvPr/>
        </p:nvSpPr>
        <p:spPr bwMode="auto">
          <a:xfrm>
            <a:off x="1437249" y="3960726"/>
            <a:ext cx="429577" cy="303119"/>
          </a:xfrm>
          <a:custGeom>
            <a:avLst/>
            <a:gdLst>
              <a:gd name="T0" fmla="*/ 593 w 593"/>
              <a:gd name="T1" fmla="*/ 76 h 422"/>
              <a:gd name="T2" fmla="*/ 593 w 593"/>
              <a:gd name="T3" fmla="*/ 422 h 422"/>
              <a:gd name="T4" fmla="*/ 0 w 593"/>
              <a:gd name="T5" fmla="*/ 422 h 422"/>
              <a:gd name="T6" fmla="*/ 0 w 593"/>
              <a:gd name="T7" fmla="*/ 0 h 422"/>
              <a:gd name="T8" fmla="*/ 202 w 593"/>
              <a:gd name="T9" fmla="*/ 0 h 422"/>
              <a:gd name="T10" fmla="*/ 278 w 593"/>
              <a:gd name="T11" fmla="*/ 76 h 422"/>
              <a:gd name="T12" fmla="*/ 593 w 593"/>
              <a:gd name="T13" fmla="*/ 76 h 422"/>
            </a:gdLst>
            <a:ahLst/>
            <a:cxnLst>
              <a:cxn ang="0">
                <a:pos x="T0" y="T1"/>
              </a:cxn>
              <a:cxn ang="0">
                <a:pos x="T2" y="T3"/>
              </a:cxn>
              <a:cxn ang="0">
                <a:pos x="T4" y="T5"/>
              </a:cxn>
              <a:cxn ang="0">
                <a:pos x="T6" y="T7"/>
              </a:cxn>
              <a:cxn ang="0">
                <a:pos x="T8" y="T9"/>
              </a:cxn>
              <a:cxn ang="0">
                <a:pos x="T10" y="T11"/>
              </a:cxn>
              <a:cxn ang="0">
                <a:pos x="T12" y="T13"/>
              </a:cxn>
            </a:cxnLst>
            <a:rect l="0" t="0" r="r" b="b"/>
            <a:pathLst>
              <a:path w="593" h="422">
                <a:moveTo>
                  <a:pt x="593" y="76"/>
                </a:moveTo>
                <a:lnTo>
                  <a:pt x="593" y="422"/>
                </a:lnTo>
                <a:lnTo>
                  <a:pt x="0" y="422"/>
                </a:lnTo>
                <a:lnTo>
                  <a:pt x="0" y="0"/>
                </a:lnTo>
                <a:lnTo>
                  <a:pt x="202" y="0"/>
                </a:lnTo>
                <a:lnTo>
                  <a:pt x="278" y="76"/>
                </a:lnTo>
                <a:lnTo>
                  <a:pt x="593" y="76"/>
                </a:lnTo>
                <a:close/>
              </a:path>
            </a:pathLst>
          </a:custGeom>
          <a:noFill/>
          <a:ln w="34925" cap="flat">
            <a:solidFill>
              <a:schemeClr val="accent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6191E31E-26E9-BF4E-CFCD-174BB0A9B40A}"/>
              </a:ext>
            </a:extLst>
          </p:cNvPr>
          <p:cNvSpPr>
            <a:spLocks/>
          </p:cNvSpPr>
          <p:nvPr/>
        </p:nvSpPr>
        <p:spPr bwMode="auto">
          <a:xfrm>
            <a:off x="1864881" y="8103528"/>
            <a:ext cx="5791200" cy="981956"/>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800">
                <a:solidFill>
                  <a:srgbClr val="CDCDCD"/>
                </a:solidFill>
                <a:latin typeface="Open Sans Light"/>
                <a:ea typeface="ＭＳ Ｐゴシック"/>
                <a:cs typeface="Open Sans Light"/>
                <a:sym typeface="Open Sans Light" charset="0"/>
              </a:rPr>
              <a:t>Scraped data for job descriptions:</a:t>
            </a:r>
          </a:p>
          <a:p>
            <a:pPr algn="l"/>
            <a:r>
              <a:rPr lang="en-US" sz="1800">
                <a:solidFill>
                  <a:srgbClr val="CDCDCD"/>
                </a:solidFill>
                <a:latin typeface="Open Sans Light"/>
                <a:ea typeface="ＭＳ Ｐゴシック"/>
                <a:cs typeface="Open Sans Light"/>
                <a:sym typeface="Open Sans Light" charset="0"/>
              </a:rPr>
              <a:t>                  ~600 under ‘education’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~1500 under ‘food/restaurant’</a:t>
            </a:r>
            <a:endParaRPr lang="en-US" sz="1800">
              <a:solidFill>
                <a:srgbClr val="CDCDCD"/>
              </a:solidFill>
              <a:latin typeface="Open Sans Light"/>
              <a:ea typeface="ＭＳ Ｐゴシック"/>
              <a:cs typeface="Open Sans Light"/>
            </a:endParaRPr>
          </a:p>
          <a:p>
            <a:pPr algn="l"/>
            <a:endParaRPr lang="en-US" sz="1800">
              <a:solidFill>
                <a:srgbClr val="CDCDCD"/>
              </a:solidFill>
              <a:latin typeface="Open Sans Light" charset="0"/>
              <a:ea typeface="ＭＳ Ｐゴシック" charset="0"/>
              <a:cs typeface="Open Sans Light" charset="0"/>
              <a:sym typeface="Open Sans Light" charset="0"/>
            </a:endParaRPr>
          </a:p>
          <a:p>
            <a:pPr algn="l"/>
            <a:r>
              <a:rPr lang="en-US" sz="1800">
                <a:solidFill>
                  <a:srgbClr val="CDCDCD"/>
                </a:solidFill>
                <a:latin typeface="Open Sans Light"/>
                <a:ea typeface="ＭＳ Ｐゴシック"/>
                <a:cs typeface="Open Sans Light"/>
                <a:sym typeface="Open Sans Light" charset="0"/>
              </a:rPr>
              <a:t>                    Cleaned the extracted data using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NLP  techniques</a:t>
            </a:r>
            <a:endParaRPr lang="en-US" sz="1800">
              <a:solidFill>
                <a:srgbClr val="CDCDCD"/>
              </a:solidFill>
              <a:latin typeface="Open Sans Light"/>
              <a:ea typeface="ＭＳ Ｐゴシック"/>
              <a:cs typeface="Open Sans Light"/>
            </a:endParaRPr>
          </a:p>
        </p:txBody>
      </p:sp>
      <p:sp>
        <p:nvSpPr>
          <p:cNvPr id="59" name="Rectangle 58">
            <a:extLst>
              <a:ext uri="{FF2B5EF4-FFF2-40B4-BE49-F238E27FC236}">
                <a16:creationId xmlns:a16="http://schemas.microsoft.com/office/drawing/2014/main" id="{6191E31E-26E9-BF4E-CFCD-174BB0A9B40A}"/>
              </a:ext>
            </a:extLst>
          </p:cNvPr>
          <p:cNvSpPr>
            <a:spLocks/>
          </p:cNvSpPr>
          <p:nvPr/>
        </p:nvSpPr>
        <p:spPr bwMode="auto">
          <a:xfrm>
            <a:off x="2007756" y="8246403"/>
            <a:ext cx="5791200" cy="981956"/>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800">
                <a:solidFill>
                  <a:srgbClr val="CDCDCD"/>
                </a:solidFill>
                <a:latin typeface="Open Sans Light"/>
                <a:ea typeface="ＭＳ Ｐゴシック"/>
                <a:cs typeface="Open Sans Light"/>
                <a:sym typeface="Open Sans Light" charset="0"/>
              </a:rPr>
              <a:t>Scraped data for job descriptions:</a:t>
            </a:r>
          </a:p>
          <a:p>
            <a:pPr algn="l"/>
            <a:r>
              <a:rPr lang="en-US" sz="1800">
                <a:solidFill>
                  <a:srgbClr val="CDCDCD"/>
                </a:solidFill>
                <a:latin typeface="Open Sans Light"/>
                <a:ea typeface="ＭＳ Ｐゴシック"/>
                <a:cs typeface="Open Sans Light"/>
                <a:sym typeface="Open Sans Light" charset="0"/>
              </a:rPr>
              <a:t>                  ~600 under ‘education’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~1500 under ‘food/restaurant’</a:t>
            </a:r>
            <a:endParaRPr lang="en-US" sz="1800">
              <a:solidFill>
                <a:srgbClr val="CDCDCD"/>
              </a:solidFill>
              <a:latin typeface="Open Sans Light"/>
              <a:ea typeface="ＭＳ Ｐゴシック"/>
              <a:cs typeface="Open Sans Light"/>
            </a:endParaRPr>
          </a:p>
          <a:p>
            <a:pPr algn="l"/>
            <a:endParaRPr lang="en-US" sz="1800">
              <a:solidFill>
                <a:srgbClr val="CDCDCD"/>
              </a:solidFill>
              <a:latin typeface="Open Sans Light" charset="0"/>
              <a:ea typeface="ＭＳ Ｐゴシック" charset="0"/>
              <a:cs typeface="Open Sans Light" charset="0"/>
              <a:sym typeface="Open Sans Light" charset="0"/>
            </a:endParaRPr>
          </a:p>
          <a:p>
            <a:pPr algn="l"/>
            <a:r>
              <a:rPr lang="en-US" sz="1800">
                <a:solidFill>
                  <a:srgbClr val="CDCDCD"/>
                </a:solidFill>
                <a:latin typeface="Open Sans Light"/>
                <a:ea typeface="ＭＳ Ｐゴシック"/>
                <a:cs typeface="Open Sans Light"/>
                <a:sym typeface="Open Sans Light" charset="0"/>
              </a:rPr>
              <a:t>                    Cleaned the extracted data using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NLP  techniques</a:t>
            </a:r>
            <a:endParaRPr lang="en-US" sz="1800">
              <a:solidFill>
                <a:srgbClr val="CDCDCD"/>
              </a:solidFill>
              <a:latin typeface="Open Sans Light"/>
              <a:ea typeface="ＭＳ Ｐゴシック"/>
              <a:cs typeface="Open Sans Light"/>
            </a:endParaRPr>
          </a:p>
        </p:txBody>
      </p:sp>
      <p:sp>
        <p:nvSpPr>
          <p:cNvPr id="60" name="Rectangle 59">
            <a:extLst>
              <a:ext uri="{FF2B5EF4-FFF2-40B4-BE49-F238E27FC236}">
                <a16:creationId xmlns:a16="http://schemas.microsoft.com/office/drawing/2014/main" id="{FB03C553-10D4-8860-B24F-97968BB82C2B}"/>
              </a:ext>
            </a:extLst>
          </p:cNvPr>
          <p:cNvSpPr>
            <a:spLocks/>
          </p:cNvSpPr>
          <p:nvPr/>
        </p:nvSpPr>
        <p:spPr bwMode="auto">
          <a:xfrm>
            <a:off x="2244022" y="8103528"/>
            <a:ext cx="5791200" cy="981956"/>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800">
                <a:solidFill>
                  <a:srgbClr val="CDCDCD"/>
                </a:solidFill>
                <a:latin typeface="Open Sans Light"/>
                <a:ea typeface="ＭＳ Ｐゴシック"/>
                <a:cs typeface="Open Sans Light"/>
                <a:sym typeface="Open Sans Light" charset="0"/>
              </a:rPr>
              <a:t>Scraped data for job descriptions:</a:t>
            </a:r>
          </a:p>
          <a:p>
            <a:pPr algn="l"/>
            <a:r>
              <a:rPr lang="en-US" sz="1800">
                <a:solidFill>
                  <a:srgbClr val="CDCDCD"/>
                </a:solidFill>
                <a:latin typeface="Open Sans Light"/>
                <a:ea typeface="ＭＳ Ｐゴシック"/>
                <a:cs typeface="Open Sans Light"/>
                <a:sym typeface="Open Sans Light" charset="0"/>
              </a:rPr>
              <a:t>                  ~600 under ‘education’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~1500 under ‘food/restaurant’</a:t>
            </a:r>
            <a:endParaRPr lang="en-US" sz="1800">
              <a:solidFill>
                <a:srgbClr val="CDCDCD"/>
              </a:solidFill>
              <a:latin typeface="Open Sans Light"/>
              <a:ea typeface="ＭＳ Ｐゴシック"/>
              <a:cs typeface="Open Sans Light"/>
            </a:endParaRPr>
          </a:p>
          <a:p>
            <a:pPr algn="l"/>
            <a:endParaRPr lang="en-US" sz="1800">
              <a:solidFill>
                <a:srgbClr val="CDCDCD"/>
              </a:solidFill>
              <a:latin typeface="Open Sans Light" charset="0"/>
              <a:ea typeface="ＭＳ Ｐゴシック" charset="0"/>
              <a:cs typeface="Open Sans Light" charset="0"/>
              <a:sym typeface="Open Sans Light" charset="0"/>
            </a:endParaRPr>
          </a:p>
          <a:p>
            <a:pPr algn="l"/>
            <a:r>
              <a:rPr lang="en-US" sz="1800">
                <a:solidFill>
                  <a:srgbClr val="CDCDCD"/>
                </a:solidFill>
                <a:latin typeface="Open Sans Light"/>
                <a:ea typeface="ＭＳ Ｐゴシック"/>
                <a:cs typeface="Open Sans Light"/>
                <a:sym typeface="Open Sans Light" charset="0"/>
              </a:rPr>
              <a:t>                    Cleaned the extracted data using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NLP  techniques</a:t>
            </a:r>
            <a:endParaRPr lang="en-US" sz="1800">
              <a:solidFill>
                <a:srgbClr val="CDCDCD"/>
              </a:solidFill>
              <a:latin typeface="Open Sans Light"/>
              <a:ea typeface="ＭＳ Ｐゴシック"/>
              <a:cs typeface="Open Sans Light"/>
            </a:endParaRPr>
          </a:p>
        </p:txBody>
      </p:sp>
      <p:sp>
        <p:nvSpPr>
          <p:cNvPr id="61" name="Rectangle 60">
            <a:extLst>
              <a:ext uri="{FF2B5EF4-FFF2-40B4-BE49-F238E27FC236}">
                <a16:creationId xmlns:a16="http://schemas.microsoft.com/office/drawing/2014/main" id="{978AE935-54CF-27B5-7030-82ADC26203DA}"/>
              </a:ext>
            </a:extLst>
          </p:cNvPr>
          <p:cNvSpPr>
            <a:spLocks/>
          </p:cNvSpPr>
          <p:nvPr/>
        </p:nvSpPr>
        <p:spPr bwMode="auto">
          <a:xfrm>
            <a:off x="2511651" y="8103528"/>
            <a:ext cx="5791200" cy="981956"/>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800">
                <a:solidFill>
                  <a:srgbClr val="CDCDCD"/>
                </a:solidFill>
                <a:latin typeface="Open Sans Light"/>
                <a:ea typeface="ＭＳ Ｐゴシック"/>
                <a:cs typeface="Open Sans Light"/>
                <a:sym typeface="Open Sans Light" charset="0"/>
              </a:rPr>
              <a:t>Scraped data for job descriptions:</a:t>
            </a:r>
          </a:p>
          <a:p>
            <a:pPr algn="l"/>
            <a:r>
              <a:rPr lang="en-US" sz="1800">
                <a:solidFill>
                  <a:srgbClr val="CDCDCD"/>
                </a:solidFill>
                <a:latin typeface="Open Sans Light"/>
                <a:ea typeface="ＭＳ Ｐゴシック"/>
                <a:cs typeface="Open Sans Light"/>
                <a:sym typeface="Open Sans Light" charset="0"/>
              </a:rPr>
              <a:t>                  ~600 under ‘education’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~1500 under ‘food/restaurant’</a:t>
            </a:r>
            <a:endParaRPr lang="en-US" sz="1800">
              <a:solidFill>
                <a:srgbClr val="CDCDCD"/>
              </a:solidFill>
              <a:latin typeface="Open Sans Light"/>
              <a:ea typeface="ＭＳ Ｐゴシック"/>
              <a:cs typeface="Open Sans Light"/>
            </a:endParaRPr>
          </a:p>
          <a:p>
            <a:pPr algn="l"/>
            <a:endParaRPr lang="en-US" sz="1800">
              <a:solidFill>
                <a:srgbClr val="CDCDCD"/>
              </a:solidFill>
              <a:latin typeface="Open Sans Light" charset="0"/>
              <a:ea typeface="ＭＳ Ｐゴシック" charset="0"/>
              <a:cs typeface="Open Sans Light" charset="0"/>
              <a:sym typeface="Open Sans Light" charset="0"/>
            </a:endParaRPr>
          </a:p>
          <a:p>
            <a:pPr algn="l"/>
            <a:r>
              <a:rPr lang="en-US" sz="1800">
                <a:solidFill>
                  <a:srgbClr val="CDCDCD"/>
                </a:solidFill>
                <a:latin typeface="Open Sans Light"/>
                <a:ea typeface="ＭＳ Ｐゴシック"/>
                <a:cs typeface="Open Sans Light"/>
                <a:sym typeface="Open Sans Light" charset="0"/>
              </a:rPr>
              <a:t>                    Cleaned the extracted data using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NLP  techniques</a:t>
            </a:r>
            <a:endParaRPr lang="en-US" sz="1800">
              <a:solidFill>
                <a:srgbClr val="CDCDCD"/>
              </a:solidFill>
              <a:latin typeface="Open Sans Light"/>
              <a:ea typeface="ＭＳ Ｐゴシック"/>
              <a:cs typeface="Open Sans Light"/>
            </a:endParaRPr>
          </a:p>
        </p:txBody>
      </p:sp>
      <p:sp>
        <p:nvSpPr>
          <p:cNvPr id="62" name="TextBox 61">
            <a:extLst>
              <a:ext uri="{FF2B5EF4-FFF2-40B4-BE49-F238E27FC236}">
                <a16:creationId xmlns:a16="http://schemas.microsoft.com/office/drawing/2014/main" id="{19EEB4C0-9FCD-EA2C-D93F-AF301B4E746D}"/>
              </a:ext>
            </a:extLst>
          </p:cNvPr>
          <p:cNvSpPr txBox="1"/>
          <p:nvPr/>
        </p:nvSpPr>
        <p:spPr>
          <a:xfrm>
            <a:off x="349623" y="4383740"/>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chemeClr val="tx2"/>
                </a:solidFill>
                <a:latin typeface="Aparajita"/>
                <a:cs typeface="Segoe UI"/>
              </a:rPr>
              <a:t>Scraped data for job descriptions:​</a:t>
            </a:r>
            <a:endParaRPr lang="en-US" sz="1400">
              <a:solidFill>
                <a:schemeClr val="tx2"/>
              </a:solidFill>
              <a:latin typeface="Aparajita"/>
              <a:ea typeface="Open Sans Light"/>
              <a:cs typeface="Segoe UI"/>
            </a:endParaRPr>
          </a:p>
          <a:p>
            <a:r>
              <a:rPr lang="en-US" sz="1400">
                <a:solidFill>
                  <a:schemeClr val="tx2"/>
                </a:solidFill>
                <a:latin typeface="Aparajita"/>
                <a:cs typeface="Segoe UI"/>
              </a:rPr>
              <a:t>            ~600 under ‘education’ ​</a:t>
            </a:r>
            <a:endParaRPr lang="en-US" sz="1400">
              <a:solidFill>
                <a:schemeClr val="tx2"/>
              </a:solidFill>
              <a:latin typeface="Aparajita"/>
              <a:ea typeface="Open Sans Light"/>
              <a:cs typeface="Segoe UI"/>
            </a:endParaRPr>
          </a:p>
          <a:p>
            <a:r>
              <a:rPr lang="en-US" sz="1400">
                <a:solidFill>
                  <a:schemeClr val="tx2"/>
                </a:solidFill>
                <a:latin typeface="Aparajita"/>
                <a:cs typeface="Segoe UI"/>
              </a:rPr>
              <a:t>            ~1500 under ‘food/restaurant’​</a:t>
            </a:r>
            <a:endParaRPr lang="en-US" sz="1400">
              <a:solidFill>
                <a:schemeClr val="tx2"/>
              </a:solidFill>
              <a:latin typeface="Aparajita"/>
              <a:ea typeface="Open Sans Light"/>
              <a:cs typeface="Segoe UI"/>
            </a:endParaRPr>
          </a:p>
          <a:p>
            <a:r>
              <a:rPr lang="en-US" sz="1400">
                <a:solidFill>
                  <a:schemeClr val="tx2"/>
                </a:solidFill>
                <a:latin typeface="Aparajita"/>
                <a:cs typeface="Segoe UI"/>
              </a:rPr>
              <a:t>​</a:t>
            </a:r>
            <a:endParaRPr lang="en-US" sz="1400">
              <a:solidFill>
                <a:schemeClr val="tx2"/>
              </a:solidFill>
              <a:latin typeface="Aparajita"/>
              <a:ea typeface="Open Sans Light"/>
              <a:cs typeface="Segoe UI"/>
            </a:endParaRPr>
          </a:p>
          <a:p>
            <a:r>
              <a:rPr lang="en-US" sz="1400">
                <a:solidFill>
                  <a:schemeClr val="tx2"/>
                </a:solidFill>
                <a:latin typeface="Aparajita"/>
                <a:cs typeface="Segoe UI"/>
              </a:rPr>
              <a:t>                   </a:t>
            </a:r>
            <a:endParaRPr lang="en-US" sz="1400">
              <a:solidFill>
                <a:schemeClr val="tx2"/>
              </a:solidFill>
              <a:latin typeface="Aparajita"/>
              <a:ea typeface="Open Sans Light"/>
              <a:cs typeface="Segoe UI"/>
            </a:endParaRPr>
          </a:p>
        </p:txBody>
      </p:sp>
      <p:sp>
        <p:nvSpPr>
          <p:cNvPr id="63" name="TextBox 62">
            <a:extLst>
              <a:ext uri="{FF2B5EF4-FFF2-40B4-BE49-F238E27FC236}">
                <a16:creationId xmlns:a16="http://schemas.microsoft.com/office/drawing/2014/main" id="{18B1FA6D-3F49-16FA-B236-112FA15A7F88}"/>
              </a:ext>
            </a:extLst>
          </p:cNvPr>
          <p:cNvSpPr txBox="1"/>
          <p:nvPr/>
        </p:nvSpPr>
        <p:spPr>
          <a:xfrm>
            <a:off x="2967318" y="4625788"/>
            <a:ext cx="18467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313C41"/>
                </a:solidFill>
                <a:latin typeface="Aparajita"/>
                <a:cs typeface="Segoe UI"/>
              </a:rPr>
              <a:t>Cleaned the extracted data using ​</a:t>
            </a:r>
            <a:r>
              <a:rPr lang="en-US" sz="1400">
                <a:latin typeface="Aparajita"/>
                <a:cs typeface="Segoe UI"/>
              </a:rPr>
              <a:t>​</a:t>
            </a:r>
            <a:r>
              <a:rPr lang="en-US" sz="1400">
                <a:solidFill>
                  <a:srgbClr val="3F3F3F"/>
                </a:solidFill>
                <a:latin typeface="Aparajita"/>
                <a:cs typeface="Segoe UI"/>
              </a:rPr>
              <a:t> </a:t>
            </a:r>
            <a:r>
              <a:rPr lang="en-US" sz="1400">
                <a:solidFill>
                  <a:srgbClr val="313C41"/>
                </a:solidFill>
                <a:latin typeface="Aparajita"/>
                <a:cs typeface="Segoe UI"/>
              </a:rPr>
              <a:t>NLP techniques​</a:t>
            </a:r>
            <a:r>
              <a:rPr lang="en-US" sz="1400">
                <a:latin typeface="Aparajita"/>
                <a:cs typeface="Segoe UI"/>
              </a:rPr>
              <a:t>​.</a:t>
            </a:r>
            <a:endParaRPr lang="en-US"/>
          </a:p>
        </p:txBody>
      </p:sp>
      <p:sp>
        <p:nvSpPr>
          <p:cNvPr id="64" name="TextBox 63">
            <a:extLst>
              <a:ext uri="{FF2B5EF4-FFF2-40B4-BE49-F238E27FC236}">
                <a16:creationId xmlns:a16="http://schemas.microsoft.com/office/drawing/2014/main" id="{29F92A63-C78B-BE0D-20EA-DFB3040137CD}"/>
              </a:ext>
            </a:extLst>
          </p:cNvPr>
          <p:cNvSpPr txBox="1"/>
          <p:nvPr/>
        </p:nvSpPr>
        <p:spPr>
          <a:xfrm>
            <a:off x="5181600" y="4518212"/>
            <a:ext cx="202602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2"/>
                </a:solidFill>
                <a:latin typeface="Aparajita"/>
                <a:cs typeface="Segoe UI"/>
              </a:rPr>
              <a:t>Tried </a:t>
            </a:r>
            <a:r>
              <a:rPr lang="en-US" sz="1400" err="1">
                <a:solidFill>
                  <a:schemeClr val="tx2"/>
                </a:solidFill>
                <a:latin typeface="Aparajita"/>
                <a:cs typeface="Segoe UI"/>
              </a:rPr>
              <a:t>Kmeans</a:t>
            </a:r>
            <a:r>
              <a:rPr lang="en-US" sz="1400">
                <a:solidFill>
                  <a:schemeClr val="tx2"/>
                </a:solidFill>
                <a:latin typeface="Aparajita"/>
                <a:cs typeface="Segoe UI"/>
              </a:rPr>
              <a:t>, LDA and HDP to form topic clusters across both job the​ Categories.​ </a:t>
            </a:r>
            <a:endParaRPr lang="en-US" sz="1400">
              <a:solidFill>
                <a:schemeClr val="tx2"/>
              </a:solidFill>
              <a:latin typeface="Aparajita"/>
              <a:ea typeface="Open Sans Light"/>
              <a:cs typeface="Segoe UI"/>
            </a:endParaRPr>
          </a:p>
        </p:txBody>
      </p:sp>
      <p:sp>
        <p:nvSpPr>
          <p:cNvPr id="66" name="Rectangle 65">
            <a:extLst>
              <a:ext uri="{FF2B5EF4-FFF2-40B4-BE49-F238E27FC236}">
                <a16:creationId xmlns:a16="http://schemas.microsoft.com/office/drawing/2014/main" id="{4ACC4642-A052-BC8F-C573-5B65EEFF022C}"/>
              </a:ext>
            </a:extLst>
          </p:cNvPr>
          <p:cNvSpPr>
            <a:spLocks/>
          </p:cNvSpPr>
          <p:nvPr/>
        </p:nvSpPr>
        <p:spPr bwMode="auto">
          <a:xfrm>
            <a:off x="14286314" y="8023430"/>
            <a:ext cx="3191256" cy="1272970"/>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r>
              <a:rPr lang="en-US" sz="1800">
                <a:solidFill>
                  <a:srgbClr val="FF0000"/>
                </a:solidFill>
                <a:latin typeface="Open Sans Light" charset="0"/>
                <a:ea typeface="ＭＳ Ｐゴシック" charset="0"/>
                <a:cs typeface="Open Sans Light" charset="0"/>
                <a:sym typeface="Open Sans Light" charset="0"/>
              </a:rPr>
              <a:t>Split data into train : test in the ratio of 75:25.</a:t>
            </a:r>
          </a:p>
          <a:p>
            <a:pPr algn="l"/>
            <a:endParaRPr lang="en-US" sz="1800">
              <a:solidFill>
                <a:srgbClr val="FF0000"/>
              </a:solidFill>
              <a:latin typeface="Open Sans Light" charset="0"/>
              <a:ea typeface="ＭＳ Ｐゴシック" charset="0"/>
              <a:cs typeface="Open Sans Light" charset="0"/>
              <a:sym typeface="Open Sans Light" charset="0"/>
            </a:endParaRPr>
          </a:p>
          <a:p>
            <a:pPr algn="l"/>
            <a:r>
              <a:rPr lang="en-US" sz="1800">
                <a:solidFill>
                  <a:srgbClr val="FF0000"/>
                </a:solidFill>
                <a:latin typeface="Open Sans Light" charset="0"/>
                <a:ea typeface="ＭＳ Ｐゴシック" charset="0"/>
                <a:cs typeface="Open Sans Light" charset="0"/>
                <a:sym typeface="Open Sans Light" charset="0"/>
              </a:rPr>
              <a:t>Validated model performance using data mining techniques.</a:t>
            </a:r>
          </a:p>
        </p:txBody>
      </p:sp>
      <p:sp>
        <p:nvSpPr>
          <p:cNvPr id="67" name="Rectangle 66">
            <a:extLst>
              <a:ext uri="{FF2B5EF4-FFF2-40B4-BE49-F238E27FC236}">
                <a16:creationId xmlns:a16="http://schemas.microsoft.com/office/drawing/2014/main" id="{426827F1-8BCA-FE2F-7FC0-240A604D2FD0}"/>
              </a:ext>
            </a:extLst>
          </p:cNvPr>
          <p:cNvSpPr>
            <a:spLocks/>
          </p:cNvSpPr>
          <p:nvPr/>
        </p:nvSpPr>
        <p:spPr bwMode="auto">
          <a:xfrm>
            <a:off x="14397826" y="8179547"/>
            <a:ext cx="3191256" cy="1272970"/>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r>
              <a:rPr lang="en-US" sz="1800">
                <a:solidFill>
                  <a:srgbClr val="FF0000"/>
                </a:solidFill>
                <a:latin typeface="Open Sans Light" charset="0"/>
                <a:ea typeface="ＭＳ Ｐゴシック" charset="0"/>
                <a:cs typeface="Open Sans Light" charset="0"/>
                <a:sym typeface="Open Sans Light" charset="0"/>
              </a:rPr>
              <a:t>Split data into train : test in the ratio of 75:25.</a:t>
            </a:r>
          </a:p>
          <a:p>
            <a:pPr algn="l"/>
            <a:endParaRPr lang="en-US" sz="1800">
              <a:solidFill>
                <a:srgbClr val="FF0000"/>
              </a:solidFill>
              <a:latin typeface="Open Sans Light" charset="0"/>
              <a:ea typeface="ＭＳ Ｐゴシック" charset="0"/>
              <a:cs typeface="Open Sans Light" charset="0"/>
              <a:sym typeface="Open Sans Light" charset="0"/>
            </a:endParaRPr>
          </a:p>
          <a:p>
            <a:pPr algn="l"/>
            <a:r>
              <a:rPr lang="en-US" sz="1800">
                <a:solidFill>
                  <a:srgbClr val="FF0000"/>
                </a:solidFill>
                <a:latin typeface="Open Sans Light" charset="0"/>
                <a:ea typeface="ＭＳ Ｐゴシック" charset="0"/>
                <a:cs typeface="Open Sans Light" charset="0"/>
                <a:sym typeface="Open Sans Light" charset="0"/>
              </a:rPr>
              <a:t>Validated model performance using data mining techniques.</a:t>
            </a:r>
          </a:p>
        </p:txBody>
      </p:sp>
      <p:sp>
        <p:nvSpPr>
          <p:cNvPr id="27" name="Rectangle 26">
            <a:extLst>
              <a:ext uri="{FF2B5EF4-FFF2-40B4-BE49-F238E27FC236}">
                <a16:creationId xmlns:a16="http://schemas.microsoft.com/office/drawing/2014/main" id="{426827F1-8BCA-FE2F-7FC0-240A604D2FD0}"/>
              </a:ext>
            </a:extLst>
          </p:cNvPr>
          <p:cNvSpPr>
            <a:spLocks/>
          </p:cNvSpPr>
          <p:nvPr/>
        </p:nvSpPr>
        <p:spPr bwMode="auto">
          <a:xfrm>
            <a:off x="14397826" y="8179547"/>
            <a:ext cx="3191256" cy="1272970"/>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r>
              <a:rPr lang="en-US" sz="1800">
                <a:solidFill>
                  <a:srgbClr val="FF0000"/>
                </a:solidFill>
                <a:latin typeface="Open Sans Light" charset="0"/>
                <a:ea typeface="ＭＳ Ｐゴシック" charset="0"/>
                <a:cs typeface="Open Sans Light" charset="0"/>
                <a:sym typeface="Open Sans Light" charset="0"/>
              </a:rPr>
              <a:t>Split data into train : test in the ratio of 75:25.</a:t>
            </a:r>
          </a:p>
          <a:p>
            <a:pPr algn="l"/>
            <a:endParaRPr lang="en-US" sz="1800">
              <a:solidFill>
                <a:srgbClr val="FF0000"/>
              </a:solidFill>
              <a:latin typeface="Open Sans Light" charset="0"/>
              <a:ea typeface="ＭＳ Ｐゴシック" charset="0"/>
              <a:cs typeface="Open Sans Light" charset="0"/>
              <a:sym typeface="Open Sans Light" charset="0"/>
            </a:endParaRPr>
          </a:p>
          <a:p>
            <a:pPr algn="l"/>
            <a:r>
              <a:rPr lang="en-US" sz="1800">
                <a:solidFill>
                  <a:srgbClr val="FF0000"/>
                </a:solidFill>
                <a:latin typeface="Open Sans Light" charset="0"/>
                <a:ea typeface="ＭＳ Ｐゴシック" charset="0"/>
                <a:cs typeface="Open Sans Light" charset="0"/>
                <a:sym typeface="Open Sans Light" charset="0"/>
              </a:rPr>
              <a:t>Validated model performance using data mining techniques.</a:t>
            </a:r>
          </a:p>
        </p:txBody>
      </p:sp>
      <p:sp>
        <p:nvSpPr>
          <p:cNvPr id="35" name="TextBox 34">
            <a:extLst>
              <a:ext uri="{FF2B5EF4-FFF2-40B4-BE49-F238E27FC236}">
                <a16:creationId xmlns:a16="http://schemas.microsoft.com/office/drawing/2014/main" id="{1E55E883-7493-DD77-A2C6-2B770E69B515}"/>
              </a:ext>
            </a:extLst>
          </p:cNvPr>
          <p:cNvSpPr txBox="1"/>
          <p:nvPr/>
        </p:nvSpPr>
        <p:spPr>
          <a:xfrm>
            <a:off x="7324164" y="4455459"/>
            <a:ext cx="229496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spcAft>
                <a:spcPct val="0"/>
              </a:spcAft>
            </a:pPr>
            <a:r>
              <a:rPr lang="en-US" sz="1400">
                <a:solidFill>
                  <a:schemeClr val="tx2"/>
                </a:solidFill>
                <a:latin typeface="Aparajita"/>
                <a:ea typeface="+mn-lt"/>
                <a:cs typeface="+mn-lt"/>
              </a:rPr>
              <a:t>Split data into train : test in the ratio of 75:25.</a:t>
            </a:r>
          </a:p>
          <a:p>
            <a:pPr>
              <a:spcBef>
                <a:spcPct val="0"/>
              </a:spcBef>
              <a:spcAft>
                <a:spcPct val="0"/>
              </a:spcAft>
            </a:pPr>
            <a:r>
              <a:rPr lang="en-US" sz="1400">
                <a:solidFill>
                  <a:schemeClr val="tx2"/>
                </a:solidFill>
                <a:latin typeface="Aparajita"/>
                <a:ea typeface="+mn-lt"/>
                <a:cs typeface="+mn-lt"/>
              </a:rPr>
              <a:t>Validated model performance using data mining techniques</a:t>
            </a:r>
            <a:endParaRPr lang="en-US" sz="1400">
              <a:solidFill>
                <a:schemeClr val="tx2"/>
              </a:solidFill>
              <a:latin typeface="Aparajita"/>
              <a:cs typeface="Aparajita"/>
            </a:endParaRPr>
          </a:p>
        </p:txBody>
      </p:sp>
      <p:sp>
        <p:nvSpPr>
          <p:cNvPr id="36" name="Rectangle 35">
            <a:extLst>
              <a:ext uri="{FF2B5EF4-FFF2-40B4-BE49-F238E27FC236}">
                <a16:creationId xmlns:a16="http://schemas.microsoft.com/office/drawing/2014/main" id="{48976C01-A892-2A61-090F-6BC29B87597C}"/>
              </a:ext>
            </a:extLst>
          </p:cNvPr>
          <p:cNvSpPr>
            <a:spLocks/>
          </p:cNvSpPr>
          <p:nvPr/>
        </p:nvSpPr>
        <p:spPr bwMode="auto">
          <a:xfrm>
            <a:off x="20116800" y="7986003"/>
            <a:ext cx="5791200" cy="1234249"/>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r>
              <a:rPr lang="en-US" sz="1800">
                <a:solidFill>
                  <a:srgbClr val="CDCDCD"/>
                </a:solidFill>
                <a:latin typeface="Open Sans Light" charset="0"/>
                <a:ea typeface="ＭＳ Ｐゴシック" charset="0"/>
                <a:cs typeface="Open Sans Light" charset="0"/>
                <a:sym typeface="Open Sans Light" charset="0"/>
              </a:rPr>
              <a:t>Proper titles to the job </a:t>
            </a:r>
          </a:p>
          <a:p>
            <a:pPr algn="l"/>
            <a:r>
              <a:rPr lang="en-US" sz="1800">
                <a:solidFill>
                  <a:srgbClr val="CDCDCD"/>
                </a:solidFill>
                <a:latin typeface="Open Sans Light" charset="0"/>
                <a:ea typeface="ＭＳ Ｐゴシック" charset="0"/>
                <a:cs typeface="Open Sans Light" charset="0"/>
                <a:sym typeface="Open Sans Light" charset="0"/>
              </a:rPr>
              <a:t>Descriptions can be leveraged </a:t>
            </a:r>
          </a:p>
          <a:p>
            <a:pPr algn="l"/>
            <a:r>
              <a:rPr lang="en-US" sz="1800">
                <a:solidFill>
                  <a:srgbClr val="CDCDCD"/>
                </a:solidFill>
                <a:latin typeface="Open Sans Light" charset="0"/>
                <a:ea typeface="ＭＳ Ｐゴシック" charset="0"/>
                <a:cs typeface="Open Sans Light" charset="0"/>
                <a:sym typeface="Open Sans Light" charset="0"/>
              </a:rPr>
              <a:t>to increase website traffic.</a:t>
            </a:r>
          </a:p>
        </p:txBody>
      </p:sp>
      <p:sp>
        <p:nvSpPr>
          <p:cNvPr id="37" name="TextBox 36">
            <a:extLst>
              <a:ext uri="{FF2B5EF4-FFF2-40B4-BE49-F238E27FC236}">
                <a16:creationId xmlns:a16="http://schemas.microsoft.com/office/drawing/2014/main" id="{F3A3239B-6521-689B-B95E-0A2DB29FADDD}"/>
              </a:ext>
            </a:extLst>
          </p:cNvPr>
          <p:cNvSpPr txBox="1"/>
          <p:nvPr/>
        </p:nvSpPr>
        <p:spPr>
          <a:xfrm>
            <a:off x="9932893" y="4482353"/>
            <a:ext cx="233978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spcAft>
                <a:spcPct val="0"/>
              </a:spcAft>
            </a:pPr>
            <a:r>
              <a:rPr lang="en-US" sz="1400">
                <a:solidFill>
                  <a:schemeClr val="tx2"/>
                </a:solidFill>
                <a:latin typeface="Aparajita"/>
                <a:ea typeface="+mn-lt"/>
                <a:cs typeface="+mn-lt"/>
              </a:rPr>
              <a:t>Proper titles to the job </a:t>
            </a:r>
          </a:p>
          <a:p>
            <a:pPr>
              <a:spcBef>
                <a:spcPct val="0"/>
              </a:spcBef>
              <a:spcAft>
                <a:spcPct val="0"/>
              </a:spcAft>
            </a:pPr>
            <a:r>
              <a:rPr lang="en-US" sz="1400">
                <a:solidFill>
                  <a:schemeClr val="tx2"/>
                </a:solidFill>
                <a:latin typeface="Aparajita"/>
                <a:ea typeface="+mn-lt"/>
                <a:cs typeface="+mn-lt"/>
              </a:rPr>
              <a:t>Descriptions can be leveraged </a:t>
            </a:r>
          </a:p>
          <a:p>
            <a:pPr>
              <a:spcBef>
                <a:spcPct val="0"/>
              </a:spcBef>
              <a:spcAft>
                <a:spcPct val="0"/>
              </a:spcAft>
            </a:pPr>
            <a:r>
              <a:rPr lang="en-US" sz="1400">
                <a:solidFill>
                  <a:schemeClr val="tx2"/>
                </a:solidFill>
                <a:latin typeface="Aparajita"/>
                <a:ea typeface="+mn-lt"/>
                <a:cs typeface="+mn-lt"/>
              </a:rPr>
              <a:t>to increase website traffic.</a:t>
            </a:r>
          </a:p>
        </p:txBody>
      </p:sp>
      <p:sp>
        <p:nvSpPr>
          <p:cNvPr id="65" name="TextBox 64">
            <a:extLst>
              <a:ext uri="{FF2B5EF4-FFF2-40B4-BE49-F238E27FC236}">
                <a16:creationId xmlns:a16="http://schemas.microsoft.com/office/drawing/2014/main" id="{AA2CE1A7-763C-624A-A4E1-D68E7BB2F997}"/>
              </a:ext>
            </a:extLst>
          </p:cNvPr>
          <p:cNvSpPr txBox="1"/>
          <p:nvPr/>
        </p:nvSpPr>
        <p:spPr>
          <a:xfrm>
            <a:off x="733420" y="5964332"/>
            <a:ext cx="5005678" cy="646331"/>
          </a:xfrm>
          <a:prstGeom prst="rect">
            <a:avLst/>
          </a:prstGeom>
          <a:noFill/>
        </p:spPr>
        <p:txBody>
          <a:bodyPr wrap="square">
            <a:spAutoFit/>
          </a:bodyPr>
          <a:lstStyle/>
          <a:p>
            <a:r>
              <a:rPr lang="en-US" sz="600" dirty="0"/>
              <a:t>QR Code Link to This Post   Noah's Ark Day Care is a Christian daycare that is currently accepting applications for multiple positions.   Day Care Teachers: Monday - Friday  7am - 4pm (Full Time) 9am-6pm (Full Time) 6am-12pm (Part Time) 11am-6pm (Part Time) 3pm-6pm (Part Time)    Full Time Employees receive - PTO, Paid Holidays off, health insurance, dental insurance, life insurance, 401(k) matching.  Part Time Employee's receive - PTO and 401(k) matching, Paid Holidays off.  We also offer 75% off child tuition to our employees.  No experience needed. We offer on the job training.   Please call to set up a time to come in and fill out an application and have an interview. 314-487-8507</a:t>
            </a:r>
          </a:p>
        </p:txBody>
      </p:sp>
      <p:sp>
        <p:nvSpPr>
          <p:cNvPr id="39" name="TextBox 38">
            <a:extLst>
              <a:ext uri="{FF2B5EF4-FFF2-40B4-BE49-F238E27FC236}">
                <a16:creationId xmlns:a16="http://schemas.microsoft.com/office/drawing/2014/main" id="{2C66D060-EF43-D440-93C0-6F5A9E8A5AEE}"/>
              </a:ext>
            </a:extLst>
          </p:cNvPr>
          <p:cNvSpPr txBox="1"/>
          <p:nvPr/>
        </p:nvSpPr>
        <p:spPr>
          <a:xfrm>
            <a:off x="2376255" y="5724337"/>
            <a:ext cx="4025348" cy="246221"/>
          </a:xfrm>
          <a:prstGeom prst="rect">
            <a:avLst/>
          </a:prstGeom>
          <a:noFill/>
        </p:spPr>
        <p:txBody>
          <a:bodyPr wrap="square" rtlCol="0">
            <a:spAutoFit/>
          </a:bodyPr>
          <a:lstStyle/>
          <a:p>
            <a:r>
              <a:rPr lang="en-US" sz="1000" b="1" dirty="0"/>
              <a:t>Job Description</a:t>
            </a:r>
          </a:p>
        </p:txBody>
      </p:sp>
      <p:sp>
        <p:nvSpPr>
          <p:cNvPr id="40" name="TextBox 39">
            <a:extLst>
              <a:ext uri="{FF2B5EF4-FFF2-40B4-BE49-F238E27FC236}">
                <a16:creationId xmlns:a16="http://schemas.microsoft.com/office/drawing/2014/main" id="{C95E68D5-992F-8D46-A31A-A687DD39D017}"/>
              </a:ext>
            </a:extLst>
          </p:cNvPr>
          <p:cNvSpPr txBox="1"/>
          <p:nvPr/>
        </p:nvSpPr>
        <p:spPr>
          <a:xfrm>
            <a:off x="6464539" y="6010027"/>
            <a:ext cx="4393095" cy="646331"/>
          </a:xfrm>
          <a:prstGeom prst="rect">
            <a:avLst/>
          </a:prstGeom>
          <a:noFill/>
        </p:spPr>
        <p:txBody>
          <a:bodyPr wrap="square" rtlCol="0">
            <a:spAutoFit/>
          </a:bodyPr>
          <a:lstStyle/>
          <a:p>
            <a:pPr fontAlgn="base">
              <a:spcBef>
                <a:spcPct val="0"/>
              </a:spcBef>
              <a:spcAft>
                <a:spcPct val="0"/>
              </a:spcAft>
            </a:pPr>
            <a:r>
              <a:rPr lang="en-US" dirty="0">
                <a:solidFill>
                  <a:schemeClr val="tx2"/>
                </a:solidFill>
                <a:latin typeface="Aparajita"/>
                <a:ea typeface="ＭＳ Ｐゴシック"/>
                <a:cs typeface="Open Sans Light"/>
                <a:sym typeface="Gill Sans" charset="0"/>
              </a:rPr>
              <a:t>	 Pre-School/Pre-Primary</a:t>
            </a:r>
          </a:p>
          <a:p>
            <a:endParaRPr lang="en-US" dirty="0"/>
          </a:p>
        </p:txBody>
      </p:sp>
      <p:sp>
        <p:nvSpPr>
          <p:cNvPr id="68" name="TextBox 67">
            <a:extLst>
              <a:ext uri="{FF2B5EF4-FFF2-40B4-BE49-F238E27FC236}">
                <a16:creationId xmlns:a16="http://schemas.microsoft.com/office/drawing/2014/main" id="{E5F659C5-EA46-5C4B-9DBF-F6F8F91489F1}"/>
              </a:ext>
            </a:extLst>
          </p:cNvPr>
          <p:cNvSpPr txBox="1"/>
          <p:nvPr/>
        </p:nvSpPr>
        <p:spPr>
          <a:xfrm>
            <a:off x="7786722" y="5750535"/>
            <a:ext cx="4025348" cy="246221"/>
          </a:xfrm>
          <a:prstGeom prst="rect">
            <a:avLst/>
          </a:prstGeom>
          <a:noFill/>
        </p:spPr>
        <p:txBody>
          <a:bodyPr wrap="square" rtlCol="0">
            <a:spAutoFit/>
          </a:bodyPr>
          <a:lstStyle/>
          <a:p>
            <a:r>
              <a:rPr lang="en-US" sz="1000" b="1" dirty="0"/>
              <a:t>Assigned Topic</a:t>
            </a:r>
          </a:p>
        </p:txBody>
      </p:sp>
      <p:sp>
        <p:nvSpPr>
          <p:cNvPr id="41" name="Right Arrow 40">
            <a:extLst>
              <a:ext uri="{FF2B5EF4-FFF2-40B4-BE49-F238E27FC236}">
                <a16:creationId xmlns:a16="http://schemas.microsoft.com/office/drawing/2014/main" id="{9560A351-16CB-BD48-80AE-525BE14F0E60}"/>
              </a:ext>
            </a:extLst>
          </p:cNvPr>
          <p:cNvSpPr/>
          <p:nvPr/>
        </p:nvSpPr>
        <p:spPr>
          <a:xfrm>
            <a:off x="6095998" y="6082748"/>
            <a:ext cx="752063" cy="204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25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par>
                                <p:cTn id="12" presetID="53" presetClass="entr" presetSubtype="16"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Effect transition="in" filter="fade">
                                      <p:cBhvr>
                                        <p:cTn id="16" dur="500"/>
                                        <p:tgtEl>
                                          <p:spTgt spid="34"/>
                                        </p:tgtEl>
                                      </p:cBhvr>
                                    </p:animEffect>
                                  </p:childTnLst>
                                </p:cTn>
                              </p:par>
                              <p:par>
                                <p:cTn id="17" presetID="53" presetClass="entr" presetSubtype="16"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500" fill="hold"/>
                                        <p:tgtEl>
                                          <p:spTgt spid="47"/>
                                        </p:tgtEl>
                                        <p:attrNameLst>
                                          <p:attrName>ppt_w</p:attrName>
                                        </p:attrNameLst>
                                      </p:cBhvr>
                                      <p:tavLst>
                                        <p:tav tm="0">
                                          <p:val>
                                            <p:fltVal val="0"/>
                                          </p:val>
                                        </p:tav>
                                        <p:tav tm="100000">
                                          <p:val>
                                            <p:strVal val="#ppt_w"/>
                                          </p:val>
                                        </p:tav>
                                      </p:tavLst>
                                    </p:anim>
                                    <p:anim calcmode="lin" valueType="num">
                                      <p:cBhvr>
                                        <p:cTn id="25" dur="500" fill="hold"/>
                                        <p:tgtEl>
                                          <p:spTgt spid="47"/>
                                        </p:tgtEl>
                                        <p:attrNameLst>
                                          <p:attrName>ppt_h</p:attrName>
                                        </p:attrNameLst>
                                      </p:cBhvr>
                                      <p:tavLst>
                                        <p:tav tm="0">
                                          <p:val>
                                            <p:fltVal val="0"/>
                                          </p:val>
                                        </p:tav>
                                        <p:tav tm="100000">
                                          <p:val>
                                            <p:strVal val="#ppt_h"/>
                                          </p:val>
                                        </p:tav>
                                      </p:tavLst>
                                    </p:anim>
                                    <p:animEffect transition="in" filter="fade">
                                      <p:cBhvr>
                                        <p:cTn id="26" dur="500"/>
                                        <p:tgtEl>
                                          <p:spTgt spid="47"/>
                                        </p:tgtEl>
                                      </p:cBhvr>
                                    </p:animEffect>
                                  </p:childTnLst>
                                </p:cTn>
                              </p:par>
                              <p:par>
                                <p:cTn id="27" presetID="53" presetClass="entr" presetSubtype="16"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 calcmode="lin" valueType="num">
                                      <p:cBhvr>
                                        <p:cTn id="29" dur="500" fill="hold"/>
                                        <p:tgtEl>
                                          <p:spTgt spid="55"/>
                                        </p:tgtEl>
                                        <p:attrNameLst>
                                          <p:attrName>ppt_w</p:attrName>
                                        </p:attrNameLst>
                                      </p:cBhvr>
                                      <p:tavLst>
                                        <p:tav tm="0">
                                          <p:val>
                                            <p:fltVal val="0"/>
                                          </p:val>
                                        </p:tav>
                                        <p:tav tm="100000">
                                          <p:val>
                                            <p:strVal val="#ppt_w"/>
                                          </p:val>
                                        </p:tav>
                                      </p:tavLst>
                                    </p:anim>
                                    <p:anim calcmode="lin" valueType="num">
                                      <p:cBhvr>
                                        <p:cTn id="30" dur="500" fill="hold"/>
                                        <p:tgtEl>
                                          <p:spTgt spid="55"/>
                                        </p:tgtEl>
                                        <p:attrNameLst>
                                          <p:attrName>ppt_h</p:attrName>
                                        </p:attrNameLst>
                                      </p:cBhvr>
                                      <p:tavLst>
                                        <p:tav tm="0">
                                          <p:val>
                                            <p:fltVal val="0"/>
                                          </p:val>
                                        </p:tav>
                                        <p:tav tm="100000">
                                          <p:val>
                                            <p:strVal val="#ppt_h"/>
                                          </p:val>
                                        </p:tav>
                                      </p:tavLst>
                                    </p:anim>
                                    <p:animEffect transition="in" filter="fade">
                                      <p:cBhvr>
                                        <p:cTn id="31" dur="500"/>
                                        <p:tgtEl>
                                          <p:spTgt spid="55"/>
                                        </p:tgtEl>
                                      </p:cBhvr>
                                    </p:animEffect>
                                  </p:childTnLst>
                                </p:cTn>
                              </p:par>
                            </p:childTnLst>
                          </p:cTn>
                        </p:par>
                        <p:par>
                          <p:cTn id="32" fill="hold">
                            <p:stCondLst>
                              <p:cond delay="1000"/>
                            </p:stCondLst>
                            <p:childTnLst>
                              <p:par>
                                <p:cTn id="33" presetID="53" presetClass="entr" presetSubtype="16"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500" fill="hold"/>
                                        <p:tgtEl>
                                          <p:spTgt spid="57"/>
                                        </p:tgtEl>
                                        <p:attrNameLst>
                                          <p:attrName>ppt_w</p:attrName>
                                        </p:attrNameLst>
                                      </p:cBhvr>
                                      <p:tavLst>
                                        <p:tav tm="0">
                                          <p:val>
                                            <p:fltVal val="0"/>
                                          </p:val>
                                        </p:tav>
                                        <p:tav tm="100000">
                                          <p:val>
                                            <p:strVal val="#ppt_w"/>
                                          </p:val>
                                        </p:tav>
                                      </p:tavLst>
                                    </p:anim>
                                    <p:anim calcmode="lin" valueType="num">
                                      <p:cBhvr>
                                        <p:cTn id="36" dur="500" fill="hold"/>
                                        <p:tgtEl>
                                          <p:spTgt spid="57"/>
                                        </p:tgtEl>
                                        <p:attrNameLst>
                                          <p:attrName>ppt_h</p:attrName>
                                        </p:attrNameLst>
                                      </p:cBhvr>
                                      <p:tavLst>
                                        <p:tav tm="0">
                                          <p:val>
                                            <p:fltVal val="0"/>
                                          </p:val>
                                        </p:tav>
                                        <p:tav tm="100000">
                                          <p:val>
                                            <p:strVal val="#ppt_h"/>
                                          </p:val>
                                        </p:tav>
                                      </p:tavLst>
                                    </p:anim>
                                    <p:animEffect transition="in" filter="fade">
                                      <p:cBhvr>
                                        <p:cTn id="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 grpId="0" build="p"/>
      <p:bldP spid="47" grpId="0" animBg="1"/>
      <p:bldP spid="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23449B-C264-4850-AB49-D5EF08D1FD71}"/>
              </a:ext>
            </a:extLst>
          </p:cNvPr>
          <p:cNvSpPr>
            <a:spLocks noGrp="1"/>
          </p:cNvSpPr>
          <p:nvPr>
            <p:ph type="title"/>
          </p:nvPr>
        </p:nvSpPr>
        <p:spPr>
          <a:xfrm>
            <a:off x="378146" y="530766"/>
            <a:ext cx="10515600" cy="884555"/>
          </a:xfrm>
        </p:spPr>
        <p:txBody>
          <a:bodyPr>
            <a:normAutofit/>
          </a:bodyPr>
          <a:lstStyle/>
          <a:p>
            <a:r>
              <a:rPr lang="en-ID" sz="3500" dirty="0"/>
              <a:t>Craigslist Background</a:t>
            </a:r>
          </a:p>
        </p:txBody>
      </p:sp>
      <p:sp>
        <p:nvSpPr>
          <p:cNvPr id="55" name="TextBox 54">
            <a:extLst>
              <a:ext uri="{FF2B5EF4-FFF2-40B4-BE49-F238E27FC236}">
                <a16:creationId xmlns:a16="http://schemas.microsoft.com/office/drawing/2014/main" id="{0E4CD4A5-12C9-4C80-A171-3024252B981F}"/>
              </a:ext>
            </a:extLst>
          </p:cNvPr>
          <p:cNvSpPr txBox="1"/>
          <p:nvPr/>
        </p:nvSpPr>
        <p:spPr>
          <a:xfrm flipH="1">
            <a:off x="1577598" y="1704224"/>
            <a:ext cx="4187884" cy="1182503"/>
          </a:xfrm>
          <a:prstGeom prst="rect">
            <a:avLst/>
          </a:prstGeom>
          <a:noFill/>
        </p:spPr>
        <p:txBody>
          <a:bodyPr wrap="square" rtlCol="0">
            <a:spAutoFit/>
          </a:bodyPr>
          <a:lstStyle/>
          <a:p>
            <a:r>
              <a:rPr lang="en-US" sz="2200" i="1" dirty="0">
                <a:latin typeface="Aparajita" panose="020B0502040204020203" pitchFamily="18" charset="0"/>
                <a:cs typeface="Aparajita" panose="020B0502040204020203" pitchFamily="18" charset="0"/>
              </a:rPr>
              <a:t>American classified advertisement website focusing on different domain</a:t>
            </a:r>
            <a:r>
              <a:rPr lang="en-US" sz="2200" dirty="0">
                <a:latin typeface="Aparajita" panose="020B0502040204020203" pitchFamily="18" charset="0"/>
                <a:cs typeface="Aparajita" panose="020B0502040204020203" pitchFamily="18" charset="0"/>
              </a:rPr>
              <a:t>​.</a:t>
            </a:r>
          </a:p>
          <a:p>
            <a:pPr>
              <a:lnSpc>
                <a:spcPct val="150000"/>
              </a:lnSpc>
            </a:pPr>
            <a:endParaRPr lang="en-US" sz="2000" dirty="0">
              <a:solidFill>
                <a:schemeClr val="bg2">
                  <a:lumMod val="65000"/>
                </a:schemeClr>
              </a:solidFill>
            </a:endParaRPr>
          </a:p>
        </p:txBody>
      </p:sp>
      <p:sp>
        <p:nvSpPr>
          <p:cNvPr id="77" name="Rectangle 76">
            <a:extLst>
              <a:ext uri="{FF2B5EF4-FFF2-40B4-BE49-F238E27FC236}">
                <a16:creationId xmlns:a16="http://schemas.microsoft.com/office/drawing/2014/main" id="{F614933A-F07C-40AF-948D-4A63DE898A90}"/>
              </a:ext>
            </a:extLst>
          </p:cNvPr>
          <p:cNvSpPr/>
          <p:nvPr/>
        </p:nvSpPr>
        <p:spPr>
          <a:xfrm>
            <a:off x="499200" y="1674103"/>
            <a:ext cx="884556" cy="88455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9" name="Rectangle 78">
            <a:extLst>
              <a:ext uri="{FF2B5EF4-FFF2-40B4-BE49-F238E27FC236}">
                <a16:creationId xmlns:a16="http://schemas.microsoft.com/office/drawing/2014/main" id="{C0FB900E-51E9-4F25-8F2F-45F25A93EB37}"/>
              </a:ext>
            </a:extLst>
          </p:cNvPr>
          <p:cNvSpPr/>
          <p:nvPr/>
        </p:nvSpPr>
        <p:spPr>
          <a:xfrm>
            <a:off x="504416" y="2872355"/>
            <a:ext cx="884556" cy="88455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3" name="Rectangle 82">
            <a:extLst>
              <a:ext uri="{FF2B5EF4-FFF2-40B4-BE49-F238E27FC236}">
                <a16:creationId xmlns:a16="http://schemas.microsoft.com/office/drawing/2014/main" id="{A1A7E475-E3D0-49FC-AE26-47C417654FF6}"/>
              </a:ext>
            </a:extLst>
          </p:cNvPr>
          <p:cNvSpPr/>
          <p:nvPr/>
        </p:nvSpPr>
        <p:spPr>
          <a:xfrm>
            <a:off x="499200" y="4116473"/>
            <a:ext cx="884556" cy="88455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16" name="Group 15"/>
          <p:cNvGrpSpPr>
            <a:grpSpLocks noChangeAspect="1"/>
          </p:cNvGrpSpPr>
          <p:nvPr/>
        </p:nvGrpSpPr>
        <p:grpSpPr>
          <a:xfrm>
            <a:off x="712878" y="3118471"/>
            <a:ext cx="457200" cy="457201"/>
            <a:chOff x="4435476" y="6207126"/>
            <a:chExt cx="512762" cy="512763"/>
          </a:xfrm>
          <a:solidFill>
            <a:schemeClr val="accent1"/>
          </a:solidFill>
        </p:grpSpPr>
        <p:sp>
          <p:nvSpPr>
            <p:cNvPr id="14" name="Freeform 5"/>
            <p:cNvSpPr>
              <a:spLocks/>
            </p:cNvSpPr>
            <p:nvPr/>
          </p:nvSpPr>
          <p:spPr bwMode="auto">
            <a:xfrm>
              <a:off x="4649788" y="6207126"/>
              <a:ext cx="298450" cy="298450"/>
            </a:xfrm>
            <a:custGeom>
              <a:avLst/>
              <a:gdLst>
                <a:gd name="T0" fmla="*/ 45 w 137"/>
                <a:gd name="T1" fmla="*/ 4 h 137"/>
                <a:gd name="T2" fmla="*/ 49 w 137"/>
                <a:gd name="T3" fmla="*/ 8 h 137"/>
                <a:gd name="T4" fmla="*/ 123 w 137"/>
                <a:gd name="T5" fmla="*/ 8 h 137"/>
                <a:gd name="T6" fmla="*/ 2 w 137"/>
                <a:gd name="T7" fmla="*/ 130 h 137"/>
                <a:gd name="T8" fmla="*/ 2 w 137"/>
                <a:gd name="T9" fmla="*/ 135 h 137"/>
                <a:gd name="T10" fmla="*/ 5 w 137"/>
                <a:gd name="T11" fmla="*/ 137 h 137"/>
                <a:gd name="T12" fmla="*/ 7 w 137"/>
                <a:gd name="T13" fmla="*/ 135 h 137"/>
                <a:gd name="T14" fmla="*/ 129 w 137"/>
                <a:gd name="T15" fmla="*/ 14 h 137"/>
                <a:gd name="T16" fmla="*/ 129 w 137"/>
                <a:gd name="T17" fmla="*/ 88 h 137"/>
                <a:gd name="T18" fmla="*/ 133 w 137"/>
                <a:gd name="T19" fmla="*/ 92 h 137"/>
                <a:gd name="T20" fmla="*/ 137 w 137"/>
                <a:gd name="T21" fmla="*/ 88 h 137"/>
                <a:gd name="T22" fmla="*/ 137 w 137"/>
                <a:gd name="T23" fmla="*/ 0 h 137"/>
                <a:gd name="T24" fmla="*/ 49 w 137"/>
                <a:gd name="T25" fmla="*/ 0 h 137"/>
                <a:gd name="T26" fmla="*/ 45 w 137"/>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137">
                  <a:moveTo>
                    <a:pt x="45" y="4"/>
                  </a:moveTo>
                  <a:cubicBezTo>
                    <a:pt x="45" y="6"/>
                    <a:pt x="47" y="8"/>
                    <a:pt x="49" y="8"/>
                  </a:cubicBezTo>
                  <a:cubicBezTo>
                    <a:pt x="123" y="8"/>
                    <a:pt x="123" y="8"/>
                    <a:pt x="123" y="8"/>
                  </a:cubicBezTo>
                  <a:cubicBezTo>
                    <a:pt x="2" y="130"/>
                    <a:pt x="2" y="130"/>
                    <a:pt x="2" y="130"/>
                  </a:cubicBezTo>
                  <a:cubicBezTo>
                    <a:pt x="0" y="131"/>
                    <a:pt x="0" y="134"/>
                    <a:pt x="2" y="135"/>
                  </a:cubicBezTo>
                  <a:cubicBezTo>
                    <a:pt x="2" y="136"/>
                    <a:pt x="3" y="137"/>
                    <a:pt x="5" y="137"/>
                  </a:cubicBezTo>
                  <a:cubicBezTo>
                    <a:pt x="6" y="137"/>
                    <a:pt x="7" y="136"/>
                    <a:pt x="7" y="135"/>
                  </a:cubicBezTo>
                  <a:cubicBezTo>
                    <a:pt x="129" y="14"/>
                    <a:pt x="129" y="14"/>
                    <a:pt x="129" y="14"/>
                  </a:cubicBezTo>
                  <a:cubicBezTo>
                    <a:pt x="129" y="88"/>
                    <a:pt x="129" y="88"/>
                    <a:pt x="129" y="88"/>
                  </a:cubicBezTo>
                  <a:cubicBezTo>
                    <a:pt x="129" y="90"/>
                    <a:pt x="131" y="92"/>
                    <a:pt x="133" y="92"/>
                  </a:cubicBezTo>
                  <a:cubicBezTo>
                    <a:pt x="135" y="92"/>
                    <a:pt x="137" y="90"/>
                    <a:pt x="137" y="88"/>
                  </a:cubicBezTo>
                  <a:cubicBezTo>
                    <a:pt x="137" y="0"/>
                    <a:pt x="137" y="0"/>
                    <a:pt x="137" y="0"/>
                  </a:cubicBezTo>
                  <a:cubicBezTo>
                    <a:pt x="49" y="0"/>
                    <a:pt x="49" y="0"/>
                    <a:pt x="49" y="0"/>
                  </a:cubicBezTo>
                  <a:cubicBezTo>
                    <a:pt x="47" y="0"/>
                    <a:pt x="45" y="2"/>
                    <a:pt x="45" y="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6"/>
            <p:cNvSpPr>
              <a:spLocks/>
            </p:cNvSpPr>
            <p:nvPr/>
          </p:nvSpPr>
          <p:spPr bwMode="auto">
            <a:xfrm>
              <a:off x="4435476" y="6207126"/>
              <a:ext cx="512762" cy="512763"/>
            </a:xfrm>
            <a:custGeom>
              <a:avLst/>
              <a:gdLst>
                <a:gd name="T0" fmla="*/ 232 w 236"/>
                <a:gd name="T1" fmla="*/ 136 h 236"/>
                <a:gd name="T2" fmla="*/ 228 w 236"/>
                <a:gd name="T3" fmla="*/ 140 h 236"/>
                <a:gd name="T4" fmla="*/ 228 w 236"/>
                <a:gd name="T5" fmla="*/ 228 h 236"/>
                <a:gd name="T6" fmla="*/ 8 w 236"/>
                <a:gd name="T7" fmla="*/ 228 h 236"/>
                <a:gd name="T8" fmla="*/ 8 w 236"/>
                <a:gd name="T9" fmla="*/ 8 h 236"/>
                <a:gd name="T10" fmla="*/ 92 w 236"/>
                <a:gd name="T11" fmla="*/ 8 h 236"/>
                <a:gd name="T12" fmla="*/ 96 w 236"/>
                <a:gd name="T13" fmla="*/ 4 h 236"/>
                <a:gd name="T14" fmla="*/ 92 w 236"/>
                <a:gd name="T15" fmla="*/ 0 h 236"/>
                <a:gd name="T16" fmla="*/ 0 w 236"/>
                <a:gd name="T17" fmla="*/ 0 h 236"/>
                <a:gd name="T18" fmla="*/ 0 w 236"/>
                <a:gd name="T19" fmla="*/ 236 h 236"/>
                <a:gd name="T20" fmla="*/ 236 w 236"/>
                <a:gd name="T21" fmla="*/ 236 h 236"/>
                <a:gd name="T22" fmla="*/ 236 w 236"/>
                <a:gd name="T23" fmla="*/ 140 h 236"/>
                <a:gd name="T24" fmla="*/ 232 w 236"/>
                <a:gd name="T25" fmla="*/ 1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36">
                  <a:moveTo>
                    <a:pt x="232" y="136"/>
                  </a:moveTo>
                  <a:cubicBezTo>
                    <a:pt x="230" y="136"/>
                    <a:pt x="228" y="138"/>
                    <a:pt x="228" y="140"/>
                  </a:cubicBezTo>
                  <a:cubicBezTo>
                    <a:pt x="228" y="228"/>
                    <a:pt x="228" y="228"/>
                    <a:pt x="228" y="228"/>
                  </a:cubicBezTo>
                  <a:cubicBezTo>
                    <a:pt x="8" y="228"/>
                    <a:pt x="8" y="228"/>
                    <a:pt x="8" y="228"/>
                  </a:cubicBezTo>
                  <a:cubicBezTo>
                    <a:pt x="8" y="8"/>
                    <a:pt x="8" y="8"/>
                    <a:pt x="8" y="8"/>
                  </a:cubicBezTo>
                  <a:cubicBezTo>
                    <a:pt x="92" y="8"/>
                    <a:pt x="92" y="8"/>
                    <a:pt x="92" y="8"/>
                  </a:cubicBezTo>
                  <a:cubicBezTo>
                    <a:pt x="94" y="8"/>
                    <a:pt x="96" y="6"/>
                    <a:pt x="96" y="4"/>
                  </a:cubicBezTo>
                  <a:cubicBezTo>
                    <a:pt x="96" y="2"/>
                    <a:pt x="94" y="0"/>
                    <a:pt x="92" y="0"/>
                  </a:cubicBezTo>
                  <a:cubicBezTo>
                    <a:pt x="0" y="0"/>
                    <a:pt x="0" y="0"/>
                    <a:pt x="0" y="0"/>
                  </a:cubicBezTo>
                  <a:cubicBezTo>
                    <a:pt x="0" y="236"/>
                    <a:pt x="0" y="236"/>
                    <a:pt x="0" y="236"/>
                  </a:cubicBezTo>
                  <a:cubicBezTo>
                    <a:pt x="236" y="236"/>
                    <a:pt x="236" y="236"/>
                    <a:pt x="236" y="236"/>
                  </a:cubicBezTo>
                  <a:cubicBezTo>
                    <a:pt x="236" y="140"/>
                    <a:pt x="236" y="140"/>
                    <a:pt x="236" y="140"/>
                  </a:cubicBezTo>
                  <a:cubicBezTo>
                    <a:pt x="236" y="138"/>
                    <a:pt x="234" y="136"/>
                    <a:pt x="232" y="136"/>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TextBox 26">
            <a:extLst>
              <a:ext uri="{FF2B5EF4-FFF2-40B4-BE49-F238E27FC236}">
                <a16:creationId xmlns:a16="http://schemas.microsoft.com/office/drawing/2014/main" id="{0E4CD4A5-12C9-4C80-A171-3024252B981F}"/>
              </a:ext>
            </a:extLst>
          </p:cNvPr>
          <p:cNvSpPr txBox="1"/>
          <p:nvPr/>
        </p:nvSpPr>
        <p:spPr>
          <a:xfrm flipH="1">
            <a:off x="1597434" y="3144785"/>
            <a:ext cx="4234380" cy="430887"/>
          </a:xfrm>
          <a:prstGeom prst="rect">
            <a:avLst/>
          </a:prstGeom>
          <a:noFill/>
        </p:spPr>
        <p:txBody>
          <a:bodyPr wrap="square" rtlCol="0">
            <a:spAutoFit/>
          </a:bodyPr>
          <a:lstStyle/>
          <a:p>
            <a:pPr fontAlgn="base"/>
            <a:r>
              <a:rPr lang="en-US" sz="2200" i="1" dirty="0">
                <a:latin typeface="Aparajita" panose="02020603050405020304" pitchFamily="18" charset="0"/>
                <a:cs typeface="Aparajita" panose="02020603050405020304" pitchFamily="18" charset="0"/>
              </a:rPr>
              <a:t>Jobs subsection is our area of interest.</a:t>
            </a:r>
            <a:r>
              <a:rPr lang="en-US" sz="2200" dirty="0">
                <a:latin typeface="Aparajita" panose="02020603050405020304" pitchFamily="18" charset="0"/>
                <a:cs typeface="Aparajita" panose="02020603050405020304" pitchFamily="18" charset="0"/>
              </a:rPr>
              <a:t>​</a:t>
            </a:r>
          </a:p>
        </p:txBody>
      </p:sp>
      <p:sp>
        <p:nvSpPr>
          <p:cNvPr id="37" name="TextBox 36">
            <a:extLst>
              <a:ext uri="{FF2B5EF4-FFF2-40B4-BE49-F238E27FC236}">
                <a16:creationId xmlns:a16="http://schemas.microsoft.com/office/drawing/2014/main" id="{0E4CD4A5-12C9-4C80-A171-3024252B981F}"/>
              </a:ext>
            </a:extLst>
          </p:cNvPr>
          <p:cNvSpPr txBox="1"/>
          <p:nvPr/>
        </p:nvSpPr>
        <p:spPr>
          <a:xfrm flipH="1">
            <a:off x="1513683" y="4174029"/>
            <a:ext cx="4234380" cy="769441"/>
          </a:xfrm>
          <a:prstGeom prst="rect">
            <a:avLst/>
          </a:prstGeom>
          <a:noFill/>
        </p:spPr>
        <p:txBody>
          <a:bodyPr wrap="square" rtlCol="0">
            <a:spAutoFit/>
          </a:bodyPr>
          <a:lstStyle/>
          <a:p>
            <a:pPr fontAlgn="base"/>
            <a:r>
              <a:rPr lang="en-US" sz="2200" i="1" dirty="0">
                <a:latin typeface="Aparajita" panose="02020603050405020304" pitchFamily="18" charset="0"/>
                <a:cs typeface="Aparajita" panose="02020603050405020304" pitchFamily="18" charset="0"/>
              </a:rPr>
              <a:t>The Information present in job listings currently is vague and unstructured</a:t>
            </a:r>
            <a:r>
              <a:rPr lang="en-US" sz="2200" dirty="0">
                <a:latin typeface="Aparajita" panose="02020603050405020304" pitchFamily="18" charset="0"/>
                <a:cs typeface="Aparajita" panose="02020603050405020304" pitchFamily="18" charset="0"/>
              </a:rPr>
              <a:t>​.</a:t>
            </a:r>
          </a:p>
        </p:txBody>
      </p:sp>
      <p:pic>
        <p:nvPicPr>
          <p:cNvPr id="4" name="Picture Placeholder 3">
            <a:extLst>
              <a:ext uri="{FF2B5EF4-FFF2-40B4-BE49-F238E27FC236}">
                <a16:creationId xmlns:a16="http://schemas.microsoft.com/office/drawing/2014/main" id="{E3896D20-9DB2-41FC-B1CA-A0E0E5DF3E7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2480" b="12480"/>
          <a:stretch>
            <a:fillRect/>
          </a:stretch>
        </p:blipFill>
        <p:spPr>
          <a:xfrm>
            <a:off x="6096000" y="-186430"/>
            <a:ext cx="6092379" cy="6858000"/>
          </a:xfrm>
        </p:spPr>
      </p:pic>
      <p:sp>
        <p:nvSpPr>
          <p:cNvPr id="10" name="Rectangle 9">
            <a:extLst>
              <a:ext uri="{FF2B5EF4-FFF2-40B4-BE49-F238E27FC236}">
                <a16:creationId xmlns:a16="http://schemas.microsoft.com/office/drawing/2014/main" id="{2DEFD2B3-35AC-D6FC-8DCA-4461F3E58A4C}"/>
              </a:ext>
            </a:extLst>
          </p:cNvPr>
          <p:cNvSpPr/>
          <p:nvPr/>
        </p:nvSpPr>
        <p:spPr>
          <a:xfrm>
            <a:off x="499200" y="5435681"/>
            <a:ext cx="884556" cy="88455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11" name="Group 10">
            <a:extLst>
              <a:ext uri="{FF2B5EF4-FFF2-40B4-BE49-F238E27FC236}">
                <a16:creationId xmlns:a16="http://schemas.microsoft.com/office/drawing/2014/main" id="{8EDB7919-5148-8A09-E586-D5E3A306A14D}"/>
              </a:ext>
            </a:extLst>
          </p:cNvPr>
          <p:cNvGrpSpPr>
            <a:grpSpLocks noChangeAspect="1"/>
          </p:cNvGrpSpPr>
          <p:nvPr/>
        </p:nvGrpSpPr>
        <p:grpSpPr>
          <a:xfrm>
            <a:off x="712878" y="5649860"/>
            <a:ext cx="457200" cy="456195"/>
            <a:chOff x="4448175" y="5946775"/>
            <a:chExt cx="722313" cy="720725"/>
          </a:xfrm>
          <a:solidFill>
            <a:schemeClr val="accent1"/>
          </a:solidFill>
        </p:grpSpPr>
        <p:sp>
          <p:nvSpPr>
            <p:cNvPr id="12" name="Freeform 16">
              <a:extLst>
                <a:ext uri="{FF2B5EF4-FFF2-40B4-BE49-F238E27FC236}">
                  <a16:creationId xmlns:a16="http://schemas.microsoft.com/office/drawing/2014/main" id="{BAC1D23E-8B7B-E099-7445-384E420EDE89}"/>
                </a:ext>
              </a:extLst>
            </p:cNvPr>
            <p:cNvSpPr>
              <a:spLocks/>
            </p:cNvSpPr>
            <p:nvPr/>
          </p:nvSpPr>
          <p:spPr bwMode="auto">
            <a:xfrm>
              <a:off x="4527550" y="5946775"/>
              <a:ext cx="642938" cy="641350"/>
            </a:xfrm>
            <a:custGeom>
              <a:avLst/>
              <a:gdLst>
                <a:gd name="T0" fmla="*/ 224 w 228"/>
                <a:gd name="T1" fmla="*/ 228 h 228"/>
                <a:gd name="T2" fmla="*/ 228 w 228"/>
                <a:gd name="T3" fmla="*/ 224 h 228"/>
                <a:gd name="T4" fmla="*/ 176 w 228"/>
                <a:gd name="T5" fmla="*/ 80 h 228"/>
                <a:gd name="T6" fmla="*/ 4 w 228"/>
                <a:gd name="T7" fmla="*/ 0 h 228"/>
                <a:gd name="T8" fmla="*/ 0 w 228"/>
                <a:gd name="T9" fmla="*/ 4 h 228"/>
                <a:gd name="T10" fmla="*/ 4 w 228"/>
                <a:gd name="T11" fmla="*/ 8 h 228"/>
                <a:gd name="T12" fmla="*/ 170 w 228"/>
                <a:gd name="T13" fmla="*/ 86 h 228"/>
                <a:gd name="T14" fmla="*/ 220 w 228"/>
                <a:gd name="T15" fmla="*/ 224 h 228"/>
                <a:gd name="T16" fmla="*/ 224 w 228"/>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224" y="228"/>
                  </a:moveTo>
                  <a:cubicBezTo>
                    <a:pt x="226" y="228"/>
                    <a:pt x="228" y="226"/>
                    <a:pt x="228" y="224"/>
                  </a:cubicBezTo>
                  <a:cubicBezTo>
                    <a:pt x="228" y="172"/>
                    <a:pt x="210" y="121"/>
                    <a:pt x="176" y="80"/>
                  </a:cubicBezTo>
                  <a:cubicBezTo>
                    <a:pt x="133" y="29"/>
                    <a:pt x="71" y="0"/>
                    <a:pt x="4" y="0"/>
                  </a:cubicBezTo>
                  <a:cubicBezTo>
                    <a:pt x="2" y="0"/>
                    <a:pt x="0" y="2"/>
                    <a:pt x="0" y="4"/>
                  </a:cubicBezTo>
                  <a:cubicBezTo>
                    <a:pt x="0" y="6"/>
                    <a:pt x="2" y="8"/>
                    <a:pt x="4" y="8"/>
                  </a:cubicBezTo>
                  <a:cubicBezTo>
                    <a:pt x="68" y="8"/>
                    <a:pt x="129" y="36"/>
                    <a:pt x="170" y="86"/>
                  </a:cubicBezTo>
                  <a:cubicBezTo>
                    <a:pt x="202" y="124"/>
                    <a:pt x="220" y="173"/>
                    <a:pt x="220" y="224"/>
                  </a:cubicBezTo>
                  <a:cubicBezTo>
                    <a:pt x="220" y="226"/>
                    <a:pt x="222" y="228"/>
                    <a:pt x="224" y="228"/>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7">
              <a:extLst>
                <a:ext uri="{FF2B5EF4-FFF2-40B4-BE49-F238E27FC236}">
                  <a16:creationId xmlns:a16="http://schemas.microsoft.com/office/drawing/2014/main" id="{6AC3386C-863B-7A72-7D37-0D7839F0E752}"/>
                </a:ext>
              </a:extLst>
            </p:cNvPr>
            <p:cNvSpPr>
              <a:spLocks/>
            </p:cNvSpPr>
            <p:nvPr/>
          </p:nvSpPr>
          <p:spPr bwMode="auto">
            <a:xfrm>
              <a:off x="4527550" y="6073775"/>
              <a:ext cx="515938" cy="514350"/>
            </a:xfrm>
            <a:custGeom>
              <a:avLst/>
              <a:gdLst>
                <a:gd name="T0" fmla="*/ 179 w 183"/>
                <a:gd name="T1" fmla="*/ 183 h 183"/>
                <a:gd name="T2" fmla="*/ 183 w 183"/>
                <a:gd name="T3" fmla="*/ 179 h 183"/>
                <a:gd name="T4" fmla="*/ 4 w 183"/>
                <a:gd name="T5" fmla="*/ 0 h 183"/>
                <a:gd name="T6" fmla="*/ 0 w 183"/>
                <a:gd name="T7" fmla="*/ 4 h 183"/>
                <a:gd name="T8" fmla="*/ 4 w 183"/>
                <a:gd name="T9" fmla="*/ 8 h 183"/>
                <a:gd name="T10" fmla="*/ 175 w 183"/>
                <a:gd name="T11" fmla="*/ 179 h 183"/>
                <a:gd name="T12" fmla="*/ 179 w 18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179" y="183"/>
                  </a:moveTo>
                  <a:cubicBezTo>
                    <a:pt x="181" y="183"/>
                    <a:pt x="183" y="181"/>
                    <a:pt x="183" y="179"/>
                  </a:cubicBezTo>
                  <a:cubicBezTo>
                    <a:pt x="183" y="80"/>
                    <a:pt x="103" y="0"/>
                    <a:pt x="4" y="0"/>
                  </a:cubicBezTo>
                  <a:cubicBezTo>
                    <a:pt x="2" y="0"/>
                    <a:pt x="0" y="2"/>
                    <a:pt x="0" y="4"/>
                  </a:cubicBezTo>
                  <a:cubicBezTo>
                    <a:pt x="0" y="6"/>
                    <a:pt x="2" y="8"/>
                    <a:pt x="4" y="8"/>
                  </a:cubicBezTo>
                  <a:cubicBezTo>
                    <a:pt x="98" y="8"/>
                    <a:pt x="175" y="85"/>
                    <a:pt x="175" y="179"/>
                  </a:cubicBezTo>
                  <a:cubicBezTo>
                    <a:pt x="175" y="181"/>
                    <a:pt x="177" y="183"/>
                    <a:pt x="179" y="183"/>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a:extLst>
                <a:ext uri="{FF2B5EF4-FFF2-40B4-BE49-F238E27FC236}">
                  <a16:creationId xmlns:a16="http://schemas.microsoft.com/office/drawing/2014/main" id="{03DAB07F-C4DA-400E-468F-442B31A8AA84}"/>
                </a:ext>
              </a:extLst>
            </p:cNvPr>
            <p:cNvSpPr>
              <a:spLocks/>
            </p:cNvSpPr>
            <p:nvPr/>
          </p:nvSpPr>
          <p:spPr bwMode="auto">
            <a:xfrm>
              <a:off x="4527550" y="6200775"/>
              <a:ext cx="388938" cy="387350"/>
            </a:xfrm>
            <a:custGeom>
              <a:avLst/>
              <a:gdLst>
                <a:gd name="T0" fmla="*/ 130 w 138"/>
                <a:gd name="T1" fmla="*/ 134 h 138"/>
                <a:gd name="T2" fmla="*/ 134 w 138"/>
                <a:gd name="T3" fmla="*/ 138 h 138"/>
                <a:gd name="T4" fmla="*/ 138 w 138"/>
                <a:gd name="T5" fmla="*/ 134 h 138"/>
                <a:gd name="T6" fmla="*/ 4 w 138"/>
                <a:gd name="T7" fmla="*/ 0 h 138"/>
                <a:gd name="T8" fmla="*/ 0 w 138"/>
                <a:gd name="T9" fmla="*/ 4 h 138"/>
                <a:gd name="T10" fmla="*/ 4 w 138"/>
                <a:gd name="T11" fmla="*/ 8 h 138"/>
                <a:gd name="T12" fmla="*/ 130 w 138"/>
                <a:gd name="T13" fmla="*/ 134 h 138"/>
              </a:gdLst>
              <a:ahLst/>
              <a:cxnLst>
                <a:cxn ang="0">
                  <a:pos x="T0" y="T1"/>
                </a:cxn>
                <a:cxn ang="0">
                  <a:pos x="T2" y="T3"/>
                </a:cxn>
                <a:cxn ang="0">
                  <a:pos x="T4" y="T5"/>
                </a:cxn>
                <a:cxn ang="0">
                  <a:pos x="T6" y="T7"/>
                </a:cxn>
                <a:cxn ang="0">
                  <a:pos x="T8" y="T9"/>
                </a:cxn>
                <a:cxn ang="0">
                  <a:pos x="T10" y="T11"/>
                </a:cxn>
                <a:cxn ang="0">
                  <a:pos x="T12" y="T13"/>
                </a:cxn>
              </a:cxnLst>
              <a:rect l="0" t="0" r="r" b="b"/>
              <a:pathLst>
                <a:path w="138" h="138">
                  <a:moveTo>
                    <a:pt x="130" y="134"/>
                  </a:moveTo>
                  <a:cubicBezTo>
                    <a:pt x="130" y="136"/>
                    <a:pt x="132" y="138"/>
                    <a:pt x="134" y="138"/>
                  </a:cubicBezTo>
                  <a:cubicBezTo>
                    <a:pt x="136" y="138"/>
                    <a:pt x="138" y="136"/>
                    <a:pt x="138" y="134"/>
                  </a:cubicBezTo>
                  <a:cubicBezTo>
                    <a:pt x="138" y="60"/>
                    <a:pt x="78" y="0"/>
                    <a:pt x="4" y="0"/>
                  </a:cubicBezTo>
                  <a:cubicBezTo>
                    <a:pt x="2" y="0"/>
                    <a:pt x="0" y="2"/>
                    <a:pt x="0" y="4"/>
                  </a:cubicBezTo>
                  <a:cubicBezTo>
                    <a:pt x="0" y="6"/>
                    <a:pt x="2" y="8"/>
                    <a:pt x="4" y="8"/>
                  </a:cubicBezTo>
                  <a:cubicBezTo>
                    <a:pt x="74" y="8"/>
                    <a:pt x="130" y="65"/>
                    <a:pt x="130" y="13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9">
              <a:extLst>
                <a:ext uri="{FF2B5EF4-FFF2-40B4-BE49-F238E27FC236}">
                  <a16:creationId xmlns:a16="http://schemas.microsoft.com/office/drawing/2014/main" id="{564D465B-D7F1-7AF6-9BFF-551984127CAC}"/>
                </a:ext>
              </a:extLst>
            </p:cNvPr>
            <p:cNvSpPr>
              <a:spLocks/>
            </p:cNvSpPr>
            <p:nvPr/>
          </p:nvSpPr>
          <p:spPr bwMode="auto">
            <a:xfrm>
              <a:off x="4527550" y="6326188"/>
              <a:ext cx="261938" cy="261938"/>
            </a:xfrm>
            <a:custGeom>
              <a:avLst/>
              <a:gdLst>
                <a:gd name="T0" fmla="*/ 0 w 93"/>
                <a:gd name="T1" fmla="*/ 4 h 93"/>
                <a:gd name="T2" fmla="*/ 4 w 93"/>
                <a:gd name="T3" fmla="*/ 8 h 93"/>
                <a:gd name="T4" fmla="*/ 85 w 93"/>
                <a:gd name="T5" fmla="*/ 89 h 93"/>
                <a:gd name="T6" fmla="*/ 89 w 93"/>
                <a:gd name="T7" fmla="*/ 93 h 93"/>
                <a:gd name="T8" fmla="*/ 93 w 93"/>
                <a:gd name="T9" fmla="*/ 89 h 93"/>
                <a:gd name="T10" fmla="*/ 4 w 93"/>
                <a:gd name="T11" fmla="*/ 0 h 93"/>
                <a:gd name="T12" fmla="*/ 0 w 93"/>
                <a:gd name="T13" fmla="*/ 4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0" y="4"/>
                  </a:moveTo>
                  <a:cubicBezTo>
                    <a:pt x="0" y="7"/>
                    <a:pt x="2" y="8"/>
                    <a:pt x="4" y="8"/>
                  </a:cubicBezTo>
                  <a:cubicBezTo>
                    <a:pt x="49" y="8"/>
                    <a:pt x="85" y="45"/>
                    <a:pt x="85" y="89"/>
                  </a:cubicBezTo>
                  <a:cubicBezTo>
                    <a:pt x="85" y="91"/>
                    <a:pt x="87" y="93"/>
                    <a:pt x="89" y="93"/>
                  </a:cubicBezTo>
                  <a:cubicBezTo>
                    <a:pt x="91" y="93"/>
                    <a:pt x="93" y="91"/>
                    <a:pt x="93" y="89"/>
                  </a:cubicBezTo>
                  <a:cubicBezTo>
                    <a:pt x="93" y="40"/>
                    <a:pt x="53" y="0"/>
                    <a:pt x="4" y="0"/>
                  </a:cubicBezTo>
                  <a:cubicBezTo>
                    <a:pt x="2" y="0"/>
                    <a:pt x="0" y="2"/>
                    <a:pt x="0" y="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0">
              <a:extLst>
                <a:ext uri="{FF2B5EF4-FFF2-40B4-BE49-F238E27FC236}">
                  <a16:creationId xmlns:a16="http://schemas.microsoft.com/office/drawing/2014/main" id="{F1E8E55A-D8E0-4B69-43A2-4AA7B70C0024}"/>
                </a:ext>
              </a:extLst>
            </p:cNvPr>
            <p:cNvSpPr>
              <a:spLocks noEditPoints="1"/>
            </p:cNvSpPr>
            <p:nvPr/>
          </p:nvSpPr>
          <p:spPr bwMode="auto">
            <a:xfrm>
              <a:off x="4448175" y="6486525"/>
              <a:ext cx="180975" cy="180975"/>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8 h 64"/>
                <a:gd name="T12" fmla="*/ 56 w 64"/>
                <a:gd name="T13" fmla="*/ 32 h 64"/>
                <a:gd name="T14" fmla="*/ 32 w 64"/>
                <a:gd name="T15" fmla="*/ 56 h 64"/>
                <a:gd name="T16" fmla="*/ 8 w 64"/>
                <a:gd name="T17" fmla="*/ 32 h 64"/>
                <a:gd name="T18" fmla="*/ 32 w 64"/>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50"/>
                    <a:pt x="64" y="32"/>
                  </a:cubicBezTo>
                  <a:cubicBezTo>
                    <a:pt x="64" y="14"/>
                    <a:pt x="50" y="0"/>
                    <a:pt x="32" y="0"/>
                  </a:cubicBezTo>
                  <a:cubicBezTo>
                    <a:pt x="14" y="0"/>
                    <a:pt x="0" y="14"/>
                    <a:pt x="0" y="32"/>
                  </a:cubicBezTo>
                  <a:cubicBezTo>
                    <a:pt x="0" y="50"/>
                    <a:pt x="14" y="64"/>
                    <a:pt x="32" y="64"/>
                  </a:cubicBezTo>
                  <a:close/>
                  <a:moveTo>
                    <a:pt x="32" y="8"/>
                  </a:moveTo>
                  <a:cubicBezTo>
                    <a:pt x="46" y="8"/>
                    <a:pt x="56" y="19"/>
                    <a:pt x="56" y="32"/>
                  </a:cubicBezTo>
                  <a:cubicBezTo>
                    <a:pt x="56" y="45"/>
                    <a:pt x="46" y="56"/>
                    <a:pt x="32" y="56"/>
                  </a:cubicBezTo>
                  <a:cubicBezTo>
                    <a:pt x="19" y="56"/>
                    <a:pt x="8" y="45"/>
                    <a:pt x="8" y="32"/>
                  </a:cubicBezTo>
                  <a:cubicBezTo>
                    <a:pt x="8" y="19"/>
                    <a:pt x="19" y="8"/>
                    <a:pt x="32" y="8"/>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3D7DE572-7A0D-B801-0662-8342E1941EAA}"/>
              </a:ext>
            </a:extLst>
          </p:cNvPr>
          <p:cNvSpPr txBox="1"/>
          <p:nvPr/>
        </p:nvSpPr>
        <p:spPr>
          <a:xfrm flipH="1">
            <a:off x="1481955" y="5401066"/>
            <a:ext cx="4283527" cy="1107996"/>
          </a:xfrm>
          <a:prstGeom prst="rect">
            <a:avLst/>
          </a:prstGeom>
          <a:noFill/>
        </p:spPr>
        <p:txBody>
          <a:bodyPr wrap="square" rtlCol="0">
            <a:spAutoFit/>
          </a:bodyPr>
          <a:lstStyle/>
          <a:p>
            <a:pPr fontAlgn="base"/>
            <a:r>
              <a:rPr lang="en-US" sz="2200" i="1" dirty="0">
                <a:latin typeface="Aparajita" panose="02020603050405020304" pitchFamily="18" charset="0"/>
                <a:cs typeface="Aparajita" panose="02020603050405020304" pitchFamily="18" charset="0"/>
              </a:rPr>
              <a:t>We aim to improve the job listings in </a:t>
            </a:r>
            <a:r>
              <a:rPr lang="en-US" sz="2200" i="1" u="sng" dirty="0">
                <a:latin typeface="Aparajita" panose="02020603050405020304" pitchFamily="18" charset="0"/>
                <a:cs typeface="Aparajita" panose="02020603050405020304" pitchFamily="18" charset="0"/>
              </a:rPr>
              <a:t>Education</a:t>
            </a:r>
            <a:r>
              <a:rPr lang="en-US" sz="2200" i="1" dirty="0">
                <a:latin typeface="Aparajita" panose="02020603050405020304" pitchFamily="18" charset="0"/>
                <a:cs typeface="Aparajita" panose="02020603050405020304" pitchFamily="18" charset="0"/>
              </a:rPr>
              <a:t> and </a:t>
            </a:r>
            <a:r>
              <a:rPr lang="en-US" sz="2200" i="1" u="sng" dirty="0">
                <a:latin typeface="Aparajita" panose="02020603050405020304" pitchFamily="18" charset="0"/>
                <a:cs typeface="Aparajita" panose="02020603050405020304" pitchFamily="18" charset="0"/>
              </a:rPr>
              <a:t>Food/Beverage/</a:t>
            </a:r>
            <a:r>
              <a:rPr lang="en-US" sz="2200" i="1" u="sng">
                <a:latin typeface="Aparajita" panose="02020603050405020304" pitchFamily="18" charset="0"/>
                <a:cs typeface="Aparajita" panose="02020603050405020304" pitchFamily="18" charset="0"/>
              </a:rPr>
              <a:t>Hospitality</a:t>
            </a:r>
            <a:r>
              <a:rPr lang="en-US" sz="2200" i="1">
                <a:latin typeface="Aparajita" panose="02020603050405020304" pitchFamily="18" charset="0"/>
                <a:cs typeface="Aparajita" panose="02020603050405020304" pitchFamily="18" charset="0"/>
              </a:rPr>
              <a:t>domain</a:t>
            </a:r>
            <a:r>
              <a:rPr lang="en-US" sz="2200" i="1" dirty="0">
                <a:latin typeface="Aparajita" panose="02020603050405020304" pitchFamily="18" charset="0"/>
                <a:cs typeface="Aparajita" panose="02020603050405020304" pitchFamily="18" charset="0"/>
              </a:rPr>
              <a:t>​​.</a:t>
            </a:r>
          </a:p>
        </p:txBody>
      </p:sp>
      <p:grpSp>
        <p:nvGrpSpPr>
          <p:cNvPr id="25" name="Group 24">
            <a:extLst>
              <a:ext uri="{FF2B5EF4-FFF2-40B4-BE49-F238E27FC236}">
                <a16:creationId xmlns:a16="http://schemas.microsoft.com/office/drawing/2014/main" id="{E1E4F66C-43A5-845C-2150-7C3BB6527140}"/>
              </a:ext>
            </a:extLst>
          </p:cNvPr>
          <p:cNvGrpSpPr>
            <a:grpSpLocks noChangeAspect="1"/>
          </p:cNvGrpSpPr>
          <p:nvPr/>
        </p:nvGrpSpPr>
        <p:grpSpPr>
          <a:xfrm>
            <a:off x="702694" y="4254682"/>
            <a:ext cx="527810" cy="543600"/>
            <a:chOff x="2130425" y="6292850"/>
            <a:chExt cx="371475" cy="382588"/>
          </a:xfrm>
          <a:solidFill>
            <a:schemeClr val="accent1"/>
          </a:solidFill>
        </p:grpSpPr>
        <p:sp>
          <p:nvSpPr>
            <p:cNvPr id="26" name="Freeform 858">
              <a:extLst>
                <a:ext uri="{FF2B5EF4-FFF2-40B4-BE49-F238E27FC236}">
                  <a16:creationId xmlns:a16="http://schemas.microsoft.com/office/drawing/2014/main" id="{C2BA4C5C-2121-9E00-EE1B-067576E05D89}"/>
                </a:ext>
              </a:extLst>
            </p:cNvPr>
            <p:cNvSpPr>
              <a:spLocks/>
            </p:cNvSpPr>
            <p:nvPr/>
          </p:nvSpPr>
          <p:spPr bwMode="auto">
            <a:xfrm>
              <a:off x="2179638" y="6292850"/>
              <a:ext cx="20638" cy="77788"/>
            </a:xfrm>
            <a:custGeom>
              <a:avLst/>
              <a:gdLst>
                <a:gd name="T0" fmla="*/ 89 w 177"/>
                <a:gd name="T1" fmla="*/ 0 h 689"/>
                <a:gd name="T2" fmla="*/ 112 w 177"/>
                <a:gd name="T3" fmla="*/ 3 h 689"/>
                <a:gd name="T4" fmla="*/ 133 w 177"/>
                <a:gd name="T5" fmla="*/ 12 h 689"/>
                <a:gd name="T6" fmla="*/ 151 w 177"/>
                <a:gd name="T7" fmla="*/ 26 h 689"/>
                <a:gd name="T8" fmla="*/ 165 w 177"/>
                <a:gd name="T9" fmla="*/ 43 h 689"/>
                <a:gd name="T10" fmla="*/ 174 w 177"/>
                <a:gd name="T11" fmla="*/ 65 h 689"/>
                <a:gd name="T12" fmla="*/ 177 w 177"/>
                <a:gd name="T13" fmla="*/ 88 h 689"/>
                <a:gd name="T14" fmla="*/ 177 w 177"/>
                <a:gd name="T15" fmla="*/ 601 h 689"/>
                <a:gd name="T16" fmla="*/ 174 w 177"/>
                <a:gd name="T17" fmla="*/ 623 h 689"/>
                <a:gd name="T18" fmla="*/ 165 w 177"/>
                <a:gd name="T19" fmla="*/ 645 h 689"/>
                <a:gd name="T20" fmla="*/ 151 w 177"/>
                <a:gd name="T21" fmla="*/ 662 h 689"/>
                <a:gd name="T22" fmla="*/ 133 w 177"/>
                <a:gd name="T23" fmla="*/ 677 h 689"/>
                <a:gd name="T24" fmla="*/ 112 w 177"/>
                <a:gd name="T25" fmla="*/ 686 h 689"/>
                <a:gd name="T26" fmla="*/ 89 w 177"/>
                <a:gd name="T27" fmla="*/ 689 h 689"/>
                <a:gd name="T28" fmla="*/ 65 w 177"/>
                <a:gd name="T29" fmla="*/ 686 h 689"/>
                <a:gd name="T30" fmla="*/ 45 w 177"/>
                <a:gd name="T31" fmla="*/ 677 h 689"/>
                <a:gd name="T32" fmla="*/ 27 w 177"/>
                <a:gd name="T33" fmla="*/ 662 h 689"/>
                <a:gd name="T34" fmla="*/ 12 w 177"/>
                <a:gd name="T35" fmla="*/ 644 h 689"/>
                <a:gd name="T36" fmla="*/ 4 w 177"/>
                <a:gd name="T37" fmla="*/ 623 h 689"/>
                <a:gd name="T38" fmla="*/ 0 w 177"/>
                <a:gd name="T39" fmla="*/ 600 h 689"/>
                <a:gd name="T40" fmla="*/ 0 w 177"/>
                <a:gd name="T41" fmla="*/ 88 h 689"/>
                <a:gd name="T42" fmla="*/ 4 w 177"/>
                <a:gd name="T43" fmla="*/ 65 h 689"/>
                <a:gd name="T44" fmla="*/ 12 w 177"/>
                <a:gd name="T45" fmla="*/ 43 h 689"/>
                <a:gd name="T46" fmla="*/ 27 w 177"/>
                <a:gd name="T47" fmla="*/ 26 h 689"/>
                <a:gd name="T48" fmla="*/ 45 w 177"/>
                <a:gd name="T49" fmla="*/ 12 h 689"/>
                <a:gd name="T50" fmla="*/ 65 w 177"/>
                <a:gd name="T51" fmla="*/ 3 h 689"/>
                <a:gd name="T52" fmla="*/ 89 w 177"/>
                <a:gd name="T53"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7" h="689">
                  <a:moveTo>
                    <a:pt x="89" y="0"/>
                  </a:moveTo>
                  <a:lnTo>
                    <a:pt x="112" y="3"/>
                  </a:lnTo>
                  <a:lnTo>
                    <a:pt x="133" y="12"/>
                  </a:lnTo>
                  <a:lnTo>
                    <a:pt x="151" y="26"/>
                  </a:lnTo>
                  <a:lnTo>
                    <a:pt x="165" y="43"/>
                  </a:lnTo>
                  <a:lnTo>
                    <a:pt x="174" y="65"/>
                  </a:lnTo>
                  <a:lnTo>
                    <a:pt x="177" y="88"/>
                  </a:lnTo>
                  <a:lnTo>
                    <a:pt x="177" y="601"/>
                  </a:lnTo>
                  <a:lnTo>
                    <a:pt x="174" y="623"/>
                  </a:lnTo>
                  <a:lnTo>
                    <a:pt x="165" y="645"/>
                  </a:lnTo>
                  <a:lnTo>
                    <a:pt x="151" y="662"/>
                  </a:lnTo>
                  <a:lnTo>
                    <a:pt x="133" y="677"/>
                  </a:lnTo>
                  <a:lnTo>
                    <a:pt x="112" y="686"/>
                  </a:lnTo>
                  <a:lnTo>
                    <a:pt x="89" y="689"/>
                  </a:lnTo>
                  <a:lnTo>
                    <a:pt x="65" y="686"/>
                  </a:lnTo>
                  <a:lnTo>
                    <a:pt x="45" y="677"/>
                  </a:lnTo>
                  <a:lnTo>
                    <a:pt x="27" y="662"/>
                  </a:lnTo>
                  <a:lnTo>
                    <a:pt x="12" y="644"/>
                  </a:lnTo>
                  <a:lnTo>
                    <a:pt x="4" y="623"/>
                  </a:lnTo>
                  <a:lnTo>
                    <a:pt x="0" y="600"/>
                  </a:lnTo>
                  <a:lnTo>
                    <a:pt x="0" y="88"/>
                  </a:lnTo>
                  <a:lnTo>
                    <a:pt x="4" y="65"/>
                  </a:lnTo>
                  <a:lnTo>
                    <a:pt x="12" y="43"/>
                  </a:lnTo>
                  <a:lnTo>
                    <a:pt x="27" y="26"/>
                  </a:lnTo>
                  <a:lnTo>
                    <a:pt x="45" y="12"/>
                  </a:lnTo>
                  <a:lnTo>
                    <a:pt x="65" y="3"/>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859">
              <a:extLst>
                <a:ext uri="{FF2B5EF4-FFF2-40B4-BE49-F238E27FC236}">
                  <a16:creationId xmlns:a16="http://schemas.microsoft.com/office/drawing/2014/main" id="{450A4884-8D42-5181-3AE9-F1055E8EF5DE}"/>
                </a:ext>
              </a:extLst>
            </p:cNvPr>
            <p:cNvSpPr>
              <a:spLocks/>
            </p:cNvSpPr>
            <p:nvPr/>
          </p:nvSpPr>
          <p:spPr bwMode="auto">
            <a:xfrm>
              <a:off x="2263775" y="6292850"/>
              <a:ext cx="20638" cy="77788"/>
            </a:xfrm>
            <a:custGeom>
              <a:avLst/>
              <a:gdLst>
                <a:gd name="T0" fmla="*/ 88 w 176"/>
                <a:gd name="T1" fmla="*/ 0 h 689"/>
                <a:gd name="T2" fmla="*/ 111 w 176"/>
                <a:gd name="T3" fmla="*/ 3 h 689"/>
                <a:gd name="T4" fmla="*/ 132 w 176"/>
                <a:gd name="T5" fmla="*/ 12 h 689"/>
                <a:gd name="T6" fmla="*/ 150 w 176"/>
                <a:gd name="T7" fmla="*/ 26 h 689"/>
                <a:gd name="T8" fmla="*/ 163 w 176"/>
                <a:gd name="T9" fmla="*/ 43 h 689"/>
                <a:gd name="T10" fmla="*/ 172 w 176"/>
                <a:gd name="T11" fmla="*/ 65 h 689"/>
                <a:gd name="T12" fmla="*/ 176 w 176"/>
                <a:gd name="T13" fmla="*/ 88 h 689"/>
                <a:gd name="T14" fmla="*/ 176 w 176"/>
                <a:gd name="T15" fmla="*/ 601 h 689"/>
                <a:gd name="T16" fmla="*/ 172 w 176"/>
                <a:gd name="T17" fmla="*/ 623 h 689"/>
                <a:gd name="T18" fmla="*/ 163 w 176"/>
                <a:gd name="T19" fmla="*/ 645 h 689"/>
                <a:gd name="T20" fmla="*/ 150 w 176"/>
                <a:gd name="T21" fmla="*/ 662 h 689"/>
                <a:gd name="T22" fmla="*/ 132 w 176"/>
                <a:gd name="T23" fmla="*/ 677 h 689"/>
                <a:gd name="T24" fmla="*/ 111 w 176"/>
                <a:gd name="T25" fmla="*/ 686 h 689"/>
                <a:gd name="T26" fmla="*/ 88 w 176"/>
                <a:gd name="T27" fmla="*/ 689 h 689"/>
                <a:gd name="T28" fmla="*/ 65 w 176"/>
                <a:gd name="T29" fmla="*/ 686 h 689"/>
                <a:gd name="T30" fmla="*/ 44 w 176"/>
                <a:gd name="T31" fmla="*/ 677 h 689"/>
                <a:gd name="T32" fmla="*/ 26 w 176"/>
                <a:gd name="T33" fmla="*/ 662 h 689"/>
                <a:gd name="T34" fmla="*/ 12 w 176"/>
                <a:gd name="T35" fmla="*/ 644 h 689"/>
                <a:gd name="T36" fmla="*/ 3 w 176"/>
                <a:gd name="T37" fmla="*/ 623 h 689"/>
                <a:gd name="T38" fmla="*/ 0 w 176"/>
                <a:gd name="T39" fmla="*/ 600 h 689"/>
                <a:gd name="T40" fmla="*/ 0 w 176"/>
                <a:gd name="T41" fmla="*/ 88 h 689"/>
                <a:gd name="T42" fmla="*/ 3 w 176"/>
                <a:gd name="T43" fmla="*/ 65 h 689"/>
                <a:gd name="T44" fmla="*/ 12 w 176"/>
                <a:gd name="T45" fmla="*/ 43 h 689"/>
                <a:gd name="T46" fmla="*/ 26 w 176"/>
                <a:gd name="T47" fmla="*/ 26 h 689"/>
                <a:gd name="T48" fmla="*/ 44 w 176"/>
                <a:gd name="T49" fmla="*/ 12 h 689"/>
                <a:gd name="T50" fmla="*/ 65 w 176"/>
                <a:gd name="T51" fmla="*/ 3 h 689"/>
                <a:gd name="T52" fmla="*/ 88 w 176"/>
                <a:gd name="T53"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689">
                  <a:moveTo>
                    <a:pt x="88" y="0"/>
                  </a:moveTo>
                  <a:lnTo>
                    <a:pt x="111" y="3"/>
                  </a:lnTo>
                  <a:lnTo>
                    <a:pt x="132" y="12"/>
                  </a:lnTo>
                  <a:lnTo>
                    <a:pt x="150" y="26"/>
                  </a:lnTo>
                  <a:lnTo>
                    <a:pt x="163" y="43"/>
                  </a:lnTo>
                  <a:lnTo>
                    <a:pt x="172" y="65"/>
                  </a:lnTo>
                  <a:lnTo>
                    <a:pt x="176" y="88"/>
                  </a:lnTo>
                  <a:lnTo>
                    <a:pt x="176" y="601"/>
                  </a:lnTo>
                  <a:lnTo>
                    <a:pt x="172" y="623"/>
                  </a:lnTo>
                  <a:lnTo>
                    <a:pt x="163" y="645"/>
                  </a:lnTo>
                  <a:lnTo>
                    <a:pt x="150" y="662"/>
                  </a:lnTo>
                  <a:lnTo>
                    <a:pt x="132" y="677"/>
                  </a:lnTo>
                  <a:lnTo>
                    <a:pt x="111" y="686"/>
                  </a:lnTo>
                  <a:lnTo>
                    <a:pt x="88" y="689"/>
                  </a:lnTo>
                  <a:lnTo>
                    <a:pt x="65" y="686"/>
                  </a:lnTo>
                  <a:lnTo>
                    <a:pt x="44" y="677"/>
                  </a:lnTo>
                  <a:lnTo>
                    <a:pt x="26" y="662"/>
                  </a:lnTo>
                  <a:lnTo>
                    <a:pt x="12" y="644"/>
                  </a:lnTo>
                  <a:lnTo>
                    <a:pt x="3" y="623"/>
                  </a:lnTo>
                  <a:lnTo>
                    <a:pt x="0" y="600"/>
                  </a:lnTo>
                  <a:lnTo>
                    <a:pt x="0" y="88"/>
                  </a:lnTo>
                  <a:lnTo>
                    <a:pt x="3" y="65"/>
                  </a:lnTo>
                  <a:lnTo>
                    <a:pt x="12" y="43"/>
                  </a:lnTo>
                  <a:lnTo>
                    <a:pt x="26" y="26"/>
                  </a:lnTo>
                  <a:lnTo>
                    <a:pt x="44" y="12"/>
                  </a:lnTo>
                  <a:lnTo>
                    <a:pt x="65" y="3"/>
                  </a:lnTo>
                  <a:lnTo>
                    <a:pt x="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860">
              <a:extLst>
                <a:ext uri="{FF2B5EF4-FFF2-40B4-BE49-F238E27FC236}">
                  <a16:creationId xmlns:a16="http://schemas.microsoft.com/office/drawing/2014/main" id="{B531F737-675C-A136-16DA-ED249D21A4AD}"/>
                </a:ext>
              </a:extLst>
            </p:cNvPr>
            <p:cNvSpPr>
              <a:spLocks/>
            </p:cNvSpPr>
            <p:nvPr/>
          </p:nvSpPr>
          <p:spPr bwMode="auto">
            <a:xfrm>
              <a:off x="2347913" y="6292850"/>
              <a:ext cx="20638" cy="77788"/>
            </a:xfrm>
            <a:custGeom>
              <a:avLst/>
              <a:gdLst>
                <a:gd name="T0" fmla="*/ 88 w 176"/>
                <a:gd name="T1" fmla="*/ 0 h 689"/>
                <a:gd name="T2" fmla="*/ 111 w 176"/>
                <a:gd name="T3" fmla="*/ 3 h 689"/>
                <a:gd name="T4" fmla="*/ 132 w 176"/>
                <a:gd name="T5" fmla="*/ 12 h 689"/>
                <a:gd name="T6" fmla="*/ 150 w 176"/>
                <a:gd name="T7" fmla="*/ 26 h 689"/>
                <a:gd name="T8" fmla="*/ 164 w 176"/>
                <a:gd name="T9" fmla="*/ 43 h 689"/>
                <a:gd name="T10" fmla="*/ 173 w 176"/>
                <a:gd name="T11" fmla="*/ 65 h 689"/>
                <a:gd name="T12" fmla="*/ 176 w 176"/>
                <a:gd name="T13" fmla="*/ 88 h 689"/>
                <a:gd name="T14" fmla="*/ 176 w 176"/>
                <a:gd name="T15" fmla="*/ 601 h 689"/>
                <a:gd name="T16" fmla="*/ 173 w 176"/>
                <a:gd name="T17" fmla="*/ 623 h 689"/>
                <a:gd name="T18" fmla="*/ 164 w 176"/>
                <a:gd name="T19" fmla="*/ 645 h 689"/>
                <a:gd name="T20" fmla="*/ 150 w 176"/>
                <a:gd name="T21" fmla="*/ 662 h 689"/>
                <a:gd name="T22" fmla="*/ 132 w 176"/>
                <a:gd name="T23" fmla="*/ 677 h 689"/>
                <a:gd name="T24" fmla="*/ 111 w 176"/>
                <a:gd name="T25" fmla="*/ 686 h 689"/>
                <a:gd name="T26" fmla="*/ 88 w 176"/>
                <a:gd name="T27" fmla="*/ 689 h 689"/>
                <a:gd name="T28" fmla="*/ 65 w 176"/>
                <a:gd name="T29" fmla="*/ 686 h 689"/>
                <a:gd name="T30" fmla="*/ 44 w 176"/>
                <a:gd name="T31" fmla="*/ 677 h 689"/>
                <a:gd name="T32" fmla="*/ 26 w 176"/>
                <a:gd name="T33" fmla="*/ 662 h 689"/>
                <a:gd name="T34" fmla="*/ 13 w 176"/>
                <a:gd name="T35" fmla="*/ 644 h 689"/>
                <a:gd name="T36" fmla="*/ 3 w 176"/>
                <a:gd name="T37" fmla="*/ 623 h 689"/>
                <a:gd name="T38" fmla="*/ 0 w 176"/>
                <a:gd name="T39" fmla="*/ 600 h 689"/>
                <a:gd name="T40" fmla="*/ 0 w 176"/>
                <a:gd name="T41" fmla="*/ 88 h 689"/>
                <a:gd name="T42" fmla="*/ 3 w 176"/>
                <a:gd name="T43" fmla="*/ 65 h 689"/>
                <a:gd name="T44" fmla="*/ 13 w 176"/>
                <a:gd name="T45" fmla="*/ 43 h 689"/>
                <a:gd name="T46" fmla="*/ 26 w 176"/>
                <a:gd name="T47" fmla="*/ 26 h 689"/>
                <a:gd name="T48" fmla="*/ 44 w 176"/>
                <a:gd name="T49" fmla="*/ 12 h 689"/>
                <a:gd name="T50" fmla="*/ 65 w 176"/>
                <a:gd name="T51" fmla="*/ 3 h 689"/>
                <a:gd name="T52" fmla="*/ 88 w 176"/>
                <a:gd name="T53"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689">
                  <a:moveTo>
                    <a:pt x="88" y="0"/>
                  </a:moveTo>
                  <a:lnTo>
                    <a:pt x="111" y="3"/>
                  </a:lnTo>
                  <a:lnTo>
                    <a:pt x="132" y="12"/>
                  </a:lnTo>
                  <a:lnTo>
                    <a:pt x="150" y="26"/>
                  </a:lnTo>
                  <a:lnTo>
                    <a:pt x="164" y="43"/>
                  </a:lnTo>
                  <a:lnTo>
                    <a:pt x="173" y="65"/>
                  </a:lnTo>
                  <a:lnTo>
                    <a:pt x="176" y="88"/>
                  </a:lnTo>
                  <a:lnTo>
                    <a:pt x="176" y="601"/>
                  </a:lnTo>
                  <a:lnTo>
                    <a:pt x="173" y="623"/>
                  </a:lnTo>
                  <a:lnTo>
                    <a:pt x="164" y="645"/>
                  </a:lnTo>
                  <a:lnTo>
                    <a:pt x="150" y="662"/>
                  </a:lnTo>
                  <a:lnTo>
                    <a:pt x="132" y="677"/>
                  </a:lnTo>
                  <a:lnTo>
                    <a:pt x="111" y="686"/>
                  </a:lnTo>
                  <a:lnTo>
                    <a:pt x="88" y="689"/>
                  </a:lnTo>
                  <a:lnTo>
                    <a:pt x="65" y="686"/>
                  </a:lnTo>
                  <a:lnTo>
                    <a:pt x="44" y="677"/>
                  </a:lnTo>
                  <a:lnTo>
                    <a:pt x="26" y="662"/>
                  </a:lnTo>
                  <a:lnTo>
                    <a:pt x="13" y="644"/>
                  </a:lnTo>
                  <a:lnTo>
                    <a:pt x="3" y="623"/>
                  </a:lnTo>
                  <a:lnTo>
                    <a:pt x="0" y="600"/>
                  </a:lnTo>
                  <a:lnTo>
                    <a:pt x="0" y="88"/>
                  </a:lnTo>
                  <a:lnTo>
                    <a:pt x="3" y="65"/>
                  </a:lnTo>
                  <a:lnTo>
                    <a:pt x="13" y="43"/>
                  </a:lnTo>
                  <a:lnTo>
                    <a:pt x="26" y="26"/>
                  </a:lnTo>
                  <a:lnTo>
                    <a:pt x="44" y="12"/>
                  </a:lnTo>
                  <a:lnTo>
                    <a:pt x="65" y="3"/>
                  </a:lnTo>
                  <a:lnTo>
                    <a:pt x="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861">
              <a:extLst>
                <a:ext uri="{FF2B5EF4-FFF2-40B4-BE49-F238E27FC236}">
                  <a16:creationId xmlns:a16="http://schemas.microsoft.com/office/drawing/2014/main" id="{D834B6CB-F69E-D491-16EE-9E05C7EB40B8}"/>
                </a:ext>
              </a:extLst>
            </p:cNvPr>
            <p:cNvSpPr>
              <a:spLocks/>
            </p:cNvSpPr>
            <p:nvPr/>
          </p:nvSpPr>
          <p:spPr bwMode="auto">
            <a:xfrm>
              <a:off x="2432050" y="6292850"/>
              <a:ext cx="20638" cy="77788"/>
            </a:xfrm>
            <a:custGeom>
              <a:avLst/>
              <a:gdLst>
                <a:gd name="T0" fmla="*/ 88 w 176"/>
                <a:gd name="T1" fmla="*/ 0 h 689"/>
                <a:gd name="T2" fmla="*/ 111 w 176"/>
                <a:gd name="T3" fmla="*/ 3 h 689"/>
                <a:gd name="T4" fmla="*/ 132 w 176"/>
                <a:gd name="T5" fmla="*/ 12 h 689"/>
                <a:gd name="T6" fmla="*/ 150 w 176"/>
                <a:gd name="T7" fmla="*/ 26 h 689"/>
                <a:gd name="T8" fmla="*/ 164 w 176"/>
                <a:gd name="T9" fmla="*/ 43 h 689"/>
                <a:gd name="T10" fmla="*/ 173 w 176"/>
                <a:gd name="T11" fmla="*/ 65 h 689"/>
                <a:gd name="T12" fmla="*/ 176 w 176"/>
                <a:gd name="T13" fmla="*/ 88 h 689"/>
                <a:gd name="T14" fmla="*/ 176 w 176"/>
                <a:gd name="T15" fmla="*/ 601 h 689"/>
                <a:gd name="T16" fmla="*/ 173 w 176"/>
                <a:gd name="T17" fmla="*/ 623 h 689"/>
                <a:gd name="T18" fmla="*/ 164 w 176"/>
                <a:gd name="T19" fmla="*/ 645 h 689"/>
                <a:gd name="T20" fmla="*/ 150 w 176"/>
                <a:gd name="T21" fmla="*/ 662 h 689"/>
                <a:gd name="T22" fmla="*/ 132 w 176"/>
                <a:gd name="T23" fmla="*/ 677 h 689"/>
                <a:gd name="T24" fmla="*/ 111 w 176"/>
                <a:gd name="T25" fmla="*/ 686 h 689"/>
                <a:gd name="T26" fmla="*/ 88 w 176"/>
                <a:gd name="T27" fmla="*/ 689 h 689"/>
                <a:gd name="T28" fmla="*/ 64 w 176"/>
                <a:gd name="T29" fmla="*/ 686 h 689"/>
                <a:gd name="T30" fmla="*/ 44 w 176"/>
                <a:gd name="T31" fmla="*/ 677 h 689"/>
                <a:gd name="T32" fmla="*/ 26 w 176"/>
                <a:gd name="T33" fmla="*/ 662 h 689"/>
                <a:gd name="T34" fmla="*/ 12 w 176"/>
                <a:gd name="T35" fmla="*/ 644 h 689"/>
                <a:gd name="T36" fmla="*/ 3 w 176"/>
                <a:gd name="T37" fmla="*/ 623 h 689"/>
                <a:gd name="T38" fmla="*/ 0 w 176"/>
                <a:gd name="T39" fmla="*/ 600 h 689"/>
                <a:gd name="T40" fmla="*/ 0 w 176"/>
                <a:gd name="T41" fmla="*/ 88 h 689"/>
                <a:gd name="T42" fmla="*/ 3 w 176"/>
                <a:gd name="T43" fmla="*/ 65 h 689"/>
                <a:gd name="T44" fmla="*/ 12 w 176"/>
                <a:gd name="T45" fmla="*/ 43 h 689"/>
                <a:gd name="T46" fmla="*/ 26 w 176"/>
                <a:gd name="T47" fmla="*/ 26 h 689"/>
                <a:gd name="T48" fmla="*/ 44 w 176"/>
                <a:gd name="T49" fmla="*/ 12 h 689"/>
                <a:gd name="T50" fmla="*/ 64 w 176"/>
                <a:gd name="T51" fmla="*/ 3 h 689"/>
                <a:gd name="T52" fmla="*/ 88 w 176"/>
                <a:gd name="T53"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689">
                  <a:moveTo>
                    <a:pt x="88" y="0"/>
                  </a:moveTo>
                  <a:lnTo>
                    <a:pt x="111" y="3"/>
                  </a:lnTo>
                  <a:lnTo>
                    <a:pt x="132" y="12"/>
                  </a:lnTo>
                  <a:lnTo>
                    <a:pt x="150" y="26"/>
                  </a:lnTo>
                  <a:lnTo>
                    <a:pt x="164" y="43"/>
                  </a:lnTo>
                  <a:lnTo>
                    <a:pt x="173" y="65"/>
                  </a:lnTo>
                  <a:lnTo>
                    <a:pt x="176" y="88"/>
                  </a:lnTo>
                  <a:lnTo>
                    <a:pt x="176" y="601"/>
                  </a:lnTo>
                  <a:lnTo>
                    <a:pt x="173" y="623"/>
                  </a:lnTo>
                  <a:lnTo>
                    <a:pt x="164" y="645"/>
                  </a:lnTo>
                  <a:lnTo>
                    <a:pt x="150" y="662"/>
                  </a:lnTo>
                  <a:lnTo>
                    <a:pt x="132" y="677"/>
                  </a:lnTo>
                  <a:lnTo>
                    <a:pt x="111" y="686"/>
                  </a:lnTo>
                  <a:lnTo>
                    <a:pt x="88" y="689"/>
                  </a:lnTo>
                  <a:lnTo>
                    <a:pt x="64" y="686"/>
                  </a:lnTo>
                  <a:lnTo>
                    <a:pt x="44" y="677"/>
                  </a:lnTo>
                  <a:lnTo>
                    <a:pt x="26" y="662"/>
                  </a:lnTo>
                  <a:lnTo>
                    <a:pt x="12" y="644"/>
                  </a:lnTo>
                  <a:lnTo>
                    <a:pt x="3" y="623"/>
                  </a:lnTo>
                  <a:lnTo>
                    <a:pt x="0" y="600"/>
                  </a:lnTo>
                  <a:lnTo>
                    <a:pt x="0" y="88"/>
                  </a:lnTo>
                  <a:lnTo>
                    <a:pt x="3" y="65"/>
                  </a:lnTo>
                  <a:lnTo>
                    <a:pt x="12" y="43"/>
                  </a:lnTo>
                  <a:lnTo>
                    <a:pt x="26" y="26"/>
                  </a:lnTo>
                  <a:lnTo>
                    <a:pt x="44" y="12"/>
                  </a:lnTo>
                  <a:lnTo>
                    <a:pt x="64" y="3"/>
                  </a:lnTo>
                  <a:lnTo>
                    <a:pt x="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62">
              <a:extLst>
                <a:ext uri="{FF2B5EF4-FFF2-40B4-BE49-F238E27FC236}">
                  <a16:creationId xmlns:a16="http://schemas.microsoft.com/office/drawing/2014/main" id="{7FB42D57-6180-B39D-F95A-3E9343B17C72}"/>
                </a:ext>
              </a:extLst>
            </p:cNvPr>
            <p:cNvSpPr>
              <a:spLocks/>
            </p:cNvSpPr>
            <p:nvPr/>
          </p:nvSpPr>
          <p:spPr bwMode="auto">
            <a:xfrm>
              <a:off x="2130425" y="6334125"/>
              <a:ext cx="371475" cy="79375"/>
            </a:xfrm>
            <a:custGeom>
              <a:avLst/>
              <a:gdLst>
                <a:gd name="T0" fmla="*/ 256 w 3272"/>
                <a:gd name="T1" fmla="*/ 0 h 708"/>
                <a:gd name="T2" fmla="*/ 259 w 3272"/>
                <a:gd name="T3" fmla="*/ 284 h 708"/>
                <a:gd name="T4" fmla="*/ 281 w 3272"/>
                <a:gd name="T5" fmla="*/ 357 h 708"/>
                <a:gd name="T6" fmla="*/ 322 w 3272"/>
                <a:gd name="T7" fmla="*/ 419 h 708"/>
                <a:gd name="T8" fmla="*/ 377 w 3272"/>
                <a:gd name="T9" fmla="*/ 467 h 708"/>
                <a:gd name="T10" fmla="*/ 444 w 3272"/>
                <a:gd name="T11" fmla="*/ 499 h 708"/>
                <a:gd name="T12" fmla="*/ 521 w 3272"/>
                <a:gd name="T13" fmla="*/ 510 h 708"/>
                <a:gd name="T14" fmla="*/ 598 w 3272"/>
                <a:gd name="T15" fmla="*/ 499 h 708"/>
                <a:gd name="T16" fmla="*/ 665 w 3272"/>
                <a:gd name="T17" fmla="*/ 467 h 708"/>
                <a:gd name="T18" fmla="*/ 721 w 3272"/>
                <a:gd name="T19" fmla="*/ 419 h 708"/>
                <a:gd name="T20" fmla="*/ 761 w 3272"/>
                <a:gd name="T21" fmla="*/ 357 h 708"/>
                <a:gd name="T22" fmla="*/ 782 w 3272"/>
                <a:gd name="T23" fmla="*/ 284 h 708"/>
                <a:gd name="T24" fmla="*/ 786 w 3272"/>
                <a:gd name="T25" fmla="*/ 0 h 708"/>
                <a:gd name="T26" fmla="*/ 1001 w 3272"/>
                <a:gd name="T27" fmla="*/ 245 h 708"/>
                <a:gd name="T28" fmla="*/ 1012 w 3272"/>
                <a:gd name="T29" fmla="*/ 322 h 708"/>
                <a:gd name="T30" fmla="*/ 1044 w 3272"/>
                <a:gd name="T31" fmla="*/ 389 h 708"/>
                <a:gd name="T32" fmla="*/ 1092 w 3272"/>
                <a:gd name="T33" fmla="*/ 445 h 708"/>
                <a:gd name="T34" fmla="*/ 1153 w 3272"/>
                <a:gd name="T35" fmla="*/ 486 h 708"/>
                <a:gd name="T36" fmla="*/ 1226 w 3272"/>
                <a:gd name="T37" fmla="*/ 508 h 708"/>
                <a:gd name="T38" fmla="*/ 1304 w 3272"/>
                <a:gd name="T39" fmla="*/ 508 h 708"/>
                <a:gd name="T40" fmla="*/ 1377 w 3272"/>
                <a:gd name="T41" fmla="*/ 486 h 708"/>
                <a:gd name="T42" fmla="*/ 1439 w 3272"/>
                <a:gd name="T43" fmla="*/ 445 h 708"/>
                <a:gd name="T44" fmla="*/ 1487 w 3272"/>
                <a:gd name="T45" fmla="*/ 389 h 708"/>
                <a:gd name="T46" fmla="*/ 1519 w 3272"/>
                <a:gd name="T47" fmla="*/ 322 h 708"/>
                <a:gd name="T48" fmla="*/ 1530 w 3272"/>
                <a:gd name="T49" fmla="*/ 245 h 708"/>
                <a:gd name="T50" fmla="*/ 1743 w 3272"/>
                <a:gd name="T51" fmla="*/ 0 h 708"/>
                <a:gd name="T52" fmla="*/ 1746 w 3272"/>
                <a:gd name="T53" fmla="*/ 284 h 708"/>
                <a:gd name="T54" fmla="*/ 1767 w 3272"/>
                <a:gd name="T55" fmla="*/ 357 h 708"/>
                <a:gd name="T56" fmla="*/ 1808 w 3272"/>
                <a:gd name="T57" fmla="*/ 419 h 708"/>
                <a:gd name="T58" fmla="*/ 1863 w 3272"/>
                <a:gd name="T59" fmla="*/ 467 h 708"/>
                <a:gd name="T60" fmla="*/ 1931 w 3272"/>
                <a:gd name="T61" fmla="*/ 499 h 708"/>
                <a:gd name="T62" fmla="*/ 2007 w 3272"/>
                <a:gd name="T63" fmla="*/ 510 h 708"/>
                <a:gd name="T64" fmla="*/ 2084 w 3272"/>
                <a:gd name="T65" fmla="*/ 499 h 708"/>
                <a:gd name="T66" fmla="*/ 2151 w 3272"/>
                <a:gd name="T67" fmla="*/ 467 h 708"/>
                <a:gd name="T68" fmla="*/ 2207 w 3272"/>
                <a:gd name="T69" fmla="*/ 419 h 708"/>
                <a:gd name="T70" fmla="*/ 2247 w 3272"/>
                <a:gd name="T71" fmla="*/ 357 h 708"/>
                <a:gd name="T72" fmla="*/ 2269 w 3272"/>
                <a:gd name="T73" fmla="*/ 284 h 708"/>
                <a:gd name="T74" fmla="*/ 2272 w 3272"/>
                <a:gd name="T75" fmla="*/ 0 h 708"/>
                <a:gd name="T76" fmla="*/ 2487 w 3272"/>
                <a:gd name="T77" fmla="*/ 245 h 708"/>
                <a:gd name="T78" fmla="*/ 2499 w 3272"/>
                <a:gd name="T79" fmla="*/ 322 h 708"/>
                <a:gd name="T80" fmla="*/ 2530 w 3272"/>
                <a:gd name="T81" fmla="*/ 389 h 708"/>
                <a:gd name="T82" fmla="*/ 2578 w 3272"/>
                <a:gd name="T83" fmla="*/ 445 h 708"/>
                <a:gd name="T84" fmla="*/ 2640 w 3272"/>
                <a:gd name="T85" fmla="*/ 486 h 708"/>
                <a:gd name="T86" fmla="*/ 2713 w 3272"/>
                <a:gd name="T87" fmla="*/ 508 h 708"/>
                <a:gd name="T88" fmla="*/ 2791 w 3272"/>
                <a:gd name="T89" fmla="*/ 508 h 708"/>
                <a:gd name="T90" fmla="*/ 2863 w 3272"/>
                <a:gd name="T91" fmla="*/ 486 h 708"/>
                <a:gd name="T92" fmla="*/ 2926 w 3272"/>
                <a:gd name="T93" fmla="*/ 445 h 708"/>
                <a:gd name="T94" fmla="*/ 2974 w 3272"/>
                <a:gd name="T95" fmla="*/ 389 h 708"/>
                <a:gd name="T96" fmla="*/ 3005 w 3272"/>
                <a:gd name="T97" fmla="*/ 322 h 708"/>
                <a:gd name="T98" fmla="*/ 3017 w 3272"/>
                <a:gd name="T99" fmla="*/ 245 h 708"/>
                <a:gd name="T100" fmla="*/ 3272 w 3272"/>
                <a:gd name="T101" fmla="*/ 0 h 708"/>
                <a:gd name="T102" fmla="*/ 0 w 3272"/>
                <a:gd name="T103"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72" h="708">
                  <a:moveTo>
                    <a:pt x="0" y="0"/>
                  </a:moveTo>
                  <a:lnTo>
                    <a:pt x="256" y="0"/>
                  </a:lnTo>
                  <a:lnTo>
                    <a:pt x="256" y="245"/>
                  </a:lnTo>
                  <a:lnTo>
                    <a:pt x="259" y="284"/>
                  </a:lnTo>
                  <a:lnTo>
                    <a:pt x="268" y="322"/>
                  </a:lnTo>
                  <a:lnTo>
                    <a:pt x="281" y="357"/>
                  </a:lnTo>
                  <a:lnTo>
                    <a:pt x="299" y="389"/>
                  </a:lnTo>
                  <a:lnTo>
                    <a:pt x="322" y="419"/>
                  </a:lnTo>
                  <a:lnTo>
                    <a:pt x="347" y="445"/>
                  </a:lnTo>
                  <a:lnTo>
                    <a:pt x="377" y="467"/>
                  </a:lnTo>
                  <a:lnTo>
                    <a:pt x="410" y="486"/>
                  </a:lnTo>
                  <a:lnTo>
                    <a:pt x="444" y="499"/>
                  </a:lnTo>
                  <a:lnTo>
                    <a:pt x="482" y="508"/>
                  </a:lnTo>
                  <a:lnTo>
                    <a:pt x="521" y="510"/>
                  </a:lnTo>
                  <a:lnTo>
                    <a:pt x="560" y="508"/>
                  </a:lnTo>
                  <a:lnTo>
                    <a:pt x="598" y="499"/>
                  </a:lnTo>
                  <a:lnTo>
                    <a:pt x="632" y="486"/>
                  </a:lnTo>
                  <a:lnTo>
                    <a:pt x="665" y="467"/>
                  </a:lnTo>
                  <a:lnTo>
                    <a:pt x="695" y="445"/>
                  </a:lnTo>
                  <a:lnTo>
                    <a:pt x="721" y="419"/>
                  </a:lnTo>
                  <a:lnTo>
                    <a:pt x="743" y="389"/>
                  </a:lnTo>
                  <a:lnTo>
                    <a:pt x="761" y="357"/>
                  </a:lnTo>
                  <a:lnTo>
                    <a:pt x="774" y="322"/>
                  </a:lnTo>
                  <a:lnTo>
                    <a:pt x="782" y="284"/>
                  </a:lnTo>
                  <a:lnTo>
                    <a:pt x="786" y="245"/>
                  </a:lnTo>
                  <a:lnTo>
                    <a:pt x="786" y="0"/>
                  </a:lnTo>
                  <a:lnTo>
                    <a:pt x="1001" y="0"/>
                  </a:lnTo>
                  <a:lnTo>
                    <a:pt x="1001" y="245"/>
                  </a:lnTo>
                  <a:lnTo>
                    <a:pt x="1004" y="284"/>
                  </a:lnTo>
                  <a:lnTo>
                    <a:pt x="1012" y="322"/>
                  </a:lnTo>
                  <a:lnTo>
                    <a:pt x="1026" y="357"/>
                  </a:lnTo>
                  <a:lnTo>
                    <a:pt x="1044" y="389"/>
                  </a:lnTo>
                  <a:lnTo>
                    <a:pt x="1065" y="419"/>
                  </a:lnTo>
                  <a:lnTo>
                    <a:pt x="1092" y="445"/>
                  </a:lnTo>
                  <a:lnTo>
                    <a:pt x="1122" y="467"/>
                  </a:lnTo>
                  <a:lnTo>
                    <a:pt x="1153" y="486"/>
                  </a:lnTo>
                  <a:lnTo>
                    <a:pt x="1189" y="499"/>
                  </a:lnTo>
                  <a:lnTo>
                    <a:pt x="1226" y="508"/>
                  </a:lnTo>
                  <a:lnTo>
                    <a:pt x="1266" y="510"/>
                  </a:lnTo>
                  <a:lnTo>
                    <a:pt x="1304" y="508"/>
                  </a:lnTo>
                  <a:lnTo>
                    <a:pt x="1342" y="499"/>
                  </a:lnTo>
                  <a:lnTo>
                    <a:pt x="1377" y="486"/>
                  </a:lnTo>
                  <a:lnTo>
                    <a:pt x="1410" y="467"/>
                  </a:lnTo>
                  <a:lnTo>
                    <a:pt x="1439" y="445"/>
                  </a:lnTo>
                  <a:lnTo>
                    <a:pt x="1465" y="419"/>
                  </a:lnTo>
                  <a:lnTo>
                    <a:pt x="1487" y="389"/>
                  </a:lnTo>
                  <a:lnTo>
                    <a:pt x="1506" y="357"/>
                  </a:lnTo>
                  <a:lnTo>
                    <a:pt x="1519" y="322"/>
                  </a:lnTo>
                  <a:lnTo>
                    <a:pt x="1527" y="284"/>
                  </a:lnTo>
                  <a:lnTo>
                    <a:pt x="1530" y="245"/>
                  </a:lnTo>
                  <a:lnTo>
                    <a:pt x="1530" y="0"/>
                  </a:lnTo>
                  <a:lnTo>
                    <a:pt x="1743" y="0"/>
                  </a:lnTo>
                  <a:lnTo>
                    <a:pt x="1743" y="245"/>
                  </a:lnTo>
                  <a:lnTo>
                    <a:pt x="1746" y="284"/>
                  </a:lnTo>
                  <a:lnTo>
                    <a:pt x="1754" y="322"/>
                  </a:lnTo>
                  <a:lnTo>
                    <a:pt x="1767" y="357"/>
                  </a:lnTo>
                  <a:lnTo>
                    <a:pt x="1786" y="389"/>
                  </a:lnTo>
                  <a:lnTo>
                    <a:pt x="1808" y="419"/>
                  </a:lnTo>
                  <a:lnTo>
                    <a:pt x="1834" y="445"/>
                  </a:lnTo>
                  <a:lnTo>
                    <a:pt x="1863" y="467"/>
                  </a:lnTo>
                  <a:lnTo>
                    <a:pt x="1896" y="486"/>
                  </a:lnTo>
                  <a:lnTo>
                    <a:pt x="1931" y="499"/>
                  </a:lnTo>
                  <a:lnTo>
                    <a:pt x="1968" y="508"/>
                  </a:lnTo>
                  <a:lnTo>
                    <a:pt x="2007" y="510"/>
                  </a:lnTo>
                  <a:lnTo>
                    <a:pt x="2046" y="508"/>
                  </a:lnTo>
                  <a:lnTo>
                    <a:pt x="2084" y="499"/>
                  </a:lnTo>
                  <a:lnTo>
                    <a:pt x="2120" y="486"/>
                  </a:lnTo>
                  <a:lnTo>
                    <a:pt x="2151" y="467"/>
                  </a:lnTo>
                  <a:lnTo>
                    <a:pt x="2181" y="445"/>
                  </a:lnTo>
                  <a:lnTo>
                    <a:pt x="2207" y="419"/>
                  </a:lnTo>
                  <a:lnTo>
                    <a:pt x="2229" y="389"/>
                  </a:lnTo>
                  <a:lnTo>
                    <a:pt x="2247" y="357"/>
                  </a:lnTo>
                  <a:lnTo>
                    <a:pt x="2261" y="322"/>
                  </a:lnTo>
                  <a:lnTo>
                    <a:pt x="2269" y="284"/>
                  </a:lnTo>
                  <a:lnTo>
                    <a:pt x="2272" y="245"/>
                  </a:lnTo>
                  <a:lnTo>
                    <a:pt x="2272" y="0"/>
                  </a:lnTo>
                  <a:lnTo>
                    <a:pt x="2487" y="0"/>
                  </a:lnTo>
                  <a:lnTo>
                    <a:pt x="2487" y="245"/>
                  </a:lnTo>
                  <a:lnTo>
                    <a:pt x="2490" y="284"/>
                  </a:lnTo>
                  <a:lnTo>
                    <a:pt x="2499" y="322"/>
                  </a:lnTo>
                  <a:lnTo>
                    <a:pt x="2512" y="357"/>
                  </a:lnTo>
                  <a:lnTo>
                    <a:pt x="2530" y="389"/>
                  </a:lnTo>
                  <a:lnTo>
                    <a:pt x="2552" y="419"/>
                  </a:lnTo>
                  <a:lnTo>
                    <a:pt x="2578" y="445"/>
                  </a:lnTo>
                  <a:lnTo>
                    <a:pt x="2608" y="467"/>
                  </a:lnTo>
                  <a:lnTo>
                    <a:pt x="2640" y="486"/>
                  </a:lnTo>
                  <a:lnTo>
                    <a:pt x="2675" y="499"/>
                  </a:lnTo>
                  <a:lnTo>
                    <a:pt x="2713" y="508"/>
                  </a:lnTo>
                  <a:lnTo>
                    <a:pt x="2752" y="510"/>
                  </a:lnTo>
                  <a:lnTo>
                    <a:pt x="2791" y="508"/>
                  </a:lnTo>
                  <a:lnTo>
                    <a:pt x="2829" y="499"/>
                  </a:lnTo>
                  <a:lnTo>
                    <a:pt x="2863" y="486"/>
                  </a:lnTo>
                  <a:lnTo>
                    <a:pt x="2896" y="467"/>
                  </a:lnTo>
                  <a:lnTo>
                    <a:pt x="2926" y="445"/>
                  </a:lnTo>
                  <a:lnTo>
                    <a:pt x="2951" y="419"/>
                  </a:lnTo>
                  <a:lnTo>
                    <a:pt x="2974" y="389"/>
                  </a:lnTo>
                  <a:lnTo>
                    <a:pt x="2992" y="357"/>
                  </a:lnTo>
                  <a:lnTo>
                    <a:pt x="3005" y="322"/>
                  </a:lnTo>
                  <a:lnTo>
                    <a:pt x="3013" y="284"/>
                  </a:lnTo>
                  <a:lnTo>
                    <a:pt x="3017" y="245"/>
                  </a:lnTo>
                  <a:lnTo>
                    <a:pt x="3017" y="0"/>
                  </a:lnTo>
                  <a:lnTo>
                    <a:pt x="3272" y="0"/>
                  </a:lnTo>
                  <a:lnTo>
                    <a:pt x="3272" y="708"/>
                  </a:lnTo>
                  <a:lnTo>
                    <a:pt x="0" y="70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863">
              <a:extLst>
                <a:ext uri="{FF2B5EF4-FFF2-40B4-BE49-F238E27FC236}">
                  <a16:creationId xmlns:a16="http://schemas.microsoft.com/office/drawing/2014/main" id="{B8C44A74-714D-57D2-A8DA-933C40C59911}"/>
                </a:ext>
              </a:extLst>
            </p:cNvPr>
            <p:cNvSpPr>
              <a:spLocks noEditPoints="1"/>
            </p:cNvSpPr>
            <p:nvPr/>
          </p:nvSpPr>
          <p:spPr bwMode="auto">
            <a:xfrm>
              <a:off x="2130425" y="6434138"/>
              <a:ext cx="371475" cy="241300"/>
            </a:xfrm>
            <a:custGeom>
              <a:avLst/>
              <a:gdLst>
                <a:gd name="T0" fmla="*/ 1093 w 3272"/>
                <a:gd name="T1" fmla="*/ 1408 h 2137"/>
                <a:gd name="T2" fmla="*/ 1093 w 3272"/>
                <a:gd name="T3" fmla="*/ 1750 h 2137"/>
                <a:gd name="T4" fmla="*/ 1502 w 3272"/>
                <a:gd name="T5" fmla="*/ 1750 h 2137"/>
                <a:gd name="T6" fmla="*/ 1502 w 3272"/>
                <a:gd name="T7" fmla="*/ 1408 h 2137"/>
                <a:gd name="T8" fmla="*/ 1093 w 3272"/>
                <a:gd name="T9" fmla="*/ 1408 h 2137"/>
                <a:gd name="T10" fmla="*/ 409 w 3272"/>
                <a:gd name="T11" fmla="*/ 1408 h 2137"/>
                <a:gd name="T12" fmla="*/ 409 w 3272"/>
                <a:gd name="T13" fmla="*/ 1750 h 2137"/>
                <a:gd name="T14" fmla="*/ 817 w 3272"/>
                <a:gd name="T15" fmla="*/ 1750 h 2137"/>
                <a:gd name="T16" fmla="*/ 817 w 3272"/>
                <a:gd name="T17" fmla="*/ 1408 h 2137"/>
                <a:gd name="T18" fmla="*/ 409 w 3272"/>
                <a:gd name="T19" fmla="*/ 1408 h 2137"/>
                <a:gd name="T20" fmla="*/ 2458 w 3272"/>
                <a:gd name="T21" fmla="*/ 826 h 2137"/>
                <a:gd name="T22" fmla="*/ 2458 w 3272"/>
                <a:gd name="T23" fmla="*/ 1166 h 2137"/>
                <a:gd name="T24" fmla="*/ 2866 w 3272"/>
                <a:gd name="T25" fmla="*/ 1166 h 2137"/>
                <a:gd name="T26" fmla="*/ 2866 w 3272"/>
                <a:gd name="T27" fmla="*/ 826 h 2137"/>
                <a:gd name="T28" fmla="*/ 2458 w 3272"/>
                <a:gd name="T29" fmla="*/ 826 h 2137"/>
                <a:gd name="T30" fmla="*/ 1776 w 3272"/>
                <a:gd name="T31" fmla="*/ 826 h 2137"/>
                <a:gd name="T32" fmla="*/ 1776 w 3272"/>
                <a:gd name="T33" fmla="*/ 1166 h 2137"/>
                <a:gd name="T34" fmla="*/ 2184 w 3272"/>
                <a:gd name="T35" fmla="*/ 1166 h 2137"/>
                <a:gd name="T36" fmla="*/ 2184 w 3272"/>
                <a:gd name="T37" fmla="*/ 826 h 2137"/>
                <a:gd name="T38" fmla="*/ 1776 w 3272"/>
                <a:gd name="T39" fmla="*/ 826 h 2137"/>
                <a:gd name="T40" fmla="*/ 1093 w 3272"/>
                <a:gd name="T41" fmla="*/ 826 h 2137"/>
                <a:gd name="T42" fmla="*/ 1093 w 3272"/>
                <a:gd name="T43" fmla="*/ 1166 h 2137"/>
                <a:gd name="T44" fmla="*/ 1502 w 3272"/>
                <a:gd name="T45" fmla="*/ 1166 h 2137"/>
                <a:gd name="T46" fmla="*/ 1502 w 3272"/>
                <a:gd name="T47" fmla="*/ 826 h 2137"/>
                <a:gd name="T48" fmla="*/ 1093 w 3272"/>
                <a:gd name="T49" fmla="*/ 826 h 2137"/>
                <a:gd name="T50" fmla="*/ 409 w 3272"/>
                <a:gd name="T51" fmla="*/ 826 h 2137"/>
                <a:gd name="T52" fmla="*/ 409 w 3272"/>
                <a:gd name="T53" fmla="*/ 1166 h 2137"/>
                <a:gd name="T54" fmla="*/ 817 w 3272"/>
                <a:gd name="T55" fmla="*/ 1166 h 2137"/>
                <a:gd name="T56" fmla="*/ 817 w 3272"/>
                <a:gd name="T57" fmla="*/ 826 h 2137"/>
                <a:gd name="T58" fmla="*/ 409 w 3272"/>
                <a:gd name="T59" fmla="*/ 826 h 2137"/>
                <a:gd name="T60" fmla="*/ 2458 w 3272"/>
                <a:gd name="T61" fmla="*/ 242 h 2137"/>
                <a:gd name="T62" fmla="*/ 2458 w 3272"/>
                <a:gd name="T63" fmla="*/ 584 h 2137"/>
                <a:gd name="T64" fmla="*/ 2866 w 3272"/>
                <a:gd name="T65" fmla="*/ 584 h 2137"/>
                <a:gd name="T66" fmla="*/ 2866 w 3272"/>
                <a:gd name="T67" fmla="*/ 242 h 2137"/>
                <a:gd name="T68" fmla="*/ 2458 w 3272"/>
                <a:gd name="T69" fmla="*/ 242 h 2137"/>
                <a:gd name="T70" fmla="*/ 1776 w 3272"/>
                <a:gd name="T71" fmla="*/ 242 h 2137"/>
                <a:gd name="T72" fmla="*/ 1776 w 3272"/>
                <a:gd name="T73" fmla="*/ 584 h 2137"/>
                <a:gd name="T74" fmla="*/ 2184 w 3272"/>
                <a:gd name="T75" fmla="*/ 584 h 2137"/>
                <a:gd name="T76" fmla="*/ 2184 w 3272"/>
                <a:gd name="T77" fmla="*/ 242 h 2137"/>
                <a:gd name="T78" fmla="*/ 1776 w 3272"/>
                <a:gd name="T79" fmla="*/ 242 h 2137"/>
                <a:gd name="T80" fmla="*/ 0 w 3272"/>
                <a:gd name="T81" fmla="*/ 0 h 2137"/>
                <a:gd name="T82" fmla="*/ 3272 w 3272"/>
                <a:gd name="T83" fmla="*/ 0 h 2137"/>
                <a:gd name="T84" fmla="*/ 3272 w 3272"/>
                <a:gd name="T85" fmla="*/ 2137 h 2137"/>
                <a:gd name="T86" fmla="*/ 0 w 3272"/>
                <a:gd name="T87" fmla="*/ 2137 h 2137"/>
                <a:gd name="T88" fmla="*/ 0 w 3272"/>
                <a:gd name="T89" fmla="*/ 0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72" h="2137">
                  <a:moveTo>
                    <a:pt x="1093" y="1408"/>
                  </a:moveTo>
                  <a:lnTo>
                    <a:pt x="1093" y="1750"/>
                  </a:lnTo>
                  <a:lnTo>
                    <a:pt x="1502" y="1750"/>
                  </a:lnTo>
                  <a:lnTo>
                    <a:pt x="1502" y="1408"/>
                  </a:lnTo>
                  <a:lnTo>
                    <a:pt x="1093" y="1408"/>
                  </a:lnTo>
                  <a:close/>
                  <a:moveTo>
                    <a:pt x="409" y="1408"/>
                  </a:moveTo>
                  <a:lnTo>
                    <a:pt x="409" y="1750"/>
                  </a:lnTo>
                  <a:lnTo>
                    <a:pt x="817" y="1750"/>
                  </a:lnTo>
                  <a:lnTo>
                    <a:pt x="817" y="1408"/>
                  </a:lnTo>
                  <a:lnTo>
                    <a:pt x="409" y="1408"/>
                  </a:lnTo>
                  <a:close/>
                  <a:moveTo>
                    <a:pt x="2458" y="826"/>
                  </a:moveTo>
                  <a:lnTo>
                    <a:pt x="2458" y="1166"/>
                  </a:lnTo>
                  <a:lnTo>
                    <a:pt x="2866" y="1166"/>
                  </a:lnTo>
                  <a:lnTo>
                    <a:pt x="2866" y="826"/>
                  </a:lnTo>
                  <a:lnTo>
                    <a:pt x="2458" y="826"/>
                  </a:lnTo>
                  <a:close/>
                  <a:moveTo>
                    <a:pt x="1776" y="826"/>
                  </a:moveTo>
                  <a:lnTo>
                    <a:pt x="1776" y="1166"/>
                  </a:lnTo>
                  <a:lnTo>
                    <a:pt x="2184" y="1166"/>
                  </a:lnTo>
                  <a:lnTo>
                    <a:pt x="2184" y="826"/>
                  </a:lnTo>
                  <a:lnTo>
                    <a:pt x="1776" y="826"/>
                  </a:lnTo>
                  <a:close/>
                  <a:moveTo>
                    <a:pt x="1093" y="826"/>
                  </a:moveTo>
                  <a:lnTo>
                    <a:pt x="1093" y="1166"/>
                  </a:lnTo>
                  <a:lnTo>
                    <a:pt x="1502" y="1166"/>
                  </a:lnTo>
                  <a:lnTo>
                    <a:pt x="1502" y="826"/>
                  </a:lnTo>
                  <a:lnTo>
                    <a:pt x="1093" y="826"/>
                  </a:lnTo>
                  <a:close/>
                  <a:moveTo>
                    <a:pt x="409" y="826"/>
                  </a:moveTo>
                  <a:lnTo>
                    <a:pt x="409" y="1166"/>
                  </a:lnTo>
                  <a:lnTo>
                    <a:pt x="817" y="1166"/>
                  </a:lnTo>
                  <a:lnTo>
                    <a:pt x="817" y="826"/>
                  </a:lnTo>
                  <a:lnTo>
                    <a:pt x="409" y="826"/>
                  </a:lnTo>
                  <a:close/>
                  <a:moveTo>
                    <a:pt x="2458" y="242"/>
                  </a:moveTo>
                  <a:lnTo>
                    <a:pt x="2458" y="584"/>
                  </a:lnTo>
                  <a:lnTo>
                    <a:pt x="2866" y="584"/>
                  </a:lnTo>
                  <a:lnTo>
                    <a:pt x="2866" y="242"/>
                  </a:lnTo>
                  <a:lnTo>
                    <a:pt x="2458" y="242"/>
                  </a:lnTo>
                  <a:close/>
                  <a:moveTo>
                    <a:pt x="1776" y="242"/>
                  </a:moveTo>
                  <a:lnTo>
                    <a:pt x="1776" y="584"/>
                  </a:lnTo>
                  <a:lnTo>
                    <a:pt x="2184" y="584"/>
                  </a:lnTo>
                  <a:lnTo>
                    <a:pt x="2184" y="242"/>
                  </a:lnTo>
                  <a:lnTo>
                    <a:pt x="1776" y="242"/>
                  </a:lnTo>
                  <a:close/>
                  <a:moveTo>
                    <a:pt x="0" y="0"/>
                  </a:moveTo>
                  <a:lnTo>
                    <a:pt x="3272" y="0"/>
                  </a:lnTo>
                  <a:lnTo>
                    <a:pt x="3272" y="2137"/>
                  </a:lnTo>
                  <a:lnTo>
                    <a:pt x="0" y="2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247E1025-711B-1220-2117-BD6E05EE6FC6}"/>
              </a:ext>
            </a:extLst>
          </p:cNvPr>
          <p:cNvGrpSpPr>
            <a:grpSpLocks noChangeAspect="1"/>
          </p:cNvGrpSpPr>
          <p:nvPr/>
        </p:nvGrpSpPr>
        <p:grpSpPr>
          <a:xfrm>
            <a:off x="735383" y="1872260"/>
            <a:ext cx="434695" cy="502920"/>
            <a:chOff x="4957763" y="6189663"/>
            <a:chExt cx="354013" cy="409575"/>
          </a:xfrm>
          <a:solidFill>
            <a:schemeClr val="accent1"/>
          </a:solidFill>
        </p:grpSpPr>
        <p:sp>
          <p:nvSpPr>
            <p:cNvPr id="43" name="Freeform 14">
              <a:extLst>
                <a:ext uri="{FF2B5EF4-FFF2-40B4-BE49-F238E27FC236}">
                  <a16:creationId xmlns:a16="http://schemas.microsoft.com/office/drawing/2014/main" id="{4552E306-E5AB-D0E5-9DB6-D574BF146164}"/>
                </a:ext>
              </a:extLst>
            </p:cNvPr>
            <p:cNvSpPr>
              <a:spLocks/>
            </p:cNvSpPr>
            <p:nvPr/>
          </p:nvSpPr>
          <p:spPr bwMode="auto">
            <a:xfrm>
              <a:off x="4957763" y="6189663"/>
              <a:ext cx="309563" cy="377825"/>
            </a:xfrm>
            <a:custGeom>
              <a:avLst/>
              <a:gdLst>
                <a:gd name="T0" fmla="*/ 124 w 196"/>
                <a:gd name="T1" fmla="*/ 232 h 240"/>
                <a:gd name="T2" fmla="*/ 12 w 196"/>
                <a:gd name="T3" fmla="*/ 232 h 240"/>
                <a:gd name="T4" fmla="*/ 8 w 196"/>
                <a:gd name="T5" fmla="*/ 225 h 240"/>
                <a:gd name="T6" fmla="*/ 8 w 196"/>
                <a:gd name="T7" fmla="*/ 14 h 240"/>
                <a:gd name="T8" fmla="*/ 14 w 196"/>
                <a:gd name="T9" fmla="*/ 8 h 240"/>
                <a:gd name="T10" fmla="*/ 183 w 196"/>
                <a:gd name="T11" fmla="*/ 8 h 240"/>
                <a:gd name="T12" fmla="*/ 188 w 196"/>
                <a:gd name="T13" fmla="*/ 12 h 240"/>
                <a:gd name="T14" fmla="*/ 188 w 196"/>
                <a:gd name="T15" fmla="*/ 160 h 240"/>
                <a:gd name="T16" fmla="*/ 192 w 196"/>
                <a:gd name="T17" fmla="*/ 164 h 240"/>
                <a:gd name="T18" fmla="*/ 196 w 196"/>
                <a:gd name="T19" fmla="*/ 160 h 240"/>
                <a:gd name="T20" fmla="*/ 196 w 196"/>
                <a:gd name="T21" fmla="*/ 12 h 240"/>
                <a:gd name="T22" fmla="*/ 183 w 196"/>
                <a:gd name="T23" fmla="*/ 0 h 240"/>
                <a:gd name="T24" fmla="*/ 14 w 196"/>
                <a:gd name="T25" fmla="*/ 0 h 240"/>
                <a:gd name="T26" fmla="*/ 0 w 196"/>
                <a:gd name="T27" fmla="*/ 14 h 240"/>
                <a:gd name="T28" fmla="*/ 0 w 196"/>
                <a:gd name="T29" fmla="*/ 225 h 240"/>
                <a:gd name="T30" fmla="*/ 12 w 196"/>
                <a:gd name="T31" fmla="*/ 240 h 240"/>
                <a:gd name="T32" fmla="*/ 124 w 196"/>
                <a:gd name="T33" fmla="*/ 240 h 240"/>
                <a:gd name="T34" fmla="*/ 128 w 196"/>
                <a:gd name="T35" fmla="*/ 236 h 240"/>
                <a:gd name="T36" fmla="*/ 124 w 196"/>
                <a:gd name="T37"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240">
                  <a:moveTo>
                    <a:pt x="124" y="232"/>
                  </a:moveTo>
                  <a:cubicBezTo>
                    <a:pt x="12" y="232"/>
                    <a:pt x="12" y="232"/>
                    <a:pt x="12" y="232"/>
                  </a:cubicBezTo>
                  <a:cubicBezTo>
                    <a:pt x="8" y="232"/>
                    <a:pt x="8" y="226"/>
                    <a:pt x="8" y="225"/>
                  </a:cubicBezTo>
                  <a:cubicBezTo>
                    <a:pt x="8" y="14"/>
                    <a:pt x="8" y="14"/>
                    <a:pt x="8" y="14"/>
                  </a:cubicBezTo>
                  <a:cubicBezTo>
                    <a:pt x="8" y="10"/>
                    <a:pt x="11" y="8"/>
                    <a:pt x="14" y="8"/>
                  </a:cubicBezTo>
                  <a:cubicBezTo>
                    <a:pt x="183" y="8"/>
                    <a:pt x="183" y="8"/>
                    <a:pt x="183" y="8"/>
                  </a:cubicBezTo>
                  <a:cubicBezTo>
                    <a:pt x="188" y="8"/>
                    <a:pt x="188" y="11"/>
                    <a:pt x="188" y="12"/>
                  </a:cubicBezTo>
                  <a:cubicBezTo>
                    <a:pt x="188" y="160"/>
                    <a:pt x="188" y="160"/>
                    <a:pt x="188" y="160"/>
                  </a:cubicBezTo>
                  <a:cubicBezTo>
                    <a:pt x="188" y="162"/>
                    <a:pt x="190" y="164"/>
                    <a:pt x="192" y="164"/>
                  </a:cubicBezTo>
                  <a:cubicBezTo>
                    <a:pt x="194" y="164"/>
                    <a:pt x="196" y="162"/>
                    <a:pt x="196" y="160"/>
                  </a:cubicBezTo>
                  <a:cubicBezTo>
                    <a:pt x="196" y="12"/>
                    <a:pt x="196" y="12"/>
                    <a:pt x="196" y="12"/>
                  </a:cubicBezTo>
                  <a:cubicBezTo>
                    <a:pt x="196" y="5"/>
                    <a:pt x="191" y="0"/>
                    <a:pt x="183" y="0"/>
                  </a:cubicBezTo>
                  <a:cubicBezTo>
                    <a:pt x="14" y="0"/>
                    <a:pt x="14" y="0"/>
                    <a:pt x="14" y="0"/>
                  </a:cubicBezTo>
                  <a:cubicBezTo>
                    <a:pt x="6" y="0"/>
                    <a:pt x="0" y="6"/>
                    <a:pt x="0" y="14"/>
                  </a:cubicBezTo>
                  <a:cubicBezTo>
                    <a:pt x="0" y="225"/>
                    <a:pt x="0" y="225"/>
                    <a:pt x="0" y="225"/>
                  </a:cubicBezTo>
                  <a:cubicBezTo>
                    <a:pt x="0" y="234"/>
                    <a:pt x="5" y="240"/>
                    <a:pt x="12" y="240"/>
                  </a:cubicBezTo>
                  <a:cubicBezTo>
                    <a:pt x="124" y="240"/>
                    <a:pt x="124" y="240"/>
                    <a:pt x="124" y="240"/>
                  </a:cubicBezTo>
                  <a:cubicBezTo>
                    <a:pt x="126" y="240"/>
                    <a:pt x="128" y="238"/>
                    <a:pt x="128" y="236"/>
                  </a:cubicBezTo>
                  <a:cubicBezTo>
                    <a:pt x="128" y="234"/>
                    <a:pt x="126" y="232"/>
                    <a:pt x="124" y="232"/>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5">
              <a:extLst>
                <a:ext uri="{FF2B5EF4-FFF2-40B4-BE49-F238E27FC236}">
                  <a16:creationId xmlns:a16="http://schemas.microsoft.com/office/drawing/2014/main" id="{04B7AEF9-8010-9D91-451B-12114B811D7F}"/>
                </a:ext>
              </a:extLst>
            </p:cNvPr>
            <p:cNvSpPr>
              <a:spLocks/>
            </p:cNvSpPr>
            <p:nvPr/>
          </p:nvSpPr>
          <p:spPr bwMode="auto">
            <a:xfrm>
              <a:off x="5014913" y="6334125"/>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F704B985-FBDA-2342-BAA2-4C178A823D95}"/>
                </a:ext>
              </a:extLst>
            </p:cNvPr>
            <p:cNvSpPr>
              <a:spLocks/>
            </p:cNvSpPr>
            <p:nvPr/>
          </p:nvSpPr>
          <p:spPr bwMode="auto">
            <a:xfrm>
              <a:off x="5014913" y="6410325"/>
              <a:ext cx="195263" cy="12700"/>
            </a:xfrm>
            <a:custGeom>
              <a:avLst/>
              <a:gdLst>
                <a:gd name="T0" fmla="*/ 124 w 124"/>
                <a:gd name="T1" fmla="*/ 4 h 8"/>
                <a:gd name="T2" fmla="*/ 120 w 124"/>
                <a:gd name="T3" fmla="*/ 0 h 8"/>
                <a:gd name="T4" fmla="*/ 4 w 124"/>
                <a:gd name="T5" fmla="*/ 0 h 8"/>
                <a:gd name="T6" fmla="*/ 0 w 124"/>
                <a:gd name="T7" fmla="*/ 4 h 8"/>
                <a:gd name="T8" fmla="*/ 4 w 124"/>
                <a:gd name="T9" fmla="*/ 8 h 8"/>
                <a:gd name="T10" fmla="*/ 120 w 124"/>
                <a:gd name="T11" fmla="*/ 8 h 8"/>
                <a:gd name="T12" fmla="*/ 124 w 12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4" y="4"/>
                  </a:moveTo>
                  <a:cubicBezTo>
                    <a:pt x="124" y="2"/>
                    <a:pt x="122" y="0"/>
                    <a:pt x="120" y="0"/>
                  </a:cubicBez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
              <a:extLst>
                <a:ext uri="{FF2B5EF4-FFF2-40B4-BE49-F238E27FC236}">
                  <a16:creationId xmlns:a16="http://schemas.microsoft.com/office/drawing/2014/main" id="{81252AB8-0DEE-DB18-324E-BDBBEBEB13E0}"/>
                </a:ext>
              </a:extLst>
            </p:cNvPr>
            <p:cNvSpPr>
              <a:spLocks/>
            </p:cNvSpPr>
            <p:nvPr/>
          </p:nvSpPr>
          <p:spPr bwMode="auto">
            <a:xfrm>
              <a:off x="5014913" y="6480175"/>
              <a:ext cx="107950" cy="12700"/>
            </a:xfrm>
            <a:custGeom>
              <a:avLst/>
              <a:gdLst>
                <a:gd name="T0" fmla="*/ 4 w 68"/>
                <a:gd name="T1" fmla="*/ 0 h 8"/>
                <a:gd name="T2" fmla="*/ 0 w 68"/>
                <a:gd name="T3" fmla="*/ 4 h 8"/>
                <a:gd name="T4" fmla="*/ 4 w 68"/>
                <a:gd name="T5" fmla="*/ 8 h 8"/>
                <a:gd name="T6" fmla="*/ 64 w 68"/>
                <a:gd name="T7" fmla="*/ 8 h 8"/>
                <a:gd name="T8" fmla="*/ 68 w 68"/>
                <a:gd name="T9" fmla="*/ 4 h 8"/>
                <a:gd name="T10" fmla="*/ 64 w 68"/>
                <a:gd name="T11" fmla="*/ 0 h 8"/>
                <a:gd name="T12" fmla="*/ 4 w 6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8" h="8">
                  <a:moveTo>
                    <a:pt x="4" y="0"/>
                  </a:move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lnTo>
                    <a:pt x="4" y="0"/>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8">
              <a:extLst>
                <a:ext uri="{FF2B5EF4-FFF2-40B4-BE49-F238E27FC236}">
                  <a16:creationId xmlns:a16="http://schemas.microsoft.com/office/drawing/2014/main" id="{DFBFD1AF-6C92-4083-2FD2-24E88C8DC511}"/>
                </a:ext>
              </a:extLst>
            </p:cNvPr>
            <p:cNvSpPr>
              <a:spLocks/>
            </p:cNvSpPr>
            <p:nvPr/>
          </p:nvSpPr>
          <p:spPr bwMode="auto">
            <a:xfrm>
              <a:off x="5014913" y="6265863"/>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9">
              <a:extLst>
                <a:ext uri="{FF2B5EF4-FFF2-40B4-BE49-F238E27FC236}">
                  <a16:creationId xmlns:a16="http://schemas.microsoft.com/office/drawing/2014/main" id="{675C21F7-AA68-645A-C8B6-A5FA7863AF3A}"/>
                </a:ext>
              </a:extLst>
            </p:cNvPr>
            <p:cNvSpPr>
              <a:spLocks noEditPoints="1"/>
            </p:cNvSpPr>
            <p:nvPr/>
          </p:nvSpPr>
          <p:spPr bwMode="auto">
            <a:xfrm>
              <a:off x="5170488" y="6459538"/>
              <a:ext cx="141288" cy="139700"/>
            </a:xfrm>
            <a:custGeom>
              <a:avLst/>
              <a:gdLst>
                <a:gd name="T0" fmla="*/ 62 w 89"/>
                <a:gd name="T1" fmla="*/ 56 h 89"/>
                <a:gd name="T2" fmla="*/ 60 w 89"/>
                <a:gd name="T3" fmla="*/ 55 h 89"/>
                <a:gd name="T4" fmla="*/ 68 w 89"/>
                <a:gd name="T5" fmla="*/ 34 h 89"/>
                <a:gd name="T6" fmla="*/ 58 w 89"/>
                <a:gd name="T7" fmla="*/ 10 h 89"/>
                <a:gd name="T8" fmla="*/ 34 w 89"/>
                <a:gd name="T9" fmla="*/ 0 h 89"/>
                <a:gd name="T10" fmla="*/ 10 w 89"/>
                <a:gd name="T11" fmla="*/ 10 h 89"/>
                <a:gd name="T12" fmla="*/ 0 w 89"/>
                <a:gd name="T13" fmla="*/ 34 h 89"/>
                <a:gd name="T14" fmla="*/ 34 w 89"/>
                <a:gd name="T15" fmla="*/ 68 h 89"/>
                <a:gd name="T16" fmla="*/ 34 w 89"/>
                <a:gd name="T17" fmla="*/ 68 h 89"/>
                <a:gd name="T18" fmla="*/ 55 w 89"/>
                <a:gd name="T19" fmla="*/ 60 h 89"/>
                <a:gd name="T20" fmla="*/ 56 w 89"/>
                <a:gd name="T21" fmla="*/ 62 h 89"/>
                <a:gd name="T22" fmla="*/ 82 w 89"/>
                <a:gd name="T23" fmla="*/ 88 h 89"/>
                <a:gd name="T24" fmla="*/ 85 w 89"/>
                <a:gd name="T25" fmla="*/ 89 h 89"/>
                <a:gd name="T26" fmla="*/ 88 w 89"/>
                <a:gd name="T27" fmla="*/ 88 h 89"/>
                <a:gd name="T28" fmla="*/ 88 w 89"/>
                <a:gd name="T29" fmla="*/ 82 h 89"/>
                <a:gd name="T30" fmla="*/ 62 w 89"/>
                <a:gd name="T31" fmla="*/ 56 h 89"/>
                <a:gd name="T32" fmla="*/ 34 w 89"/>
                <a:gd name="T33" fmla="*/ 60 h 89"/>
                <a:gd name="T34" fmla="*/ 8 w 89"/>
                <a:gd name="T35" fmla="*/ 34 h 89"/>
                <a:gd name="T36" fmla="*/ 15 w 89"/>
                <a:gd name="T37" fmla="*/ 15 h 89"/>
                <a:gd name="T38" fmla="*/ 34 w 89"/>
                <a:gd name="T39" fmla="*/ 8 h 89"/>
                <a:gd name="T40" fmla="*/ 52 w 89"/>
                <a:gd name="T41" fmla="*/ 15 h 89"/>
                <a:gd name="T42" fmla="*/ 60 w 89"/>
                <a:gd name="T43" fmla="*/ 34 h 89"/>
                <a:gd name="T44" fmla="*/ 52 w 89"/>
                <a:gd name="T45" fmla="*/ 52 h 89"/>
                <a:gd name="T46" fmla="*/ 34 w 89"/>
                <a:gd name="T47"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89">
                  <a:moveTo>
                    <a:pt x="62" y="56"/>
                  </a:moveTo>
                  <a:cubicBezTo>
                    <a:pt x="61" y="56"/>
                    <a:pt x="61" y="55"/>
                    <a:pt x="60" y="55"/>
                  </a:cubicBezTo>
                  <a:cubicBezTo>
                    <a:pt x="65" y="49"/>
                    <a:pt x="68" y="42"/>
                    <a:pt x="68" y="34"/>
                  </a:cubicBezTo>
                  <a:cubicBezTo>
                    <a:pt x="68" y="25"/>
                    <a:pt x="64" y="16"/>
                    <a:pt x="58" y="10"/>
                  </a:cubicBezTo>
                  <a:cubicBezTo>
                    <a:pt x="51" y="3"/>
                    <a:pt x="43" y="0"/>
                    <a:pt x="34" y="0"/>
                  </a:cubicBezTo>
                  <a:cubicBezTo>
                    <a:pt x="25" y="0"/>
                    <a:pt x="16" y="3"/>
                    <a:pt x="10" y="10"/>
                  </a:cubicBezTo>
                  <a:cubicBezTo>
                    <a:pt x="3" y="16"/>
                    <a:pt x="0" y="25"/>
                    <a:pt x="0" y="34"/>
                  </a:cubicBezTo>
                  <a:cubicBezTo>
                    <a:pt x="0" y="53"/>
                    <a:pt x="15" y="68"/>
                    <a:pt x="34" y="68"/>
                  </a:cubicBezTo>
                  <a:cubicBezTo>
                    <a:pt x="34" y="68"/>
                    <a:pt x="34" y="68"/>
                    <a:pt x="34" y="68"/>
                  </a:cubicBezTo>
                  <a:cubicBezTo>
                    <a:pt x="42" y="68"/>
                    <a:pt x="49" y="65"/>
                    <a:pt x="55" y="60"/>
                  </a:cubicBezTo>
                  <a:cubicBezTo>
                    <a:pt x="55" y="61"/>
                    <a:pt x="56" y="61"/>
                    <a:pt x="56" y="62"/>
                  </a:cubicBezTo>
                  <a:cubicBezTo>
                    <a:pt x="82" y="88"/>
                    <a:pt x="82" y="88"/>
                    <a:pt x="82" y="88"/>
                  </a:cubicBezTo>
                  <a:cubicBezTo>
                    <a:pt x="83" y="89"/>
                    <a:pt x="84" y="89"/>
                    <a:pt x="85" y="89"/>
                  </a:cubicBezTo>
                  <a:cubicBezTo>
                    <a:pt x="86" y="89"/>
                    <a:pt x="87" y="89"/>
                    <a:pt x="88" y="88"/>
                  </a:cubicBezTo>
                  <a:cubicBezTo>
                    <a:pt x="89" y="86"/>
                    <a:pt x="89" y="84"/>
                    <a:pt x="88" y="82"/>
                  </a:cubicBezTo>
                  <a:lnTo>
                    <a:pt x="62" y="56"/>
                  </a:lnTo>
                  <a:close/>
                  <a:moveTo>
                    <a:pt x="34" y="60"/>
                  </a:moveTo>
                  <a:cubicBezTo>
                    <a:pt x="19" y="60"/>
                    <a:pt x="8" y="48"/>
                    <a:pt x="8" y="34"/>
                  </a:cubicBezTo>
                  <a:cubicBezTo>
                    <a:pt x="8" y="27"/>
                    <a:pt x="10" y="20"/>
                    <a:pt x="15" y="15"/>
                  </a:cubicBezTo>
                  <a:cubicBezTo>
                    <a:pt x="20" y="10"/>
                    <a:pt x="27" y="8"/>
                    <a:pt x="34" y="8"/>
                  </a:cubicBezTo>
                  <a:cubicBezTo>
                    <a:pt x="41" y="8"/>
                    <a:pt x="47" y="10"/>
                    <a:pt x="52" y="15"/>
                  </a:cubicBezTo>
                  <a:cubicBezTo>
                    <a:pt x="57" y="20"/>
                    <a:pt x="60" y="27"/>
                    <a:pt x="60" y="34"/>
                  </a:cubicBezTo>
                  <a:cubicBezTo>
                    <a:pt x="60" y="41"/>
                    <a:pt x="57" y="47"/>
                    <a:pt x="52" y="52"/>
                  </a:cubicBezTo>
                  <a:cubicBezTo>
                    <a:pt x="47" y="57"/>
                    <a:pt x="41" y="60"/>
                    <a:pt x="34" y="6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 name="Picture 2">
            <a:extLst>
              <a:ext uri="{FF2B5EF4-FFF2-40B4-BE49-F238E27FC236}">
                <a16:creationId xmlns:a16="http://schemas.microsoft.com/office/drawing/2014/main" id="{4B6D1742-CEF5-6968-0514-17BC10F68A52}"/>
              </a:ext>
            </a:extLst>
          </p:cNvPr>
          <p:cNvPicPr>
            <a:picLocks noChangeAspect="1"/>
          </p:cNvPicPr>
          <p:nvPr/>
        </p:nvPicPr>
        <p:blipFill>
          <a:blip r:embed="rId3"/>
          <a:stretch>
            <a:fillRect/>
          </a:stretch>
        </p:blipFill>
        <p:spPr>
          <a:xfrm>
            <a:off x="6248799" y="2226107"/>
            <a:ext cx="5786780" cy="2364172"/>
          </a:xfrm>
          <a:prstGeom prst="rect">
            <a:avLst/>
          </a:prstGeom>
        </p:spPr>
      </p:pic>
    </p:spTree>
    <p:extLst>
      <p:ext uri="{BB962C8B-B14F-4D97-AF65-F5344CB8AC3E}">
        <p14:creationId xmlns:p14="http://schemas.microsoft.com/office/powerpoint/2010/main" val="271233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7"/>
                                        </p:tgtEl>
                                        <p:attrNameLst>
                                          <p:attrName>style.visibility</p:attrName>
                                        </p:attrNameLst>
                                      </p:cBhvr>
                                      <p:to>
                                        <p:strVal val="visible"/>
                                      </p:to>
                                    </p:set>
                                    <p:anim calcmode="lin" valueType="num">
                                      <p:cBhvr>
                                        <p:cTn id="11" dur="500" fill="hold"/>
                                        <p:tgtEl>
                                          <p:spTgt spid="77"/>
                                        </p:tgtEl>
                                        <p:attrNameLst>
                                          <p:attrName>ppt_w</p:attrName>
                                        </p:attrNameLst>
                                      </p:cBhvr>
                                      <p:tavLst>
                                        <p:tav tm="0">
                                          <p:val>
                                            <p:fltVal val="0"/>
                                          </p:val>
                                        </p:tav>
                                        <p:tav tm="100000">
                                          <p:val>
                                            <p:strVal val="#ppt_w"/>
                                          </p:val>
                                        </p:tav>
                                      </p:tavLst>
                                    </p:anim>
                                    <p:anim calcmode="lin" valueType="num">
                                      <p:cBhvr>
                                        <p:cTn id="12" dur="500" fill="hold"/>
                                        <p:tgtEl>
                                          <p:spTgt spid="77"/>
                                        </p:tgtEl>
                                        <p:attrNameLst>
                                          <p:attrName>ppt_h</p:attrName>
                                        </p:attrNameLst>
                                      </p:cBhvr>
                                      <p:tavLst>
                                        <p:tav tm="0">
                                          <p:val>
                                            <p:fltVal val="0"/>
                                          </p:val>
                                        </p:tav>
                                        <p:tav tm="100000">
                                          <p:val>
                                            <p:strVal val="#ppt_h"/>
                                          </p:val>
                                        </p:tav>
                                      </p:tavLst>
                                    </p:anim>
                                    <p:animEffect transition="in" filter="fade">
                                      <p:cBhvr>
                                        <p:cTn id="13" dur="500"/>
                                        <p:tgtEl>
                                          <p:spTgt spid="77"/>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 calcmode="lin" valueType="num">
                                      <p:cBhvr>
                                        <p:cTn id="16" dur="500" fill="hold"/>
                                        <p:tgtEl>
                                          <p:spTgt spid="79"/>
                                        </p:tgtEl>
                                        <p:attrNameLst>
                                          <p:attrName>ppt_w</p:attrName>
                                        </p:attrNameLst>
                                      </p:cBhvr>
                                      <p:tavLst>
                                        <p:tav tm="0">
                                          <p:val>
                                            <p:fltVal val="0"/>
                                          </p:val>
                                        </p:tav>
                                        <p:tav tm="100000">
                                          <p:val>
                                            <p:strVal val="#ppt_w"/>
                                          </p:val>
                                        </p:tav>
                                      </p:tavLst>
                                    </p:anim>
                                    <p:anim calcmode="lin" valueType="num">
                                      <p:cBhvr>
                                        <p:cTn id="17" dur="500" fill="hold"/>
                                        <p:tgtEl>
                                          <p:spTgt spid="79"/>
                                        </p:tgtEl>
                                        <p:attrNameLst>
                                          <p:attrName>ppt_h</p:attrName>
                                        </p:attrNameLst>
                                      </p:cBhvr>
                                      <p:tavLst>
                                        <p:tav tm="0">
                                          <p:val>
                                            <p:fltVal val="0"/>
                                          </p:val>
                                        </p:tav>
                                        <p:tav tm="100000">
                                          <p:val>
                                            <p:strVal val="#ppt_h"/>
                                          </p:val>
                                        </p:tav>
                                      </p:tavLst>
                                    </p:anim>
                                    <p:animEffect transition="in" filter="fade">
                                      <p:cBhvr>
                                        <p:cTn id="18" dur="500"/>
                                        <p:tgtEl>
                                          <p:spTgt spid="7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par>
                                <p:cTn id="24" presetID="53" presetClass="entr" presetSubtype="16"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up)">
                                      <p:cBhvr>
                                        <p:cTn id="32" dur="500"/>
                                        <p:tgtEl>
                                          <p:spTgt spid="55"/>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up)">
                                      <p:cBhvr>
                                        <p:cTn id="35" dur="500"/>
                                        <p:tgtEl>
                                          <p:spTgt spid="27"/>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par>
                                <p:cTn id="44" presetID="53" presetClass="entr" presetSubtype="16"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childTnLst>
                          </p:cTn>
                        </p:par>
                        <p:par>
                          <p:cTn id="52" fill="hold">
                            <p:stCondLst>
                              <p:cond delay="15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par>
                                <p:cTn id="58" presetID="53" presetClass="entr" presetSubtype="16"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p:cTn id="60" dur="500" fill="hold"/>
                                        <p:tgtEl>
                                          <p:spTgt spid="42"/>
                                        </p:tgtEl>
                                        <p:attrNameLst>
                                          <p:attrName>ppt_w</p:attrName>
                                        </p:attrNameLst>
                                      </p:cBhvr>
                                      <p:tavLst>
                                        <p:tav tm="0">
                                          <p:val>
                                            <p:fltVal val="0"/>
                                          </p:val>
                                        </p:tav>
                                        <p:tav tm="100000">
                                          <p:val>
                                            <p:strVal val="#ppt_w"/>
                                          </p:val>
                                        </p:tav>
                                      </p:tavLst>
                                    </p:anim>
                                    <p:anim calcmode="lin" valueType="num">
                                      <p:cBhvr>
                                        <p:cTn id="61" dur="500" fill="hold"/>
                                        <p:tgtEl>
                                          <p:spTgt spid="42"/>
                                        </p:tgtEl>
                                        <p:attrNameLst>
                                          <p:attrName>ppt_h</p:attrName>
                                        </p:attrNameLst>
                                      </p:cBhvr>
                                      <p:tavLst>
                                        <p:tav tm="0">
                                          <p:val>
                                            <p:fltVal val="0"/>
                                          </p:val>
                                        </p:tav>
                                        <p:tav tm="100000">
                                          <p:val>
                                            <p:strVal val="#ppt_h"/>
                                          </p:val>
                                        </p:tav>
                                      </p:tavLst>
                                    </p:anim>
                                    <p:animEffect transition="in" filter="fade">
                                      <p:cBhvr>
                                        <p:cTn id="6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5" grpId="0"/>
      <p:bldP spid="77" grpId="0" animBg="1"/>
      <p:bldP spid="79" grpId="0" animBg="1"/>
      <p:bldP spid="83" grpId="0" animBg="1"/>
      <p:bldP spid="27" grpId="0"/>
      <p:bldP spid="37" grpId="0"/>
      <p:bldP spid="10"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0D8A03E-AAF2-B9E4-8662-35F7D27C37A2}"/>
              </a:ext>
            </a:extLst>
          </p:cNvPr>
          <p:cNvSpPr/>
          <p:nvPr/>
        </p:nvSpPr>
        <p:spPr>
          <a:xfrm>
            <a:off x="9409812" y="2208951"/>
            <a:ext cx="1227801" cy="1213498"/>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Rectangle 43">
            <a:extLst>
              <a:ext uri="{FF2B5EF4-FFF2-40B4-BE49-F238E27FC236}">
                <a16:creationId xmlns:a16="http://schemas.microsoft.com/office/drawing/2014/main" id="{27DA1CE8-F481-CFE7-F0D8-9BC9B089A58C}"/>
              </a:ext>
            </a:extLst>
          </p:cNvPr>
          <p:cNvSpPr/>
          <p:nvPr/>
        </p:nvSpPr>
        <p:spPr>
          <a:xfrm>
            <a:off x="1083176" y="2303288"/>
            <a:ext cx="1176557" cy="111008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8" name="Rectangle 27">
            <a:extLst>
              <a:ext uri="{FF2B5EF4-FFF2-40B4-BE49-F238E27FC236}">
                <a16:creationId xmlns:a16="http://schemas.microsoft.com/office/drawing/2014/main" id="{F3122E19-401D-247F-52A5-2D8398519827}"/>
              </a:ext>
            </a:extLst>
          </p:cNvPr>
          <p:cNvSpPr/>
          <p:nvPr/>
        </p:nvSpPr>
        <p:spPr>
          <a:xfrm rot="16200000">
            <a:off x="5565559" y="-5565560"/>
            <a:ext cx="1060879"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 name="Text Placeholder 4"/>
          <p:cNvSpPr>
            <a:spLocks noGrp="1"/>
          </p:cNvSpPr>
          <p:nvPr>
            <p:ph type="body" sz="quarter" idx="13"/>
          </p:nvPr>
        </p:nvSpPr>
        <p:spPr>
          <a:xfrm>
            <a:off x="685799" y="557559"/>
            <a:ext cx="10515600" cy="342075"/>
          </a:xfrm>
        </p:spPr>
        <p:txBody>
          <a:bodyPr>
            <a:noAutofit/>
          </a:bodyPr>
          <a:lstStyle/>
          <a:p>
            <a:r>
              <a:rPr lang="en-ID" sz="3000" b="1" dirty="0">
                <a:solidFill>
                  <a:schemeClr val="tx2"/>
                </a:solidFill>
              </a:rPr>
              <a:t>BUSINESS OBJECTIVES</a:t>
            </a:r>
          </a:p>
        </p:txBody>
      </p:sp>
      <p:sp>
        <p:nvSpPr>
          <p:cNvPr id="12" name="AutoShape 2">
            <a:extLst>
              <a:ext uri="{FF2B5EF4-FFF2-40B4-BE49-F238E27FC236}">
                <a16:creationId xmlns:a16="http://schemas.microsoft.com/office/drawing/2014/main" id="{B4F46AF8-F861-B32F-559D-90A28457261A}"/>
              </a:ext>
            </a:extLst>
          </p:cNvPr>
          <p:cNvSpPr>
            <a:spLocks noChangeAspect="1" noChangeArrowheads="1"/>
          </p:cNvSpPr>
          <p:nvPr/>
        </p:nvSpPr>
        <p:spPr bwMode="auto">
          <a:xfrm>
            <a:off x="5943599" y="3276599"/>
            <a:ext cx="1282823" cy="12828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4">
            <a:extLst>
              <a:ext uri="{FF2B5EF4-FFF2-40B4-BE49-F238E27FC236}">
                <a16:creationId xmlns:a16="http://schemas.microsoft.com/office/drawing/2014/main" id="{27D9943C-0150-1EB8-4BE8-461C17D4E9C9}"/>
              </a:ext>
            </a:extLst>
          </p:cNvPr>
          <p:cNvSpPr>
            <a:spLocks noChangeAspect="1" noChangeArrowheads="1"/>
          </p:cNvSpPr>
          <p:nvPr/>
        </p:nvSpPr>
        <p:spPr bwMode="auto">
          <a:xfrm>
            <a:off x="1247312" y="2246789"/>
            <a:ext cx="1060881" cy="1060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6">
            <a:extLst>
              <a:ext uri="{FF2B5EF4-FFF2-40B4-BE49-F238E27FC236}">
                <a16:creationId xmlns:a16="http://schemas.microsoft.com/office/drawing/2014/main" id="{0A19B514-4AA5-4F0E-94E6-FC6DB4D95B95}"/>
              </a:ext>
            </a:extLst>
          </p:cNvPr>
          <p:cNvSpPr>
            <a:spLocks noChangeAspect="1" noChangeArrowheads="1"/>
          </p:cNvSpPr>
          <p:nvPr/>
        </p:nvSpPr>
        <p:spPr bwMode="auto">
          <a:xfrm>
            <a:off x="5268897" y="406679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8">
            <a:extLst>
              <a:ext uri="{FF2B5EF4-FFF2-40B4-BE49-F238E27FC236}">
                <a16:creationId xmlns:a16="http://schemas.microsoft.com/office/drawing/2014/main" id="{4EEB0C06-02D7-FD2D-DC1F-9EC9751CD470}"/>
              </a:ext>
            </a:extLst>
          </p:cNvPr>
          <p:cNvSpPr>
            <a:spLocks noChangeAspect="1" noChangeArrowheads="1"/>
          </p:cNvSpPr>
          <p:nvPr/>
        </p:nvSpPr>
        <p:spPr bwMode="auto">
          <a:xfrm>
            <a:off x="2071455" y="20108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0">
            <a:extLst>
              <a:ext uri="{FF2B5EF4-FFF2-40B4-BE49-F238E27FC236}">
                <a16:creationId xmlns:a16="http://schemas.microsoft.com/office/drawing/2014/main" id="{C134F94F-3E96-D4D7-BF48-D97251FA93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0F19513E-BC51-85F8-F0B3-9CE41DBD341F}"/>
              </a:ext>
            </a:extLst>
          </p:cNvPr>
          <p:cNvSpPr/>
          <p:nvPr/>
        </p:nvSpPr>
        <p:spPr>
          <a:xfrm>
            <a:off x="5246494" y="2239571"/>
            <a:ext cx="1176557" cy="116224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id="{CFC00BB3-3415-2F52-8DD2-D2E0DE6DFD7D}"/>
              </a:ext>
            </a:extLst>
          </p:cNvPr>
          <p:cNvGrpSpPr>
            <a:grpSpLocks noChangeAspect="1"/>
          </p:cNvGrpSpPr>
          <p:nvPr/>
        </p:nvGrpSpPr>
        <p:grpSpPr>
          <a:xfrm>
            <a:off x="5352417" y="2389270"/>
            <a:ext cx="964710" cy="775320"/>
            <a:chOff x="10536238" y="601663"/>
            <a:chExt cx="1011238" cy="1011238"/>
          </a:xfrm>
          <a:solidFill>
            <a:schemeClr val="accent1"/>
          </a:solidFill>
        </p:grpSpPr>
        <p:sp>
          <p:nvSpPr>
            <p:cNvPr id="32" name="Freeform 5">
              <a:extLst>
                <a:ext uri="{FF2B5EF4-FFF2-40B4-BE49-F238E27FC236}">
                  <a16:creationId xmlns:a16="http://schemas.microsoft.com/office/drawing/2014/main" id="{1BF9C85F-D302-7A5A-F83B-236FDF898721}"/>
                </a:ext>
              </a:extLst>
            </p:cNvPr>
            <p:cNvSpPr>
              <a:spLocks noEditPoints="1"/>
            </p:cNvSpPr>
            <p:nvPr/>
          </p:nvSpPr>
          <p:spPr bwMode="auto">
            <a:xfrm>
              <a:off x="10536238" y="601663"/>
              <a:ext cx="685800" cy="1011238"/>
            </a:xfrm>
            <a:custGeom>
              <a:avLst/>
              <a:gdLst>
                <a:gd name="T0" fmla="*/ 124 w 160"/>
                <a:gd name="T1" fmla="*/ 121 h 236"/>
                <a:gd name="T2" fmla="*/ 144 w 160"/>
                <a:gd name="T3" fmla="*/ 70 h 236"/>
                <a:gd name="T4" fmla="*/ 80 w 160"/>
                <a:gd name="T5" fmla="*/ 0 h 236"/>
                <a:gd name="T6" fmla="*/ 16 w 160"/>
                <a:gd name="T7" fmla="*/ 70 h 236"/>
                <a:gd name="T8" fmla="*/ 36 w 160"/>
                <a:gd name="T9" fmla="*/ 120 h 236"/>
                <a:gd name="T10" fmla="*/ 0 w 160"/>
                <a:gd name="T11" fmla="*/ 156 h 236"/>
                <a:gd name="T12" fmla="*/ 0 w 160"/>
                <a:gd name="T13" fmla="*/ 198 h 236"/>
                <a:gd name="T14" fmla="*/ 36 w 160"/>
                <a:gd name="T15" fmla="*/ 236 h 236"/>
                <a:gd name="T16" fmla="*/ 124 w 160"/>
                <a:gd name="T17" fmla="*/ 236 h 236"/>
                <a:gd name="T18" fmla="*/ 160 w 160"/>
                <a:gd name="T19" fmla="*/ 198 h 236"/>
                <a:gd name="T20" fmla="*/ 160 w 160"/>
                <a:gd name="T21" fmla="*/ 156 h 236"/>
                <a:gd name="T22" fmla="*/ 124 w 160"/>
                <a:gd name="T23" fmla="*/ 121 h 236"/>
                <a:gd name="T24" fmla="*/ 24 w 160"/>
                <a:gd name="T25" fmla="*/ 70 h 236"/>
                <a:gd name="T26" fmla="*/ 80 w 160"/>
                <a:gd name="T27" fmla="*/ 8 h 236"/>
                <a:gd name="T28" fmla="*/ 136 w 160"/>
                <a:gd name="T29" fmla="*/ 70 h 236"/>
                <a:gd name="T30" fmla="*/ 80 w 160"/>
                <a:gd name="T31" fmla="*/ 132 h 236"/>
                <a:gd name="T32" fmla="*/ 24 w 160"/>
                <a:gd name="T33" fmla="*/ 70 h 236"/>
                <a:gd name="T34" fmla="*/ 152 w 160"/>
                <a:gd name="T35" fmla="*/ 198 h 236"/>
                <a:gd name="T36" fmla="*/ 124 w 160"/>
                <a:gd name="T37" fmla="*/ 228 h 236"/>
                <a:gd name="T38" fmla="*/ 36 w 160"/>
                <a:gd name="T39" fmla="*/ 228 h 236"/>
                <a:gd name="T40" fmla="*/ 8 w 160"/>
                <a:gd name="T41" fmla="*/ 198 h 236"/>
                <a:gd name="T42" fmla="*/ 8 w 160"/>
                <a:gd name="T43" fmla="*/ 156 h 236"/>
                <a:gd name="T44" fmla="*/ 40 w 160"/>
                <a:gd name="T45" fmla="*/ 128 h 236"/>
                <a:gd name="T46" fmla="*/ 43 w 160"/>
                <a:gd name="T47" fmla="*/ 127 h 236"/>
                <a:gd name="T48" fmla="*/ 80 w 160"/>
                <a:gd name="T49" fmla="*/ 140 h 236"/>
                <a:gd name="T50" fmla="*/ 116 w 160"/>
                <a:gd name="T51" fmla="*/ 128 h 236"/>
                <a:gd name="T52" fmla="*/ 118 w 160"/>
                <a:gd name="T53" fmla="*/ 128 h 236"/>
                <a:gd name="T54" fmla="*/ 152 w 160"/>
                <a:gd name="T55" fmla="*/ 156 h 236"/>
                <a:gd name="T56" fmla="*/ 152 w 160"/>
                <a:gd name="T57" fmla="*/ 19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 h="236">
                  <a:moveTo>
                    <a:pt x="124" y="121"/>
                  </a:moveTo>
                  <a:cubicBezTo>
                    <a:pt x="136" y="108"/>
                    <a:pt x="144" y="90"/>
                    <a:pt x="144" y="70"/>
                  </a:cubicBezTo>
                  <a:cubicBezTo>
                    <a:pt x="144" y="31"/>
                    <a:pt x="115" y="0"/>
                    <a:pt x="80" y="0"/>
                  </a:cubicBezTo>
                  <a:cubicBezTo>
                    <a:pt x="45" y="0"/>
                    <a:pt x="16" y="31"/>
                    <a:pt x="16" y="70"/>
                  </a:cubicBezTo>
                  <a:cubicBezTo>
                    <a:pt x="16" y="90"/>
                    <a:pt x="24" y="108"/>
                    <a:pt x="36" y="120"/>
                  </a:cubicBezTo>
                  <a:cubicBezTo>
                    <a:pt x="18" y="122"/>
                    <a:pt x="0" y="137"/>
                    <a:pt x="0" y="156"/>
                  </a:cubicBezTo>
                  <a:cubicBezTo>
                    <a:pt x="0" y="198"/>
                    <a:pt x="0" y="198"/>
                    <a:pt x="0" y="198"/>
                  </a:cubicBezTo>
                  <a:cubicBezTo>
                    <a:pt x="0" y="218"/>
                    <a:pt x="16" y="236"/>
                    <a:pt x="36" y="236"/>
                  </a:cubicBezTo>
                  <a:cubicBezTo>
                    <a:pt x="124" y="236"/>
                    <a:pt x="124" y="236"/>
                    <a:pt x="124" y="236"/>
                  </a:cubicBezTo>
                  <a:cubicBezTo>
                    <a:pt x="144" y="236"/>
                    <a:pt x="160" y="218"/>
                    <a:pt x="160" y="198"/>
                  </a:cubicBezTo>
                  <a:cubicBezTo>
                    <a:pt x="160" y="156"/>
                    <a:pt x="160" y="156"/>
                    <a:pt x="160" y="156"/>
                  </a:cubicBezTo>
                  <a:cubicBezTo>
                    <a:pt x="160" y="138"/>
                    <a:pt x="142" y="123"/>
                    <a:pt x="124" y="121"/>
                  </a:cubicBezTo>
                  <a:close/>
                  <a:moveTo>
                    <a:pt x="24" y="70"/>
                  </a:moveTo>
                  <a:cubicBezTo>
                    <a:pt x="24" y="36"/>
                    <a:pt x="49" y="8"/>
                    <a:pt x="80" y="8"/>
                  </a:cubicBezTo>
                  <a:cubicBezTo>
                    <a:pt x="111" y="8"/>
                    <a:pt x="136" y="36"/>
                    <a:pt x="136" y="70"/>
                  </a:cubicBezTo>
                  <a:cubicBezTo>
                    <a:pt x="136" y="104"/>
                    <a:pt x="111" y="132"/>
                    <a:pt x="80" y="132"/>
                  </a:cubicBezTo>
                  <a:cubicBezTo>
                    <a:pt x="49" y="132"/>
                    <a:pt x="24" y="104"/>
                    <a:pt x="24" y="70"/>
                  </a:cubicBezTo>
                  <a:close/>
                  <a:moveTo>
                    <a:pt x="152" y="198"/>
                  </a:moveTo>
                  <a:cubicBezTo>
                    <a:pt x="152" y="214"/>
                    <a:pt x="139" y="228"/>
                    <a:pt x="124" y="228"/>
                  </a:cubicBezTo>
                  <a:cubicBezTo>
                    <a:pt x="36" y="228"/>
                    <a:pt x="36" y="228"/>
                    <a:pt x="36" y="228"/>
                  </a:cubicBezTo>
                  <a:cubicBezTo>
                    <a:pt x="21" y="228"/>
                    <a:pt x="8" y="214"/>
                    <a:pt x="8" y="198"/>
                  </a:cubicBezTo>
                  <a:cubicBezTo>
                    <a:pt x="8" y="156"/>
                    <a:pt x="8" y="156"/>
                    <a:pt x="8" y="156"/>
                  </a:cubicBezTo>
                  <a:cubicBezTo>
                    <a:pt x="8" y="140"/>
                    <a:pt x="25" y="128"/>
                    <a:pt x="40" y="128"/>
                  </a:cubicBezTo>
                  <a:cubicBezTo>
                    <a:pt x="41" y="128"/>
                    <a:pt x="42" y="128"/>
                    <a:pt x="43" y="127"/>
                  </a:cubicBezTo>
                  <a:cubicBezTo>
                    <a:pt x="53" y="135"/>
                    <a:pt x="66" y="140"/>
                    <a:pt x="80" y="140"/>
                  </a:cubicBezTo>
                  <a:cubicBezTo>
                    <a:pt x="93" y="140"/>
                    <a:pt x="106" y="135"/>
                    <a:pt x="116" y="128"/>
                  </a:cubicBezTo>
                  <a:cubicBezTo>
                    <a:pt x="117" y="128"/>
                    <a:pt x="117" y="128"/>
                    <a:pt x="118" y="128"/>
                  </a:cubicBezTo>
                  <a:cubicBezTo>
                    <a:pt x="133" y="128"/>
                    <a:pt x="152" y="140"/>
                    <a:pt x="152" y="156"/>
                  </a:cubicBezTo>
                  <a:lnTo>
                    <a:pt x="152" y="198"/>
                  </a:ln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
              <a:extLst>
                <a:ext uri="{FF2B5EF4-FFF2-40B4-BE49-F238E27FC236}">
                  <a16:creationId xmlns:a16="http://schemas.microsoft.com/office/drawing/2014/main" id="{E7F0DDD5-39A6-C327-F1D3-86F6DBEA7D12}"/>
                </a:ext>
              </a:extLst>
            </p:cNvPr>
            <p:cNvSpPr>
              <a:spLocks/>
            </p:cNvSpPr>
            <p:nvPr/>
          </p:nvSpPr>
          <p:spPr bwMode="auto">
            <a:xfrm>
              <a:off x="11222038" y="808038"/>
              <a:ext cx="325438" cy="33338"/>
            </a:xfrm>
            <a:custGeom>
              <a:avLst/>
              <a:gdLst>
                <a:gd name="T0" fmla="*/ 72 w 76"/>
                <a:gd name="T1" fmla="*/ 0 h 8"/>
                <a:gd name="T2" fmla="*/ 4 w 76"/>
                <a:gd name="T3" fmla="*/ 0 h 8"/>
                <a:gd name="T4" fmla="*/ 0 w 76"/>
                <a:gd name="T5" fmla="*/ 4 h 8"/>
                <a:gd name="T6" fmla="*/ 4 w 76"/>
                <a:gd name="T7" fmla="*/ 8 h 8"/>
                <a:gd name="T8" fmla="*/ 72 w 76"/>
                <a:gd name="T9" fmla="*/ 8 h 8"/>
                <a:gd name="T10" fmla="*/ 76 w 76"/>
                <a:gd name="T11" fmla="*/ 4 h 8"/>
                <a:gd name="T12" fmla="*/ 72 w 7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6" h="8">
                  <a:moveTo>
                    <a:pt x="72" y="0"/>
                  </a:moveTo>
                  <a:cubicBezTo>
                    <a:pt x="4" y="0"/>
                    <a:pt x="4" y="0"/>
                    <a:pt x="4" y="0"/>
                  </a:cubicBezTo>
                  <a:cubicBezTo>
                    <a:pt x="2" y="0"/>
                    <a:pt x="0" y="2"/>
                    <a:pt x="0" y="4"/>
                  </a:cubicBezTo>
                  <a:cubicBezTo>
                    <a:pt x="0" y="6"/>
                    <a:pt x="2" y="8"/>
                    <a:pt x="4" y="8"/>
                  </a:cubicBezTo>
                  <a:cubicBezTo>
                    <a:pt x="72" y="8"/>
                    <a:pt x="72" y="8"/>
                    <a:pt x="72" y="8"/>
                  </a:cubicBezTo>
                  <a:cubicBezTo>
                    <a:pt x="74" y="8"/>
                    <a:pt x="76" y="6"/>
                    <a:pt x="76" y="4"/>
                  </a:cubicBezTo>
                  <a:cubicBezTo>
                    <a:pt x="76" y="2"/>
                    <a:pt x="74" y="0"/>
                    <a:pt x="72" y="0"/>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68B1F820-CE54-E38C-DC4B-BB11331ECA2A}"/>
                </a:ext>
              </a:extLst>
            </p:cNvPr>
            <p:cNvSpPr>
              <a:spLocks/>
            </p:cNvSpPr>
            <p:nvPr/>
          </p:nvSpPr>
          <p:spPr bwMode="auto">
            <a:xfrm>
              <a:off x="11204576" y="995363"/>
              <a:ext cx="325438" cy="34925"/>
            </a:xfrm>
            <a:custGeom>
              <a:avLst/>
              <a:gdLst>
                <a:gd name="T0" fmla="*/ 76 w 76"/>
                <a:gd name="T1" fmla="*/ 4 h 8"/>
                <a:gd name="T2" fmla="*/ 72 w 76"/>
                <a:gd name="T3" fmla="*/ 0 h 8"/>
                <a:gd name="T4" fmla="*/ 4 w 76"/>
                <a:gd name="T5" fmla="*/ 0 h 8"/>
                <a:gd name="T6" fmla="*/ 0 w 76"/>
                <a:gd name="T7" fmla="*/ 4 h 8"/>
                <a:gd name="T8" fmla="*/ 4 w 76"/>
                <a:gd name="T9" fmla="*/ 8 h 8"/>
                <a:gd name="T10" fmla="*/ 72 w 76"/>
                <a:gd name="T11" fmla="*/ 8 h 8"/>
                <a:gd name="T12" fmla="*/ 76 w 7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6" h="8">
                  <a:moveTo>
                    <a:pt x="76" y="4"/>
                  </a:moveTo>
                  <a:cubicBezTo>
                    <a:pt x="76" y="2"/>
                    <a:pt x="74" y="0"/>
                    <a:pt x="72" y="0"/>
                  </a:cubicBezTo>
                  <a:cubicBezTo>
                    <a:pt x="4" y="0"/>
                    <a:pt x="4" y="0"/>
                    <a:pt x="4" y="0"/>
                  </a:cubicBezTo>
                  <a:cubicBezTo>
                    <a:pt x="2" y="0"/>
                    <a:pt x="0" y="2"/>
                    <a:pt x="0" y="4"/>
                  </a:cubicBezTo>
                  <a:cubicBezTo>
                    <a:pt x="0" y="6"/>
                    <a:pt x="2" y="8"/>
                    <a:pt x="4" y="8"/>
                  </a:cubicBezTo>
                  <a:cubicBezTo>
                    <a:pt x="72" y="8"/>
                    <a:pt x="72" y="8"/>
                    <a:pt x="72" y="8"/>
                  </a:cubicBezTo>
                  <a:cubicBezTo>
                    <a:pt x="74" y="8"/>
                    <a:pt x="76" y="6"/>
                    <a:pt x="76" y="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8">
              <a:extLst>
                <a:ext uri="{FF2B5EF4-FFF2-40B4-BE49-F238E27FC236}">
                  <a16:creationId xmlns:a16="http://schemas.microsoft.com/office/drawing/2014/main" id="{5D22A7B2-06DC-B3F0-66BE-A45EC8430BAB}"/>
                </a:ext>
              </a:extLst>
            </p:cNvPr>
            <p:cNvSpPr>
              <a:spLocks/>
            </p:cNvSpPr>
            <p:nvPr/>
          </p:nvSpPr>
          <p:spPr bwMode="auto">
            <a:xfrm>
              <a:off x="11272838" y="1184276"/>
              <a:ext cx="274638" cy="34925"/>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9">
              <a:extLst>
                <a:ext uri="{FF2B5EF4-FFF2-40B4-BE49-F238E27FC236}">
                  <a16:creationId xmlns:a16="http://schemas.microsoft.com/office/drawing/2014/main" id="{78198470-806E-08AF-5E3D-09CCB82C681D}"/>
                </a:ext>
              </a:extLst>
            </p:cNvPr>
            <p:cNvSpPr>
              <a:spLocks/>
            </p:cNvSpPr>
            <p:nvPr/>
          </p:nvSpPr>
          <p:spPr bwMode="auto">
            <a:xfrm>
              <a:off x="11272838" y="1373188"/>
              <a:ext cx="257175" cy="34925"/>
            </a:xfrm>
            <a:custGeom>
              <a:avLst/>
              <a:gdLst>
                <a:gd name="T0" fmla="*/ 56 w 60"/>
                <a:gd name="T1" fmla="*/ 0 h 8"/>
                <a:gd name="T2" fmla="*/ 4 w 60"/>
                <a:gd name="T3" fmla="*/ 0 h 8"/>
                <a:gd name="T4" fmla="*/ 0 w 60"/>
                <a:gd name="T5" fmla="*/ 4 h 8"/>
                <a:gd name="T6" fmla="*/ 4 w 60"/>
                <a:gd name="T7" fmla="*/ 8 h 8"/>
                <a:gd name="T8" fmla="*/ 56 w 60"/>
                <a:gd name="T9" fmla="*/ 8 h 8"/>
                <a:gd name="T10" fmla="*/ 60 w 60"/>
                <a:gd name="T11" fmla="*/ 4 h 8"/>
                <a:gd name="T12" fmla="*/ 56 w 60"/>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0" h="8">
                  <a:moveTo>
                    <a:pt x="56" y="0"/>
                  </a:moveTo>
                  <a:cubicBezTo>
                    <a:pt x="4" y="0"/>
                    <a:pt x="4" y="0"/>
                    <a:pt x="4" y="0"/>
                  </a:cubicBezTo>
                  <a:cubicBezTo>
                    <a:pt x="2" y="0"/>
                    <a:pt x="0" y="2"/>
                    <a:pt x="0" y="4"/>
                  </a:cubicBezTo>
                  <a:cubicBezTo>
                    <a:pt x="0" y="6"/>
                    <a:pt x="2" y="8"/>
                    <a:pt x="4" y="8"/>
                  </a:cubicBezTo>
                  <a:cubicBezTo>
                    <a:pt x="56" y="8"/>
                    <a:pt x="56" y="8"/>
                    <a:pt x="56" y="8"/>
                  </a:cubicBezTo>
                  <a:cubicBezTo>
                    <a:pt x="58" y="8"/>
                    <a:pt x="60" y="6"/>
                    <a:pt x="60" y="4"/>
                  </a:cubicBezTo>
                  <a:cubicBezTo>
                    <a:pt x="60" y="2"/>
                    <a:pt x="58" y="0"/>
                    <a:pt x="56" y="0"/>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D82056CF-BC19-45E2-8292-B8CA759816EA}"/>
              </a:ext>
            </a:extLst>
          </p:cNvPr>
          <p:cNvGrpSpPr>
            <a:grpSpLocks noChangeAspect="1"/>
          </p:cNvGrpSpPr>
          <p:nvPr/>
        </p:nvGrpSpPr>
        <p:grpSpPr>
          <a:xfrm>
            <a:off x="1340878" y="2455121"/>
            <a:ext cx="739308" cy="855342"/>
            <a:chOff x="4957763" y="6189663"/>
            <a:chExt cx="354013" cy="409575"/>
          </a:xfrm>
          <a:solidFill>
            <a:schemeClr val="accent1"/>
          </a:solidFill>
        </p:grpSpPr>
        <p:sp>
          <p:nvSpPr>
            <p:cNvPr id="38" name="Freeform 14">
              <a:extLst>
                <a:ext uri="{FF2B5EF4-FFF2-40B4-BE49-F238E27FC236}">
                  <a16:creationId xmlns:a16="http://schemas.microsoft.com/office/drawing/2014/main" id="{D2F42659-61DC-7775-9659-B966CC367EB3}"/>
                </a:ext>
              </a:extLst>
            </p:cNvPr>
            <p:cNvSpPr>
              <a:spLocks/>
            </p:cNvSpPr>
            <p:nvPr/>
          </p:nvSpPr>
          <p:spPr bwMode="auto">
            <a:xfrm>
              <a:off x="4957763" y="6189663"/>
              <a:ext cx="309563" cy="377825"/>
            </a:xfrm>
            <a:custGeom>
              <a:avLst/>
              <a:gdLst>
                <a:gd name="T0" fmla="*/ 124 w 196"/>
                <a:gd name="T1" fmla="*/ 232 h 240"/>
                <a:gd name="T2" fmla="*/ 12 w 196"/>
                <a:gd name="T3" fmla="*/ 232 h 240"/>
                <a:gd name="T4" fmla="*/ 8 w 196"/>
                <a:gd name="T5" fmla="*/ 225 h 240"/>
                <a:gd name="T6" fmla="*/ 8 w 196"/>
                <a:gd name="T7" fmla="*/ 14 h 240"/>
                <a:gd name="T8" fmla="*/ 14 w 196"/>
                <a:gd name="T9" fmla="*/ 8 h 240"/>
                <a:gd name="T10" fmla="*/ 183 w 196"/>
                <a:gd name="T11" fmla="*/ 8 h 240"/>
                <a:gd name="T12" fmla="*/ 188 w 196"/>
                <a:gd name="T13" fmla="*/ 12 h 240"/>
                <a:gd name="T14" fmla="*/ 188 w 196"/>
                <a:gd name="T15" fmla="*/ 160 h 240"/>
                <a:gd name="T16" fmla="*/ 192 w 196"/>
                <a:gd name="T17" fmla="*/ 164 h 240"/>
                <a:gd name="T18" fmla="*/ 196 w 196"/>
                <a:gd name="T19" fmla="*/ 160 h 240"/>
                <a:gd name="T20" fmla="*/ 196 w 196"/>
                <a:gd name="T21" fmla="*/ 12 h 240"/>
                <a:gd name="T22" fmla="*/ 183 w 196"/>
                <a:gd name="T23" fmla="*/ 0 h 240"/>
                <a:gd name="T24" fmla="*/ 14 w 196"/>
                <a:gd name="T25" fmla="*/ 0 h 240"/>
                <a:gd name="T26" fmla="*/ 0 w 196"/>
                <a:gd name="T27" fmla="*/ 14 h 240"/>
                <a:gd name="T28" fmla="*/ 0 w 196"/>
                <a:gd name="T29" fmla="*/ 225 h 240"/>
                <a:gd name="T30" fmla="*/ 12 w 196"/>
                <a:gd name="T31" fmla="*/ 240 h 240"/>
                <a:gd name="T32" fmla="*/ 124 w 196"/>
                <a:gd name="T33" fmla="*/ 240 h 240"/>
                <a:gd name="T34" fmla="*/ 128 w 196"/>
                <a:gd name="T35" fmla="*/ 236 h 240"/>
                <a:gd name="T36" fmla="*/ 124 w 196"/>
                <a:gd name="T37"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240">
                  <a:moveTo>
                    <a:pt x="124" y="232"/>
                  </a:moveTo>
                  <a:cubicBezTo>
                    <a:pt x="12" y="232"/>
                    <a:pt x="12" y="232"/>
                    <a:pt x="12" y="232"/>
                  </a:cubicBezTo>
                  <a:cubicBezTo>
                    <a:pt x="8" y="232"/>
                    <a:pt x="8" y="226"/>
                    <a:pt x="8" y="225"/>
                  </a:cubicBezTo>
                  <a:cubicBezTo>
                    <a:pt x="8" y="14"/>
                    <a:pt x="8" y="14"/>
                    <a:pt x="8" y="14"/>
                  </a:cubicBezTo>
                  <a:cubicBezTo>
                    <a:pt x="8" y="10"/>
                    <a:pt x="11" y="8"/>
                    <a:pt x="14" y="8"/>
                  </a:cubicBezTo>
                  <a:cubicBezTo>
                    <a:pt x="183" y="8"/>
                    <a:pt x="183" y="8"/>
                    <a:pt x="183" y="8"/>
                  </a:cubicBezTo>
                  <a:cubicBezTo>
                    <a:pt x="188" y="8"/>
                    <a:pt x="188" y="11"/>
                    <a:pt x="188" y="12"/>
                  </a:cubicBezTo>
                  <a:cubicBezTo>
                    <a:pt x="188" y="160"/>
                    <a:pt x="188" y="160"/>
                    <a:pt x="188" y="160"/>
                  </a:cubicBezTo>
                  <a:cubicBezTo>
                    <a:pt x="188" y="162"/>
                    <a:pt x="190" y="164"/>
                    <a:pt x="192" y="164"/>
                  </a:cubicBezTo>
                  <a:cubicBezTo>
                    <a:pt x="194" y="164"/>
                    <a:pt x="196" y="162"/>
                    <a:pt x="196" y="160"/>
                  </a:cubicBezTo>
                  <a:cubicBezTo>
                    <a:pt x="196" y="12"/>
                    <a:pt x="196" y="12"/>
                    <a:pt x="196" y="12"/>
                  </a:cubicBezTo>
                  <a:cubicBezTo>
                    <a:pt x="196" y="5"/>
                    <a:pt x="191" y="0"/>
                    <a:pt x="183" y="0"/>
                  </a:cubicBezTo>
                  <a:cubicBezTo>
                    <a:pt x="14" y="0"/>
                    <a:pt x="14" y="0"/>
                    <a:pt x="14" y="0"/>
                  </a:cubicBezTo>
                  <a:cubicBezTo>
                    <a:pt x="6" y="0"/>
                    <a:pt x="0" y="6"/>
                    <a:pt x="0" y="14"/>
                  </a:cubicBezTo>
                  <a:cubicBezTo>
                    <a:pt x="0" y="225"/>
                    <a:pt x="0" y="225"/>
                    <a:pt x="0" y="225"/>
                  </a:cubicBezTo>
                  <a:cubicBezTo>
                    <a:pt x="0" y="234"/>
                    <a:pt x="5" y="240"/>
                    <a:pt x="12" y="240"/>
                  </a:cubicBezTo>
                  <a:cubicBezTo>
                    <a:pt x="124" y="240"/>
                    <a:pt x="124" y="240"/>
                    <a:pt x="124" y="240"/>
                  </a:cubicBezTo>
                  <a:cubicBezTo>
                    <a:pt x="126" y="240"/>
                    <a:pt x="128" y="238"/>
                    <a:pt x="128" y="236"/>
                  </a:cubicBezTo>
                  <a:cubicBezTo>
                    <a:pt x="128" y="234"/>
                    <a:pt x="126" y="232"/>
                    <a:pt x="124" y="232"/>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5">
              <a:extLst>
                <a:ext uri="{FF2B5EF4-FFF2-40B4-BE49-F238E27FC236}">
                  <a16:creationId xmlns:a16="http://schemas.microsoft.com/office/drawing/2014/main" id="{F0A4D9C8-B09D-A815-5049-9CD108EAAA1B}"/>
                </a:ext>
              </a:extLst>
            </p:cNvPr>
            <p:cNvSpPr>
              <a:spLocks/>
            </p:cNvSpPr>
            <p:nvPr/>
          </p:nvSpPr>
          <p:spPr bwMode="auto">
            <a:xfrm>
              <a:off x="5014913" y="6334125"/>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6">
              <a:extLst>
                <a:ext uri="{FF2B5EF4-FFF2-40B4-BE49-F238E27FC236}">
                  <a16:creationId xmlns:a16="http://schemas.microsoft.com/office/drawing/2014/main" id="{38BCD48E-EA75-5707-7A67-7D43731DD9A8}"/>
                </a:ext>
              </a:extLst>
            </p:cNvPr>
            <p:cNvSpPr>
              <a:spLocks/>
            </p:cNvSpPr>
            <p:nvPr/>
          </p:nvSpPr>
          <p:spPr bwMode="auto">
            <a:xfrm>
              <a:off x="5014913" y="6410325"/>
              <a:ext cx="195263" cy="12700"/>
            </a:xfrm>
            <a:custGeom>
              <a:avLst/>
              <a:gdLst>
                <a:gd name="T0" fmla="*/ 124 w 124"/>
                <a:gd name="T1" fmla="*/ 4 h 8"/>
                <a:gd name="T2" fmla="*/ 120 w 124"/>
                <a:gd name="T3" fmla="*/ 0 h 8"/>
                <a:gd name="T4" fmla="*/ 4 w 124"/>
                <a:gd name="T5" fmla="*/ 0 h 8"/>
                <a:gd name="T6" fmla="*/ 0 w 124"/>
                <a:gd name="T7" fmla="*/ 4 h 8"/>
                <a:gd name="T8" fmla="*/ 4 w 124"/>
                <a:gd name="T9" fmla="*/ 8 h 8"/>
                <a:gd name="T10" fmla="*/ 120 w 124"/>
                <a:gd name="T11" fmla="*/ 8 h 8"/>
                <a:gd name="T12" fmla="*/ 124 w 12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4" y="4"/>
                  </a:moveTo>
                  <a:cubicBezTo>
                    <a:pt x="124" y="2"/>
                    <a:pt x="122" y="0"/>
                    <a:pt x="120" y="0"/>
                  </a:cubicBez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7">
              <a:extLst>
                <a:ext uri="{FF2B5EF4-FFF2-40B4-BE49-F238E27FC236}">
                  <a16:creationId xmlns:a16="http://schemas.microsoft.com/office/drawing/2014/main" id="{401E399D-3E2A-232C-C6C0-E794979DA308}"/>
                </a:ext>
              </a:extLst>
            </p:cNvPr>
            <p:cNvSpPr>
              <a:spLocks/>
            </p:cNvSpPr>
            <p:nvPr/>
          </p:nvSpPr>
          <p:spPr bwMode="auto">
            <a:xfrm>
              <a:off x="5014913" y="6480175"/>
              <a:ext cx="107950" cy="12700"/>
            </a:xfrm>
            <a:custGeom>
              <a:avLst/>
              <a:gdLst>
                <a:gd name="T0" fmla="*/ 4 w 68"/>
                <a:gd name="T1" fmla="*/ 0 h 8"/>
                <a:gd name="T2" fmla="*/ 0 w 68"/>
                <a:gd name="T3" fmla="*/ 4 h 8"/>
                <a:gd name="T4" fmla="*/ 4 w 68"/>
                <a:gd name="T5" fmla="*/ 8 h 8"/>
                <a:gd name="T6" fmla="*/ 64 w 68"/>
                <a:gd name="T7" fmla="*/ 8 h 8"/>
                <a:gd name="T8" fmla="*/ 68 w 68"/>
                <a:gd name="T9" fmla="*/ 4 h 8"/>
                <a:gd name="T10" fmla="*/ 64 w 68"/>
                <a:gd name="T11" fmla="*/ 0 h 8"/>
                <a:gd name="T12" fmla="*/ 4 w 6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8" h="8">
                  <a:moveTo>
                    <a:pt x="4" y="0"/>
                  </a:move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lnTo>
                    <a:pt x="4" y="0"/>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8">
              <a:extLst>
                <a:ext uri="{FF2B5EF4-FFF2-40B4-BE49-F238E27FC236}">
                  <a16:creationId xmlns:a16="http://schemas.microsoft.com/office/drawing/2014/main" id="{3BBD1F06-6390-F99C-4861-B50BB44C9B5C}"/>
                </a:ext>
              </a:extLst>
            </p:cNvPr>
            <p:cNvSpPr>
              <a:spLocks/>
            </p:cNvSpPr>
            <p:nvPr/>
          </p:nvSpPr>
          <p:spPr bwMode="auto">
            <a:xfrm>
              <a:off x="5014913" y="6265863"/>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9">
              <a:extLst>
                <a:ext uri="{FF2B5EF4-FFF2-40B4-BE49-F238E27FC236}">
                  <a16:creationId xmlns:a16="http://schemas.microsoft.com/office/drawing/2014/main" id="{49AA2C7C-D99D-A4CD-F724-A51FF89B4734}"/>
                </a:ext>
              </a:extLst>
            </p:cNvPr>
            <p:cNvSpPr>
              <a:spLocks noEditPoints="1"/>
            </p:cNvSpPr>
            <p:nvPr/>
          </p:nvSpPr>
          <p:spPr bwMode="auto">
            <a:xfrm>
              <a:off x="5170488" y="6459538"/>
              <a:ext cx="141288" cy="139700"/>
            </a:xfrm>
            <a:custGeom>
              <a:avLst/>
              <a:gdLst>
                <a:gd name="T0" fmla="*/ 62 w 89"/>
                <a:gd name="T1" fmla="*/ 56 h 89"/>
                <a:gd name="T2" fmla="*/ 60 w 89"/>
                <a:gd name="T3" fmla="*/ 55 h 89"/>
                <a:gd name="T4" fmla="*/ 68 w 89"/>
                <a:gd name="T5" fmla="*/ 34 h 89"/>
                <a:gd name="T6" fmla="*/ 58 w 89"/>
                <a:gd name="T7" fmla="*/ 10 h 89"/>
                <a:gd name="T8" fmla="*/ 34 w 89"/>
                <a:gd name="T9" fmla="*/ 0 h 89"/>
                <a:gd name="T10" fmla="*/ 10 w 89"/>
                <a:gd name="T11" fmla="*/ 10 h 89"/>
                <a:gd name="T12" fmla="*/ 0 w 89"/>
                <a:gd name="T13" fmla="*/ 34 h 89"/>
                <a:gd name="T14" fmla="*/ 34 w 89"/>
                <a:gd name="T15" fmla="*/ 68 h 89"/>
                <a:gd name="T16" fmla="*/ 34 w 89"/>
                <a:gd name="T17" fmla="*/ 68 h 89"/>
                <a:gd name="T18" fmla="*/ 55 w 89"/>
                <a:gd name="T19" fmla="*/ 60 h 89"/>
                <a:gd name="T20" fmla="*/ 56 w 89"/>
                <a:gd name="T21" fmla="*/ 62 h 89"/>
                <a:gd name="T22" fmla="*/ 82 w 89"/>
                <a:gd name="T23" fmla="*/ 88 h 89"/>
                <a:gd name="T24" fmla="*/ 85 w 89"/>
                <a:gd name="T25" fmla="*/ 89 h 89"/>
                <a:gd name="T26" fmla="*/ 88 w 89"/>
                <a:gd name="T27" fmla="*/ 88 h 89"/>
                <a:gd name="T28" fmla="*/ 88 w 89"/>
                <a:gd name="T29" fmla="*/ 82 h 89"/>
                <a:gd name="T30" fmla="*/ 62 w 89"/>
                <a:gd name="T31" fmla="*/ 56 h 89"/>
                <a:gd name="T32" fmla="*/ 34 w 89"/>
                <a:gd name="T33" fmla="*/ 60 h 89"/>
                <a:gd name="T34" fmla="*/ 8 w 89"/>
                <a:gd name="T35" fmla="*/ 34 h 89"/>
                <a:gd name="T36" fmla="*/ 15 w 89"/>
                <a:gd name="T37" fmla="*/ 15 h 89"/>
                <a:gd name="T38" fmla="*/ 34 w 89"/>
                <a:gd name="T39" fmla="*/ 8 h 89"/>
                <a:gd name="T40" fmla="*/ 52 w 89"/>
                <a:gd name="T41" fmla="*/ 15 h 89"/>
                <a:gd name="T42" fmla="*/ 60 w 89"/>
                <a:gd name="T43" fmla="*/ 34 h 89"/>
                <a:gd name="T44" fmla="*/ 52 w 89"/>
                <a:gd name="T45" fmla="*/ 52 h 89"/>
                <a:gd name="T46" fmla="*/ 34 w 89"/>
                <a:gd name="T47"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89">
                  <a:moveTo>
                    <a:pt x="62" y="56"/>
                  </a:moveTo>
                  <a:cubicBezTo>
                    <a:pt x="61" y="56"/>
                    <a:pt x="61" y="55"/>
                    <a:pt x="60" y="55"/>
                  </a:cubicBezTo>
                  <a:cubicBezTo>
                    <a:pt x="65" y="49"/>
                    <a:pt x="68" y="42"/>
                    <a:pt x="68" y="34"/>
                  </a:cubicBezTo>
                  <a:cubicBezTo>
                    <a:pt x="68" y="25"/>
                    <a:pt x="64" y="16"/>
                    <a:pt x="58" y="10"/>
                  </a:cubicBezTo>
                  <a:cubicBezTo>
                    <a:pt x="51" y="3"/>
                    <a:pt x="43" y="0"/>
                    <a:pt x="34" y="0"/>
                  </a:cubicBezTo>
                  <a:cubicBezTo>
                    <a:pt x="25" y="0"/>
                    <a:pt x="16" y="3"/>
                    <a:pt x="10" y="10"/>
                  </a:cubicBezTo>
                  <a:cubicBezTo>
                    <a:pt x="3" y="16"/>
                    <a:pt x="0" y="25"/>
                    <a:pt x="0" y="34"/>
                  </a:cubicBezTo>
                  <a:cubicBezTo>
                    <a:pt x="0" y="53"/>
                    <a:pt x="15" y="68"/>
                    <a:pt x="34" y="68"/>
                  </a:cubicBezTo>
                  <a:cubicBezTo>
                    <a:pt x="34" y="68"/>
                    <a:pt x="34" y="68"/>
                    <a:pt x="34" y="68"/>
                  </a:cubicBezTo>
                  <a:cubicBezTo>
                    <a:pt x="42" y="68"/>
                    <a:pt x="49" y="65"/>
                    <a:pt x="55" y="60"/>
                  </a:cubicBezTo>
                  <a:cubicBezTo>
                    <a:pt x="55" y="61"/>
                    <a:pt x="56" y="61"/>
                    <a:pt x="56" y="62"/>
                  </a:cubicBezTo>
                  <a:cubicBezTo>
                    <a:pt x="82" y="88"/>
                    <a:pt x="82" y="88"/>
                    <a:pt x="82" y="88"/>
                  </a:cubicBezTo>
                  <a:cubicBezTo>
                    <a:pt x="83" y="89"/>
                    <a:pt x="84" y="89"/>
                    <a:pt x="85" y="89"/>
                  </a:cubicBezTo>
                  <a:cubicBezTo>
                    <a:pt x="86" y="89"/>
                    <a:pt x="87" y="89"/>
                    <a:pt x="88" y="88"/>
                  </a:cubicBezTo>
                  <a:cubicBezTo>
                    <a:pt x="89" y="86"/>
                    <a:pt x="89" y="84"/>
                    <a:pt x="88" y="82"/>
                  </a:cubicBezTo>
                  <a:lnTo>
                    <a:pt x="62" y="56"/>
                  </a:lnTo>
                  <a:close/>
                  <a:moveTo>
                    <a:pt x="34" y="60"/>
                  </a:moveTo>
                  <a:cubicBezTo>
                    <a:pt x="19" y="60"/>
                    <a:pt x="8" y="48"/>
                    <a:pt x="8" y="34"/>
                  </a:cubicBezTo>
                  <a:cubicBezTo>
                    <a:pt x="8" y="27"/>
                    <a:pt x="10" y="20"/>
                    <a:pt x="15" y="15"/>
                  </a:cubicBezTo>
                  <a:cubicBezTo>
                    <a:pt x="20" y="10"/>
                    <a:pt x="27" y="8"/>
                    <a:pt x="34" y="8"/>
                  </a:cubicBezTo>
                  <a:cubicBezTo>
                    <a:pt x="41" y="8"/>
                    <a:pt x="47" y="10"/>
                    <a:pt x="52" y="15"/>
                  </a:cubicBezTo>
                  <a:cubicBezTo>
                    <a:pt x="57" y="20"/>
                    <a:pt x="60" y="27"/>
                    <a:pt x="60" y="34"/>
                  </a:cubicBezTo>
                  <a:cubicBezTo>
                    <a:pt x="60" y="41"/>
                    <a:pt x="57" y="47"/>
                    <a:pt x="52" y="52"/>
                  </a:cubicBezTo>
                  <a:cubicBezTo>
                    <a:pt x="47" y="57"/>
                    <a:pt x="41" y="60"/>
                    <a:pt x="34" y="6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a:extLst>
              <a:ext uri="{FF2B5EF4-FFF2-40B4-BE49-F238E27FC236}">
                <a16:creationId xmlns:a16="http://schemas.microsoft.com/office/drawing/2014/main" id="{A3671E02-E5F1-12EA-F4AA-2FE55F5FA2C4}"/>
              </a:ext>
            </a:extLst>
          </p:cNvPr>
          <p:cNvGrpSpPr/>
          <p:nvPr/>
        </p:nvGrpSpPr>
        <p:grpSpPr>
          <a:xfrm>
            <a:off x="9595124" y="2505669"/>
            <a:ext cx="857175" cy="658921"/>
            <a:chOff x="5372100" y="5918201"/>
            <a:chExt cx="1012825" cy="1011238"/>
          </a:xfrm>
          <a:solidFill>
            <a:schemeClr val="accent1"/>
          </a:solidFill>
        </p:grpSpPr>
        <p:sp>
          <p:nvSpPr>
            <p:cNvPr id="46" name="Freeform 27">
              <a:extLst>
                <a:ext uri="{FF2B5EF4-FFF2-40B4-BE49-F238E27FC236}">
                  <a16:creationId xmlns:a16="http://schemas.microsoft.com/office/drawing/2014/main" id="{E154F68D-7FCC-7E8A-0781-789B75CD9F14}"/>
                </a:ext>
              </a:extLst>
            </p:cNvPr>
            <p:cNvSpPr>
              <a:spLocks/>
            </p:cNvSpPr>
            <p:nvPr/>
          </p:nvSpPr>
          <p:spPr bwMode="auto">
            <a:xfrm>
              <a:off x="5372100" y="6175376"/>
              <a:ext cx="755650" cy="754063"/>
            </a:xfrm>
            <a:custGeom>
              <a:avLst/>
              <a:gdLst>
                <a:gd name="T0" fmla="*/ 172 w 176"/>
                <a:gd name="T1" fmla="*/ 140 h 176"/>
                <a:gd name="T2" fmla="*/ 168 w 176"/>
                <a:gd name="T3" fmla="*/ 144 h 176"/>
                <a:gd name="T4" fmla="*/ 168 w 176"/>
                <a:gd name="T5" fmla="*/ 168 h 176"/>
                <a:gd name="T6" fmla="*/ 8 w 176"/>
                <a:gd name="T7" fmla="*/ 168 h 176"/>
                <a:gd name="T8" fmla="*/ 8 w 176"/>
                <a:gd name="T9" fmla="*/ 8 h 176"/>
                <a:gd name="T10" fmla="*/ 32 w 176"/>
                <a:gd name="T11" fmla="*/ 8 h 176"/>
                <a:gd name="T12" fmla="*/ 36 w 176"/>
                <a:gd name="T13" fmla="*/ 4 h 176"/>
                <a:gd name="T14" fmla="*/ 32 w 176"/>
                <a:gd name="T15" fmla="*/ 0 h 176"/>
                <a:gd name="T16" fmla="*/ 0 w 176"/>
                <a:gd name="T17" fmla="*/ 0 h 176"/>
                <a:gd name="T18" fmla="*/ 0 w 176"/>
                <a:gd name="T19" fmla="*/ 176 h 176"/>
                <a:gd name="T20" fmla="*/ 176 w 176"/>
                <a:gd name="T21" fmla="*/ 176 h 176"/>
                <a:gd name="T22" fmla="*/ 176 w 176"/>
                <a:gd name="T23" fmla="*/ 144 h 176"/>
                <a:gd name="T24" fmla="*/ 172 w 176"/>
                <a:gd name="T25" fmla="*/ 1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176">
                  <a:moveTo>
                    <a:pt x="172" y="140"/>
                  </a:moveTo>
                  <a:cubicBezTo>
                    <a:pt x="170" y="140"/>
                    <a:pt x="168" y="142"/>
                    <a:pt x="168" y="144"/>
                  </a:cubicBezTo>
                  <a:cubicBezTo>
                    <a:pt x="168" y="168"/>
                    <a:pt x="168" y="168"/>
                    <a:pt x="168" y="168"/>
                  </a:cubicBezTo>
                  <a:cubicBezTo>
                    <a:pt x="8" y="168"/>
                    <a:pt x="8" y="168"/>
                    <a:pt x="8" y="168"/>
                  </a:cubicBezTo>
                  <a:cubicBezTo>
                    <a:pt x="8" y="8"/>
                    <a:pt x="8" y="8"/>
                    <a:pt x="8" y="8"/>
                  </a:cubicBezTo>
                  <a:cubicBezTo>
                    <a:pt x="32" y="8"/>
                    <a:pt x="32" y="8"/>
                    <a:pt x="32" y="8"/>
                  </a:cubicBezTo>
                  <a:cubicBezTo>
                    <a:pt x="34" y="8"/>
                    <a:pt x="36" y="6"/>
                    <a:pt x="36" y="4"/>
                  </a:cubicBezTo>
                  <a:cubicBezTo>
                    <a:pt x="36" y="2"/>
                    <a:pt x="34" y="0"/>
                    <a:pt x="32" y="0"/>
                  </a:cubicBezTo>
                  <a:cubicBezTo>
                    <a:pt x="0" y="0"/>
                    <a:pt x="0" y="0"/>
                    <a:pt x="0" y="0"/>
                  </a:cubicBezTo>
                  <a:cubicBezTo>
                    <a:pt x="0" y="176"/>
                    <a:pt x="0" y="176"/>
                    <a:pt x="0" y="176"/>
                  </a:cubicBezTo>
                  <a:cubicBezTo>
                    <a:pt x="176" y="176"/>
                    <a:pt x="176" y="176"/>
                    <a:pt x="176" y="176"/>
                  </a:cubicBezTo>
                  <a:cubicBezTo>
                    <a:pt x="176" y="144"/>
                    <a:pt x="176" y="144"/>
                    <a:pt x="176" y="144"/>
                  </a:cubicBezTo>
                  <a:cubicBezTo>
                    <a:pt x="176" y="142"/>
                    <a:pt x="174" y="140"/>
                    <a:pt x="172" y="14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8">
              <a:extLst>
                <a:ext uri="{FF2B5EF4-FFF2-40B4-BE49-F238E27FC236}">
                  <a16:creationId xmlns:a16="http://schemas.microsoft.com/office/drawing/2014/main" id="{73429992-D7EA-84F9-E0AE-ECC1D0CCE350}"/>
                </a:ext>
              </a:extLst>
            </p:cNvPr>
            <p:cNvSpPr>
              <a:spLocks noEditPoints="1"/>
            </p:cNvSpPr>
            <p:nvPr/>
          </p:nvSpPr>
          <p:spPr bwMode="auto">
            <a:xfrm>
              <a:off x="5629275" y="5918201"/>
              <a:ext cx="755650" cy="754063"/>
            </a:xfrm>
            <a:custGeom>
              <a:avLst/>
              <a:gdLst>
                <a:gd name="T0" fmla="*/ 0 w 476"/>
                <a:gd name="T1" fmla="*/ 475 h 475"/>
                <a:gd name="T2" fmla="*/ 476 w 476"/>
                <a:gd name="T3" fmla="*/ 475 h 475"/>
                <a:gd name="T4" fmla="*/ 476 w 476"/>
                <a:gd name="T5" fmla="*/ 0 h 475"/>
                <a:gd name="T6" fmla="*/ 0 w 476"/>
                <a:gd name="T7" fmla="*/ 0 h 475"/>
                <a:gd name="T8" fmla="*/ 0 w 476"/>
                <a:gd name="T9" fmla="*/ 475 h 475"/>
                <a:gd name="T10" fmla="*/ 22 w 476"/>
                <a:gd name="T11" fmla="*/ 21 h 475"/>
                <a:gd name="T12" fmla="*/ 454 w 476"/>
                <a:gd name="T13" fmla="*/ 21 h 475"/>
                <a:gd name="T14" fmla="*/ 454 w 476"/>
                <a:gd name="T15" fmla="*/ 453 h 475"/>
                <a:gd name="T16" fmla="*/ 22 w 476"/>
                <a:gd name="T17" fmla="*/ 453 h 475"/>
                <a:gd name="T18" fmla="*/ 22 w 476"/>
                <a:gd name="T19" fmla="*/ 21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6" h="475">
                  <a:moveTo>
                    <a:pt x="0" y="475"/>
                  </a:moveTo>
                  <a:lnTo>
                    <a:pt x="476" y="475"/>
                  </a:lnTo>
                  <a:lnTo>
                    <a:pt x="476" y="0"/>
                  </a:lnTo>
                  <a:lnTo>
                    <a:pt x="0" y="0"/>
                  </a:lnTo>
                  <a:lnTo>
                    <a:pt x="0" y="475"/>
                  </a:lnTo>
                  <a:close/>
                  <a:moveTo>
                    <a:pt x="22" y="21"/>
                  </a:moveTo>
                  <a:lnTo>
                    <a:pt x="454" y="21"/>
                  </a:lnTo>
                  <a:lnTo>
                    <a:pt x="454" y="453"/>
                  </a:lnTo>
                  <a:lnTo>
                    <a:pt x="22" y="453"/>
                  </a:lnTo>
                  <a:lnTo>
                    <a:pt x="22" y="21"/>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9" name="TextBox 48">
            <a:extLst>
              <a:ext uri="{FF2B5EF4-FFF2-40B4-BE49-F238E27FC236}">
                <a16:creationId xmlns:a16="http://schemas.microsoft.com/office/drawing/2014/main" id="{E4EADF39-0F1A-1D99-798D-E701553BDD9F}"/>
              </a:ext>
            </a:extLst>
          </p:cNvPr>
          <p:cNvSpPr txBox="1"/>
          <p:nvPr/>
        </p:nvSpPr>
        <p:spPr>
          <a:xfrm flipH="1">
            <a:off x="175587" y="3449943"/>
            <a:ext cx="3395540" cy="1234953"/>
          </a:xfrm>
          <a:prstGeom prst="rect">
            <a:avLst/>
          </a:prstGeom>
          <a:noFill/>
        </p:spPr>
        <p:txBody>
          <a:bodyPr wrap="square" rtlCol="0">
            <a:spAutoFit/>
          </a:bodyPr>
          <a:lstStyle/>
          <a:p>
            <a:pPr fontAlgn="base"/>
            <a:r>
              <a:rPr lang="en-US" sz="2200" i="1" dirty="0">
                <a:latin typeface="Aparajita" panose="02020603050405020304" pitchFamily="18" charset="0"/>
                <a:cs typeface="Aparajita" panose="02020603050405020304" pitchFamily="18" charset="0"/>
              </a:rPr>
              <a:t>Utilize unstructured data to give a specific title to each job listing. ​</a:t>
            </a:r>
          </a:p>
          <a:p>
            <a:pPr>
              <a:lnSpc>
                <a:spcPct val="150000"/>
              </a:lnSpc>
            </a:pPr>
            <a:endParaRPr lang="en-US" sz="2200" i="1" dirty="0">
              <a:solidFill>
                <a:schemeClr val="bg2">
                  <a:lumMod val="65000"/>
                </a:schemeClr>
              </a:solidFill>
              <a:latin typeface="Aparajita" panose="02020603050405020304" pitchFamily="18" charset="0"/>
              <a:cs typeface="Aparajita" panose="02020603050405020304" pitchFamily="18" charset="0"/>
            </a:endParaRPr>
          </a:p>
        </p:txBody>
      </p:sp>
      <p:sp>
        <p:nvSpPr>
          <p:cNvPr id="50" name="TextBox 49">
            <a:extLst>
              <a:ext uri="{FF2B5EF4-FFF2-40B4-BE49-F238E27FC236}">
                <a16:creationId xmlns:a16="http://schemas.microsoft.com/office/drawing/2014/main" id="{703927BE-3AFC-E6EF-643A-A97F51F5B86C}"/>
              </a:ext>
            </a:extLst>
          </p:cNvPr>
          <p:cNvSpPr txBox="1"/>
          <p:nvPr/>
        </p:nvSpPr>
        <p:spPr>
          <a:xfrm flipH="1">
            <a:off x="4048496" y="3452052"/>
            <a:ext cx="4013258" cy="769441"/>
          </a:xfrm>
          <a:prstGeom prst="rect">
            <a:avLst/>
          </a:prstGeom>
          <a:noFill/>
        </p:spPr>
        <p:txBody>
          <a:bodyPr wrap="square" rtlCol="0">
            <a:spAutoFit/>
          </a:bodyPr>
          <a:lstStyle/>
          <a:p>
            <a:r>
              <a:rPr lang="en-US" sz="2200" i="1" dirty="0">
                <a:latin typeface="Aparajita" panose="02020603050405020304" pitchFamily="18" charset="0"/>
                <a:cs typeface="Aparajita" panose="02020603050405020304" pitchFamily="18" charset="0"/>
              </a:rPr>
              <a:t>Provide recommendations to the recruiter to add missing features to the add posting.</a:t>
            </a:r>
            <a:endParaRPr lang="en-US" sz="2200" i="1" dirty="0">
              <a:solidFill>
                <a:schemeClr val="bg2">
                  <a:lumMod val="65000"/>
                </a:schemeClr>
              </a:solidFill>
              <a:latin typeface="Aparajita" panose="02020603050405020304" pitchFamily="18" charset="0"/>
              <a:cs typeface="Aparajita" panose="02020603050405020304" pitchFamily="18" charset="0"/>
            </a:endParaRPr>
          </a:p>
        </p:txBody>
      </p:sp>
      <p:sp>
        <p:nvSpPr>
          <p:cNvPr id="51" name="TextBox 50">
            <a:extLst>
              <a:ext uri="{FF2B5EF4-FFF2-40B4-BE49-F238E27FC236}">
                <a16:creationId xmlns:a16="http://schemas.microsoft.com/office/drawing/2014/main" id="{CA7BADD3-96B6-57D0-ECE6-31311D23EAFA}"/>
              </a:ext>
            </a:extLst>
          </p:cNvPr>
          <p:cNvSpPr txBox="1"/>
          <p:nvPr/>
        </p:nvSpPr>
        <p:spPr>
          <a:xfrm flipH="1">
            <a:off x="8431656" y="3469810"/>
            <a:ext cx="4187884" cy="896399"/>
          </a:xfrm>
          <a:prstGeom prst="rect">
            <a:avLst/>
          </a:prstGeom>
          <a:noFill/>
        </p:spPr>
        <p:txBody>
          <a:bodyPr wrap="square" rtlCol="0">
            <a:spAutoFit/>
          </a:bodyPr>
          <a:lstStyle/>
          <a:p>
            <a:pPr fontAlgn="base"/>
            <a:r>
              <a:rPr lang="en-US" sz="2200" i="1" dirty="0">
                <a:latin typeface="Aparajita" panose="02020603050405020304" pitchFamily="18" charset="0"/>
                <a:cs typeface="Aparajita" panose="02020603050405020304" pitchFamily="18" charset="0"/>
              </a:rPr>
              <a:t>Improve the listing to search results​</a:t>
            </a:r>
          </a:p>
          <a:p>
            <a:pPr>
              <a:lnSpc>
                <a:spcPct val="150000"/>
              </a:lnSpc>
            </a:pPr>
            <a:endParaRPr lang="en-US" sz="2200" i="1" dirty="0">
              <a:solidFill>
                <a:schemeClr val="bg2">
                  <a:lumMod val="65000"/>
                </a:schemeClr>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44880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par>
                                <p:cTn id="24" presetID="53" presetClass="entr" presetSubtype="16"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p:cTn id="26" dur="500" fill="hold"/>
                                        <p:tgtEl>
                                          <p:spTgt spid="37"/>
                                        </p:tgtEl>
                                        <p:attrNameLst>
                                          <p:attrName>ppt_w</p:attrName>
                                        </p:attrNameLst>
                                      </p:cBhvr>
                                      <p:tavLst>
                                        <p:tav tm="0">
                                          <p:val>
                                            <p:fltVal val="0"/>
                                          </p:val>
                                        </p:tav>
                                        <p:tav tm="100000">
                                          <p:val>
                                            <p:strVal val="#ppt_w"/>
                                          </p:val>
                                        </p:tav>
                                      </p:tavLst>
                                    </p:anim>
                                    <p:anim calcmode="lin" valueType="num">
                                      <p:cBhvr>
                                        <p:cTn id="27" dur="500" fill="hold"/>
                                        <p:tgtEl>
                                          <p:spTgt spid="37"/>
                                        </p:tgtEl>
                                        <p:attrNameLst>
                                          <p:attrName>ppt_h</p:attrName>
                                        </p:attrNameLst>
                                      </p:cBhvr>
                                      <p:tavLst>
                                        <p:tav tm="0">
                                          <p:val>
                                            <p:fltVal val="0"/>
                                          </p:val>
                                        </p:tav>
                                        <p:tav tm="100000">
                                          <p:val>
                                            <p:strVal val="#ppt_h"/>
                                          </p:val>
                                        </p:tav>
                                      </p:tavLst>
                                    </p:anim>
                                    <p:animEffect transition="in" filter="fade">
                                      <p:cBhvr>
                                        <p:cTn id="28" dur="500"/>
                                        <p:tgtEl>
                                          <p:spTgt spid="37"/>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par>
                                <p:cTn id="35" presetID="53" presetClass="entr" presetSubtype="16"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animEffect transition="in" filter="fade">
                                      <p:cBhvr>
                                        <p:cTn id="39" dur="500"/>
                                        <p:tgtEl>
                                          <p:spTgt spid="45"/>
                                        </p:tgtEl>
                                      </p:cBhvr>
                                    </p:animEffect>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p:cTn id="43" dur="500" fill="hold"/>
                                        <p:tgtEl>
                                          <p:spTgt spid="48"/>
                                        </p:tgtEl>
                                        <p:attrNameLst>
                                          <p:attrName>ppt_w</p:attrName>
                                        </p:attrNameLst>
                                      </p:cBhvr>
                                      <p:tavLst>
                                        <p:tav tm="0">
                                          <p:val>
                                            <p:fltVal val="0"/>
                                          </p:val>
                                        </p:tav>
                                        <p:tav tm="100000">
                                          <p:val>
                                            <p:strVal val="#ppt_w"/>
                                          </p:val>
                                        </p:tav>
                                      </p:tavLst>
                                    </p:anim>
                                    <p:anim calcmode="lin" valueType="num">
                                      <p:cBhvr>
                                        <p:cTn id="44" dur="500" fill="hold"/>
                                        <p:tgtEl>
                                          <p:spTgt spid="48"/>
                                        </p:tgtEl>
                                        <p:attrNameLst>
                                          <p:attrName>ppt_h</p:attrName>
                                        </p:attrNameLst>
                                      </p:cBhvr>
                                      <p:tavLst>
                                        <p:tav tm="0">
                                          <p:val>
                                            <p:fltVal val="0"/>
                                          </p:val>
                                        </p:tav>
                                        <p:tav tm="100000">
                                          <p:val>
                                            <p:strVal val="#ppt_h"/>
                                          </p:val>
                                        </p:tav>
                                      </p:tavLst>
                                    </p:anim>
                                    <p:animEffect transition="in" filter="fade">
                                      <p:cBhvr>
                                        <p:cTn id="45" dur="500"/>
                                        <p:tgtEl>
                                          <p:spTgt spid="48"/>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up)">
                                      <p:cBhvr>
                                        <p:cTn id="49" dur="500"/>
                                        <p:tgtEl>
                                          <p:spTgt spid="49"/>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up)">
                                      <p:cBhvr>
                                        <p:cTn id="53" dur="500"/>
                                        <p:tgtEl>
                                          <p:spTgt spid="50"/>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up)">
                                      <p:cBhvr>
                                        <p:cTn id="5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4" grpId="0" animBg="1"/>
      <p:bldP spid="28" grpId="0" animBg="1"/>
      <p:bldP spid="5" grpId="0" build="p"/>
      <p:bldP spid="30" grpId="0" animBg="1"/>
      <p:bldP spid="4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2873" y="210028"/>
            <a:ext cx="3964684" cy="884555"/>
          </a:xfrm>
        </p:spPr>
        <p:txBody>
          <a:bodyPr>
            <a:normAutofit/>
          </a:bodyPr>
          <a:lstStyle/>
          <a:p>
            <a:pPr algn="ctr"/>
            <a:r>
              <a:rPr lang="en-US" sz="3500" dirty="0"/>
              <a:t>Data Scraping</a:t>
            </a:r>
          </a:p>
        </p:txBody>
      </p:sp>
      <p:pic>
        <p:nvPicPr>
          <p:cNvPr id="6146" name="Picture 2">
            <a:extLst>
              <a:ext uri="{FF2B5EF4-FFF2-40B4-BE49-F238E27FC236}">
                <a16:creationId xmlns:a16="http://schemas.microsoft.com/office/drawing/2014/main" id="{62894B9B-8708-8AE6-B607-53D3DEC63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42203"/>
            <a:ext cx="5867400" cy="269082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344FD2E-2A39-891B-E0CA-8424E9F19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22528"/>
            <a:ext cx="58674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9AD9882F-1575-B211-2ECD-678606F350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72" y="4253469"/>
            <a:ext cx="5418315" cy="22693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FC63A9F-E9D4-8289-84D6-5AA104A44AAD}"/>
              </a:ext>
            </a:extLst>
          </p:cNvPr>
          <p:cNvSpPr>
            <a:spLocks/>
          </p:cNvSpPr>
          <p:nvPr/>
        </p:nvSpPr>
        <p:spPr bwMode="auto">
          <a:xfrm>
            <a:off x="756074" y="1498500"/>
            <a:ext cx="4874056" cy="3139403"/>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lvl="1" algn="l"/>
            <a:r>
              <a:rPr lang="en-US" sz="2000" i="1">
                <a:solidFill>
                  <a:schemeClr val="tx2"/>
                </a:solidFill>
                <a:latin typeface="Aparajita" panose="02020603050405020304" pitchFamily="18" charset="0"/>
                <a:ea typeface="ＭＳ Ｐゴシック"/>
                <a:cs typeface="Aparajita" panose="02020603050405020304" pitchFamily="18" charset="0"/>
                <a:sym typeface="Open Sans Light" charset="0"/>
              </a:rPr>
              <a:t>Scraping done using Selenium and BeautifulSoup</a:t>
            </a:r>
            <a:endParaRPr lang="en-US" sz="2000" i="1">
              <a:solidFill>
                <a:schemeClr val="tx2"/>
              </a:solidFill>
              <a:latin typeface="Aparajita" panose="02020603050405020304" pitchFamily="18" charset="0"/>
              <a:ea typeface="ＭＳ Ｐゴシック"/>
              <a:cs typeface="Aparajita" panose="02020603050405020304" pitchFamily="18" charset="0"/>
            </a:endParaRPr>
          </a:p>
          <a:p>
            <a:pPr lvl="1" algn="l"/>
            <a:endParaRPr lang="en-US" sz="2000" i="1">
              <a:solidFill>
                <a:schemeClr val="tx2"/>
              </a:solidFill>
              <a:latin typeface="Aparajita" panose="02020603050405020304" pitchFamily="18" charset="0"/>
              <a:ea typeface="ＭＳ Ｐゴシック" charset="0"/>
              <a:cs typeface="Aparajita" panose="02020603050405020304" pitchFamily="18" charset="0"/>
            </a:endParaRPr>
          </a:p>
          <a:p>
            <a:pPr lvl="1" algn="l"/>
            <a:r>
              <a:rPr lang="en-US" sz="2000" i="1">
                <a:solidFill>
                  <a:schemeClr val="tx2"/>
                </a:solidFill>
                <a:latin typeface="Aparajita" panose="02020603050405020304" pitchFamily="18" charset="0"/>
                <a:ea typeface="ＭＳ Ｐゴシック"/>
                <a:cs typeface="Aparajita" panose="02020603050405020304" pitchFamily="18" charset="0"/>
                <a:sym typeface="Open Sans Light" charset="0"/>
              </a:rPr>
              <a:t>Iterating through all links in a category for a variety of cities</a:t>
            </a:r>
            <a:endParaRPr lang="en-US" sz="2000" i="1">
              <a:solidFill>
                <a:schemeClr val="tx2"/>
              </a:solidFill>
              <a:latin typeface="Aparajita" panose="02020603050405020304" pitchFamily="18" charset="0"/>
              <a:ea typeface="ＭＳ Ｐゴシック"/>
              <a:cs typeface="Aparajita" panose="02020603050405020304" pitchFamily="18" charset="0"/>
            </a:endParaRPr>
          </a:p>
          <a:p>
            <a:pPr lvl="1" algn="l"/>
            <a:endParaRPr lang="en-US" sz="2000" i="1">
              <a:solidFill>
                <a:schemeClr val="tx2"/>
              </a:solidFill>
              <a:latin typeface="Aparajita" panose="02020603050405020304" pitchFamily="18" charset="0"/>
              <a:ea typeface="ＭＳ Ｐゴシック" charset="0"/>
              <a:cs typeface="Aparajita" panose="02020603050405020304" pitchFamily="18" charset="0"/>
            </a:endParaRPr>
          </a:p>
          <a:p>
            <a:pPr lvl="1" algn="l"/>
            <a:r>
              <a:rPr lang="en-US" sz="2000" i="1">
                <a:solidFill>
                  <a:schemeClr val="tx2"/>
                </a:solidFill>
                <a:latin typeface="Aparajita" panose="02020603050405020304" pitchFamily="18" charset="0"/>
                <a:ea typeface="ＭＳ Ｐゴシック"/>
                <a:cs typeface="Aparajita" panose="02020603050405020304" pitchFamily="18" charset="0"/>
                <a:sym typeface="Open Sans Light" charset="0"/>
              </a:rPr>
              <a:t>Obtaining job description text from each link.</a:t>
            </a:r>
          </a:p>
          <a:p>
            <a:pPr lvl="1" algn="l"/>
            <a:r>
              <a:rPr lang="en-US" sz="2000" i="1">
                <a:solidFill>
                  <a:schemeClr val="tx2"/>
                </a:solidFill>
                <a:latin typeface="Aparajita" panose="02020603050405020304" pitchFamily="18" charset="0"/>
                <a:ea typeface="ＭＳ Ｐゴシック"/>
                <a:cs typeface="Aparajita" panose="02020603050405020304" pitchFamily="18" charset="0"/>
                <a:sym typeface="Open Sans Light" charset="0"/>
              </a:rPr>
              <a:t>(~600 for education, ~1500 for food)</a:t>
            </a:r>
            <a:endParaRPr lang="en-US" sz="2000" i="1">
              <a:solidFill>
                <a:schemeClr val="tx2"/>
              </a:solidFill>
              <a:latin typeface="Aparajita" panose="02020603050405020304" pitchFamily="18" charset="0"/>
              <a:ea typeface="ＭＳ Ｐゴシック"/>
              <a:cs typeface="Aparajita" panose="02020603050405020304" pitchFamily="18" charset="0"/>
            </a:endParaRPr>
          </a:p>
          <a:p>
            <a:pPr lvl="1" algn="l"/>
            <a:endParaRPr lang="en-US" sz="2000" i="1">
              <a:solidFill>
                <a:schemeClr val="tx2"/>
              </a:solidFill>
              <a:latin typeface="Aparajita" panose="02020603050405020304" pitchFamily="18" charset="0"/>
              <a:ea typeface="ＭＳ Ｐゴシック" charset="0"/>
              <a:cs typeface="Aparajita" panose="02020603050405020304" pitchFamily="18" charset="0"/>
            </a:endParaRPr>
          </a:p>
          <a:p>
            <a:pPr lvl="1" algn="l"/>
            <a:r>
              <a:rPr lang="en-US" sz="2000" i="1">
                <a:solidFill>
                  <a:schemeClr val="tx2"/>
                </a:solidFill>
                <a:latin typeface="Aparajita" panose="02020603050405020304" pitchFamily="18" charset="0"/>
                <a:ea typeface="ＭＳ Ｐゴシック"/>
                <a:cs typeface="Aparajita" panose="02020603050405020304" pitchFamily="18" charset="0"/>
                <a:sym typeface="Open Sans Light" charset="0"/>
              </a:rPr>
              <a:t>Major challenge: obtaining data en masse without being blocked by Craigslist</a:t>
            </a:r>
            <a:endParaRPr lang="en-US" sz="2000" i="1">
              <a:solidFill>
                <a:schemeClr val="tx2"/>
              </a:solidFill>
              <a:latin typeface="Aparajita" panose="02020603050405020304" pitchFamily="18" charset="0"/>
              <a:ea typeface="ＭＳ Ｐゴシック"/>
              <a:cs typeface="Aparajita" panose="02020603050405020304" pitchFamily="18" charset="0"/>
            </a:endParaRPr>
          </a:p>
          <a:p>
            <a:pPr marL="457200" indent="-457200" algn="l">
              <a:buFont typeface="Arial" panose="020B0604020202020204" pitchFamily="34" charset="0"/>
              <a:buChar char="•"/>
            </a:pPr>
            <a:endParaRPr lang="en-US" sz="3000">
              <a:solidFill>
                <a:srgbClr val="CDCDCD"/>
              </a:solidFill>
              <a:latin typeface="Open Sans Light" charset="0"/>
              <a:ea typeface="ＭＳ Ｐゴシック" charset="0"/>
              <a:cs typeface="Open Sans Light" charset="0"/>
              <a:sym typeface="Open Sans Light" charset="0"/>
            </a:endParaRPr>
          </a:p>
          <a:p>
            <a:pPr marL="457200" indent="-457200">
              <a:lnSpc>
                <a:spcPct val="70000"/>
              </a:lnSpc>
              <a:buFont typeface="Arial" panose="020B0604020202020204" pitchFamily="34" charset="0"/>
              <a:buChar char="•"/>
            </a:pPr>
            <a:endParaRPr lang="en-US" sz="3000">
              <a:solidFill>
                <a:srgbClr val="CDCDCD"/>
              </a:solidFill>
              <a:latin typeface="Open Sans Light" charset="0"/>
              <a:ea typeface="ＭＳ Ｐゴシック" charset="0"/>
              <a:cs typeface="Open Sans Light" charset="0"/>
              <a:sym typeface="Open Sans Light" charset="0"/>
            </a:endParaRPr>
          </a:p>
        </p:txBody>
      </p:sp>
      <p:grpSp>
        <p:nvGrpSpPr>
          <p:cNvPr id="13" name="Group 12">
            <a:extLst>
              <a:ext uri="{FF2B5EF4-FFF2-40B4-BE49-F238E27FC236}">
                <a16:creationId xmlns:a16="http://schemas.microsoft.com/office/drawing/2014/main" id="{F83E1921-B4AB-AEA5-310F-82B0DEC3C4DD}"/>
              </a:ext>
            </a:extLst>
          </p:cNvPr>
          <p:cNvGrpSpPr>
            <a:grpSpLocks noChangeAspect="1"/>
          </p:cNvGrpSpPr>
          <p:nvPr/>
        </p:nvGrpSpPr>
        <p:grpSpPr>
          <a:xfrm>
            <a:off x="551519" y="2770089"/>
            <a:ext cx="389468" cy="450595"/>
            <a:chOff x="4957763" y="6189663"/>
            <a:chExt cx="354013" cy="409575"/>
          </a:xfrm>
          <a:solidFill>
            <a:schemeClr val="accent1"/>
          </a:solidFill>
        </p:grpSpPr>
        <p:sp>
          <p:nvSpPr>
            <p:cNvPr id="14" name="Freeform 14">
              <a:extLst>
                <a:ext uri="{FF2B5EF4-FFF2-40B4-BE49-F238E27FC236}">
                  <a16:creationId xmlns:a16="http://schemas.microsoft.com/office/drawing/2014/main" id="{AAB5AC16-9EA4-48B5-10D9-C09966C955DA}"/>
                </a:ext>
              </a:extLst>
            </p:cNvPr>
            <p:cNvSpPr>
              <a:spLocks/>
            </p:cNvSpPr>
            <p:nvPr/>
          </p:nvSpPr>
          <p:spPr bwMode="auto">
            <a:xfrm>
              <a:off x="4957763" y="6189663"/>
              <a:ext cx="309563" cy="377825"/>
            </a:xfrm>
            <a:custGeom>
              <a:avLst/>
              <a:gdLst>
                <a:gd name="T0" fmla="*/ 124 w 196"/>
                <a:gd name="T1" fmla="*/ 232 h 240"/>
                <a:gd name="T2" fmla="*/ 12 w 196"/>
                <a:gd name="T3" fmla="*/ 232 h 240"/>
                <a:gd name="T4" fmla="*/ 8 w 196"/>
                <a:gd name="T5" fmla="*/ 225 h 240"/>
                <a:gd name="T6" fmla="*/ 8 w 196"/>
                <a:gd name="T7" fmla="*/ 14 h 240"/>
                <a:gd name="T8" fmla="*/ 14 w 196"/>
                <a:gd name="T9" fmla="*/ 8 h 240"/>
                <a:gd name="T10" fmla="*/ 183 w 196"/>
                <a:gd name="T11" fmla="*/ 8 h 240"/>
                <a:gd name="T12" fmla="*/ 188 w 196"/>
                <a:gd name="T13" fmla="*/ 12 h 240"/>
                <a:gd name="T14" fmla="*/ 188 w 196"/>
                <a:gd name="T15" fmla="*/ 160 h 240"/>
                <a:gd name="T16" fmla="*/ 192 w 196"/>
                <a:gd name="T17" fmla="*/ 164 h 240"/>
                <a:gd name="T18" fmla="*/ 196 w 196"/>
                <a:gd name="T19" fmla="*/ 160 h 240"/>
                <a:gd name="T20" fmla="*/ 196 w 196"/>
                <a:gd name="T21" fmla="*/ 12 h 240"/>
                <a:gd name="T22" fmla="*/ 183 w 196"/>
                <a:gd name="T23" fmla="*/ 0 h 240"/>
                <a:gd name="T24" fmla="*/ 14 w 196"/>
                <a:gd name="T25" fmla="*/ 0 h 240"/>
                <a:gd name="T26" fmla="*/ 0 w 196"/>
                <a:gd name="T27" fmla="*/ 14 h 240"/>
                <a:gd name="T28" fmla="*/ 0 w 196"/>
                <a:gd name="T29" fmla="*/ 225 h 240"/>
                <a:gd name="T30" fmla="*/ 12 w 196"/>
                <a:gd name="T31" fmla="*/ 240 h 240"/>
                <a:gd name="T32" fmla="*/ 124 w 196"/>
                <a:gd name="T33" fmla="*/ 240 h 240"/>
                <a:gd name="T34" fmla="*/ 128 w 196"/>
                <a:gd name="T35" fmla="*/ 236 h 240"/>
                <a:gd name="T36" fmla="*/ 124 w 196"/>
                <a:gd name="T37"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240">
                  <a:moveTo>
                    <a:pt x="124" y="232"/>
                  </a:moveTo>
                  <a:cubicBezTo>
                    <a:pt x="12" y="232"/>
                    <a:pt x="12" y="232"/>
                    <a:pt x="12" y="232"/>
                  </a:cubicBezTo>
                  <a:cubicBezTo>
                    <a:pt x="8" y="232"/>
                    <a:pt x="8" y="226"/>
                    <a:pt x="8" y="225"/>
                  </a:cubicBezTo>
                  <a:cubicBezTo>
                    <a:pt x="8" y="14"/>
                    <a:pt x="8" y="14"/>
                    <a:pt x="8" y="14"/>
                  </a:cubicBezTo>
                  <a:cubicBezTo>
                    <a:pt x="8" y="10"/>
                    <a:pt x="11" y="8"/>
                    <a:pt x="14" y="8"/>
                  </a:cubicBezTo>
                  <a:cubicBezTo>
                    <a:pt x="183" y="8"/>
                    <a:pt x="183" y="8"/>
                    <a:pt x="183" y="8"/>
                  </a:cubicBezTo>
                  <a:cubicBezTo>
                    <a:pt x="188" y="8"/>
                    <a:pt x="188" y="11"/>
                    <a:pt x="188" y="12"/>
                  </a:cubicBezTo>
                  <a:cubicBezTo>
                    <a:pt x="188" y="160"/>
                    <a:pt x="188" y="160"/>
                    <a:pt x="188" y="160"/>
                  </a:cubicBezTo>
                  <a:cubicBezTo>
                    <a:pt x="188" y="162"/>
                    <a:pt x="190" y="164"/>
                    <a:pt x="192" y="164"/>
                  </a:cubicBezTo>
                  <a:cubicBezTo>
                    <a:pt x="194" y="164"/>
                    <a:pt x="196" y="162"/>
                    <a:pt x="196" y="160"/>
                  </a:cubicBezTo>
                  <a:cubicBezTo>
                    <a:pt x="196" y="12"/>
                    <a:pt x="196" y="12"/>
                    <a:pt x="196" y="12"/>
                  </a:cubicBezTo>
                  <a:cubicBezTo>
                    <a:pt x="196" y="5"/>
                    <a:pt x="191" y="0"/>
                    <a:pt x="183" y="0"/>
                  </a:cubicBezTo>
                  <a:cubicBezTo>
                    <a:pt x="14" y="0"/>
                    <a:pt x="14" y="0"/>
                    <a:pt x="14" y="0"/>
                  </a:cubicBezTo>
                  <a:cubicBezTo>
                    <a:pt x="6" y="0"/>
                    <a:pt x="0" y="6"/>
                    <a:pt x="0" y="14"/>
                  </a:cubicBezTo>
                  <a:cubicBezTo>
                    <a:pt x="0" y="225"/>
                    <a:pt x="0" y="225"/>
                    <a:pt x="0" y="225"/>
                  </a:cubicBezTo>
                  <a:cubicBezTo>
                    <a:pt x="0" y="234"/>
                    <a:pt x="5" y="240"/>
                    <a:pt x="12" y="240"/>
                  </a:cubicBezTo>
                  <a:cubicBezTo>
                    <a:pt x="124" y="240"/>
                    <a:pt x="124" y="240"/>
                    <a:pt x="124" y="240"/>
                  </a:cubicBezTo>
                  <a:cubicBezTo>
                    <a:pt x="126" y="240"/>
                    <a:pt x="128" y="238"/>
                    <a:pt x="128" y="236"/>
                  </a:cubicBezTo>
                  <a:cubicBezTo>
                    <a:pt x="128" y="234"/>
                    <a:pt x="126" y="232"/>
                    <a:pt x="124" y="232"/>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5A92990B-C5D5-8961-334D-D9DD6BDDB742}"/>
                </a:ext>
              </a:extLst>
            </p:cNvPr>
            <p:cNvSpPr>
              <a:spLocks/>
            </p:cNvSpPr>
            <p:nvPr/>
          </p:nvSpPr>
          <p:spPr bwMode="auto">
            <a:xfrm>
              <a:off x="5014913" y="6334125"/>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DDAD6B3-F59A-F301-C703-2560B45F15AF}"/>
                </a:ext>
              </a:extLst>
            </p:cNvPr>
            <p:cNvSpPr>
              <a:spLocks/>
            </p:cNvSpPr>
            <p:nvPr/>
          </p:nvSpPr>
          <p:spPr bwMode="auto">
            <a:xfrm>
              <a:off x="5014913" y="6410325"/>
              <a:ext cx="195263" cy="12700"/>
            </a:xfrm>
            <a:custGeom>
              <a:avLst/>
              <a:gdLst>
                <a:gd name="T0" fmla="*/ 124 w 124"/>
                <a:gd name="T1" fmla="*/ 4 h 8"/>
                <a:gd name="T2" fmla="*/ 120 w 124"/>
                <a:gd name="T3" fmla="*/ 0 h 8"/>
                <a:gd name="T4" fmla="*/ 4 w 124"/>
                <a:gd name="T5" fmla="*/ 0 h 8"/>
                <a:gd name="T6" fmla="*/ 0 w 124"/>
                <a:gd name="T7" fmla="*/ 4 h 8"/>
                <a:gd name="T8" fmla="*/ 4 w 124"/>
                <a:gd name="T9" fmla="*/ 8 h 8"/>
                <a:gd name="T10" fmla="*/ 120 w 124"/>
                <a:gd name="T11" fmla="*/ 8 h 8"/>
                <a:gd name="T12" fmla="*/ 124 w 12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4" y="4"/>
                  </a:moveTo>
                  <a:cubicBezTo>
                    <a:pt x="124" y="2"/>
                    <a:pt x="122" y="0"/>
                    <a:pt x="120" y="0"/>
                  </a:cubicBez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7F1A3D7B-2CDB-5304-CFBB-6430A8C72BDD}"/>
                </a:ext>
              </a:extLst>
            </p:cNvPr>
            <p:cNvSpPr>
              <a:spLocks/>
            </p:cNvSpPr>
            <p:nvPr/>
          </p:nvSpPr>
          <p:spPr bwMode="auto">
            <a:xfrm>
              <a:off x="5014913" y="6480175"/>
              <a:ext cx="107950" cy="12700"/>
            </a:xfrm>
            <a:custGeom>
              <a:avLst/>
              <a:gdLst>
                <a:gd name="T0" fmla="*/ 4 w 68"/>
                <a:gd name="T1" fmla="*/ 0 h 8"/>
                <a:gd name="T2" fmla="*/ 0 w 68"/>
                <a:gd name="T3" fmla="*/ 4 h 8"/>
                <a:gd name="T4" fmla="*/ 4 w 68"/>
                <a:gd name="T5" fmla="*/ 8 h 8"/>
                <a:gd name="T6" fmla="*/ 64 w 68"/>
                <a:gd name="T7" fmla="*/ 8 h 8"/>
                <a:gd name="T8" fmla="*/ 68 w 68"/>
                <a:gd name="T9" fmla="*/ 4 h 8"/>
                <a:gd name="T10" fmla="*/ 64 w 68"/>
                <a:gd name="T11" fmla="*/ 0 h 8"/>
                <a:gd name="T12" fmla="*/ 4 w 6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8" h="8">
                  <a:moveTo>
                    <a:pt x="4" y="0"/>
                  </a:move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lnTo>
                    <a:pt x="4" y="0"/>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39824901-7FDB-C86E-44A8-4C6486818752}"/>
                </a:ext>
              </a:extLst>
            </p:cNvPr>
            <p:cNvSpPr>
              <a:spLocks/>
            </p:cNvSpPr>
            <p:nvPr/>
          </p:nvSpPr>
          <p:spPr bwMode="auto">
            <a:xfrm>
              <a:off x="5014913" y="6265863"/>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a:extLst>
                <a:ext uri="{FF2B5EF4-FFF2-40B4-BE49-F238E27FC236}">
                  <a16:creationId xmlns:a16="http://schemas.microsoft.com/office/drawing/2014/main" id="{4B796090-E4D9-A9A0-381A-A11080784B8D}"/>
                </a:ext>
              </a:extLst>
            </p:cNvPr>
            <p:cNvSpPr>
              <a:spLocks noEditPoints="1"/>
            </p:cNvSpPr>
            <p:nvPr/>
          </p:nvSpPr>
          <p:spPr bwMode="auto">
            <a:xfrm>
              <a:off x="5170488" y="6459538"/>
              <a:ext cx="141288" cy="139700"/>
            </a:xfrm>
            <a:custGeom>
              <a:avLst/>
              <a:gdLst>
                <a:gd name="T0" fmla="*/ 62 w 89"/>
                <a:gd name="T1" fmla="*/ 56 h 89"/>
                <a:gd name="T2" fmla="*/ 60 w 89"/>
                <a:gd name="T3" fmla="*/ 55 h 89"/>
                <a:gd name="T4" fmla="*/ 68 w 89"/>
                <a:gd name="T5" fmla="*/ 34 h 89"/>
                <a:gd name="T6" fmla="*/ 58 w 89"/>
                <a:gd name="T7" fmla="*/ 10 h 89"/>
                <a:gd name="T8" fmla="*/ 34 w 89"/>
                <a:gd name="T9" fmla="*/ 0 h 89"/>
                <a:gd name="T10" fmla="*/ 10 w 89"/>
                <a:gd name="T11" fmla="*/ 10 h 89"/>
                <a:gd name="T12" fmla="*/ 0 w 89"/>
                <a:gd name="T13" fmla="*/ 34 h 89"/>
                <a:gd name="T14" fmla="*/ 34 w 89"/>
                <a:gd name="T15" fmla="*/ 68 h 89"/>
                <a:gd name="T16" fmla="*/ 34 w 89"/>
                <a:gd name="T17" fmla="*/ 68 h 89"/>
                <a:gd name="T18" fmla="*/ 55 w 89"/>
                <a:gd name="T19" fmla="*/ 60 h 89"/>
                <a:gd name="T20" fmla="*/ 56 w 89"/>
                <a:gd name="T21" fmla="*/ 62 h 89"/>
                <a:gd name="T22" fmla="*/ 82 w 89"/>
                <a:gd name="T23" fmla="*/ 88 h 89"/>
                <a:gd name="T24" fmla="*/ 85 w 89"/>
                <a:gd name="T25" fmla="*/ 89 h 89"/>
                <a:gd name="T26" fmla="*/ 88 w 89"/>
                <a:gd name="T27" fmla="*/ 88 h 89"/>
                <a:gd name="T28" fmla="*/ 88 w 89"/>
                <a:gd name="T29" fmla="*/ 82 h 89"/>
                <a:gd name="T30" fmla="*/ 62 w 89"/>
                <a:gd name="T31" fmla="*/ 56 h 89"/>
                <a:gd name="T32" fmla="*/ 34 w 89"/>
                <a:gd name="T33" fmla="*/ 60 h 89"/>
                <a:gd name="T34" fmla="*/ 8 w 89"/>
                <a:gd name="T35" fmla="*/ 34 h 89"/>
                <a:gd name="T36" fmla="*/ 15 w 89"/>
                <a:gd name="T37" fmla="*/ 15 h 89"/>
                <a:gd name="T38" fmla="*/ 34 w 89"/>
                <a:gd name="T39" fmla="*/ 8 h 89"/>
                <a:gd name="T40" fmla="*/ 52 w 89"/>
                <a:gd name="T41" fmla="*/ 15 h 89"/>
                <a:gd name="T42" fmla="*/ 60 w 89"/>
                <a:gd name="T43" fmla="*/ 34 h 89"/>
                <a:gd name="T44" fmla="*/ 52 w 89"/>
                <a:gd name="T45" fmla="*/ 52 h 89"/>
                <a:gd name="T46" fmla="*/ 34 w 89"/>
                <a:gd name="T47"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89">
                  <a:moveTo>
                    <a:pt x="62" y="56"/>
                  </a:moveTo>
                  <a:cubicBezTo>
                    <a:pt x="61" y="56"/>
                    <a:pt x="61" y="55"/>
                    <a:pt x="60" y="55"/>
                  </a:cubicBezTo>
                  <a:cubicBezTo>
                    <a:pt x="65" y="49"/>
                    <a:pt x="68" y="42"/>
                    <a:pt x="68" y="34"/>
                  </a:cubicBezTo>
                  <a:cubicBezTo>
                    <a:pt x="68" y="25"/>
                    <a:pt x="64" y="16"/>
                    <a:pt x="58" y="10"/>
                  </a:cubicBezTo>
                  <a:cubicBezTo>
                    <a:pt x="51" y="3"/>
                    <a:pt x="43" y="0"/>
                    <a:pt x="34" y="0"/>
                  </a:cubicBezTo>
                  <a:cubicBezTo>
                    <a:pt x="25" y="0"/>
                    <a:pt x="16" y="3"/>
                    <a:pt x="10" y="10"/>
                  </a:cubicBezTo>
                  <a:cubicBezTo>
                    <a:pt x="3" y="16"/>
                    <a:pt x="0" y="25"/>
                    <a:pt x="0" y="34"/>
                  </a:cubicBezTo>
                  <a:cubicBezTo>
                    <a:pt x="0" y="53"/>
                    <a:pt x="15" y="68"/>
                    <a:pt x="34" y="68"/>
                  </a:cubicBezTo>
                  <a:cubicBezTo>
                    <a:pt x="34" y="68"/>
                    <a:pt x="34" y="68"/>
                    <a:pt x="34" y="68"/>
                  </a:cubicBezTo>
                  <a:cubicBezTo>
                    <a:pt x="42" y="68"/>
                    <a:pt x="49" y="65"/>
                    <a:pt x="55" y="60"/>
                  </a:cubicBezTo>
                  <a:cubicBezTo>
                    <a:pt x="55" y="61"/>
                    <a:pt x="56" y="61"/>
                    <a:pt x="56" y="62"/>
                  </a:cubicBezTo>
                  <a:cubicBezTo>
                    <a:pt x="82" y="88"/>
                    <a:pt x="82" y="88"/>
                    <a:pt x="82" y="88"/>
                  </a:cubicBezTo>
                  <a:cubicBezTo>
                    <a:pt x="83" y="89"/>
                    <a:pt x="84" y="89"/>
                    <a:pt x="85" y="89"/>
                  </a:cubicBezTo>
                  <a:cubicBezTo>
                    <a:pt x="86" y="89"/>
                    <a:pt x="87" y="89"/>
                    <a:pt x="88" y="88"/>
                  </a:cubicBezTo>
                  <a:cubicBezTo>
                    <a:pt x="89" y="86"/>
                    <a:pt x="89" y="84"/>
                    <a:pt x="88" y="82"/>
                  </a:cubicBezTo>
                  <a:lnTo>
                    <a:pt x="62" y="56"/>
                  </a:lnTo>
                  <a:close/>
                  <a:moveTo>
                    <a:pt x="34" y="60"/>
                  </a:moveTo>
                  <a:cubicBezTo>
                    <a:pt x="19" y="60"/>
                    <a:pt x="8" y="48"/>
                    <a:pt x="8" y="34"/>
                  </a:cubicBezTo>
                  <a:cubicBezTo>
                    <a:pt x="8" y="27"/>
                    <a:pt x="10" y="20"/>
                    <a:pt x="15" y="15"/>
                  </a:cubicBezTo>
                  <a:cubicBezTo>
                    <a:pt x="20" y="10"/>
                    <a:pt x="27" y="8"/>
                    <a:pt x="34" y="8"/>
                  </a:cubicBezTo>
                  <a:cubicBezTo>
                    <a:pt x="41" y="8"/>
                    <a:pt x="47" y="10"/>
                    <a:pt x="52" y="15"/>
                  </a:cubicBezTo>
                  <a:cubicBezTo>
                    <a:pt x="57" y="20"/>
                    <a:pt x="60" y="27"/>
                    <a:pt x="60" y="34"/>
                  </a:cubicBezTo>
                  <a:cubicBezTo>
                    <a:pt x="60" y="41"/>
                    <a:pt x="57" y="47"/>
                    <a:pt x="52" y="52"/>
                  </a:cubicBezTo>
                  <a:cubicBezTo>
                    <a:pt x="47" y="57"/>
                    <a:pt x="41" y="60"/>
                    <a:pt x="34" y="6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DA43F8F5-B25E-B171-8CCB-B42AA88CE294}"/>
              </a:ext>
            </a:extLst>
          </p:cNvPr>
          <p:cNvGrpSpPr/>
          <p:nvPr/>
        </p:nvGrpSpPr>
        <p:grpSpPr>
          <a:xfrm>
            <a:off x="551519" y="1177261"/>
            <a:ext cx="375599" cy="377859"/>
            <a:chOff x="5372100" y="5918201"/>
            <a:chExt cx="1012825" cy="1011238"/>
          </a:xfrm>
          <a:solidFill>
            <a:schemeClr val="accent1"/>
          </a:solidFill>
        </p:grpSpPr>
        <p:sp>
          <p:nvSpPr>
            <p:cNvPr id="21" name="Freeform 27">
              <a:extLst>
                <a:ext uri="{FF2B5EF4-FFF2-40B4-BE49-F238E27FC236}">
                  <a16:creationId xmlns:a16="http://schemas.microsoft.com/office/drawing/2014/main" id="{EB4B2C9A-C033-D1E6-5A8A-29812001B77D}"/>
                </a:ext>
              </a:extLst>
            </p:cNvPr>
            <p:cNvSpPr>
              <a:spLocks/>
            </p:cNvSpPr>
            <p:nvPr/>
          </p:nvSpPr>
          <p:spPr bwMode="auto">
            <a:xfrm>
              <a:off x="5372100" y="6175376"/>
              <a:ext cx="755650" cy="754063"/>
            </a:xfrm>
            <a:custGeom>
              <a:avLst/>
              <a:gdLst>
                <a:gd name="T0" fmla="*/ 172 w 176"/>
                <a:gd name="T1" fmla="*/ 140 h 176"/>
                <a:gd name="T2" fmla="*/ 168 w 176"/>
                <a:gd name="T3" fmla="*/ 144 h 176"/>
                <a:gd name="T4" fmla="*/ 168 w 176"/>
                <a:gd name="T5" fmla="*/ 168 h 176"/>
                <a:gd name="T6" fmla="*/ 8 w 176"/>
                <a:gd name="T7" fmla="*/ 168 h 176"/>
                <a:gd name="T8" fmla="*/ 8 w 176"/>
                <a:gd name="T9" fmla="*/ 8 h 176"/>
                <a:gd name="T10" fmla="*/ 32 w 176"/>
                <a:gd name="T11" fmla="*/ 8 h 176"/>
                <a:gd name="T12" fmla="*/ 36 w 176"/>
                <a:gd name="T13" fmla="*/ 4 h 176"/>
                <a:gd name="T14" fmla="*/ 32 w 176"/>
                <a:gd name="T15" fmla="*/ 0 h 176"/>
                <a:gd name="T16" fmla="*/ 0 w 176"/>
                <a:gd name="T17" fmla="*/ 0 h 176"/>
                <a:gd name="T18" fmla="*/ 0 w 176"/>
                <a:gd name="T19" fmla="*/ 176 h 176"/>
                <a:gd name="T20" fmla="*/ 176 w 176"/>
                <a:gd name="T21" fmla="*/ 176 h 176"/>
                <a:gd name="T22" fmla="*/ 176 w 176"/>
                <a:gd name="T23" fmla="*/ 144 h 176"/>
                <a:gd name="T24" fmla="*/ 172 w 176"/>
                <a:gd name="T25" fmla="*/ 1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176">
                  <a:moveTo>
                    <a:pt x="172" y="140"/>
                  </a:moveTo>
                  <a:cubicBezTo>
                    <a:pt x="170" y="140"/>
                    <a:pt x="168" y="142"/>
                    <a:pt x="168" y="144"/>
                  </a:cubicBezTo>
                  <a:cubicBezTo>
                    <a:pt x="168" y="168"/>
                    <a:pt x="168" y="168"/>
                    <a:pt x="168" y="168"/>
                  </a:cubicBezTo>
                  <a:cubicBezTo>
                    <a:pt x="8" y="168"/>
                    <a:pt x="8" y="168"/>
                    <a:pt x="8" y="168"/>
                  </a:cubicBezTo>
                  <a:cubicBezTo>
                    <a:pt x="8" y="8"/>
                    <a:pt x="8" y="8"/>
                    <a:pt x="8" y="8"/>
                  </a:cubicBezTo>
                  <a:cubicBezTo>
                    <a:pt x="32" y="8"/>
                    <a:pt x="32" y="8"/>
                    <a:pt x="32" y="8"/>
                  </a:cubicBezTo>
                  <a:cubicBezTo>
                    <a:pt x="34" y="8"/>
                    <a:pt x="36" y="6"/>
                    <a:pt x="36" y="4"/>
                  </a:cubicBezTo>
                  <a:cubicBezTo>
                    <a:pt x="36" y="2"/>
                    <a:pt x="34" y="0"/>
                    <a:pt x="32" y="0"/>
                  </a:cubicBezTo>
                  <a:cubicBezTo>
                    <a:pt x="0" y="0"/>
                    <a:pt x="0" y="0"/>
                    <a:pt x="0" y="0"/>
                  </a:cubicBezTo>
                  <a:cubicBezTo>
                    <a:pt x="0" y="176"/>
                    <a:pt x="0" y="176"/>
                    <a:pt x="0" y="176"/>
                  </a:cubicBezTo>
                  <a:cubicBezTo>
                    <a:pt x="176" y="176"/>
                    <a:pt x="176" y="176"/>
                    <a:pt x="176" y="176"/>
                  </a:cubicBezTo>
                  <a:cubicBezTo>
                    <a:pt x="176" y="144"/>
                    <a:pt x="176" y="144"/>
                    <a:pt x="176" y="144"/>
                  </a:cubicBezTo>
                  <a:cubicBezTo>
                    <a:pt x="176" y="142"/>
                    <a:pt x="174" y="140"/>
                    <a:pt x="172" y="14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8">
              <a:extLst>
                <a:ext uri="{FF2B5EF4-FFF2-40B4-BE49-F238E27FC236}">
                  <a16:creationId xmlns:a16="http://schemas.microsoft.com/office/drawing/2014/main" id="{67C112EB-B0BE-C189-49E6-6D6818EAF43A}"/>
                </a:ext>
              </a:extLst>
            </p:cNvPr>
            <p:cNvSpPr>
              <a:spLocks noEditPoints="1"/>
            </p:cNvSpPr>
            <p:nvPr/>
          </p:nvSpPr>
          <p:spPr bwMode="auto">
            <a:xfrm>
              <a:off x="5629275" y="5918201"/>
              <a:ext cx="755650" cy="754063"/>
            </a:xfrm>
            <a:custGeom>
              <a:avLst/>
              <a:gdLst>
                <a:gd name="T0" fmla="*/ 0 w 476"/>
                <a:gd name="T1" fmla="*/ 475 h 475"/>
                <a:gd name="T2" fmla="*/ 476 w 476"/>
                <a:gd name="T3" fmla="*/ 475 h 475"/>
                <a:gd name="T4" fmla="*/ 476 w 476"/>
                <a:gd name="T5" fmla="*/ 0 h 475"/>
                <a:gd name="T6" fmla="*/ 0 w 476"/>
                <a:gd name="T7" fmla="*/ 0 h 475"/>
                <a:gd name="T8" fmla="*/ 0 w 476"/>
                <a:gd name="T9" fmla="*/ 475 h 475"/>
                <a:gd name="T10" fmla="*/ 22 w 476"/>
                <a:gd name="T11" fmla="*/ 21 h 475"/>
                <a:gd name="T12" fmla="*/ 454 w 476"/>
                <a:gd name="T13" fmla="*/ 21 h 475"/>
                <a:gd name="T14" fmla="*/ 454 w 476"/>
                <a:gd name="T15" fmla="*/ 453 h 475"/>
                <a:gd name="T16" fmla="*/ 22 w 476"/>
                <a:gd name="T17" fmla="*/ 453 h 475"/>
                <a:gd name="T18" fmla="*/ 22 w 476"/>
                <a:gd name="T19" fmla="*/ 21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6" h="475">
                  <a:moveTo>
                    <a:pt x="0" y="475"/>
                  </a:moveTo>
                  <a:lnTo>
                    <a:pt x="476" y="475"/>
                  </a:lnTo>
                  <a:lnTo>
                    <a:pt x="476" y="0"/>
                  </a:lnTo>
                  <a:lnTo>
                    <a:pt x="0" y="0"/>
                  </a:lnTo>
                  <a:lnTo>
                    <a:pt x="0" y="475"/>
                  </a:lnTo>
                  <a:close/>
                  <a:moveTo>
                    <a:pt x="22" y="21"/>
                  </a:moveTo>
                  <a:lnTo>
                    <a:pt x="454" y="21"/>
                  </a:lnTo>
                  <a:lnTo>
                    <a:pt x="454" y="453"/>
                  </a:lnTo>
                  <a:lnTo>
                    <a:pt x="22" y="453"/>
                  </a:lnTo>
                  <a:lnTo>
                    <a:pt x="22" y="21"/>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4D55B2B-D0A9-1530-AB81-42A506A86110}"/>
              </a:ext>
            </a:extLst>
          </p:cNvPr>
          <p:cNvGrpSpPr>
            <a:grpSpLocks noChangeAspect="1"/>
          </p:cNvGrpSpPr>
          <p:nvPr/>
        </p:nvGrpSpPr>
        <p:grpSpPr>
          <a:xfrm>
            <a:off x="549340" y="1981952"/>
            <a:ext cx="367627" cy="366819"/>
            <a:chOff x="4448175" y="5946775"/>
            <a:chExt cx="722313" cy="720725"/>
          </a:xfrm>
          <a:solidFill>
            <a:schemeClr val="accent1"/>
          </a:solidFill>
        </p:grpSpPr>
        <p:sp>
          <p:nvSpPr>
            <p:cNvPr id="30" name="Freeform 16">
              <a:extLst>
                <a:ext uri="{FF2B5EF4-FFF2-40B4-BE49-F238E27FC236}">
                  <a16:creationId xmlns:a16="http://schemas.microsoft.com/office/drawing/2014/main" id="{1878B0BE-DA5B-F83F-2503-5038721F067B}"/>
                </a:ext>
              </a:extLst>
            </p:cNvPr>
            <p:cNvSpPr>
              <a:spLocks/>
            </p:cNvSpPr>
            <p:nvPr/>
          </p:nvSpPr>
          <p:spPr bwMode="auto">
            <a:xfrm>
              <a:off x="4527550" y="5946775"/>
              <a:ext cx="642938" cy="641350"/>
            </a:xfrm>
            <a:custGeom>
              <a:avLst/>
              <a:gdLst>
                <a:gd name="T0" fmla="*/ 224 w 228"/>
                <a:gd name="T1" fmla="*/ 228 h 228"/>
                <a:gd name="T2" fmla="*/ 228 w 228"/>
                <a:gd name="T3" fmla="*/ 224 h 228"/>
                <a:gd name="T4" fmla="*/ 176 w 228"/>
                <a:gd name="T5" fmla="*/ 80 h 228"/>
                <a:gd name="T6" fmla="*/ 4 w 228"/>
                <a:gd name="T7" fmla="*/ 0 h 228"/>
                <a:gd name="T8" fmla="*/ 0 w 228"/>
                <a:gd name="T9" fmla="*/ 4 h 228"/>
                <a:gd name="T10" fmla="*/ 4 w 228"/>
                <a:gd name="T11" fmla="*/ 8 h 228"/>
                <a:gd name="T12" fmla="*/ 170 w 228"/>
                <a:gd name="T13" fmla="*/ 86 h 228"/>
                <a:gd name="T14" fmla="*/ 220 w 228"/>
                <a:gd name="T15" fmla="*/ 224 h 228"/>
                <a:gd name="T16" fmla="*/ 224 w 228"/>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224" y="228"/>
                  </a:moveTo>
                  <a:cubicBezTo>
                    <a:pt x="226" y="228"/>
                    <a:pt x="228" y="226"/>
                    <a:pt x="228" y="224"/>
                  </a:cubicBezTo>
                  <a:cubicBezTo>
                    <a:pt x="228" y="172"/>
                    <a:pt x="210" y="121"/>
                    <a:pt x="176" y="80"/>
                  </a:cubicBezTo>
                  <a:cubicBezTo>
                    <a:pt x="133" y="29"/>
                    <a:pt x="71" y="0"/>
                    <a:pt x="4" y="0"/>
                  </a:cubicBezTo>
                  <a:cubicBezTo>
                    <a:pt x="2" y="0"/>
                    <a:pt x="0" y="2"/>
                    <a:pt x="0" y="4"/>
                  </a:cubicBezTo>
                  <a:cubicBezTo>
                    <a:pt x="0" y="6"/>
                    <a:pt x="2" y="8"/>
                    <a:pt x="4" y="8"/>
                  </a:cubicBezTo>
                  <a:cubicBezTo>
                    <a:pt x="68" y="8"/>
                    <a:pt x="129" y="36"/>
                    <a:pt x="170" y="86"/>
                  </a:cubicBezTo>
                  <a:cubicBezTo>
                    <a:pt x="202" y="124"/>
                    <a:pt x="220" y="173"/>
                    <a:pt x="220" y="224"/>
                  </a:cubicBezTo>
                  <a:cubicBezTo>
                    <a:pt x="220" y="226"/>
                    <a:pt x="222" y="228"/>
                    <a:pt x="224" y="228"/>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E59657B8-C83E-9574-2949-7633760EEB1B}"/>
                </a:ext>
              </a:extLst>
            </p:cNvPr>
            <p:cNvSpPr>
              <a:spLocks/>
            </p:cNvSpPr>
            <p:nvPr/>
          </p:nvSpPr>
          <p:spPr bwMode="auto">
            <a:xfrm>
              <a:off x="4527550" y="6073775"/>
              <a:ext cx="515938" cy="514350"/>
            </a:xfrm>
            <a:custGeom>
              <a:avLst/>
              <a:gdLst>
                <a:gd name="T0" fmla="*/ 179 w 183"/>
                <a:gd name="T1" fmla="*/ 183 h 183"/>
                <a:gd name="T2" fmla="*/ 183 w 183"/>
                <a:gd name="T3" fmla="*/ 179 h 183"/>
                <a:gd name="T4" fmla="*/ 4 w 183"/>
                <a:gd name="T5" fmla="*/ 0 h 183"/>
                <a:gd name="T6" fmla="*/ 0 w 183"/>
                <a:gd name="T7" fmla="*/ 4 h 183"/>
                <a:gd name="T8" fmla="*/ 4 w 183"/>
                <a:gd name="T9" fmla="*/ 8 h 183"/>
                <a:gd name="T10" fmla="*/ 175 w 183"/>
                <a:gd name="T11" fmla="*/ 179 h 183"/>
                <a:gd name="T12" fmla="*/ 179 w 18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179" y="183"/>
                  </a:moveTo>
                  <a:cubicBezTo>
                    <a:pt x="181" y="183"/>
                    <a:pt x="183" y="181"/>
                    <a:pt x="183" y="179"/>
                  </a:cubicBezTo>
                  <a:cubicBezTo>
                    <a:pt x="183" y="80"/>
                    <a:pt x="103" y="0"/>
                    <a:pt x="4" y="0"/>
                  </a:cubicBezTo>
                  <a:cubicBezTo>
                    <a:pt x="2" y="0"/>
                    <a:pt x="0" y="2"/>
                    <a:pt x="0" y="4"/>
                  </a:cubicBezTo>
                  <a:cubicBezTo>
                    <a:pt x="0" y="6"/>
                    <a:pt x="2" y="8"/>
                    <a:pt x="4" y="8"/>
                  </a:cubicBezTo>
                  <a:cubicBezTo>
                    <a:pt x="98" y="8"/>
                    <a:pt x="175" y="85"/>
                    <a:pt x="175" y="179"/>
                  </a:cubicBezTo>
                  <a:cubicBezTo>
                    <a:pt x="175" y="181"/>
                    <a:pt x="177" y="183"/>
                    <a:pt x="179" y="183"/>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AA68B379-3983-16D5-2F5E-404C0E00D2D7}"/>
                </a:ext>
              </a:extLst>
            </p:cNvPr>
            <p:cNvSpPr>
              <a:spLocks/>
            </p:cNvSpPr>
            <p:nvPr/>
          </p:nvSpPr>
          <p:spPr bwMode="auto">
            <a:xfrm>
              <a:off x="4527550" y="6200775"/>
              <a:ext cx="388938" cy="387350"/>
            </a:xfrm>
            <a:custGeom>
              <a:avLst/>
              <a:gdLst>
                <a:gd name="T0" fmla="*/ 130 w 138"/>
                <a:gd name="T1" fmla="*/ 134 h 138"/>
                <a:gd name="T2" fmla="*/ 134 w 138"/>
                <a:gd name="T3" fmla="*/ 138 h 138"/>
                <a:gd name="T4" fmla="*/ 138 w 138"/>
                <a:gd name="T5" fmla="*/ 134 h 138"/>
                <a:gd name="T6" fmla="*/ 4 w 138"/>
                <a:gd name="T7" fmla="*/ 0 h 138"/>
                <a:gd name="T8" fmla="*/ 0 w 138"/>
                <a:gd name="T9" fmla="*/ 4 h 138"/>
                <a:gd name="T10" fmla="*/ 4 w 138"/>
                <a:gd name="T11" fmla="*/ 8 h 138"/>
                <a:gd name="T12" fmla="*/ 130 w 138"/>
                <a:gd name="T13" fmla="*/ 134 h 138"/>
              </a:gdLst>
              <a:ahLst/>
              <a:cxnLst>
                <a:cxn ang="0">
                  <a:pos x="T0" y="T1"/>
                </a:cxn>
                <a:cxn ang="0">
                  <a:pos x="T2" y="T3"/>
                </a:cxn>
                <a:cxn ang="0">
                  <a:pos x="T4" y="T5"/>
                </a:cxn>
                <a:cxn ang="0">
                  <a:pos x="T6" y="T7"/>
                </a:cxn>
                <a:cxn ang="0">
                  <a:pos x="T8" y="T9"/>
                </a:cxn>
                <a:cxn ang="0">
                  <a:pos x="T10" y="T11"/>
                </a:cxn>
                <a:cxn ang="0">
                  <a:pos x="T12" y="T13"/>
                </a:cxn>
              </a:cxnLst>
              <a:rect l="0" t="0" r="r" b="b"/>
              <a:pathLst>
                <a:path w="138" h="138">
                  <a:moveTo>
                    <a:pt x="130" y="134"/>
                  </a:moveTo>
                  <a:cubicBezTo>
                    <a:pt x="130" y="136"/>
                    <a:pt x="132" y="138"/>
                    <a:pt x="134" y="138"/>
                  </a:cubicBezTo>
                  <a:cubicBezTo>
                    <a:pt x="136" y="138"/>
                    <a:pt x="138" y="136"/>
                    <a:pt x="138" y="134"/>
                  </a:cubicBezTo>
                  <a:cubicBezTo>
                    <a:pt x="138" y="60"/>
                    <a:pt x="78" y="0"/>
                    <a:pt x="4" y="0"/>
                  </a:cubicBezTo>
                  <a:cubicBezTo>
                    <a:pt x="2" y="0"/>
                    <a:pt x="0" y="2"/>
                    <a:pt x="0" y="4"/>
                  </a:cubicBezTo>
                  <a:cubicBezTo>
                    <a:pt x="0" y="6"/>
                    <a:pt x="2" y="8"/>
                    <a:pt x="4" y="8"/>
                  </a:cubicBezTo>
                  <a:cubicBezTo>
                    <a:pt x="74" y="8"/>
                    <a:pt x="130" y="65"/>
                    <a:pt x="130" y="13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8062C308-B1B6-2429-88EA-E5FF21293271}"/>
                </a:ext>
              </a:extLst>
            </p:cNvPr>
            <p:cNvSpPr>
              <a:spLocks/>
            </p:cNvSpPr>
            <p:nvPr/>
          </p:nvSpPr>
          <p:spPr bwMode="auto">
            <a:xfrm>
              <a:off x="4527550" y="6326188"/>
              <a:ext cx="261938" cy="261938"/>
            </a:xfrm>
            <a:custGeom>
              <a:avLst/>
              <a:gdLst>
                <a:gd name="T0" fmla="*/ 0 w 93"/>
                <a:gd name="T1" fmla="*/ 4 h 93"/>
                <a:gd name="T2" fmla="*/ 4 w 93"/>
                <a:gd name="T3" fmla="*/ 8 h 93"/>
                <a:gd name="T4" fmla="*/ 85 w 93"/>
                <a:gd name="T5" fmla="*/ 89 h 93"/>
                <a:gd name="T6" fmla="*/ 89 w 93"/>
                <a:gd name="T7" fmla="*/ 93 h 93"/>
                <a:gd name="T8" fmla="*/ 93 w 93"/>
                <a:gd name="T9" fmla="*/ 89 h 93"/>
                <a:gd name="T10" fmla="*/ 4 w 93"/>
                <a:gd name="T11" fmla="*/ 0 h 93"/>
                <a:gd name="T12" fmla="*/ 0 w 93"/>
                <a:gd name="T13" fmla="*/ 4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0" y="4"/>
                  </a:moveTo>
                  <a:cubicBezTo>
                    <a:pt x="0" y="7"/>
                    <a:pt x="2" y="8"/>
                    <a:pt x="4" y="8"/>
                  </a:cubicBezTo>
                  <a:cubicBezTo>
                    <a:pt x="49" y="8"/>
                    <a:pt x="85" y="45"/>
                    <a:pt x="85" y="89"/>
                  </a:cubicBezTo>
                  <a:cubicBezTo>
                    <a:pt x="85" y="91"/>
                    <a:pt x="87" y="93"/>
                    <a:pt x="89" y="93"/>
                  </a:cubicBezTo>
                  <a:cubicBezTo>
                    <a:pt x="91" y="93"/>
                    <a:pt x="93" y="91"/>
                    <a:pt x="93" y="89"/>
                  </a:cubicBezTo>
                  <a:cubicBezTo>
                    <a:pt x="93" y="40"/>
                    <a:pt x="53" y="0"/>
                    <a:pt x="4" y="0"/>
                  </a:cubicBezTo>
                  <a:cubicBezTo>
                    <a:pt x="2" y="0"/>
                    <a:pt x="0" y="2"/>
                    <a:pt x="0" y="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0A1A6CEA-ABDD-F612-7D8D-7D86CC0F591E}"/>
                </a:ext>
              </a:extLst>
            </p:cNvPr>
            <p:cNvSpPr>
              <a:spLocks noEditPoints="1"/>
            </p:cNvSpPr>
            <p:nvPr/>
          </p:nvSpPr>
          <p:spPr bwMode="auto">
            <a:xfrm>
              <a:off x="4448175" y="6486525"/>
              <a:ext cx="180975" cy="180975"/>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8 h 64"/>
                <a:gd name="T12" fmla="*/ 56 w 64"/>
                <a:gd name="T13" fmla="*/ 32 h 64"/>
                <a:gd name="T14" fmla="*/ 32 w 64"/>
                <a:gd name="T15" fmla="*/ 56 h 64"/>
                <a:gd name="T16" fmla="*/ 8 w 64"/>
                <a:gd name="T17" fmla="*/ 32 h 64"/>
                <a:gd name="T18" fmla="*/ 32 w 64"/>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50"/>
                    <a:pt x="64" y="32"/>
                  </a:cubicBezTo>
                  <a:cubicBezTo>
                    <a:pt x="64" y="14"/>
                    <a:pt x="50" y="0"/>
                    <a:pt x="32" y="0"/>
                  </a:cubicBezTo>
                  <a:cubicBezTo>
                    <a:pt x="14" y="0"/>
                    <a:pt x="0" y="14"/>
                    <a:pt x="0" y="32"/>
                  </a:cubicBezTo>
                  <a:cubicBezTo>
                    <a:pt x="0" y="50"/>
                    <a:pt x="14" y="64"/>
                    <a:pt x="32" y="64"/>
                  </a:cubicBezTo>
                  <a:close/>
                  <a:moveTo>
                    <a:pt x="32" y="8"/>
                  </a:moveTo>
                  <a:cubicBezTo>
                    <a:pt x="46" y="8"/>
                    <a:pt x="56" y="19"/>
                    <a:pt x="56" y="32"/>
                  </a:cubicBezTo>
                  <a:cubicBezTo>
                    <a:pt x="56" y="45"/>
                    <a:pt x="46" y="56"/>
                    <a:pt x="32" y="56"/>
                  </a:cubicBezTo>
                  <a:cubicBezTo>
                    <a:pt x="19" y="56"/>
                    <a:pt x="8" y="45"/>
                    <a:pt x="8" y="32"/>
                  </a:cubicBezTo>
                  <a:cubicBezTo>
                    <a:pt x="8" y="19"/>
                    <a:pt x="19" y="8"/>
                    <a:pt x="32" y="8"/>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Freeform 33">
            <a:extLst>
              <a:ext uri="{FF2B5EF4-FFF2-40B4-BE49-F238E27FC236}">
                <a16:creationId xmlns:a16="http://schemas.microsoft.com/office/drawing/2014/main" id="{504F7F44-334D-50FD-3567-1274256FD51E}"/>
              </a:ext>
            </a:extLst>
          </p:cNvPr>
          <p:cNvSpPr>
            <a:spLocks noChangeAspect="1" noEditPoints="1"/>
          </p:cNvSpPr>
          <p:nvPr/>
        </p:nvSpPr>
        <p:spPr bwMode="auto">
          <a:xfrm>
            <a:off x="495172" y="3629972"/>
            <a:ext cx="441867" cy="415665"/>
          </a:xfrm>
          <a:custGeom>
            <a:avLst/>
            <a:gdLst>
              <a:gd name="T0" fmla="*/ 116 w 136"/>
              <a:gd name="T1" fmla="*/ 19 h 128"/>
              <a:gd name="T2" fmla="*/ 115 w 136"/>
              <a:gd name="T3" fmla="*/ 18 h 128"/>
              <a:gd name="T4" fmla="*/ 116 w 136"/>
              <a:gd name="T5" fmla="*/ 4 h 128"/>
              <a:gd name="T6" fmla="*/ 112 w 136"/>
              <a:gd name="T7" fmla="*/ 0 h 128"/>
              <a:gd name="T8" fmla="*/ 24 w 136"/>
              <a:gd name="T9" fmla="*/ 0 h 128"/>
              <a:gd name="T10" fmla="*/ 20 w 136"/>
              <a:gd name="T11" fmla="*/ 4 h 128"/>
              <a:gd name="T12" fmla="*/ 21 w 136"/>
              <a:gd name="T13" fmla="*/ 18 h 128"/>
              <a:gd name="T14" fmla="*/ 20 w 136"/>
              <a:gd name="T15" fmla="*/ 19 h 128"/>
              <a:gd name="T16" fmla="*/ 6 w 136"/>
              <a:gd name="T17" fmla="*/ 53 h 128"/>
              <a:gd name="T18" fmla="*/ 20 w 136"/>
              <a:gd name="T19" fmla="*/ 68 h 128"/>
              <a:gd name="T20" fmla="*/ 31 w 136"/>
              <a:gd name="T21" fmla="*/ 70 h 128"/>
              <a:gd name="T22" fmla="*/ 39 w 136"/>
              <a:gd name="T23" fmla="*/ 69 h 128"/>
              <a:gd name="T24" fmla="*/ 52 w 136"/>
              <a:gd name="T25" fmla="*/ 86 h 128"/>
              <a:gd name="T26" fmla="*/ 53 w 136"/>
              <a:gd name="T27" fmla="*/ 87 h 128"/>
              <a:gd name="T28" fmla="*/ 56 w 136"/>
              <a:gd name="T29" fmla="*/ 96 h 128"/>
              <a:gd name="T30" fmla="*/ 53 w 136"/>
              <a:gd name="T31" fmla="*/ 104 h 128"/>
              <a:gd name="T32" fmla="*/ 44 w 136"/>
              <a:gd name="T33" fmla="*/ 108 h 128"/>
              <a:gd name="T34" fmla="*/ 28 w 136"/>
              <a:gd name="T35" fmla="*/ 124 h 128"/>
              <a:gd name="T36" fmla="*/ 32 w 136"/>
              <a:gd name="T37" fmla="*/ 128 h 128"/>
              <a:gd name="T38" fmla="*/ 104 w 136"/>
              <a:gd name="T39" fmla="*/ 128 h 128"/>
              <a:gd name="T40" fmla="*/ 108 w 136"/>
              <a:gd name="T41" fmla="*/ 124 h 128"/>
              <a:gd name="T42" fmla="*/ 92 w 136"/>
              <a:gd name="T43" fmla="*/ 108 h 128"/>
              <a:gd name="T44" fmla="*/ 84 w 136"/>
              <a:gd name="T45" fmla="*/ 104 h 128"/>
              <a:gd name="T46" fmla="*/ 80 w 136"/>
              <a:gd name="T47" fmla="*/ 96 h 128"/>
              <a:gd name="T48" fmla="*/ 84 w 136"/>
              <a:gd name="T49" fmla="*/ 87 h 128"/>
              <a:gd name="T50" fmla="*/ 85 w 136"/>
              <a:gd name="T51" fmla="*/ 86 h 128"/>
              <a:gd name="T52" fmla="*/ 98 w 136"/>
              <a:gd name="T53" fmla="*/ 69 h 128"/>
              <a:gd name="T54" fmla="*/ 105 w 136"/>
              <a:gd name="T55" fmla="*/ 70 h 128"/>
              <a:gd name="T56" fmla="*/ 116 w 136"/>
              <a:gd name="T57" fmla="*/ 68 h 128"/>
              <a:gd name="T58" fmla="*/ 130 w 136"/>
              <a:gd name="T59" fmla="*/ 53 h 128"/>
              <a:gd name="T60" fmla="*/ 116 w 136"/>
              <a:gd name="T61" fmla="*/ 19 h 128"/>
              <a:gd name="T62" fmla="*/ 23 w 136"/>
              <a:gd name="T63" fmla="*/ 60 h 128"/>
              <a:gd name="T64" fmla="*/ 13 w 136"/>
              <a:gd name="T65" fmla="*/ 50 h 128"/>
              <a:gd name="T66" fmla="*/ 22 w 136"/>
              <a:gd name="T67" fmla="*/ 27 h 128"/>
              <a:gd name="T68" fmla="*/ 34 w 136"/>
              <a:gd name="T69" fmla="*/ 61 h 128"/>
              <a:gd name="T70" fmla="*/ 23 w 136"/>
              <a:gd name="T71" fmla="*/ 60 h 128"/>
              <a:gd name="T72" fmla="*/ 92 w 136"/>
              <a:gd name="T73" fmla="*/ 116 h 128"/>
              <a:gd name="T74" fmla="*/ 99 w 136"/>
              <a:gd name="T75" fmla="*/ 120 h 128"/>
              <a:gd name="T76" fmla="*/ 37 w 136"/>
              <a:gd name="T77" fmla="*/ 120 h 128"/>
              <a:gd name="T78" fmla="*/ 44 w 136"/>
              <a:gd name="T79" fmla="*/ 116 h 128"/>
              <a:gd name="T80" fmla="*/ 58 w 136"/>
              <a:gd name="T81" fmla="*/ 110 h 128"/>
              <a:gd name="T82" fmla="*/ 64 w 136"/>
              <a:gd name="T83" fmla="*/ 98 h 128"/>
              <a:gd name="T84" fmla="*/ 66 w 136"/>
              <a:gd name="T85" fmla="*/ 99 h 128"/>
              <a:gd name="T86" fmla="*/ 68 w 136"/>
              <a:gd name="T87" fmla="*/ 100 h 128"/>
              <a:gd name="T88" fmla="*/ 70 w 136"/>
              <a:gd name="T89" fmla="*/ 99 h 128"/>
              <a:gd name="T90" fmla="*/ 72 w 136"/>
              <a:gd name="T91" fmla="*/ 98 h 128"/>
              <a:gd name="T92" fmla="*/ 78 w 136"/>
              <a:gd name="T93" fmla="*/ 110 h 128"/>
              <a:gd name="T94" fmla="*/ 92 w 136"/>
              <a:gd name="T95" fmla="*/ 116 h 128"/>
              <a:gd name="T96" fmla="*/ 68 w 136"/>
              <a:gd name="T97" fmla="*/ 91 h 128"/>
              <a:gd name="T98" fmla="*/ 28 w 136"/>
              <a:gd name="T99" fmla="*/ 8 h 128"/>
              <a:gd name="T100" fmla="*/ 108 w 136"/>
              <a:gd name="T101" fmla="*/ 8 h 128"/>
              <a:gd name="T102" fmla="*/ 68 w 136"/>
              <a:gd name="T103" fmla="*/ 91 h 128"/>
              <a:gd name="T104" fmla="*/ 123 w 136"/>
              <a:gd name="T105" fmla="*/ 50 h 128"/>
              <a:gd name="T106" fmla="*/ 113 w 136"/>
              <a:gd name="T107" fmla="*/ 60 h 128"/>
              <a:gd name="T108" fmla="*/ 102 w 136"/>
              <a:gd name="T109" fmla="*/ 61 h 128"/>
              <a:gd name="T110" fmla="*/ 114 w 136"/>
              <a:gd name="T111" fmla="*/ 27 h 128"/>
              <a:gd name="T112" fmla="*/ 123 w 136"/>
              <a:gd name="T113" fmla="*/ 5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 h="128">
                <a:moveTo>
                  <a:pt x="116" y="19"/>
                </a:moveTo>
                <a:cubicBezTo>
                  <a:pt x="116" y="19"/>
                  <a:pt x="115" y="19"/>
                  <a:pt x="115" y="18"/>
                </a:cubicBezTo>
                <a:cubicBezTo>
                  <a:pt x="116" y="14"/>
                  <a:pt x="116" y="9"/>
                  <a:pt x="116" y="4"/>
                </a:cubicBezTo>
                <a:cubicBezTo>
                  <a:pt x="116" y="2"/>
                  <a:pt x="114" y="0"/>
                  <a:pt x="112" y="0"/>
                </a:cubicBezTo>
                <a:cubicBezTo>
                  <a:pt x="24" y="0"/>
                  <a:pt x="24" y="0"/>
                  <a:pt x="24" y="0"/>
                </a:cubicBezTo>
                <a:cubicBezTo>
                  <a:pt x="22" y="0"/>
                  <a:pt x="20" y="2"/>
                  <a:pt x="20" y="4"/>
                </a:cubicBezTo>
                <a:cubicBezTo>
                  <a:pt x="20" y="9"/>
                  <a:pt x="20" y="14"/>
                  <a:pt x="21" y="18"/>
                </a:cubicBezTo>
                <a:cubicBezTo>
                  <a:pt x="21" y="19"/>
                  <a:pt x="21" y="18"/>
                  <a:pt x="20" y="19"/>
                </a:cubicBezTo>
                <a:cubicBezTo>
                  <a:pt x="7" y="24"/>
                  <a:pt x="0" y="40"/>
                  <a:pt x="6" y="53"/>
                </a:cubicBezTo>
                <a:cubicBezTo>
                  <a:pt x="9" y="60"/>
                  <a:pt x="14" y="65"/>
                  <a:pt x="20" y="68"/>
                </a:cubicBezTo>
                <a:cubicBezTo>
                  <a:pt x="24" y="69"/>
                  <a:pt x="27" y="70"/>
                  <a:pt x="31" y="70"/>
                </a:cubicBezTo>
                <a:cubicBezTo>
                  <a:pt x="33" y="70"/>
                  <a:pt x="36" y="69"/>
                  <a:pt x="39" y="69"/>
                </a:cubicBezTo>
                <a:cubicBezTo>
                  <a:pt x="43" y="76"/>
                  <a:pt x="48" y="81"/>
                  <a:pt x="52" y="86"/>
                </a:cubicBezTo>
                <a:cubicBezTo>
                  <a:pt x="52" y="87"/>
                  <a:pt x="52" y="87"/>
                  <a:pt x="53" y="87"/>
                </a:cubicBezTo>
                <a:cubicBezTo>
                  <a:pt x="55" y="90"/>
                  <a:pt x="56" y="93"/>
                  <a:pt x="56" y="96"/>
                </a:cubicBezTo>
                <a:cubicBezTo>
                  <a:pt x="56" y="99"/>
                  <a:pt x="55" y="102"/>
                  <a:pt x="53" y="104"/>
                </a:cubicBezTo>
                <a:cubicBezTo>
                  <a:pt x="50" y="107"/>
                  <a:pt x="47" y="108"/>
                  <a:pt x="44" y="108"/>
                </a:cubicBezTo>
                <a:cubicBezTo>
                  <a:pt x="35" y="108"/>
                  <a:pt x="28" y="115"/>
                  <a:pt x="28" y="124"/>
                </a:cubicBezTo>
                <a:cubicBezTo>
                  <a:pt x="28" y="126"/>
                  <a:pt x="30" y="128"/>
                  <a:pt x="32" y="128"/>
                </a:cubicBezTo>
                <a:cubicBezTo>
                  <a:pt x="104" y="128"/>
                  <a:pt x="104" y="128"/>
                  <a:pt x="104" y="128"/>
                </a:cubicBezTo>
                <a:cubicBezTo>
                  <a:pt x="106" y="128"/>
                  <a:pt x="108" y="126"/>
                  <a:pt x="108" y="124"/>
                </a:cubicBezTo>
                <a:cubicBezTo>
                  <a:pt x="108" y="115"/>
                  <a:pt x="101" y="108"/>
                  <a:pt x="92" y="108"/>
                </a:cubicBezTo>
                <a:cubicBezTo>
                  <a:pt x="89" y="108"/>
                  <a:pt x="86" y="107"/>
                  <a:pt x="84" y="104"/>
                </a:cubicBezTo>
                <a:cubicBezTo>
                  <a:pt x="81" y="102"/>
                  <a:pt x="80" y="99"/>
                  <a:pt x="80" y="96"/>
                </a:cubicBezTo>
                <a:cubicBezTo>
                  <a:pt x="80" y="93"/>
                  <a:pt x="81" y="90"/>
                  <a:pt x="84" y="87"/>
                </a:cubicBezTo>
                <a:cubicBezTo>
                  <a:pt x="84" y="87"/>
                  <a:pt x="84" y="87"/>
                  <a:pt x="85" y="86"/>
                </a:cubicBezTo>
                <a:cubicBezTo>
                  <a:pt x="89" y="81"/>
                  <a:pt x="93" y="76"/>
                  <a:pt x="98" y="69"/>
                </a:cubicBezTo>
                <a:cubicBezTo>
                  <a:pt x="100" y="69"/>
                  <a:pt x="103" y="70"/>
                  <a:pt x="105" y="70"/>
                </a:cubicBezTo>
                <a:cubicBezTo>
                  <a:pt x="109" y="70"/>
                  <a:pt x="112" y="69"/>
                  <a:pt x="116" y="68"/>
                </a:cubicBezTo>
                <a:cubicBezTo>
                  <a:pt x="122" y="65"/>
                  <a:pt x="127" y="60"/>
                  <a:pt x="130" y="53"/>
                </a:cubicBezTo>
                <a:cubicBezTo>
                  <a:pt x="136" y="40"/>
                  <a:pt x="129" y="24"/>
                  <a:pt x="116" y="19"/>
                </a:cubicBezTo>
                <a:close/>
                <a:moveTo>
                  <a:pt x="23" y="60"/>
                </a:moveTo>
                <a:cubicBezTo>
                  <a:pt x="19" y="58"/>
                  <a:pt x="15" y="55"/>
                  <a:pt x="13" y="50"/>
                </a:cubicBezTo>
                <a:cubicBezTo>
                  <a:pt x="10" y="41"/>
                  <a:pt x="14" y="31"/>
                  <a:pt x="22" y="27"/>
                </a:cubicBezTo>
                <a:cubicBezTo>
                  <a:pt x="25" y="40"/>
                  <a:pt x="29" y="52"/>
                  <a:pt x="34" y="61"/>
                </a:cubicBezTo>
                <a:cubicBezTo>
                  <a:pt x="31" y="62"/>
                  <a:pt x="27" y="62"/>
                  <a:pt x="23" y="60"/>
                </a:cubicBezTo>
                <a:close/>
                <a:moveTo>
                  <a:pt x="92" y="116"/>
                </a:moveTo>
                <a:cubicBezTo>
                  <a:pt x="95" y="116"/>
                  <a:pt x="98" y="118"/>
                  <a:pt x="99" y="120"/>
                </a:cubicBezTo>
                <a:cubicBezTo>
                  <a:pt x="37" y="120"/>
                  <a:pt x="37" y="120"/>
                  <a:pt x="37" y="120"/>
                </a:cubicBezTo>
                <a:cubicBezTo>
                  <a:pt x="39" y="118"/>
                  <a:pt x="41" y="116"/>
                  <a:pt x="44" y="116"/>
                </a:cubicBezTo>
                <a:cubicBezTo>
                  <a:pt x="49" y="116"/>
                  <a:pt x="54" y="114"/>
                  <a:pt x="58" y="110"/>
                </a:cubicBezTo>
                <a:cubicBezTo>
                  <a:pt x="62" y="107"/>
                  <a:pt x="64" y="102"/>
                  <a:pt x="64" y="98"/>
                </a:cubicBezTo>
                <a:cubicBezTo>
                  <a:pt x="65" y="99"/>
                  <a:pt x="66" y="99"/>
                  <a:pt x="66" y="99"/>
                </a:cubicBezTo>
                <a:cubicBezTo>
                  <a:pt x="66" y="100"/>
                  <a:pt x="67" y="100"/>
                  <a:pt x="68" y="100"/>
                </a:cubicBezTo>
                <a:cubicBezTo>
                  <a:pt x="69" y="100"/>
                  <a:pt x="70" y="100"/>
                  <a:pt x="70" y="99"/>
                </a:cubicBezTo>
                <a:cubicBezTo>
                  <a:pt x="71" y="99"/>
                  <a:pt x="71" y="99"/>
                  <a:pt x="72" y="98"/>
                </a:cubicBezTo>
                <a:cubicBezTo>
                  <a:pt x="73" y="102"/>
                  <a:pt x="75" y="107"/>
                  <a:pt x="78" y="110"/>
                </a:cubicBezTo>
                <a:cubicBezTo>
                  <a:pt x="82" y="114"/>
                  <a:pt x="87" y="116"/>
                  <a:pt x="92" y="116"/>
                </a:cubicBezTo>
                <a:close/>
                <a:moveTo>
                  <a:pt x="68" y="91"/>
                </a:moveTo>
                <a:cubicBezTo>
                  <a:pt x="59" y="83"/>
                  <a:pt x="30" y="55"/>
                  <a:pt x="28" y="8"/>
                </a:cubicBezTo>
                <a:cubicBezTo>
                  <a:pt x="108" y="8"/>
                  <a:pt x="108" y="8"/>
                  <a:pt x="108" y="8"/>
                </a:cubicBezTo>
                <a:cubicBezTo>
                  <a:pt x="106" y="55"/>
                  <a:pt x="77" y="83"/>
                  <a:pt x="68" y="91"/>
                </a:cubicBezTo>
                <a:close/>
                <a:moveTo>
                  <a:pt x="123" y="50"/>
                </a:moveTo>
                <a:cubicBezTo>
                  <a:pt x="121" y="55"/>
                  <a:pt x="117" y="58"/>
                  <a:pt x="113" y="60"/>
                </a:cubicBezTo>
                <a:cubicBezTo>
                  <a:pt x="109" y="62"/>
                  <a:pt x="105" y="62"/>
                  <a:pt x="102" y="61"/>
                </a:cubicBezTo>
                <a:cubicBezTo>
                  <a:pt x="107" y="52"/>
                  <a:pt x="111" y="40"/>
                  <a:pt x="114" y="27"/>
                </a:cubicBezTo>
                <a:cubicBezTo>
                  <a:pt x="122" y="31"/>
                  <a:pt x="126" y="41"/>
                  <a:pt x="123" y="50"/>
                </a:cubicBezTo>
                <a:close/>
              </a:path>
            </a:pathLst>
          </a:custGeom>
          <a:solidFill>
            <a:schemeClr val="bg2"/>
          </a:solidFill>
          <a:ln>
            <a:solidFill>
              <a:schemeClr val="accent1"/>
            </a:solidFill>
          </a:ln>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704811EE-3866-FBDD-CC07-7BE181F71DC8}"/>
              </a:ext>
            </a:extLst>
          </p:cNvPr>
          <p:cNvSpPr/>
          <p:nvPr/>
        </p:nvSpPr>
        <p:spPr>
          <a:xfrm>
            <a:off x="6096000" y="4541178"/>
            <a:ext cx="5867400" cy="12842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549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53"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500" fill="hold"/>
                                        <p:tgtEl>
                                          <p:spTgt spid="13"/>
                                        </p:tgtEl>
                                        <p:attrNameLst>
                                          <p:attrName>ppt_w</p:attrName>
                                        </p:attrNameLst>
                                      </p:cBhvr>
                                      <p:tavLst>
                                        <p:tav tm="0">
                                          <p:val>
                                            <p:fltVal val="0"/>
                                          </p:val>
                                        </p:tav>
                                        <p:tav tm="100000">
                                          <p:val>
                                            <p:strVal val="#ppt_w"/>
                                          </p:val>
                                        </p:tav>
                                      </p:tavLst>
                                    </p:anim>
                                    <p:anim calcmode="lin" valueType="num">
                                      <p:cBhvr>
                                        <p:cTn id="11" dur="500" fill="hold"/>
                                        <p:tgtEl>
                                          <p:spTgt spid="13"/>
                                        </p:tgtEl>
                                        <p:attrNameLst>
                                          <p:attrName>ppt_h</p:attrName>
                                        </p:attrNameLst>
                                      </p:cBhvr>
                                      <p:tavLst>
                                        <p:tav tm="0">
                                          <p:val>
                                            <p:fltVal val="0"/>
                                          </p:val>
                                        </p:tav>
                                        <p:tav tm="100000">
                                          <p:val>
                                            <p:strVal val="#ppt_h"/>
                                          </p:val>
                                        </p:tav>
                                      </p:tavLst>
                                    </p:anim>
                                    <p:animEffect transition="in" filter="fade">
                                      <p:cBhvr>
                                        <p:cTn id="12" dur="500"/>
                                        <p:tgtEl>
                                          <p:spTgt spid="13"/>
                                        </p:tgtEl>
                                      </p:cBhvr>
                                    </p:animEffect>
                                  </p:childTnLst>
                                </p:cTn>
                              </p:par>
                              <p:par>
                                <p:cTn id="13" presetID="53" presetClass="entr" presetSubtype="16"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par>
                                <p:cTn id="18" presetID="53" presetClass="entr" presetSubtype="16"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664519-F2CA-39C5-FCF2-7D9DF0C31486}"/>
              </a:ext>
            </a:extLst>
          </p:cNvPr>
          <p:cNvSpPr>
            <a:spLocks/>
          </p:cNvSpPr>
          <p:nvPr/>
        </p:nvSpPr>
        <p:spPr bwMode="auto">
          <a:xfrm>
            <a:off x="1910457" y="770050"/>
            <a:ext cx="8122063" cy="997193"/>
          </a:xfrm>
          <a:prstGeom prst="rect">
            <a:avLst/>
          </a:prstGeom>
          <a:noFill/>
          <a:ln>
            <a:noFill/>
          </a:ln>
          <a:extLst>
            <a:ext uri="{909E8E84-426E-40dd-AFC4-6F175D3DCCD1}">
              <a14:hiddenFill xmlns:a14="http://schemas.microsoft.com/office/drawing/2010/main" xmlns:lc="http://schemas.openxmlformats.org/drawingml/2006/lockedCanvas" xmlns="">
                <a:solidFill>
                  <a:srgbClr val="FFFFFF"/>
                </a:solidFill>
              </a14:hiddenFill>
            </a:ext>
            <a:ext uri="{91240B29-F687-4f45-9708-019B960494DF}">
              <a14:hiddenLine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3000" i="1">
                <a:solidFill>
                  <a:schemeClr val="tx2"/>
                </a:solidFill>
                <a:latin typeface="Aparajita" panose="02020603050405020304" pitchFamily="18" charset="0"/>
                <a:ea typeface="ＭＳ Ｐゴシック"/>
                <a:cs typeface="Aparajita" panose="02020603050405020304" pitchFamily="18" charset="0"/>
                <a:sym typeface="Open Sans Light" charset="0"/>
              </a:rPr>
              <a:t>Finally, we were able to appeal to the Craigslist Gods XD</a:t>
            </a:r>
            <a:endParaRPr lang="en-US" sz="3000" i="1">
              <a:solidFill>
                <a:schemeClr val="tx2"/>
              </a:solidFill>
              <a:latin typeface="Aparajita" panose="02020603050405020304" pitchFamily="18" charset="0"/>
              <a:cs typeface="Aparajita" panose="02020603050405020304" pitchFamily="18" charset="0"/>
            </a:endParaRPr>
          </a:p>
        </p:txBody>
      </p:sp>
      <p:pic>
        <p:nvPicPr>
          <p:cNvPr id="5122" name="Picture 2">
            <a:extLst>
              <a:ext uri="{FF2B5EF4-FFF2-40B4-BE49-F238E27FC236}">
                <a16:creationId xmlns:a16="http://schemas.microsoft.com/office/drawing/2014/main" id="{CD221649-C849-93AB-0104-FA6E1D217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324" y="1947412"/>
            <a:ext cx="5187351" cy="389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73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473035" y="2005531"/>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1232203" y="228383"/>
            <a:ext cx="10515600" cy="884555"/>
          </a:xfrm>
        </p:spPr>
        <p:txBody>
          <a:bodyPr/>
          <a:lstStyle/>
          <a:p>
            <a:r>
              <a:rPr lang="en-US" dirty="0"/>
              <a:t>Data Cleaning</a:t>
            </a:r>
          </a:p>
        </p:txBody>
      </p:sp>
      <p:sp>
        <p:nvSpPr>
          <p:cNvPr id="70" name="Rectangle 69"/>
          <p:cNvSpPr/>
          <p:nvPr/>
        </p:nvSpPr>
        <p:spPr>
          <a:xfrm>
            <a:off x="5125332" y="1939678"/>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155617" y="4353123"/>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791256" y="4386651"/>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8791256" y="1939420"/>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488655" y="4386909"/>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9656335" y="2262189"/>
            <a:ext cx="1828702" cy="2492848"/>
          </a:xfrm>
          <a:custGeom>
            <a:avLst/>
            <a:gdLst>
              <a:gd name="connsiteX0" fmla="*/ 0 w 2179320"/>
              <a:gd name="connsiteY0" fmla="*/ 0 h 2118360"/>
              <a:gd name="connsiteX1" fmla="*/ 2179320 w 2179320"/>
              <a:gd name="connsiteY1" fmla="*/ 0 h 2118360"/>
              <a:gd name="connsiteX2" fmla="*/ 2179320 w 2179320"/>
              <a:gd name="connsiteY2" fmla="*/ 2118360 h 2118360"/>
              <a:gd name="connsiteX3" fmla="*/ 15240 w 2179320"/>
              <a:gd name="connsiteY3" fmla="*/ 2118360 h 2118360"/>
            </a:gdLst>
            <a:ahLst/>
            <a:cxnLst>
              <a:cxn ang="0">
                <a:pos x="connsiteX0" y="connsiteY0"/>
              </a:cxn>
              <a:cxn ang="0">
                <a:pos x="connsiteX1" y="connsiteY1"/>
              </a:cxn>
              <a:cxn ang="0">
                <a:pos x="connsiteX2" y="connsiteY2"/>
              </a:cxn>
              <a:cxn ang="0">
                <a:pos x="connsiteX3" y="connsiteY3"/>
              </a:cxn>
            </a:cxnLst>
            <a:rect l="l" t="t" r="r" b="b"/>
            <a:pathLst>
              <a:path w="2179320" h="2118360">
                <a:moveTo>
                  <a:pt x="0" y="0"/>
                </a:moveTo>
                <a:lnTo>
                  <a:pt x="2179320" y="0"/>
                </a:lnTo>
                <a:lnTo>
                  <a:pt x="2179320" y="2118360"/>
                </a:lnTo>
                <a:lnTo>
                  <a:pt x="15240" y="2118360"/>
                </a:lnTo>
              </a:path>
            </a:pathLst>
          </a:cu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385057" y="2307548"/>
            <a:ext cx="2592000" cy="0"/>
          </a:xfrm>
          <a:prstGeom prst="line">
            <a:avLst/>
          </a:pr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85057" y="4755037"/>
            <a:ext cx="2592000" cy="0"/>
          </a:xfrm>
          <a:prstGeom prst="line">
            <a:avLst/>
          </a:pr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20696" y="2307548"/>
            <a:ext cx="2592000" cy="0"/>
          </a:xfrm>
          <a:prstGeom prst="line">
            <a:avLst/>
          </a:pr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20696" y="4755037"/>
            <a:ext cx="2592000" cy="0"/>
          </a:xfrm>
          <a:prstGeom prst="line">
            <a:avLst/>
          </a:pr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91128" y="2776182"/>
            <a:ext cx="1740317" cy="307777"/>
          </a:xfrm>
          <a:prstGeom prst="rect">
            <a:avLst/>
          </a:prstGeom>
          <a:noFill/>
        </p:spPr>
        <p:txBody>
          <a:bodyPr wrap="square" rtlCol="0">
            <a:spAutoFit/>
          </a:bodyPr>
          <a:lstStyle/>
          <a:p>
            <a:pPr algn="ctr"/>
            <a:r>
              <a:rPr lang="en-US" sz="1400" b="1" dirty="0">
                <a:latin typeface="+mj-lt"/>
              </a:rPr>
              <a:t>De duplicating</a:t>
            </a:r>
          </a:p>
        </p:txBody>
      </p:sp>
      <p:sp>
        <p:nvSpPr>
          <p:cNvPr id="37" name="TextBox 36">
            <a:extLst>
              <a:ext uri="{FF2B5EF4-FFF2-40B4-BE49-F238E27FC236}">
                <a16:creationId xmlns:a16="http://schemas.microsoft.com/office/drawing/2014/main" id="{6471EE19-0427-4C8C-98AF-BC4DCFA66782}"/>
              </a:ext>
            </a:extLst>
          </p:cNvPr>
          <p:cNvSpPr txBox="1"/>
          <p:nvPr/>
        </p:nvSpPr>
        <p:spPr>
          <a:xfrm>
            <a:off x="657955" y="5181138"/>
            <a:ext cx="2389518" cy="738664"/>
          </a:xfrm>
          <a:prstGeom prst="rect">
            <a:avLst/>
          </a:prstGeom>
          <a:noFill/>
        </p:spPr>
        <p:txBody>
          <a:bodyPr wrap="square" rtlCol="0">
            <a:spAutoFit/>
          </a:bodyPr>
          <a:lstStyle/>
          <a:p>
            <a:pPr algn="ctr"/>
            <a:r>
              <a:rPr lang="en-US" sz="1400" b="1" dirty="0">
                <a:latin typeface="+mj-lt"/>
              </a:rPr>
              <a:t>Lowercasing, removing stop words + html tags  punctuations</a:t>
            </a:r>
          </a:p>
        </p:txBody>
      </p:sp>
      <p:sp>
        <p:nvSpPr>
          <p:cNvPr id="42" name="TextBox 41">
            <a:extLst>
              <a:ext uri="{FF2B5EF4-FFF2-40B4-BE49-F238E27FC236}">
                <a16:creationId xmlns:a16="http://schemas.microsoft.com/office/drawing/2014/main" id="{5F72BA07-6342-4079-B41F-DFE7EFE5A05A}"/>
              </a:ext>
            </a:extLst>
          </p:cNvPr>
          <p:cNvSpPr txBox="1"/>
          <p:nvPr/>
        </p:nvSpPr>
        <p:spPr>
          <a:xfrm>
            <a:off x="4620304" y="2776182"/>
            <a:ext cx="1740317" cy="307777"/>
          </a:xfrm>
          <a:prstGeom prst="rect">
            <a:avLst/>
          </a:prstGeom>
          <a:noFill/>
        </p:spPr>
        <p:txBody>
          <a:bodyPr wrap="square" rtlCol="0">
            <a:spAutoFit/>
          </a:bodyPr>
          <a:lstStyle/>
          <a:p>
            <a:pPr algn="ctr"/>
            <a:r>
              <a:rPr lang="en-US" sz="1400" b="1" dirty="0">
                <a:latin typeface="+mj-lt"/>
              </a:rPr>
              <a:t>Tokenizing</a:t>
            </a:r>
          </a:p>
        </p:txBody>
      </p:sp>
      <p:sp>
        <p:nvSpPr>
          <p:cNvPr id="46" name="TextBox 45">
            <a:extLst>
              <a:ext uri="{FF2B5EF4-FFF2-40B4-BE49-F238E27FC236}">
                <a16:creationId xmlns:a16="http://schemas.microsoft.com/office/drawing/2014/main" id="{50123735-5E64-4649-8278-503DF108D41A}"/>
              </a:ext>
            </a:extLst>
          </p:cNvPr>
          <p:cNvSpPr txBox="1"/>
          <p:nvPr/>
        </p:nvSpPr>
        <p:spPr>
          <a:xfrm>
            <a:off x="4436099" y="5133345"/>
            <a:ext cx="2122098" cy="523220"/>
          </a:xfrm>
          <a:prstGeom prst="rect">
            <a:avLst/>
          </a:prstGeom>
          <a:noFill/>
        </p:spPr>
        <p:txBody>
          <a:bodyPr wrap="square" rtlCol="0">
            <a:spAutoFit/>
          </a:bodyPr>
          <a:lstStyle/>
          <a:p>
            <a:pPr algn="ctr"/>
            <a:r>
              <a:rPr lang="en-US" sz="1400" b="1" dirty="0">
                <a:latin typeface="+mj-lt"/>
              </a:rPr>
              <a:t>Removing single letters and numbers</a:t>
            </a:r>
          </a:p>
        </p:txBody>
      </p:sp>
      <p:sp>
        <p:nvSpPr>
          <p:cNvPr id="52" name="TextBox 51">
            <a:extLst>
              <a:ext uri="{FF2B5EF4-FFF2-40B4-BE49-F238E27FC236}">
                <a16:creationId xmlns:a16="http://schemas.microsoft.com/office/drawing/2014/main" id="{234778FD-0565-402B-B261-55D5B1756579}"/>
              </a:ext>
            </a:extLst>
          </p:cNvPr>
          <p:cNvSpPr txBox="1"/>
          <p:nvPr/>
        </p:nvSpPr>
        <p:spPr>
          <a:xfrm>
            <a:off x="8117457" y="2776182"/>
            <a:ext cx="2329132" cy="523220"/>
          </a:xfrm>
          <a:prstGeom prst="rect">
            <a:avLst/>
          </a:prstGeom>
          <a:noFill/>
        </p:spPr>
        <p:txBody>
          <a:bodyPr wrap="square" rtlCol="0">
            <a:spAutoFit/>
          </a:bodyPr>
          <a:lstStyle/>
          <a:p>
            <a:pPr algn="ctr"/>
            <a:r>
              <a:rPr lang="en-US" sz="1400" b="1" dirty="0">
                <a:latin typeface="+mj-lt"/>
              </a:rPr>
              <a:t>Removing punctuations attached to words</a:t>
            </a:r>
          </a:p>
        </p:txBody>
      </p:sp>
      <p:sp>
        <p:nvSpPr>
          <p:cNvPr id="54" name="TextBox 53">
            <a:extLst>
              <a:ext uri="{FF2B5EF4-FFF2-40B4-BE49-F238E27FC236}">
                <a16:creationId xmlns:a16="http://schemas.microsoft.com/office/drawing/2014/main" id="{1E5BC4A2-E707-4968-9EC7-A48BDA720EA3}"/>
              </a:ext>
            </a:extLst>
          </p:cNvPr>
          <p:cNvSpPr txBox="1"/>
          <p:nvPr/>
        </p:nvSpPr>
        <p:spPr>
          <a:xfrm>
            <a:off x="8279005" y="5181138"/>
            <a:ext cx="1740317" cy="338554"/>
          </a:xfrm>
          <a:prstGeom prst="rect">
            <a:avLst/>
          </a:prstGeom>
          <a:noFill/>
        </p:spPr>
        <p:txBody>
          <a:bodyPr wrap="square" rtlCol="0">
            <a:spAutoFit/>
          </a:bodyPr>
          <a:lstStyle/>
          <a:p>
            <a:pPr algn="ctr"/>
            <a:r>
              <a:rPr lang="en-US" sz="1600" b="1" dirty="0">
                <a:latin typeface="+mj-lt"/>
              </a:rPr>
              <a:t>Lemmatizing</a:t>
            </a:r>
          </a:p>
        </p:txBody>
      </p:sp>
      <p:sp>
        <p:nvSpPr>
          <p:cNvPr id="5" name="Freeform 5"/>
          <p:cNvSpPr>
            <a:spLocks/>
          </p:cNvSpPr>
          <p:nvPr/>
        </p:nvSpPr>
        <p:spPr bwMode="auto">
          <a:xfrm>
            <a:off x="1625507" y="2212609"/>
            <a:ext cx="429577" cy="303119"/>
          </a:xfrm>
          <a:custGeom>
            <a:avLst/>
            <a:gdLst>
              <a:gd name="T0" fmla="*/ 593 w 593"/>
              <a:gd name="T1" fmla="*/ 76 h 422"/>
              <a:gd name="T2" fmla="*/ 593 w 593"/>
              <a:gd name="T3" fmla="*/ 422 h 422"/>
              <a:gd name="T4" fmla="*/ 0 w 593"/>
              <a:gd name="T5" fmla="*/ 422 h 422"/>
              <a:gd name="T6" fmla="*/ 0 w 593"/>
              <a:gd name="T7" fmla="*/ 0 h 422"/>
              <a:gd name="T8" fmla="*/ 202 w 593"/>
              <a:gd name="T9" fmla="*/ 0 h 422"/>
              <a:gd name="T10" fmla="*/ 278 w 593"/>
              <a:gd name="T11" fmla="*/ 76 h 422"/>
              <a:gd name="T12" fmla="*/ 593 w 593"/>
              <a:gd name="T13" fmla="*/ 76 h 422"/>
            </a:gdLst>
            <a:ahLst/>
            <a:cxnLst>
              <a:cxn ang="0">
                <a:pos x="T0" y="T1"/>
              </a:cxn>
              <a:cxn ang="0">
                <a:pos x="T2" y="T3"/>
              </a:cxn>
              <a:cxn ang="0">
                <a:pos x="T4" y="T5"/>
              </a:cxn>
              <a:cxn ang="0">
                <a:pos x="T6" y="T7"/>
              </a:cxn>
              <a:cxn ang="0">
                <a:pos x="T8" y="T9"/>
              </a:cxn>
              <a:cxn ang="0">
                <a:pos x="T10" y="T11"/>
              </a:cxn>
              <a:cxn ang="0">
                <a:pos x="T12" y="T13"/>
              </a:cxn>
            </a:cxnLst>
            <a:rect l="0" t="0" r="r" b="b"/>
            <a:pathLst>
              <a:path w="593" h="422">
                <a:moveTo>
                  <a:pt x="593" y="76"/>
                </a:moveTo>
                <a:lnTo>
                  <a:pt x="593" y="422"/>
                </a:lnTo>
                <a:lnTo>
                  <a:pt x="0" y="422"/>
                </a:lnTo>
                <a:lnTo>
                  <a:pt x="0" y="0"/>
                </a:lnTo>
                <a:lnTo>
                  <a:pt x="202" y="0"/>
                </a:lnTo>
                <a:lnTo>
                  <a:pt x="278" y="76"/>
                </a:lnTo>
                <a:lnTo>
                  <a:pt x="593" y="76"/>
                </a:lnTo>
                <a:close/>
              </a:path>
            </a:pathLst>
          </a:custGeom>
          <a:noFill/>
          <a:ln w="349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noChangeAspect="1" noEditPoints="1"/>
          </p:cNvSpPr>
          <p:nvPr/>
        </p:nvSpPr>
        <p:spPr bwMode="auto">
          <a:xfrm>
            <a:off x="5302740" y="2116592"/>
            <a:ext cx="366808" cy="365760"/>
          </a:xfrm>
          <a:custGeom>
            <a:avLst/>
            <a:gdLst>
              <a:gd name="T0" fmla="*/ 128 w 128"/>
              <a:gd name="T1" fmla="*/ 4 h 128"/>
              <a:gd name="T2" fmla="*/ 128 w 128"/>
              <a:gd name="T3" fmla="*/ 3 h 128"/>
              <a:gd name="T4" fmla="*/ 128 w 128"/>
              <a:gd name="T5" fmla="*/ 2 h 128"/>
              <a:gd name="T6" fmla="*/ 127 w 128"/>
              <a:gd name="T7" fmla="*/ 2 h 128"/>
              <a:gd name="T8" fmla="*/ 127 w 128"/>
              <a:gd name="T9" fmla="*/ 1 h 128"/>
              <a:gd name="T10" fmla="*/ 126 w 128"/>
              <a:gd name="T11" fmla="*/ 1 h 128"/>
              <a:gd name="T12" fmla="*/ 126 w 128"/>
              <a:gd name="T13" fmla="*/ 1 h 128"/>
              <a:gd name="T14" fmla="*/ 125 w 128"/>
              <a:gd name="T15" fmla="*/ 0 h 128"/>
              <a:gd name="T16" fmla="*/ 125 w 128"/>
              <a:gd name="T17" fmla="*/ 0 h 128"/>
              <a:gd name="T18" fmla="*/ 124 w 128"/>
              <a:gd name="T19" fmla="*/ 0 h 128"/>
              <a:gd name="T20" fmla="*/ 123 w 128"/>
              <a:gd name="T21" fmla="*/ 0 h 128"/>
              <a:gd name="T22" fmla="*/ 122 w 128"/>
              <a:gd name="T23" fmla="*/ 0 h 128"/>
              <a:gd name="T24" fmla="*/ 122 w 128"/>
              <a:gd name="T25" fmla="*/ 1 h 128"/>
              <a:gd name="T26" fmla="*/ 122 w 128"/>
              <a:gd name="T27" fmla="*/ 1 h 128"/>
              <a:gd name="T28" fmla="*/ 0 w 128"/>
              <a:gd name="T29" fmla="*/ 89 h 128"/>
              <a:gd name="T30" fmla="*/ 44 w 128"/>
              <a:gd name="T31" fmla="*/ 92 h 128"/>
              <a:gd name="T32" fmla="*/ 44 w 128"/>
              <a:gd name="T33" fmla="*/ 124 h 128"/>
              <a:gd name="T34" fmla="*/ 45 w 128"/>
              <a:gd name="T35" fmla="*/ 126 h 128"/>
              <a:gd name="T36" fmla="*/ 46 w 128"/>
              <a:gd name="T37" fmla="*/ 127 h 128"/>
              <a:gd name="T38" fmla="*/ 46 w 128"/>
              <a:gd name="T39" fmla="*/ 128 h 128"/>
              <a:gd name="T40" fmla="*/ 48 w 128"/>
              <a:gd name="T41" fmla="*/ 128 h 128"/>
              <a:gd name="T42" fmla="*/ 49 w 128"/>
              <a:gd name="T43" fmla="*/ 128 h 128"/>
              <a:gd name="T44" fmla="*/ 51 w 128"/>
              <a:gd name="T45" fmla="*/ 127 h 128"/>
              <a:gd name="T46" fmla="*/ 51 w 128"/>
              <a:gd name="T47" fmla="*/ 126 h 128"/>
              <a:gd name="T48" fmla="*/ 66 w 128"/>
              <a:gd name="T49" fmla="*/ 104 h 128"/>
              <a:gd name="T50" fmla="*/ 114 w 128"/>
              <a:gd name="T51" fmla="*/ 128 h 128"/>
              <a:gd name="T52" fmla="*/ 128 w 128"/>
              <a:gd name="T53" fmla="*/ 4 h 128"/>
              <a:gd name="T54" fmla="*/ 46 w 128"/>
              <a:gd name="T55" fmla="*/ 84 h 128"/>
              <a:gd name="T56" fmla="*/ 97 w 128"/>
              <a:gd name="T57" fmla="*/ 28 h 128"/>
              <a:gd name="T58" fmla="*/ 52 w 128"/>
              <a:gd name="T59" fmla="*/ 110 h 128"/>
              <a:gd name="T60" fmla="*/ 96 w 128"/>
              <a:gd name="T61" fmla="*/ 41 h 128"/>
              <a:gd name="T62" fmla="*/ 109 w 128"/>
              <a:gd name="T63" fmla="*/ 118 h 128"/>
              <a:gd name="T64" fmla="*/ 118 w 128"/>
              <a:gd name="T6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8" y="4"/>
                </a:moveTo>
                <a:cubicBezTo>
                  <a:pt x="128" y="4"/>
                  <a:pt x="128" y="4"/>
                  <a:pt x="128" y="4"/>
                </a:cubicBezTo>
                <a:cubicBezTo>
                  <a:pt x="128" y="3"/>
                  <a:pt x="128" y="3"/>
                  <a:pt x="128" y="3"/>
                </a:cubicBezTo>
                <a:cubicBezTo>
                  <a:pt x="128" y="3"/>
                  <a:pt x="128" y="3"/>
                  <a:pt x="128" y="3"/>
                </a:cubicBezTo>
                <a:cubicBezTo>
                  <a:pt x="128" y="3"/>
                  <a:pt x="128" y="3"/>
                  <a:pt x="128" y="3"/>
                </a:cubicBezTo>
                <a:cubicBezTo>
                  <a:pt x="128" y="2"/>
                  <a:pt x="128" y="2"/>
                  <a:pt x="128" y="2"/>
                </a:cubicBezTo>
                <a:cubicBezTo>
                  <a:pt x="127" y="2"/>
                  <a:pt x="127" y="2"/>
                  <a:pt x="127" y="2"/>
                </a:cubicBezTo>
                <a:cubicBezTo>
                  <a:pt x="127" y="2"/>
                  <a:pt x="127" y="2"/>
                  <a:pt x="127" y="2"/>
                </a:cubicBezTo>
                <a:cubicBezTo>
                  <a:pt x="127" y="1"/>
                  <a:pt x="127" y="1"/>
                  <a:pt x="127" y="1"/>
                </a:cubicBezTo>
                <a:cubicBezTo>
                  <a:pt x="127" y="1"/>
                  <a:pt x="127" y="1"/>
                  <a:pt x="127" y="1"/>
                </a:cubicBezTo>
                <a:cubicBezTo>
                  <a:pt x="127" y="1"/>
                  <a:pt x="126" y="1"/>
                  <a:pt x="126" y="1"/>
                </a:cubicBezTo>
                <a:cubicBezTo>
                  <a:pt x="126" y="1"/>
                  <a:pt x="126" y="1"/>
                  <a:pt x="126" y="1"/>
                </a:cubicBezTo>
                <a:cubicBezTo>
                  <a:pt x="126" y="1"/>
                  <a:pt x="126" y="1"/>
                  <a:pt x="126" y="1"/>
                </a:cubicBezTo>
                <a:cubicBezTo>
                  <a:pt x="126" y="1"/>
                  <a:pt x="126" y="1"/>
                  <a:pt x="126" y="1"/>
                </a:cubicBezTo>
                <a:cubicBezTo>
                  <a:pt x="126" y="1"/>
                  <a:pt x="126" y="1"/>
                  <a:pt x="126" y="1"/>
                </a:cubicBezTo>
                <a:cubicBezTo>
                  <a:pt x="126" y="0"/>
                  <a:pt x="126" y="0"/>
                  <a:pt x="125" y="0"/>
                </a:cubicBezTo>
                <a:cubicBezTo>
                  <a:pt x="125" y="0"/>
                  <a:pt x="125" y="0"/>
                  <a:pt x="125" y="0"/>
                </a:cubicBezTo>
                <a:cubicBezTo>
                  <a:pt x="125" y="0"/>
                  <a:pt x="125" y="0"/>
                  <a:pt x="125" y="0"/>
                </a:cubicBezTo>
                <a:cubicBezTo>
                  <a:pt x="125" y="0"/>
                  <a:pt x="124" y="0"/>
                  <a:pt x="124" y="0"/>
                </a:cubicBezTo>
                <a:cubicBezTo>
                  <a:pt x="124" y="0"/>
                  <a:pt x="124" y="0"/>
                  <a:pt x="124" y="0"/>
                </a:cubicBezTo>
                <a:cubicBezTo>
                  <a:pt x="124" y="0"/>
                  <a:pt x="124" y="0"/>
                  <a:pt x="124" y="0"/>
                </a:cubicBezTo>
                <a:cubicBezTo>
                  <a:pt x="124" y="0"/>
                  <a:pt x="123" y="0"/>
                  <a:pt x="123" y="0"/>
                </a:cubicBezTo>
                <a:cubicBezTo>
                  <a:pt x="123" y="0"/>
                  <a:pt x="123" y="0"/>
                  <a:pt x="123" y="0"/>
                </a:cubicBezTo>
                <a:cubicBezTo>
                  <a:pt x="123" y="0"/>
                  <a:pt x="123" y="0"/>
                  <a:pt x="122" y="0"/>
                </a:cubicBezTo>
                <a:cubicBezTo>
                  <a:pt x="122" y="0"/>
                  <a:pt x="122" y="0"/>
                  <a:pt x="122" y="1"/>
                </a:cubicBezTo>
                <a:cubicBezTo>
                  <a:pt x="122" y="1"/>
                  <a:pt x="122" y="1"/>
                  <a:pt x="122" y="1"/>
                </a:cubicBezTo>
                <a:cubicBezTo>
                  <a:pt x="122" y="1"/>
                  <a:pt x="122" y="1"/>
                  <a:pt x="122" y="1"/>
                </a:cubicBezTo>
                <a:cubicBezTo>
                  <a:pt x="122" y="1"/>
                  <a:pt x="122" y="1"/>
                  <a:pt x="122" y="1"/>
                </a:cubicBezTo>
                <a:cubicBezTo>
                  <a:pt x="2" y="85"/>
                  <a:pt x="2" y="85"/>
                  <a:pt x="2" y="85"/>
                </a:cubicBezTo>
                <a:cubicBezTo>
                  <a:pt x="0" y="86"/>
                  <a:pt x="0" y="88"/>
                  <a:pt x="0" y="89"/>
                </a:cubicBezTo>
                <a:cubicBezTo>
                  <a:pt x="1" y="91"/>
                  <a:pt x="2" y="92"/>
                  <a:pt x="4" y="92"/>
                </a:cubicBezTo>
                <a:cubicBezTo>
                  <a:pt x="44" y="92"/>
                  <a:pt x="44" y="92"/>
                  <a:pt x="44" y="92"/>
                </a:cubicBezTo>
                <a:cubicBezTo>
                  <a:pt x="44" y="124"/>
                  <a:pt x="44" y="124"/>
                  <a:pt x="44" y="124"/>
                </a:cubicBezTo>
                <a:cubicBezTo>
                  <a:pt x="44" y="124"/>
                  <a:pt x="44" y="124"/>
                  <a:pt x="44" y="124"/>
                </a:cubicBezTo>
                <a:cubicBezTo>
                  <a:pt x="44" y="125"/>
                  <a:pt x="44" y="125"/>
                  <a:pt x="44" y="125"/>
                </a:cubicBezTo>
                <a:cubicBezTo>
                  <a:pt x="44" y="125"/>
                  <a:pt x="44" y="126"/>
                  <a:pt x="45" y="126"/>
                </a:cubicBezTo>
                <a:cubicBezTo>
                  <a:pt x="45" y="126"/>
                  <a:pt x="45" y="126"/>
                  <a:pt x="45" y="127"/>
                </a:cubicBezTo>
                <a:cubicBezTo>
                  <a:pt x="45" y="127"/>
                  <a:pt x="45" y="127"/>
                  <a:pt x="46" y="127"/>
                </a:cubicBezTo>
                <a:cubicBezTo>
                  <a:pt x="46" y="127"/>
                  <a:pt x="46" y="127"/>
                  <a:pt x="46" y="127"/>
                </a:cubicBezTo>
                <a:cubicBezTo>
                  <a:pt x="46" y="127"/>
                  <a:pt x="46" y="127"/>
                  <a:pt x="46" y="128"/>
                </a:cubicBezTo>
                <a:cubicBezTo>
                  <a:pt x="46" y="128"/>
                  <a:pt x="46" y="128"/>
                  <a:pt x="47" y="128"/>
                </a:cubicBezTo>
                <a:cubicBezTo>
                  <a:pt x="47" y="128"/>
                  <a:pt x="48" y="128"/>
                  <a:pt x="48" y="128"/>
                </a:cubicBezTo>
                <a:cubicBezTo>
                  <a:pt x="48" y="128"/>
                  <a:pt x="48" y="128"/>
                  <a:pt x="48" y="128"/>
                </a:cubicBezTo>
                <a:cubicBezTo>
                  <a:pt x="48" y="128"/>
                  <a:pt x="49" y="128"/>
                  <a:pt x="49" y="128"/>
                </a:cubicBezTo>
                <a:cubicBezTo>
                  <a:pt x="49" y="128"/>
                  <a:pt x="50" y="128"/>
                  <a:pt x="50" y="128"/>
                </a:cubicBezTo>
                <a:cubicBezTo>
                  <a:pt x="50" y="127"/>
                  <a:pt x="50" y="127"/>
                  <a:pt x="51" y="127"/>
                </a:cubicBezTo>
                <a:cubicBezTo>
                  <a:pt x="51" y="127"/>
                  <a:pt x="51" y="127"/>
                  <a:pt x="51" y="127"/>
                </a:cubicBezTo>
                <a:cubicBezTo>
                  <a:pt x="51" y="127"/>
                  <a:pt x="51" y="126"/>
                  <a:pt x="51" y="126"/>
                </a:cubicBezTo>
                <a:cubicBezTo>
                  <a:pt x="66" y="103"/>
                  <a:pt x="66" y="103"/>
                  <a:pt x="66" y="103"/>
                </a:cubicBezTo>
                <a:cubicBezTo>
                  <a:pt x="66" y="103"/>
                  <a:pt x="66" y="103"/>
                  <a:pt x="66" y="104"/>
                </a:cubicBezTo>
                <a:cubicBezTo>
                  <a:pt x="110" y="128"/>
                  <a:pt x="110" y="128"/>
                  <a:pt x="110" y="128"/>
                </a:cubicBezTo>
                <a:cubicBezTo>
                  <a:pt x="111" y="128"/>
                  <a:pt x="113" y="128"/>
                  <a:pt x="114" y="128"/>
                </a:cubicBezTo>
                <a:cubicBezTo>
                  <a:pt x="115" y="127"/>
                  <a:pt x="116" y="126"/>
                  <a:pt x="116" y="124"/>
                </a:cubicBezTo>
                <a:cubicBezTo>
                  <a:pt x="128" y="4"/>
                  <a:pt x="128" y="4"/>
                  <a:pt x="128" y="4"/>
                </a:cubicBezTo>
                <a:cubicBezTo>
                  <a:pt x="128" y="4"/>
                  <a:pt x="128" y="4"/>
                  <a:pt x="128" y="4"/>
                </a:cubicBezTo>
                <a:close/>
                <a:moveTo>
                  <a:pt x="46" y="84"/>
                </a:moveTo>
                <a:cubicBezTo>
                  <a:pt x="17" y="84"/>
                  <a:pt x="17" y="84"/>
                  <a:pt x="17" y="84"/>
                </a:cubicBezTo>
                <a:cubicBezTo>
                  <a:pt x="97" y="28"/>
                  <a:pt x="97" y="28"/>
                  <a:pt x="97" y="28"/>
                </a:cubicBezTo>
                <a:lnTo>
                  <a:pt x="46" y="84"/>
                </a:lnTo>
                <a:close/>
                <a:moveTo>
                  <a:pt x="52" y="110"/>
                </a:moveTo>
                <a:cubicBezTo>
                  <a:pt x="52" y="90"/>
                  <a:pt x="52" y="90"/>
                  <a:pt x="52" y="90"/>
                </a:cubicBezTo>
                <a:cubicBezTo>
                  <a:pt x="96" y="41"/>
                  <a:pt x="96" y="41"/>
                  <a:pt x="96" y="41"/>
                </a:cubicBezTo>
                <a:lnTo>
                  <a:pt x="52" y="110"/>
                </a:lnTo>
                <a:close/>
                <a:moveTo>
                  <a:pt x="109" y="118"/>
                </a:moveTo>
                <a:cubicBezTo>
                  <a:pt x="70" y="97"/>
                  <a:pt x="70" y="97"/>
                  <a:pt x="70" y="97"/>
                </a:cubicBezTo>
                <a:cubicBezTo>
                  <a:pt x="118" y="20"/>
                  <a:pt x="118" y="20"/>
                  <a:pt x="118" y="20"/>
                </a:cubicBezTo>
                <a:lnTo>
                  <a:pt x="109" y="11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5"/>
          <p:cNvSpPr>
            <a:spLocks noChangeAspect="1" noEditPoints="1"/>
          </p:cNvSpPr>
          <p:nvPr/>
        </p:nvSpPr>
        <p:spPr bwMode="auto">
          <a:xfrm>
            <a:off x="8941265" y="2116517"/>
            <a:ext cx="415799" cy="365760"/>
          </a:xfrm>
          <a:custGeom>
            <a:avLst/>
            <a:gdLst>
              <a:gd name="T0" fmla="*/ 0 w 128"/>
              <a:gd name="T1" fmla="*/ 56 h 112"/>
              <a:gd name="T2" fmla="*/ 128 w 128"/>
              <a:gd name="T3" fmla="*/ 56 h 112"/>
              <a:gd name="T4" fmla="*/ 41 w 128"/>
              <a:gd name="T5" fmla="*/ 12 h 112"/>
              <a:gd name="T6" fmla="*/ 29 w 128"/>
              <a:gd name="T7" fmla="*/ 19 h 112"/>
              <a:gd name="T8" fmla="*/ 22 w 128"/>
              <a:gd name="T9" fmla="*/ 24 h 112"/>
              <a:gd name="T10" fmla="*/ 28 w 128"/>
              <a:gd name="T11" fmla="*/ 52 h 112"/>
              <a:gd name="T12" fmla="*/ 22 w 128"/>
              <a:gd name="T13" fmla="*/ 24 h 112"/>
              <a:gd name="T14" fmla="*/ 28 w 128"/>
              <a:gd name="T15" fmla="*/ 60 h 112"/>
              <a:gd name="T16" fmla="*/ 22 w 128"/>
              <a:gd name="T17" fmla="*/ 88 h 112"/>
              <a:gd name="T18" fmla="*/ 29 w 128"/>
              <a:gd name="T19" fmla="*/ 93 h 112"/>
              <a:gd name="T20" fmla="*/ 41 w 128"/>
              <a:gd name="T21" fmla="*/ 100 h 112"/>
              <a:gd name="T22" fmla="*/ 60 w 128"/>
              <a:gd name="T23" fmla="*/ 103 h 112"/>
              <a:gd name="T24" fmla="*/ 60 w 128"/>
              <a:gd name="T25" fmla="*/ 84 h 112"/>
              <a:gd name="T26" fmla="*/ 60 w 128"/>
              <a:gd name="T27" fmla="*/ 76 h 112"/>
              <a:gd name="T28" fmla="*/ 36 w 128"/>
              <a:gd name="T29" fmla="*/ 60 h 112"/>
              <a:gd name="T30" fmla="*/ 60 w 128"/>
              <a:gd name="T31" fmla="*/ 76 h 112"/>
              <a:gd name="T32" fmla="*/ 36 w 128"/>
              <a:gd name="T33" fmla="*/ 52 h 112"/>
              <a:gd name="T34" fmla="*/ 60 w 128"/>
              <a:gd name="T35" fmla="*/ 36 h 112"/>
              <a:gd name="T36" fmla="*/ 60 w 128"/>
              <a:gd name="T37" fmla="*/ 28 h 112"/>
              <a:gd name="T38" fmla="*/ 60 w 128"/>
              <a:gd name="T39" fmla="*/ 9 h 112"/>
              <a:gd name="T40" fmla="*/ 120 w 128"/>
              <a:gd name="T41" fmla="*/ 52 h 112"/>
              <a:gd name="T42" fmla="*/ 96 w 128"/>
              <a:gd name="T43" fmla="*/ 30 h 112"/>
              <a:gd name="T44" fmla="*/ 120 w 128"/>
              <a:gd name="T45" fmla="*/ 52 h 112"/>
              <a:gd name="T46" fmla="*/ 93 w 128"/>
              <a:gd name="T47" fmla="*/ 22 h 112"/>
              <a:gd name="T48" fmla="*/ 99 w 128"/>
              <a:gd name="T49" fmla="*/ 19 h 112"/>
              <a:gd name="T50" fmla="*/ 85 w 128"/>
              <a:gd name="T51" fmla="*/ 25 h 112"/>
              <a:gd name="T52" fmla="*/ 68 w 128"/>
              <a:gd name="T53" fmla="*/ 9 h 112"/>
              <a:gd name="T54" fmla="*/ 88 w 128"/>
              <a:gd name="T55" fmla="*/ 32 h 112"/>
              <a:gd name="T56" fmla="*/ 68 w 128"/>
              <a:gd name="T57" fmla="*/ 52 h 112"/>
              <a:gd name="T58" fmla="*/ 68 w 128"/>
              <a:gd name="T59" fmla="*/ 60 h 112"/>
              <a:gd name="T60" fmla="*/ 88 w 128"/>
              <a:gd name="T61" fmla="*/ 80 h 112"/>
              <a:gd name="T62" fmla="*/ 68 w 128"/>
              <a:gd name="T63" fmla="*/ 60 h 112"/>
              <a:gd name="T64" fmla="*/ 68 w 128"/>
              <a:gd name="T65" fmla="*/ 84 h 112"/>
              <a:gd name="T66" fmla="*/ 68 w 128"/>
              <a:gd name="T67" fmla="*/ 103 h 112"/>
              <a:gd name="T68" fmla="*/ 93 w 128"/>
              <a:gd name="T69" fmla="*/ 90 h 112"/>
              <a:gd name="T70" fmla="*/ 87 w 128"/>
              <a:gd name="T71" fmla="*/ 100 h 112"/>
              <a:gd name="T72" fmla="*/ 96 w 128"/>
              <a:gd name="T73" fmla="*/ 82 h 112"/>
              <a:gd name="T74" fmla="*/ 120 w 128"/>
              <a:gd name="T75" fmla="*/ 6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12">
                <a:moveTo>
                  <a:pt x="64" y="0"/>
                </a:moveTo>
                <a:cubicBezTo>
                  <a:pt x="29" y="0"/>
                  <a:pt x="0" y="25"/>
                  <a:pt x="0" y="56"/>
                </a:cubicBezTo>
                <a:cubicBezTo>
                  <a:pt x="0" y="87"/>
                  <a:pt x="29" y="112"/>
                  <a:pt x="64" y="112"/>
                </a:cubicBezTo>
                <a:cubicBezTo>
                  <a:pt x="99" y="112"/>
                  <a:pt x="128" y="87"/>
                  <a:pt x="128" y="56"/>
                </a:cubicBezTo>
                <a:cubicBezTo>
                  <a:pt x="128" y="25"/>
                  <a:pt x="99" y="0"/>
                  <a:pt x="64" y="0"/>
                </a:cubicBezTo>
                <a:close/>
                <a:moveTo>
                  <a:pt x="41" y="12"/>
                </a:moveTo>
                <a:cubicBezTo>
                  <a:pt x="39" y="15"/>
                  <a:pt x="37" y="18"/>
                  <a:pt x="35" y="22"/>
                </a:cubicBezTo>
                <a:cubicBezTo>
                  <a:pt x="33" y="21"/>
                  <a:pt x="31" y="20"/>
                  <a:pt x="29" y="19"/>
                </a:cubicBezTo>
                <a:cubicBezTo>
                  <a:pt x="33" y="16"/>
                  <a:pt x="37" y="14"/>
                  <a:pt x="41" y="12"/>
                </a:cubicBezTo>
                <a:close/>
                <a:moveTo>
                  <a:pt x="22" y="24"/>
                </a:moveTo>
                <a:cubicBezTo>
                  <a:pt x="25" y="26"/>
                  <a:pt x="28" y="28"/>
                  <a:pt x="32" y="30"/>
                </a:cubicBezTo>
                <a:cubicBezTo>
                  <a:pt x="30" y="36"/>
                  <a:pt x="28" y="44"/>
                  <a:pt x="28" y="52"/>
                </a:cubicBezTo>
                <a:cubicBezTo>
                  <a:pt x="8" y="52"/>
                  <a:pt x="8" y="52"/>
                  <a:pt x="8" y="52"/>
                </a:cubicBezTo>
                <a:cubicBezTo>
                  <a:pt x="9" y="41"/>
                  <a:pt x="14" y="32"/>
                  <a:pt x="22" y="24"/>
                </a:cubicBezTo>
                <a:close/>
                <a:moveTo>
                  <a:pt x="8" y="60"/>
                </a:moveTo>
                <a:cubicBezTo>
                  <a:pt x="28" y="60"/>
                  <a:pt x="28" y="60"/>
                  <a:pt x="28" y="60"/>
                </a:cubicBezTo>
                <a:cubicBezTo>
                  <a:pt x="28" y="68"/>
                  <a:pt x="30" y="76"/>
                  <a:pt x="32" y="82"/>
                </a:cubicBezTo>
                <a:cubicBezTo>
                  <a:pt x="28" y="84"/>
                  <a:pt x="25" y="86"/>
                  <a:pt x="22" y="88"/>
                </a:cubicBezTo>
                <a:cubicBezTo>
                  <a:pt x="14" y="80"/>
                  <a:pt x="9" y="71"/>
                  <a:pt x="8" y="60"/>
                </a:cubicBezTo>
                <a:close/>
                <a:moveTo>
                  <a:pt x="29" y="93"/>
                </a:moveTo>
                <a:cubicBezTo>
                  <a:pt x="31" y="92"/>
                  <a:pt x="33" y="91"/>
                  <a:pt x="35" y="90"/>
                </a:cubicBezTo>
                <a:cubicBezTo>
                  <a:pt x="37" y="94"/>
                  <a:pt x="39" y="97"/>
                  <a:pt x="41" y="100"/>
                </a:cubicBezTo>
                <a:cubicBezTo>
                  <a:pt x="37" y="98"/>
                  <a:pt x="33" y="96"/>
                  <a:pt x="29" y="93"/>
                </a:cubicBezTo>
                <a:close/>
                <a:moveTo>
                  <a:pt x="60" y="103"/>
                </a:moveTo>
                <a:cubicBezTo>
                  <a:pt x="53" y="102"/>
                  <a:pt x="47" y="96"/>
                  <a:pt x="43" y="87"/>
                </a:cubicBezTo>
                <a:cubicBezTo>
                  <a:pt x="48" y="85"/>
                  <a:pt x="54" y="84"/>
                  <a:pt x="60" y="84"/>
                </a:cubicBezTo>
                <a:lnTo>
                  <a:pt x="60" y="103"/>
                </a:lnTo>
                <a:close/>
                <a:moveTo>
                  <a:pt x="60" y="76"/>
                </a:moveTo>
                <a:cubicBezTo>
                  <a:pt x="53" y="76"/>
                  <a:pt x="46" y="78"/>
                  <a:pt x="40" y="80"/>
                </a:cubicBezTo>
                <a:cubicBezTo>
                  <a:pt x="38" y="74"/>
                  <a:pt x="36" y="67"/>
                  <a:pt x="36" y="60"/>
                </a:cubicBezTo>
                <a:cubicBezTo>
                  <a:pt x="60" y="60"/>
                  <a:pt x="60" y="60"/>
                  <a:pt x="60" y="60"/>
                </a:cubicBezTo>
                <a:lnTo>
                  <a:pt x="60" y="76"/>
                </a:lnTo>
                <a:close/>
                <a:moveTo>
                  <a:pt x="60" y="52"/>
                </a:moveTo>
                <a:cubicBezTo>
                  <a:pt x="36" y="52"/>
                  <a:pt x="36" y="52"/>
                  <a:pt x="36" y="52"/>
                </a:cubicBezTo>
                <a:cubicBezTo>
                  <a:pt x="36" y="45"/>
                  <a:pt x="38" y="38"/>
                  <a:pt x="40" y="32"/>
                </a:cubicBezTo>
                <a:cubicBezTo>
                  <a:pt x="46" y="34"/>
                  <a:pt x="53" y="36"/>
                  <a:pt x="60" y="36"/>
                </a:cubicBezTo>
                <a:lnTo>
                  <a:pt x="60" y="52"/>
                </a:lnTo>
                <a:close/>
                <a:moveTo>
                  <a:pt x="60" y="28"/>
                </a:moveTo>
                <a:cubicBezTo>
                  <a:pt x="54" y="28"/>
                  <a:pt x="48" y="27"/>
                  <a:pt x="43" y="25"/>
                </a:cubicBezTo>
                <a:cubicBezTo>
                  <a:pt x="47" y="16"/>
                  <a:pt x="53" y="10"/>
                  <a:pt x="60" y="9"/>
                </a:cubicBezTo>
                <a:lnTo>
                  <a:pt x="60" y="28"/>
                </a:lnTo>
                <a:close/>
                <a:moveTo>
                  <a:pt x="120" y="52"/>
                </a:moveTo>
                <a:cubicBezTo>
                  <a:pt x="100" y="52"/>
                  <a:pt x="100" y="52"/>
                  <a:pt x="100" y="52"/>
                </a:cubicBezTo>
                <a:cubicBezTo>
                  <a:pt x="100" y="44"/>
                  <a:pt x="98" y="36"/>
                  <a:pt x="96" y="30"/>
                </a:cubicBezTo>
                <a:cubicBezTo>
                  <a:pt x="100" y="28"/>
                  <a:pt x="103" y="26"/>
                  <a:pt x="106" y="24"/>
                </a:cubicBezTo>
                <a:cubicBezTo>
                  <a:pt x="114" y="32"/>
                  <a:pt x="119" y="41"/>
                  <a:pt x="120" y="52"/>
                </a:cubicBezTo>
                <a:close/>
                <a:moveTo>
                  <a:pt x="99" y="19"/>
                </a:moveTo>
                <a:cubicBezTo>
                  <a:pt x="97" y="20"/>
                  <a:pt x="95" y="21"/>
                  <a:pt x="93" y="22"/>
                </a:cubicBezTo>
                <a:cubicBezTo>
                  <a:pt x="91" y="18"/>
                  <a:pt x="89" y="15"/>
                  <a:pt x="87" y="12"/>
                </a:cubicBezTo>
                <a:cubicBezTo>
                  <a:pt x="91" y="14"/>
                  <a:pt x="95" y="16"/>
                  <a:pt x="99" y="19"/>
                </a:cubicBezTo>
                <a:close/>
                <a:moveTo>
                  <a:pt x="68" y="9"/>
                </a:moveTo>
                <a:cubicBezTo>
                  <a:pt x="75" y="10"/>
                  <a:pt x="81" y="16"/>
                  <a:pt x="85" y="25"/>
                </a:cubicBezTo>
                <a:cubicBezTo>
                  <a:pt x="80" y="27"/>
                  <a:pt x="74" y="28"/>
                  <a:pt x="68" y="28"/>
                </a:cubicBezTo>
                <a:lnTo>
                  <a:pt x="68" y="9"/>
                </a:lnTo>
                <a:close/>
                <a:moveTo>
                  <a:pt x="68" y="36"/>
                </a:moveTo>
                <a:cubicBezTo>
                  <a:pt x="75" y="36"/>
                  <a:pt x="82" y="34"/>
                  <a:pt x="88" y="32"/>
                </a:cubicBezTo>
                <a:cubicBezTo>
                  <a:pt x="90" y="38"/>
                  <a:pt x="92" y="45"/>
                  <a:pt x="92" y="52"/>
                </a:cubicBezTo>
                <a:cubicBezTo>
                  <a:pt x="68" y="52"/>
                  <a:pt x="68" y="52"/>
                  <a:pt x="68" y="52"/>
                </a:cubicBezTo>
                <a:lnTo>
                  <a:pt x="68" y="36"/>
                </a:lnTo>
                <a:close/>
                <a:moveTo>
                  <a:pt x="68" y="60"/>
                </a:moveTo>
                <a:cubicBezTo>
                  <a:pt x="92" y="60"/>
                  <a:pt x="92" y="60"/>
                  <a:pt x="92" y="60"/>
                </a:cubicBezTo>
                <a:cubicBezTo>
                  <a:pt x="92" y="67"/>
                  <a:pt x="90" y="74"/>
                  <a:pt x="88" y="80"/>
                </a:cubicBezTo>
                <a:cubicBezTo>
                  <a:pt x="82" y="78"/>
                  <a:pt x="75" y="76"/>
                  <a:pt x="68" y="76"/>
                </a:cubicBezTo>
                <a:cubicBezTo>
                  <a:pt x="68" y="60"/>
                  <a:pt x="68" y="60"/>
                  <a:pt x="68" y="60"/>
                </a:cubicBezTo>
                <a:close/>
                <a:moveTo>
                  <a:pt x="68" y="103"/>
                </a:moveTo>
                <a:cubicBezTo>
                  <a:pt x="68" y="84"/>
                  <a:pt x="68" y="84"/>
                  <a:pt x="68" y="84"/>
                </a:cubicBezTo>
                <a:cubicBezTo>
                  <a:pt x="74" y="84"/>
                  <a:pt x="80" y="85"/>
                  <a:pt x="85" y="87"/>
                </a:cubicBezTo>
                <a:cubicBezTo>
                  <a:pt x="81" y="96"/>
                  <a:pt x="75" y="102"/>
                  <a:pt x="68" y="103"/>
                </a:cubicBezTo>
                <a:close/>
                <a:moveTo>
                  <a:pt x="87" y="100"/>
                </a:moveTo>
                <a:cubicBezTo>
                  <a:pt x="89" y="97"/>
                  <a:pt x="91" y="94"/>
                  <a:pt x="93" y="90"/>
                </a:cubicBezTo>
                <a:cubicBezTo>
                  <a:pt x="95" y="91"/>
                  <a:pt x="97" y="92"/>
                  <a:pt x="99" y="93"/>
                </a:cubicBezTo>
                <a:cubicBezTo>
                  <a:pt x="95" y="96"/>
                  <a:pt x="91" y="98"/>
                  <a:pt x="87" y="100"/>
                </a:cubicBezTo>
                <a:close/>
                <a:moveTo>
                  <a:pt x="106" y="88"/>
                </a:moveTo>
                <a:cubicBezTo>
                  <a:pt x="103" y="86"/>
                  <a:pt x="100" y="84"/>
                  <a:pt x="96" y="82"/>
                </a:cubicBezTo>
                <a:cubicBezTo>
                  <a:pt x="98" y="76"/>
                  <a:pt x="100" y="68"/>
                  <a:pt x="100" y="60"/>
                </a:cubicBezTo>
                <a:cubicBezTo>
                  <a:pt x="120" y="60"/>
                  <a:pt x="120" y="60"/>
                  <a:pt x="120" y="60"/>
                </a:cubicBezTo>
                <a:cubicBezTo>
                  <a:pt x="119" y="71"/>
                  <a:pt x="114" y="80"/>
                  <a:pt x="106" y="8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9"/>
          <p:cNvSpPr>
            <a:spLocks noChangeAspect="1" noEditPoints="1"/>
          </p:cNvSpPr>
          <p:nvPr/>
        </p:nvSpPr>
        <p:spPr bwMode="auto">
          <a:xfrm>
            <a:off x="1669309" y="4568088"/>
            <a:ext cx="366811" cy="365760"/>
          </a:xfrm>
          <a:custGeom>
            <a:avLst/>
            <a:gdLst>
              <a:gd name="T0" fmla="*/ 124 w 128"/>
              <a:gd name="T1" fmla="*/ 76 h 128"/>
              <a:gd name="T2" fmla="*/ 120 w 128"/>
              <a:gd name="T3" fmla="*/ 76 h 128"/>
              <a:gd name="T4" fmla="*/ 120 w 128"/>
              <a:gd name="T5" fmla="*/ 20 h 128"/>
              <a:gd name="T6" fmla="*/ 100 w 128"/>
              <a:gd name="T7" fmla="*/ 0 h 128"/>
              <a:gd name="T8" fmla="*/ 20 w 128"/>
              <a:gd name="T9" fmla="*/ 0 h 128"/>
              <a:gd name="T10" fmla="*/ 0 w 128"/>
              <a:gd name="T11" fmla="*/ 20 h 128"/>
              <a:gd name="T12" fmla="*/ 0 w 128"/>
              <a:gd name="T13" fmla="*/ 108 h 128"/>
              <a:gd name="T14" fmla="*/ 20 w 128"/>
              <a:gd name="T15" fmla="*/ 128 h 128"/>
              <a:gd name="T16" fmla="*/ 100 w 128"/>
              <a:gd name="T17" fmla="*/ 128 h 128"/>
              <a:gd name="T18" fmla="*/ 120 w 128"/>
              <a:gd name="T19" fmla="*/ 108 h 128"/>
              <a:gd name="T20" fmla="*/ 120 w 128"/>
              <a:gd name="T21" fmla="*/ 100 h 128"/>
              <a:gd name="T22" fmla="*/ 124 w 128"/>
              <a:gd name="T23" fmla="*/ 100 h 128"/>
              <a:gd name="T24" fmla="*/ 128 w 128"/>
              <a:gd name="T25" fmla="*/ 96 h 128"/>
              <a:gd name="T26" fmla="*/ 128 w 128"/>
              <a:gd name="T27" fmla="*/ 80 h 128"/>
              <a:gd name="T28" fmla="*/ 124 w 128"/>
              <a:gd name="T29" fmla="*/ 76 h 128"/>
              <a:gd name="T30" fmla="*/ 8 w 128"/>
              <a:gd name="T31" fmla="*/ 20 h 128"/>
              <a:gd name="T32" fmla="*/ 20 w 128"/>
              <a:gd name="T33" fmla="*/ 8 h 128"/>
              <a:gd name="T34" fmla="*/ 100 w 128"/>
              <a:gd name="T35" fmla="*/ 8 h 128"/>
              <a:gd name="T36" fmla="*/ 112 w 128"/>
              <a:gd name="T37" fmla="*/ 20 h 128"/>
              <a:gd name="T38" fmla="*/ 112 w 128"/>
              <a:gd name="T39" fmla="*/ 52 h 128"/>
              <a:gd name="T40" fmla="*/ 104 w 128"/>
              <a:gd name="T41" fmla="*/ 48 h 128"/>
              <a:gd name="T42" fmla="*/ 104 w 128"/>
              <a:gd name="T43" fmla="*/ 48 h 128"/>
              <a:gd name="T44" fmla="*/ 104 w 128"/>
              <a:gd name="T45" fmla="*/ 20 h 128"/>
              <a:gd name="T46" fmla="*/ 100 w 128"/>
              <a:gd name="T47" fmla="*/ 16 h 128"/>
              <a:gd name="T48" fmla="*/ 24 w 128"/>
              <a:gd name="T49" fmla="*/ 16 h 128"/>
              <a:gd name="T50" fmla="*/ 8 w 128"/>
              <a:gd name="T51" fmla="*/ 24 h 128"/>
              <a:gd name="T52" fmla="*/ 8 w 128"/>
              <a:gd name="T53" fmla="*/ 20 h 128"/>
              <a:gd name="T54" fmla="*/ 24 w 128"/>
              <a:gd name="T55" fmla="*/ 32 h 128"/>
              <a:gd name="T56" fmla="*/ 13 w 128"/>
              <a:gd name="T57" fmla="*/ 40 h 128"/>
              <a:gd name="T58" fmla="*/ 12 w 128"/>
              <a:gd name="T59" fmla="*/ 36 h 128"/>
              <a:gd name="T60" fmla="*/ 24 w 128"/>
              <a:gd name="T61" fmla="*/ 24 h 128"/>
              <a:gd name="T62" fmla="*/ 96 w 128"/>
              <a:gd name="T63" fmla="*/ 24 h 128"/>
              <a:gd name="T64" fmla="*/ 96 w 128"/>
              <a:gd name="T65" fmla="*/ 32 h 128"/>
              <a:gd name="T66" fmla="*/ 24 w 128"/>
              <a:gd name="T67" fmla="*/ 32 h 128"/>
              <a:gd name="T68" fmla="*/ 96 w 128"/>
              <a:gd name="T69" fmla="*/ 40 h 128"/>
              <a:gd name="T70" fmla="*/ 96 w 128"/>
              <a:gd name="T71" fmla="*/ 48 h 128"/>
              <a:gd name="T72" fmla="*/ 24 w 128"/>
              <a:gd name="T73" fmla="*/ 48 h 128"/>
              <a:gd name="T74" fmla="*/ 20 w 128"/>
              <a:gd name="T75" fmla="*/ 44 h 128"/>
              <a:gd name="T76" fmla="*/ 24 w 128"/>
              <a:gd name="T77" fmla="*/ 40 h 128"/>
              <a:gd name="T78" fmla="*/ 96 w 128"/>
              <a:gd name="T79" fmla="*/ 40 h 128"/>
              <a:gd name="T80" fmla="*/ 112 w 128"/>
              <a:gd name="T81" fmla="*/ 108 h 128"/>
              <a:gd name="T82" fmla="*/ 100 w 128"/>
              <a:gd name="T83" fmla="*/ 120 h 128"/>
              <a:gd name="T84" fmla="*/ 20 w 128"/>
              <a:gd name="T85" fmla="*/ 120 h 128"/>
              <a:gd name="T86" fmla="*/ 8 w 128"/>
              <a:gd name="T87" fmla="*/ 108 h 128"/>
              <a:gd name="T88" fmla="*/ 8 w 128"/>
              <a:gd name="T89" fmla="*/ 52 h 128"/>
              <a:gd name="T90" fmla="*/ 20 w 128"/>
              <a:gd name="T91" fmla="*/ 56 h 128"/>
              <a:gd name="T92" fmla="*/ 100 w 128"/>
              <a:gd name="T93" fmla="*/ 56 h 128"/>
              <a:gd name="T94" fmla="*/ 112 w 128"/>
              <a:gd name="T95" fmla="*/ 68 h 128"/>
              <a:gd name="T96" fmla="*/ 112 w 128"/>
              <a:gd name="T97" fmla="*/ 76 h 128"/>
              <a:gd name="T98" fmla="*/ 92 w 128"/>
              <a:gd name="T99" fmla="*/ 76 h 128"/>
              <a:gd name="T100" fmla="*/ 80 w 128"/>
              <a:gd name="T101" fmla="*/ 88 h 128"/>
              <a:gd name="T102" fmla="*/ 92 w 128"/>
              <a:gd name="T103" fmla="*/ 100 h 128"/>
              <a:gd name="T104" fmla="*/ 112 w 128"/>
              <a:gd name="T105" fmla="*/ 100 h 128"/>
              <a:gd name="T106" fmla="*/ 112 w 128"/>
              <a:gd name="T107" fmla="*/ 108 h 128"/>
              <a:gd name="T108" fmla="*/ 120 w 128"/>
              <a:gd name="T109" fmla="*/ 92 h 128"/>
              <a:gd name="T110" fmla="*/ 92 w 128"/>
              <a:gd name="T111" fmla="*/ 92 h 128"/>
              <a:gd name="T112" fmla="*/ 88 w 128"/>
              <a:gd name="T113" fmla="*/ 88 h 128"/>
              <a:gd name="T114" fmla="*/ 92 w 128"/>
              <a:gd name="T115" fmla="*/ 84 h 128"/>
              <a:gd name="T116" fmla="*/ 120 w 128"/>
              <a:gd name="T117" fmla="*/ 84 h 128"/>
              <a:gd name="T118" fmla="*/ 120 w 128"/>
              <a:gd name="T119"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124" y="76"/>
                </a:moveTo>
                <a:cubicBezTo>
                  <a:pt x="120" y="76"/>
                  <a:pt x="120" y="76"/>
                  <a:pt x="120" y="76"/>
                </a:cubicBezTo>
                <a:cubicBezTo>
                  <a:pt x="120" y="20"/>
                  <a:pt x="120" y="20"/>
                  <a:pt x="120" y="20"/>
                </a:cubicBezTo>
                <a:cubicBezTo>
                  <a:pt x="120" y="9"/>
                  <a:pt x="111" y="0"/>
                  <a:pt x="100" y="0"/>
                </a:cubicBezTo>
                <a:cubicBezTo>
                  <a:pt x="20" y="0"/>
                  <a:pt x="20" y="0"/>
                  <a:pt x="20" y="0"/>
                </a:cubicBezTo>
                <a:cubicBezTo>
                  <a:pt x="9" y="0"/>
                  <a:pt x="0" y="9"/>
                  <a:pt x="0" y="20"/>
                </a:cubicBezTo>
                <a:cubicBezTo>
                  <a:pt x="0" y="108"/>
                  <a:pt x="0" y="108"/>
                  <a:pt x="0" y="108"/>
                </a:cubicBezTo>
                <a:cubicBezTo>
                  <a:pt x="0" y="119"/>
                  <a:pt x="9" y="128"/>
                  <a:pt x="20" y="128"/>
                </a:cubicBezTo>
                <a:cubicBezTo>
                  <a:pt x="100" y="128"/>
                  <a:pt x="100" y="128"/>
                  <a:pt x="100" y="128"/>
                </a:cubicBezTo>
                <a:cubicBezTo>
                  <a:pt x="111" y="128"/>
                  <a:pt x="120" y="119"/>
                  <a:pt x="120" y="108"/>
                </a:cubicBezTo>
                <a:cubicBezTo>
                  <a:pt x="120" y="100"/>
                  <a:pt x="120" y="100"/>
                  <a:pt x="120" y="100"/>
                </a:cubicBezTo>
                <a:cubicBezTo>
                  <a:pt x="124" y="100"/>
                  <a:pt x="124" y="100"/>
                  <a:pt x="124" y="100"/>
                </a:cubicBezTo>
                <a:cubicBezTo>
                  <a:pt x="126" y="100"/>
                  <a:pt x="128" y="98"/>
                  <a:pt x="128" y="96"/>
                </a:cubicBezTo>
                <a:cubicBezTo>
                  <a:pt x="128" y="80"/>
                  <a:pt x="128" y="80"/>
                  <a:pt x="128" y="80"/>
                </a:cubicBezTo>
                <a:cubicBezTo>
                  <a:pt x="128" y="78"/>
                  <a:pt x="126" y="76"/>
                  <a:pt x="124" y="76"/>
                </a:cubicBezTo>
                <a:close/>
                <a:moveTo>
                  <a:pt x="8" y="20"/>
                </a:moveTo>
                <a:cubicBezTo>
                  <a:pt x="8" y="13"/>
                  <a:pt x="13" y="8"/>
                  <a:pt x="20" y="8"/>
                </a:cubicBezTo>
                <a:cubicBezTo>
                  <a:pt x="100" y="8"/>
                  <a:pt x="100" y="8"/>
                  <a:pt x="100" y="8"/>
                </a:cubicBezTo>
                <a:cubicBezTo>
                  <a:pt x="107" y="8"/>
                  <a:pt x="112" y="13"/>
                  <a:pt x="112" y="20"/>
                </a:cubicBezTo>
                <a:cubicBezTo>
                  <a:pt x="112" y="52"/>
                  <a:pt x="112" y="52"/>
                  <a:pt x="112" y="52"/>
                </a:cubicBezTo>
                <a:cubicBezTo>
                  <a:pt x="110" y="50"/>
                  <a:pt x="107" y="49"/>
                  <a:pt x="104" y="48"/>
                </a:cubicBezTo>
                <a:cubicBezTo>
                  <a:pt x="104" y="48"/>
                  <a:pt x="104" y="48"/>
                  <a:pt x="104" y="48"/>
                </a:cubicBezTo>
                <a:cubicBezTo>
                  <a:pt x="104" y="20"/>
                  <a:pt x="104" y="20"/>
                  <a:pt x="104" y="20"/>
                </a:cubicBezTo>
                <a:cubicBezTo>
                  <a:pt x="104" y="18"/>
                  <a:pt x="102" y="16"/>
                  <a:pt x="100" y="16"/>
                </a:cubicBezTo>
                <a:cubicBezTo>
                  <a:pt x="24" y="16"/>
                  <a:pt x="24" y="16"/>
                  <a:pt x="24" y="16"/>
                </a:cubicBezTo>
                <a:cubicBezTo>
                  <a:pt x="17" y="16"/>
                  <a:pt x="12" y="19"/>
                  <a:pt x="8" y="24"/>
                </a:cubicBezTo>
                <a:lnTo>
                  <a:pt x="8" y="20"/>
                </a:lnTo>
                <a:close/>
                <a:moveTo>
                  <a:pt x="24" y="32"/>
                </a:moveTo>
                <a:cubicBezTo>
                  <a:pt x="19" y="32"/>
                  <a:pt x="14" y="35"/>
                  <a:pt x="13" y="40"/>
                </a:cubicBezTo>
                <a:cubicBezTo>
                  <a:pt x="12" y="39"/>
                  <a:pt x="12" y="37"/>
                  <a:pt x="12" y="36"/>
                </a:cubicBezTo>
                <a:cubicBezTo>
                  <a:pt x="12" y="29"/>
                  <a:pt x="17" y="24"/>
                  <a:pt x="24" y="24"/>
                </a:cubicBezTo>
                <a:cubicBezTo>
                  <a:pt x="96" y="24"/>
                  <a:pt x="96" y="24"/>
                  <a:pt x="96" y="24"/>
                </a:cubicBezTo>
                <a:cubicBezTo>
                  <a:pt x="96" y="32"/>
                  <a:pt x="96" y="32"/>
                  <a:pt x="96" y="32"/>
                </a:cubicBezTo>
                <a:lnTo>
                  <a:pt x="24" y="32"/>
                </a:lnTo>
                <a:close/>
                <a:moveTo>
                  <a:pt x="96" y="40"/>
                </a:moveTo>
                <a:cubicBezTo>
                  <a:pt x="96" y="48"/>
                  <a:pt x="96" y="48"/>
                  <a:pt x="96" y="48"/>
                </a:cubicBezTo>
                <a:cubicBezTo>
                  <a:pt x="24" y="48"/>
                  <a:pt x="24" y="48"/>
                  <a:pt x="24" y="48"/>
                </a:cubicBezTo>
                <a:cubicBezTo>
                  <a:pt x="22" y="48"/>
                  <a:pt x="20" y="46"/>
                  <a:pt x="20" y="44"/>
                </a:cubicBezTo>
                <a:cubicBezTo>
                  <a:pt x="20" y="42"/>
                  <a:pt x="22" y="40"/>
                  <a:pt x="24" y="40"/>
                </a:cubicBezTo>
                <a:lnTo>
                  <a:pt x="96" y="40"/>
                </a:lnTo>
                <a:close/>
                <a:moveTo>
                  <a:pt x="112" y="108"/>
                </a:moveTo>
                <a:cubicBezTo>
                  <a:pt x="112" y="115"/>
                  <a:pt x="107" y="120"/>
                  <a:pt x="100" y="120"/>
                </a:cubicBezTo>
                <a:cubicBezTo>
                  <a:pt x="20" y="120"/>
                  <a:pt x="20" y="120"/>
                  <a:pt x="20" y="120"/>
                </a:cubicBezTo>
                <a:cubicBezTo>
                  <a:pt x="13" y="120"/>
                  <a:pt x="8" y="115"/>
                  <a:pt x="8" y="108"/>
                </a:cubicBezTo>
                <a:cubicBezTo>
                  <a:pt x="8" y="52"/>
                  <a:pt x="8" y="52"/>
                  <a:pt x="8" y="52"/>
                </a:cubicBezTo>
                <a:cubicBezTo>
                  <a:pt x="11" y="54"/>
                  <a:pt x="15" y="56"/>
                  <a:pt x="20" y="56"/>
                </a:cubicBezTo>
                <a:cubicBezTo>
                  <a:pt x="100" y="56"/>
                  <a:pt x="100" y="56"/>
                  <a:pt x="100" y="56"/>
                </a:cubicBezTo>
                <a:cubicBezTo>
                  <a:pt x="107" y="56"/>
                  <a:pt x="112" y="61"/>
                  <a:pt x="112" y="68"/>
                </a:cubicBezTo>
                <a:cubicBezTo>
                  <a:pt x="112" y="76"/>
                  <a:pt x="112" y="76"/>
                  <a:pt x="112" y="76"/>
                </a:cubicBezTo>
                <a:cubicBezTo>
                  <a:pt x="92" y="76"/>
                  <a:pt x="92" y="76"/>
                  <a:pt x="92" y="76"/>
                </a:cubicBezTo>
                <a:cubicBezTo>
                  <a:pt x="85" y="76"/>
                  <a:pt x="80" y="81"/>
                  <a:pt x="80" y="88"/>
                </a:cubicBezTo>
                <a:cubicBezTo>
                  <a:pt x="80" y="95"/>
                  <a:pt x="85" y="100"/>
                  <a:pt x="92" y="100"/>
                </a:cubicBezTo>
                <a:cubicBezTo>
                  <a:pt x="112" y="100"/>
                  <a:pt x="112" y="100"/>
                  <a:pt x="112" y="100"/>
                </a:cubicBezTo>
                <a:lnTo>
                  <a:pt x="112" y="108"/>
                </a:lnTo>
                <a:close/>
                <a:moveTo>
                  <a:pt x="120" y="92"/>
                </a:moveTo>
                <a:cubicBezTo>
                  <a:pt x="92" y="92"/>
                  <a:pt x="92" y="92"/>
                  <a:pt x="92" y="92"/>
                </a:cubicBezTo>
                <a:cubicBezTo>
                  <a:pt x="90" y="92"/>
                  <a:pt x="88" y="90"/>
                  <a:pt x="88" y="88"/>
                </a:cubicBezTo>
                <a:cubicBezTo>
                  <a:pt x="88" y="86"/>
                  <a:pt x="90" y="84"/>
                  <a:pt x="92" y="84"/>
                </a:cubicBezTo>
                <a:cubicBezTo>
                  <a:pt x="120" y="84"/>
                  <a:pt x="120" y="84"/>
                  <a:pt x="120" y="84"/>
                </a:cubicBezTo>
                <a:lnTo>
                  <a:pt x="120" y="9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33"/>
          <p:cNvSpPr>
            <a:spLocks noChangeAspect="1" noEditPoints="1"/>
          </p:cNvSpPr>
          <p:nvPr/>
        </p:nvSpPr>
        <p:spPr bwMode="auto">
          <a:xfrm>
            <a:off x="5302740" y="4567830"/>
            <a:ext cx="388816" cy="365760"/>
          </a:xfrm>
          <a:custGeom>
            <a:avLst/>
            <a:gdLst>
              <a:gd name="T0" fmla="*/ 116 w 136"/>
              <a:gd name="T1" fmla="*/ 19 h 128"/>
              <a:gd name="T2" fmla="*/ 115 w 136"/>
              <a:gd name="T3" fmla="*/ 18 h 128"/>
              <a:gd name="T4" fmla="*/ 116 w 136"/>
              <a:gd name="T5" fmla="*/ 4 h 128"/>
              <a:gd name="T6" fmla="*/ 112 w 136"/>
              <a:gd name="T7" fmla="*/ 0 h 128"/>
              <a:gd name="T8" fmla="*/ 24 w 136"/>
              <a:gd name="T9" fmla="*/ 0 h 128"/>
              <a:gd name="T10" fmla="*/ 20 w 136"/>
              <a:gd name="T11" fmla="*/ 4 h 128"/>
              <a:gd name="T12" fmla="*/ 21 w 136"/>
              <a:gd name="T13" fmla="*/ 18 h 128"/>
              <a:gd name="T14" fmla="*/ 20 w 136"/>
              <a:gd name="T15" fmla="*/ 19 h 128"/>
              <a:gd name="T16" fmla="*/ 6 w 136"/>
              <a:gd name="T17" fmla="*/ 53 h 128"/>
              <a:gd name="T18" fmla="*/ 20 w 136"/>
              <a:gd name="T19" fmla="*/ 68 h 128"/>
              <a:gd name="T20" fmla="*/ 31 w 136"/>
              <a:gd name="T21" fmla="*/ 70 h 128"/>
              <a:gd name="T22" fmla="*/ 39 w 136"/>
              <a:gd name="T23" fmla="*/ 69 h 128"/>
              <a:gd name="T24" fmla="*/ 52 w 136"/>
              <a:gd name="T25" fmla="*/ 86 h 128"/>
              <a:gd name="T26" fmla="*/ 53 w 136"/>
              <a:gd name="T27" fmla="*/ 87 h 128"/>
              <a:gd name="T28" fmla="*/ 56 w 136"/>
              <a:gd name="T29" fmla="*/ 96 h 128"/>
              <a:gd name="T30" fmla="*/ 53 w 136"/>
              <a:gd name="T31" fmla="*/ 104 h 128"/>
              <a:gd name="T32" fmla="*/ 44 w 136"/>
              <a:gd name="T33" fmla="*/ 108 h 128"/>
              <a:gd name="T34" fmla="*/ 28 w 136"/>
              <a:gd name="T35" fmla="*/ 124 h 128"/>
              <a:gd name="T36" fmla="*/ 32 w 136"/>
              <a:gd name="T37" fmla="*/ 128 h 128"/>
              <a:gd name="T38" fmla="*/ 104 w 136"/>
              <a:gd name="T39" fmla="*/ 128 h 128"/>
              <a:gd name="T40" fmla="*/ 108 w 136"/>
              <a:gd name="T41" fmla="*/ 124 h 128"/>
              <a:gd name="T42" fmla="*/ 92 w 136"/>
              <a:gd name="T43" fmla="*/ 108 h 128"/>
              <a:gd name="T44" fmla="*/ 84 w 136"/>
              <a:gd name="T45" fmla="*/ 104 h 128"/>
              <a:gd name="T46" fmla="*/ 80 w 136"/>
              <a:gd name="T47" fmla="*/ 96 h 128"/>
              <a:gd name="T48" fmla="*/ 84 w 136"/>
              <a:gd name="T49" fmla="*/ 87 h 128"/>
              <a:gd name="T50" fmla="*/ 85 w 136"/>
              <a:gd name="T51" fmla="*/ 86 h 128"/>
              <a:gd name="T52" fmla="*/ 98 w 136"/>
              <a:gd name="T53" fmla="*/ 69 h 128"/>
              <a:gd name="T54" fmla="*/ 105 w 136"/>
              <a:gd name="T55" fmla="*/ 70 h 128"/>
              <a:gd name="T56" fmla="*/ 116 w 136"/>
              <a:gd name="T57" fmla="*/ 68 h 128"/>
              <a:gd name="T58" fmla="*/ 130 w 136"/>
              <a:gd name="T59" fmla="*/ 53 h 128"/>
              <a:gd name="T60" fmla="*/ 116 w 136"/>
              <a:gd name="T61" fmla="*/ 19 h 128"/>
              <a:gd name="T62" fmla="*/ 23 w 136"/>
              <a:gd name="T63" fmla="*/ 60 h 128"/>
              <a:gd name="T64" fmla="*/ 13 w 136"/>
              <a:gd name="T65" fmla="*/ 50 h 128"/>
              <a:gd name="T66" fmla="*/ 22 w 136"/>
              <a:gd name="T67" fmla="*/ 27 h 128"/>
              <a:gd name="T68" fmla="*/ 34 w 136"/>
              <a:gd name="T69" fmla="*/ 61 h 128"/>
              <a:gd name="T70" fmla="*/ 23 w 136"/>
              <a:gd name="T71" fmla="*/ 60 h 128"/>
              <a:gd name="T72" fmla="*/ 92 w 136"/>
              <a:gd name="T73" fmla="*/ 116 h 128"/>
              <a:gd name="T74" fmla="*/ 99 w 136"/>
              <a:gd name="T75" fmla="*/ 120 h 128"/>
              <a:gd name="T76" fmla="*/ 37 w 136"/>
              <a:gd name="T77" fmla="*/ 120 h 128"/>
              <a:gd name="T78" fmla="*/ 44 w 136"/>
              <a:gd name="T79" fmla="*/ 116 h 128"/>
              <a:gd name="T80" fmla="*/ 58 w 136"/>
              <a:gd name="T81" fmla="*/ 110 h 128"/>
              <a:gd name="T82" fmla="*/ 64 w 136"/>
              <a:gd name="T83" fmla="*/ 98 h 128"/>
              <a:gd name="T84" fmla="*/ 66 w 136"/>
              <a:gd name="T85" fmla="*/ 99 h 128"/>
              <a:gd name="T86" fmla="*/ 68 w 136"/>
              <a:gd name="T87" fmla="*/ 100 h 128"/>
              <a:gd name="T88" fmla="*/ 70 w 136"/>
              <a:gd name="T89" fmla="*/ 99 h 128"/>
              <a:gd name="T90" fmla="*/ 72 w 136"/>
              <a:gd name="T91" fmla="*/ 98 h 128"/>
              <a:gd name="T92" fmla="*/ 78 w 136"/>
              <a:gd name="T93" fmla="*/ 110 h 128"/>
              <a:gd name="T94" fmla="*/ 92 w 136"/>
              <a:gd name="T95" fmla="*/ 116 h 128"/>
              <a:gd name="T96" fmla="*/ 68 w 136"/>
              <a:gd name="T97" fmla="*/ 91 h 128"/>
              <a:gd name="T98" fmla="*/ 28 w 136"/>
              <a:gd name="T99" fmla="*/ 8 h 128"/>
              <a:gd name="T100" fmla="*/ 108 w 136"/>
              <a:gd name="T101" fmla="*/ 8 h 128"/>
              <a:gd name="T102" fmla="*/ 68 w 136"/>
              <a:gd name="T103" fmla="*/ 91 h 128"/>
              <a:gd name="T104" fmla="*/ 123 w 136"/>
              <a:gd name="T105" fmla="*/ 50 h 128"/>
              <a:gd name="T106" fmla="*/ 113 w 136"/>
              <a:gd name="T107" fmla="*/ 60 h 128"/>
              <a:gd name="T108" fmla="*/ 102 w 136"/>
              <a:gd name="T109" fmla="*/ 61 h 128"/>
              <a:gd name="T110" fmla="*/ 114 w 136"/>
              <a:gd name="T111" fmla="*/ 27 h 128"/>
              <a:gd name="T112" fmla="*/ 123 w 136"/>
              <a:gd name="T113" fmla="*/ 5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 h="128">
                <a:moveTo>
                  <a:pt x="116" y="19"/>
                </a:moveTo>
                <a:cubicBezTo>
                  <a:pt x="116" y="19"/>
                  <a:pt x="115" y="19"/>
                  <a:pt x="115" y="18"/>
                </a:cubicBezTo>
                <a:cubicBezTo>
                  <a:pt x="116" y="14"/>
                  <a:pt x="116" y="9"/>
                  <a:pt x="116" y="4"/>
                </a:cubicBezTo>
                <a:cubicBezTo>
                  <a:pt x="116" y="2"/>
                  <a:pt x="114" y="0"/>
                  <a:pt x="112" y="0"/>
                </a:cubicBezTo>
                <a:cubicBezTo>
                  <a:pt x="24" y="0"/>
                  <a:pt x="24" y="0"/>
                  <a:pt x="24" y="0"/>
                </a:cubicBezTo>
                <a:cubicBezTo>
                  <a:pt x="22" y="0"/>
                  <a:pt x="20" y="2"/>
                  <a:pt x="20" y="4"/>
                </a:cubicBezTo>
                <a:cubicBezTo>
                  <a:pt x="20" y="9"/>
                  <a:pt x="20" y="14"/>
                  <a:pt x="21" y="18"/>
                </a:cubicBezTo>
                <a:cubicBezTo>
                  <a:pt x="21" y="19"/>
                  <a:pt x="21" y="18"/>
                  <a:pt x="20" y="19"/>
                </a:cubicBezTo>
                <a:cubicBezTo>
                  <a:pt x="7" y="24"/>
                  <a:pt x="0" y="40"/>
                  <a:pt x="6" y="53"/>
                </a:cubicBezTo>
                <a:cubicBezTo>
                  <a:pt x="9" y="60"/>
                  <a:pt x="14" y="65"/>
                  <a:pt x="20" y="68"/>
                </a:cubicBezTo>
                <a:cubicBezTo>
                  <a:pt x="24" y="69"/>
                  <a:pt x="27" y="70"/>
                  <a:pt x="31" y="70"/>
                </a:cubicBezTo>
                <a:cubicBezTo>
                  <a:pt x="33" y="70"/>
                  <a:pt x="36" y="69"/>
                  <a:pt x="39" y="69"/>
                </a:cubicBezTo>
                <a:cubicBezTo>
                  <a:pt x="43" y="76"/>
                  <a:pt x="48" y="81"/>
                  <a:pt x="52" y="86"/>
                </a:cubicBezTo>
                <a:cubicBezTo>
                  <a:pt x="52" y="87"/>
                  <a:pt x="52" y="87"/>
                  <a:pt x="53" y="87"/>
                </a:cubicBezTo>
                <a:cubicBezTo>
                  <a:pt x="55" y="90"/>
                  <a:pt x="56" y="93"/>
                  <a:pt x="56" y="96"/>
                </a:cubicBezTo>
                <a:cubicBezTo>
                  <a:pt x="56" y="99"/>
                  <a:pt x="55" y="102"/>
                  <a:pt x="53" y="104"/>
                </a:cubicBezTo>
                <a:cubicBezTo>
                  <a:pt x="50" y="107"/>
                  <a:pt x="47" y="108"/>
                  <a:pt x="44" y="108"/>
                </a:cubicBezTo>
                <a:cubicBezTo>
                  <a:pt x="35" y="108"/>
                  <a:pt x="28" y="115"/>
                  <a:pt x="28" y="124"/>
                </a:cubicBezTo>
                <a:cubicBezTo>
                  <a:pt x="28" y="126"/>
                  <a:pt x="30" y="128"/>
                  <a:pt x="32" y="128"/>
                </a:cubicBezTo>
                <a:cubicBezTo>
                  <a:pt x="104" y="128"/>
                  <a:pt x="104" y="128"/>
                  <a:pt x="104" y="128"/>
                </a:cubicBezTo>
                <a:cubicBezTo>
                  <a:pt x="106" y="128"/>
                  <a:pt x="108" y="126"/>
                  <a:pt x="108" y="124"/>
                </a:cubicBezTo>
                <a:cubicBezTo>
                  <a:pt x="108" y="115"/>
                  <a:pt x="101" y="108"/>
                  <a:pt x="92" y="108"/>
                </a:cubicBezTo>
                <a:cubicBezTo>
                  <a:pt x="89" y="108"/>
                  <a:pt x="86" y="107"/>
                  <a:pt x="84" y="104"/>
                </a:cubicBezTo>
                <a:cubicBezTo>
                  <a:pt x="81" y="102"/>
                  <a:pt x="80" y="99"/>
                  <a:pt x="80" y="96"/>
                </a:cubicBezTo>
                <a:cubicBezTo>
                  <a:pt x="80" y="93"/>
                  <a:pt x="81" y="90"/>
                  <a:pt x="84" y="87"/>
                </a:cubicBezTo>
                <a:cubicBezTo>
                  <a:pt x="84" y="87"/>
                  <a:pt x="84" y="87"/>
                  <a:pt x="85" y="86"/>
                </a:cubicBezTo>
                <a:cubicBezTo>
                  <a:pt x="89" y="81"/>
                  <a:pt x="93" y="76"/>
                  <a:pt x="98" y="69"/>
                </a:cubicBezTo>
                <a:cubicBezTo>
                  <a:pt x="100" y="69"/>
                  <a:pt x="103" y="70"/>
                  <a:pt x="105" y="70"/>
                </a:cubicBezTo>
                <a:cubicBezTo>
                  <a:pt x="109" y="70"/>
                  <a:pt x="112" y="69"/>
                  <a:pt x="116" y="68"/>
                </a:cubicBezTo>
                <a:cubicBezTo>
                  <a:pt x="122" y="65"/>
                  <a:pt x="127" y="60"/>
                  <a:pt x="130" y="53"/>
                </a:cubicBezTo>
                <a:cubicBezTo>
                  <a:pt x="136" y="40"/>
                  <a:pt x="129" y="24"/>
                  <a:pt x="116" y="19"/>
                </a:cubicBezTo>
                <a:close/>
                <a:moveTo>
                  <a:pt x="23" y="60"/>
                </a:moveTo>
                <a:cubicBezTo>
                  <a:pt x="19" y="58"/>
                  <a:pt x="15" y="55"/>
                  <a:pt x="13" y="50"/>
                </a:cubicBezTo>
                <a:cubicBezTo>
                  <a:pt x="10" y="41"/>
                  <a:pt x="14" y="31"/>
                  <a:pt x="22" y="27"/>
                </a:cubicBezTo>
                <a:cubicBezTo>
                  <a:pt x="25" y="40"/>
                  <a:pt x="29" y="52"/>
                  <a:pt x="34" y="61"/>
                </a:cubicBezTo>
                <a:cubicBezTo>
                  <a:pt x="31" y="62"/>
                  <a:pt x="27" y="62"/>
                  <a:pt x="23" y="60"/>
                </a:cubicBezTo>
                <a:close/>
                <a:moveTo>
                  <a:pt x="92" y="116"/>
                </a:moveTo>
                <a:cubicBezTo>
                  <a:pt x="95" y="116"/>
                  <a:pt x="98" y="118"/>
                  <a:pt x="99" y="120"/>
                </a:cubicBezTo>
                <a:cubicBezTo>
                  <a:pt x="37" y="120"/>
                  <a:pt x="37" y="120"/>
                  <a:pt x="37" y="120"/>
                </a:cubicBezTo>
                <a:cubicBezTo>
                  <a:pt x="39" y="118"/>
                  <a:pt x="41" y="116"/>
                  <a:pt x="44" y="116"/>
                </a:cubicBezTo>
                <a:cubicBezTo>
                  <a:pt x="49" y="116"/>
                  <a:pt x="54" y="114"/>
                  <a:pt x="58" y="110"/>
                </a:cubicBezTo>
                <a:cubicBezTo>
                  <a:pt x="62" y="107"/>
                  <a:pt x="64" y="102"/>
                  <a:pt x="64" y="98"/>
                </a:cubicBezTo>
                <a:cubicBezTo>
                  <a:pt x="65" y="99"/>
                  <a:pt x="66" y="99"/>
                  <a:pt x="66" y="99"/>
                </a:cubicBezTo>
                <a:cubicBezTo>
                  <a:pt x="66" y="100"/>
                  <a:pt x="67" y="100"/>
                  <a:pt x="68" y="100"/>
                </a:cubicBezTo>
                <a:cubicBezTo>
                  <a:pt x="69" y="100"/>
                  <a:pt x="70" y="100"/>
                  <a:pt x="70" y="99"/>
                </a:cubicBezTo>
                <a:cubicBezTo>
                  <a:pt x="71" y="99"/>
                  <a:pt x="71" y="99"/>
                  <a:pt x="72" y="98"/>
                </a:cubicBezTo>
                <a:cubicBezTo>
                  <a:pt x="73" y="102"/>
                  <a:pt x="75" y="107"/>
                  <a:pt x="78" y="110"/>
                </a:cubicBezTo>
                <a:cubicBezTo>
                  <a:pt x="82" y="114"/>
                  <a:pt x="87" y="116"/>
                  <a:pt x="92" y="116"/>
                </a:cubicBezTo>
                <a:close/>
                <a:moveTo>
                  <a:pt x="68" y="91"/>
                </a:moveTo>
                <a:cubicBezTo>
                  <a:pt x="59" y="83"/>
                  <a:pt x="30" y="55"/>
                  <a:pt x="28" y="8"/>
                </a:cubicBezTo>
                <a:cubicBezTo>
                  <a:pt x="108" y="8"/>
                  <a:pt x="108" y="8"/>
                  <a:pt x="108" y="8"/>
                </a:cubicBezTo>
                <a:cubicBezTo>
                  <a:pt x="106" y="55"/>
                  <a:pt x="77" y="83"/>
                  <a:pt x="68" y="91"/>
                </a:cubicBezTo>
                <a:close/>
                <a:moveTo>
                  <a:pt x="123" y="50"/>
                </a:moveTo>
                <a:cubicBezTo>
                  <a:pt x="121" y="55"/>
                  <a:pt x="117" y="58"/>
                  <a:pt x="113" y="60"/>
                </a:cubicBezTo>
                <a:cubicBezTo>
                  <a:pt x="109" y="62"/>
                  <a:pt x="105" y="62"/>
                  <a:pt x="102" y="61"/>
                </a:cubicBezTo>
                <a:cubicBezTo>
                  <a:pt x="107" y="52"/>
                  <a:pt x="111" y="40"/>
                  <a:pt x="114" y="27"/>
                </a:cubicBezTo>
                <a:cubicBezTo>
                  <a:pt x="122" y="31"/>
                  <a:pt x="126" y="41"/>
                  <a:pt x="123" y="50"/>
                </a:cubicBezTo>
                <a:close/>
              </a:path>
            </a:pathLst>
          </a:custGeom>
          <a:solidFill>
            <a:schemeClr val="bg2"/>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59" name="Freeform 37"/>
          <p:cNvSpPr>
            <a:spLocks noChangeAspect="1" noEditPoints="1"/>
          </p:cNvSpPr>
          <p:nvPr/>
        </p:nvSpPr>
        <p:spPr bwMode="auto">
          <a:xfrm>
            <a:off x="8972435" y="4567830"/>
            <a:ext cx="365760" cy="365760"/>
          </a:xfrm>
          <a:custGeom>
            <a:avLst/>
            <a:gdLst>
              <a:gd name="T0" fmla="*/ 120 w 128"/>
              <a:gd name="T1" fmla="*/ 60 h 128"/>
              <a:gd name="T2" fmla="*/ 68 w 128"/>
              <a:gd name="T3" fmla="*/ 4 h 128"/>
              <a:gd name="T4" fmla="*/ 60 w 128"/>
              <a:gd name="T5" fmla="*/ 4 h 128"/>
              <a:gd name="T6" fmla="*/ 8 w 128"/>
              <a:gd name="T7" fmla="*/ 60 h 128"/>
              <a:gd name="T8" fmla="*/ 0 w 128"/>
              <a:gd name="T9" fmla="*/ 64 h 128"/>
              <a:gd name="T10" fmla="*/ 8 w 128"/>
              <a:gd name="T11" fmla="*/ 68 h 128"/>
              <a:gd name="T12" fmla="*/ 60 w 128"/>
              <a:gd name="T13" fmla="*/ 124 h 128"/>
              <a:gd name="T14" fmla="*/ 68 w 128"/>
              <a:gd name="T15" fmla="*/ 124 h 128"/>
              <a:gd name="T16" fmla="*/ 120 w 128"/>
              <a:gd name="T17" fmla="*/ 68 h 128"/>
              <a:gd name="T18" fmla="*/ 128 w 128"/>
              <a:gd name="T19" fmla="*/ 64 h 128"/>
              <a:gd name="T20" fmla="*/ 104 w 128"/>
              <a:gd name="T21" fmla="*/ 68 h 128"/>
              <a:gd name="T22" fmla="*/ 68 w 128"/>
              <a:gd name="T23" fmla="*/ 112 h 128"/>
              <a:gd name="T24" fmla="*/ 64 w 128"/>
              <a:gd name="T25" fmla="*/ 100 h 128"/>
              <a:gd name="T26" fmla="*/ 60 w 128"/>
              <a:gd name="T27" fmla="*/ 112 h 128"/>
              <a:gd name="T28" fmla="*/ 24 w 128"/>
              <a:gd name="T29" fmla="*/ 68 h 128"/>
              <a:gd name="T30" fmla="*/ 24 w 128"/>
              <a:gd name="T31" fmla="*/ 60 h 128"/>
              <a:gd name="T32" fmla="*/ 60 w 128"/>
              <a:gd name="T33" fmla="*/ 16 h 128"/>
              <a:gd name="T34" fmla="*/ 64 w 128"/>
              <a:gd name="T35" fmla="*/ 28 h 128"/>
              <a:gd name="T36" fmla="*/ 68 w 128"/>
              <a:gd name="T37" fmla="*/ 16 h 128"/>
              <a:gd name="T38" fmla="*/ 104 w 128"/>
              <a:gd name="T39" fmla="*/ 60 h 128"/>
              <a:gd name="T40" fmla="*/ 104 w 128"/>
              <a:gd name="T41" fmla="*/ 68 h 128"/>
              <a:gd name="T42" fmla="*/ 64 w 128"/>
              <a:gd name="T43" fmla="*/ 52 h 128"/>
              <a:gd name="T44" fmla="*/ 64 w 128"/>
              <a:gd name="T45" fmla="*/ 76 h 128"/>
              <a:gd name="T46" fmla="*/ 60 w 128"/>
              <a:gd name="T47" fmla="*/ 64 h 128"/>
              <a:gd name="T48" fmla="*/ 68 w 128"/>
              <a:gd name="T49" fmla="*/ 64 h 128"/>
              <a:gd name="T50" fmla="*/ 60 w 128"/>
              <a:gd name="T51" fmla="*/ 64 h 128"/>
              <a:gd name="T52" fmla="*/ 64 w 128"/>
              <a:gd name="T53" fmla="*/ 36 h 128"/>
              <a:gd name="T54" fmla="*/ 40 w 128"/>
              <a:gd name="T55" fmla="*/ 68 h 128"/>
              <a:gd name="T56" fmla="*/ 64 w 128"/>
              <a:gd name="T57" fmla="*/ 44 h 128"/>
              <a:gd name="T58" fmla="*/ 88 w 128"/>
              <a:gd name="T59" fmla="*/ 60 h 128"/>
              <a:gd name="T60" fmla="*/ 64 w 128"/>
              <a:gd name="T61" fmla="*/ 84 h 128"/>
              <a:gd name="T62" fmla="*/ 64 w 128"/>
              <a:gd name="T63" fmla="*/ 92 h 128"/>
              <a:gd name="T64" fmla="*/ 88 w 128"/>
              <a:gd name="T65" fmla="*/ 6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4" y="60"/>
                </a:moveTo>
                <a:cubicBezTo>
                  <a:pt x="120" y="60"/>
                  <a:pt x="120" y="60"/>
                  <a:pt x="120" y="60"/>
                </a:cubicBezTo>
                <a:cubicBezTo>
                  <a:pt x="118" y="32"/>
                  <a:pt x="96" y="10"/>
                  <a:pt x="68" y="8"/>
                </a:cubicBezTo>
                <a:cubicBezTo>
                  <a:pt x="68" y="4"/>
                  <a:pt x="68" y="4"/>
                  <a:pt x="68" y="4"/>
                </a:cubicBezTo>
                <a:cubicBezTo>
                  <a:pt x="68" y="2"/>
                  <a:pt x="66" y="0"/>
                  <a:pt x="64" y="0"/>
                </a:cubicBezTo>
                <a:cubicBezTo>
                  <a:pt x="62" y="0"/>
                  <a:pt x="60" y="2"/>
                  <a:pt x="60" y="4"/>
                </a:cubicBezTo>
                <a:cubicBezTo>
                  <a:pt x="60" y="8"/>
                  <a:pt x="60" y="8"/>
                  <a:pt x="60" y="8"/>
                </a:cubicBezTo>
                <a:cubicBezTo>
                  <a:pt x="32" y="10"/>
                  <a:pt x="10" y="32"/>
                  <a:pt x="8" y="60"/>
                </a:cubicBezTo>
                <a:cubicBezTo>
                  <a:pt x="4" y="60"/>
                  <a:pt x="4" y="60"/>
                  <a:pt x="4" y="60"/>
                </a:cubicBezTo>
                <a:cubicBezTo>
                  <a:pt x="2" y="60"/>
                  <a:pt x="0" y="62"/>
                  <a:pt x="0" y="64"/>
                </a:cubicBezTo>
                <a:cubicBezTo>
                  <a:pt x="0" y="66"/>
                  <a:pt x="2" y="68"/>
                  <a:pt x="4" y="68"/>
                </a:cubicBezTo>
                <a:cubicBezTo>
                  <a:pt x="8" y="68"/>
                  <a:pt x="8" y="68"/>
                  <a:pt x="8" y="68"/>
                </a:cubicBezTo>
                <a:cubicBezTo>
                  <a:pt x="10" y="96"/>
                  <a:pt x="32" y="118"/>
                  <a:pt x="60" y="120"/>
                </a:cubicBezTo>
                <a:cubicBezTo>
                  <a:pt x="60" y="124"/>
                  <a:pt x="60" y="124"/>
                  <a:pt x="60" y="124"/>
                </a:cubicBezTo>
                <a:cubicBezTo>
                  <a:pt x="60" y="126"/>
                  <a:pt x="62" y="128"/>
                  <a:pt x="64" y="128"/>
                </a:cubicBezTo>
                <a:cubicBezTo>
                  <a:pt x="66" y="128"/>
                  <a:pt x="68" y="126"/>
                  <a:pt x="68" y="124"/>
                </a:cubicBezTo>
                <a:cubicBezTo>
                  <a:pt x="68" y="120"/>
                  <a:pt x="68" y="120"/>
                  <a:pt x="68" y="120"/>
                </a:cubicBezTo>
                <a:cubicBezTo>
                  <a:pt x="96" y="118"/>
                  <a:pt x="118" y="96"/>
                  <a:pt x="120" y="68"/>
                </a:cubicBezTo>
                <a:cubicBezTo>
                  <a:pt x="124" y="68"/>
                  <a:pt x="124" y="68"/>
                  <a:pt x="124" y="68"/>
                </a:cubicBezTo>
                <a:cubicBezTo>
                  <a:pt x="126" y="68"/>
                  <a:pt x="128" y="66"/>
                  <a:pt x="128" y="64"/>
                </a:cubicBezTo>
                <a:cubicBezTo>
                  <a:pt x="128" y="62"/>
                  <a:pt x="126" y="60"/>
                  <a:pt x="124" y="60"/>
                </a:cubicBezTo>
                <a:close/>
                <a:moveTo>
                  <a:pt x="104" y="68"/>
                </a:moveTo>
                <a:cubicBezTo>
                  <a:pt x="112" y="68"/>
                  <a:pt x="112" y="68"/>
                  <a:pt x="112" y="68"/>
                </a:cubicBezTo>
                <a:cubicBezTo>
                  <a:pt x="110" y="91"/>
                  <a:pt x="91" y="110"/>
                  <a:pt x="68" y="112"/>
                </a:cubicBezTo>
                <a:cubicBezTo>
                  <a:pt x="68" y="104"/>
                  <a:pt x="68" y="104"/>
                  <a:pt x="68" y="104"/>
                </a:cubicBezTo>
                <a:cubicBezTo>
                  <a:pt x="68" y="102"/>
                  <a:pt x="66" y="100"/>
                  <a:pt x="64" y="100"/>
                </a:cubicBezTo>
                <a:cubicBezTo>
                  <a:pt x="62" y="100"/>
                  <a:pt x="60" y="102"/>
                  <a:pt x="60" y="104"/>
                </a:cubicBezTo>
                <a:cubicBezTo>
                  <a:pt x="60" y="112"/>
                  <a:pt x="60" y="112"/>
                  <a:pt x="60" y="112"/>
                </a:cubicBezTo>
                <a:cubicBezTo>
                  <a:pt x="37" y="110"/>
                  <a:pt x="18" y="91"/>
                  <a:pt x="16" y="68"/>
                </a:cubicBezTo>
                <a:cubicBezTo>
                  <a:pt x="24" y="68"/>
                  <a:pt x="24" y="68"/>
                  <a:pt x="24" y="68"/>
                </a:cubicBezTo>
                <a:cubicBezTo>
                  <a:pt x="26" y="68"/>
                  <a:pt x="28" y="66"/>
                  <a:pt x="28" y="64"/>
                </a:cubicBezTo>
                <a:cubicBezTo>
                  <a:pt x="28" y="62"/>
                  <a:pt x="26" y="60"/>
                  <a:pt x="24" y="60"/>
                </a:cubicBezTo>
                <a:cubicBezTo>
                  <a:pt x="16" y="60"/>
                  <a:pt x="16" y="60"/>
                  <a:pt x="16" y="60"/>
                </a:cubicBezTo>
                <a:cubicBezTo>
                  <a:pt x="18" y="37"/>
                  <a:pt x="37" y="18"/>
                  <a:pt x="60" y="16"/>
                </a:cubicBezTo>
                <a:cubicBezTo>
                  <a:pt x="60" y="24"/>
                  <a:pt x="60" y="24"/>
                  <a:pt x="60" y="24"/>
                </a:cubicBezTo>
                <a:cubicBezTo>
                  <a:pt x="60" y="26"/>
                  <a:pt x="62" y="28"/>
                  <a:pt x="64" y="28"/>
                </a:cubicBezTo>
                <a:cubicBezTo>
                  <a:pt x="66" y="28"/>
                  <a:pt x="68" y="26"/>
                  <a:pt x="68" y="24"/>
                </a:cubicBezTo>
                <a:cubicBezTo>
                  <a:pt x="68" y="16"/>
                  <a:pt x="68" y="16"/>
                  <a:pt x="68" y="16"/>
                </a:cubicBezTo>
                <a:cubicBezTo>
                  <a:pt x="91" y="18"/>
                  <a:pt x="110" y="37"/>
                  <a:pt x="112" y="60"/>
                </a:cubicBezTo>
                <a:cubicBezTo>
                  <a:pt x="104" y="60"/>
                  <a:pt x="104" y="60"/>
                  <a:pt x="104" y="60"/>
                </a:cubicBezTo>
                <a:cubicBezTo>
                  <a:pt x="102" y="60"/>
                  <a:pt x="100" y="62"/>
                  <a:pt x="100" y="64"/>
                </a:cubicBezTo>
                <a:cubicBezTo>
                  <a:pt x="100" y="66"/>
                  <a:pt x="102" y="68"/>
                  <a:pt x="104" y="68"/>
                </a:cubicBezTo>
                <a:close/>
                <a:moveTo>
                  <a:pt x="76" y="64"/>
                </a:moveTo>
                <a:cubicBezTo>
                  <a:pt x="76" y="57"/>
                  <a:pt x="71" y="52"/>
                  <a:pt x="64" y="52"/>
                </a:cubicBezTo>
                <a:cubicBezTo>
                  <a:pt x="57" y="52"/>
                  <a:pt x="52" y="57"/>
                  <a:pt x="52" y="64"/>
                </a:cubicBezTo>
                <a:cubicBezTo>
                  <a:pt x="52" y="71"/>
                  <a:pt x="57" y="76"/>
                  <a:pt x="64" y="76"/>
                </a:cubicBezTo>
                <a:cubicBezTo>
                  <a:pt x="71" y="76"/>
                  <a:pt x="76" y="71"/>
                  <a:pt x="76" y="64"/>
                </a:cubicBezTo>
                <a:close/>
                <a:moveTo>
                  <a:pt x="60" y="64"/>
                </a:moveTo>
                <a:cubicBezTo>
                  <a:pt x="60" y="62"/>
                  <a:pt x="62" y="60"/>
                  <a:pt x="64" y="60"/>
                </a:cubicBezTo>
                <a:cubicBezTo>
                  <a:pt x="66" y="60"/>
                  <a:pt x="68" y="62"/>
                  <a:pt x="68" y="64"/>
                </a:cubicBezTo>
                <a:cubicBezTo>
                  <a:pt x="68" y="66"/>
                  <a:pt x="66" y="68"/>
                  <a:pt x="64" y="68"/>
                </a:cubicBezTo>
                <a:cubicBezTo>
                  <a:pt x="62" y="68"/>
                  <a:pt x="60" y="66"/>
                  <a:pt x="60" y="64"/>
                </a:cubicBezTo>
                <a:close/>
                <a:moveTo>
                  <a:pt x="68" y="40"/>
                </a:moveTo>
                <a:cubicBezTo>
                  <a:pt x="68" y="38"/>
                  <a:pt x="66" y="36"/>
                  <a:pt x="64" y="36"/>
                </a:cubicBezTo>
                <a:cubicBezTo>
                  <a:pt x="49" y="36"/>
                  <a:pt x="36" y="49"/>
                  <a:pt x="36" y="64"/>
                </a:cubicBezTo>
                <a:cubicBezTo>
                  <a:pt x="36" y="66"/>
                  <a:pt x="38" y="68"/>
                  <a:pt x="40" y="68"/>
                </a:cubicBezTo>
                <a:cubicBezTo>
                  <a:pt x="42" y="68"/>
                  <a:pt x="44" y="66"/>
                  <a:pt x="44" y="64"/>
                </a:cubicBezTo>
                <a:cubicBezTo>
                  <a:pt x="44" y="53"/>
                  <a:pt x="53" y="44"/>
                  <a:pt x="64" y="44"/>
                </a:cubicBezTo>
                <a:cubicBezTo>
                  <a:pt x="66" y="44"/>
                  <a:pt x="68" y="42"/>
                  <a:pt x="68" y="40"/>
                </a:cubicBezTo>
                <a:close/>
                <a:moveTo>
                  <a:pt x="88" y="60"/>
                </a:moveTo>
                <a:cubicBezTo>
                  <a:pt x="86" y="60"/>
                  <a:pt x="84" y="62"/>
                  <a:pt x="84" y="64"/>
                </a:cubicBezTo>
                <a:cubicBezTo>
                  <a:pt x="84" y="75"/>
                  <a:pt x="75" y="84"/>
                  <a:pt x="64" y="84"/>
                </a:cubicBezTo>
                <a:cubicBezTo>
                  <a:pt x="62" y="84"/>
                  <a:pt x="60" y="86"/>
                  <a:pt x="60" y="88"/>
                </a:cubicBezTo>
                <a:cubicBezTo>
                  <a:pt x="60" y="90"/>
                  <a:pt x="62" y="92"/>
                  <a:pt x="64" y="92"/>
                </a:cubicBezTo>
                <a:cubicBezTo>
                  <a:pt x="79" y="92"/>
                  <a:pt x="92" y="79"/>
                  <a:pt x="92" y="64"/>
                </a:cubicBezTo>
                <a:cubicBezTo>
                  <a:pt x="92" y="62"/>
                  <a:pt x="90" y="60"/>
                  <a:pt x="88" y="6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892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right)">
                                      <p:cBhvr>
                                        <p:cTn id="23" dur="500"/>
                                        <p:tgtEl>
                                          <p:spTgt spid="3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right)">
                                      <p:cBhvr>
                                        <p:cTn id="27" dur="500"/>
                                        <p:tgtEl>
                                          <p:spTgt spid="27"/>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p:cTn id="31" dur="500" fill="hold"/>
                                        <p:tgtEl>
                                          <p:spTgt spid="51"/>
                                        </p:tgtEl>
                                        <p:attrNameLst>
                                          <p:attrName>ppt_w</p:attrName>
                                        </p:attrNameLst>
                                      </p:cBhvr>
                                      <p:tavLst>
                                        <p:tav tm="0">
                                          <p:val>
                                            <p:fltVal val="0"/>
                                          </p:val>
                                        </p:tav>
                                        <p:tav tm="100000">
                                          <p:val>
                                            <p:strVal val="#ppt_w"/>
                                          </p:val>
                                        </p:tav>
                                      </p:tavLst>
                                    </p:anim>
                                    <p:anim calcmode="lin" valueType="num">
                                      <p:cBhvr>
                                        <p:cTn id="32" dur="500" fill="hold"/>
                                        <p:tgtEl>
                                          <p:spTgt spid="51"/>
                                        </p:tgtEl>
                                        <p:attrNameLst>
                                          <p:attrName>ppt_h</p:attrName>
                                        </p:attrNameLst>
                                      </p:cBhvr>
                                      <p:tavLst>
                                        <p:tav tm="0">
                                          <p:val>
                                            <p:fltVal val="0"/>
                                          </p:val>
                                        </p:tav>
                                        <p:tav tm="100000">
                                          <p:val>
                                            <p:strVal val="#ppt_h"/>
                                          </p:val>
                                        </p:tav>
                                      </p:tavLst>
                                    </p:anim>
                                    <p:animEffect transition="in" filter="fade">
                                      <p:cBhvr>
                                        <p:cTn id="33" dur="500"/>
                                        <p:tgtEl>
                                          <p:spTgt spid="51"/>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p:cTn id="41" dur="500" fill="hold"/>
                                        <p:tgtEl>
                                          <p:spTgt spid="72"/>
                                        </p:tgtEl>
                                        <p:attrNameLst>
                                          <p:attrName>ppt_w</p:attrName>
                                        </p:attrNameLst>
                                      </p:cBhvr>
                                      <p:tavLst>
                                        <p:tav tm="0">
                                          <p:val>
                                            <p:fltVal val="0"/>
                                          </p:val>
                                        </p:tav>
                                        <p:tav tm="100000">
                                          <p:val>
                                            <p:strVal val="#ppt_w"/>
                                          </p:val>
                                        </p:tav>
                                      </p:tavLst>
                                    </p:anim>
                                    <p:anim calcmode="lin" valueType="num">
                                      <p:cBhvr>
                                        <p:cTn id="42" dur="500" fill="hold"/>
                                        <p:tgtEl>
                                          <p:spTgt spid="72"/>
                                        </p:tgtEl>
                                        <p:attrNameLst>
                                          <p:attrName>ppt_h</p:attrName>
                                        </p:attrNameLst>
                                      </p:cBhvr>
                                      <p:tavLst>
                                        <p:tav tm="0">
                                          <p:val>
                                            <p:fltVal val="0"/>
                                          </p:val>
                                        </p:tav>
                                        <p:tav tm="100000">
                                          <p:val>
                                            <p:strVal val="#ppt_h"/>
                                          </p:val>
                                        </p:tav>
                                      </p:tavLst>
                                    </p:anim>
                                    <p:animEffect transition="in" filter="fade">
                                      <p:cBhvr>
                                        <p:cTn id="43" dur="500"/>
                                        <p:tgtEl>
                                          <p:spTgt spid="7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71"/>
                                        </p:tgtEl>
                                        <p:attrNameLst>
                                          <p:attrName>style.visibility</p:attrName>
                                        </p:attrNameLst>
                                      </p:cBhvr>
                                      <p:to>
                                        <p:strVal val="visible"/>
                                      </p:to>
                                    </p:set>
                                    <p:anim calcmode="lin" valueType="num">
                                      <p:cBhvr>
                                        <p:cTn id="46" dur="500" fill="hold"/>
                                        <p:tgtEl>
                                          <p:spTgt spid="71"/>
                                        </p:tgtEl>
                                        <p:attrNameLst>
                                          <p:attrName>ppt_w</p:attrName>
                                        </p:attrNameLst>
                                      </p:cBhvr>
                                      <p:tavLst>
                                        <p:tav tm="0">
                                          <p:val>
                                            <p:fltVal val="0"/>
                                          </p:val>
                                        </p:tav>
                                        <p:tav tm="100000">
                                          <p:val>
                                            <p:strVal val="#ppt_w"/>
                                          </p:val>
                                        </p:tav>
                                      </p:tavLst>
                                    </p:anim>
                                    <p:anim calcmode="lin" valueType="num">
                                      <p:cBhvr>
                                        <p:cTn id="47" dur="500" fill="hold"/>
                                        <p:tgtEl>
                                          <p:spTgt spid="71"/>
                                        </p:tgtEl>
                                        <p:attrNameLst>
                                          <p:attrName>ppt_h</p:attrName>
                                        </p:attrNameLst>
                                      </p:cBhvr>
                                      <p:tavLst>
                                        <p:tav tm="0">
                                          <p:val>
                                            <p:fltVal val="0"/>
                                          </p:val>
                                        </p:tav>
                                        <p:tav tm="100000">
                                          <p:val>
                                            <p:strVal val="#ppt_h"/>
                                          </p:val>
                                        </p:tav>
                                      </p:tavLst>
                                    </p:anim>
                                    <p:animEffect transition="in" filter="fade">
                                      <p:cBhvr>
                                        <p:cTn id="48" dur="500"/>
                                        <p:tgtEl>
                                          <p:spTgt spid="7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p:cTn id="51" dur="500" fill="hold"/>
                                        <p:tgtEl>
                                          <p:spTgt spid="69"/>
                                        </p:tgtEl>
                                        <p:attrNameLst>
                                          <p:attrName>ppt_w</p:attrName>
                                        </p:attrNameLst>
                                      </p:cBhvr>
                                      <p:tavLst>
                                        <p:tav tm="0">
                                          <p:val>
                                            <p:fltVal val="0"/>
                                          </p:val>
                                        </p:tav>
                                        <p:tav tm="100000">
                                          <p:val>
                                            <p:strVal val="#ppt_w"/>
                                          </p:val>
                                        </p:tav>
                                      </p:tavLst>
                                    </p:anim>
                                    <p:anim calcmode="lin" valueType="num">
                                      <p:cBhvr>
                                        <p:cTn id="52" dur="500" fill="hold"/>
                                        <p:tgtEl>
                                          <p:spTgt spid="69"/>
                                        </p:tgtEl>
                                        <p:attrNameLst>
                                          <p:attrName>ppt_h</p:attrName>
                                        </p:attrNameLst>
                                      </p:cBhvr>
                                      <p:tavLst>
                                        <p:tav tm="0">
                                          <p:val>
                                            <p:fltVal val="0"/>
                                          </p:val>
                                        </p:tav>
                                        <p:tav tm="100000">
                                          <p:val>
                                            <p:strVal val="#ppt_h"/>
                                          </p:val>
                                        </p:tav>
                                      </p:tavLst>
                                    </p:anim>
                                    <p:animEffect transition="in" filter="fade">
                                      <p:cBhvr>
                                        <p:cTn id="53" dur="500"/>
                                        <p:tgtEl>
                                          <p:spTgt spid="69"/>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p:cTn id="56" dur="500" fill="hold"/>
                                        <p:tgtEl>
                                          <p:spTgt spid="66"/>
                                        </p:tgtEl>
                                        <p:attrNameLst>
                                          <p:attrName>ppt_w</p:attrName>
                                        </p:attrNameLst>
                                      </p:cBhvr>
                                      <p:tavLst>
                                        <p:tav tm="0">
                                          <p:val>
                                            <p:fltVal val="0"/>
                                          </p:val>
                                        </p:tav>
                                        <p:tav tm="100000">
                                          <p:val>
                                            <p:strVal val="#ppt_w"/>
                                          </p:val>
                                        </p:tav>
                                      </p:tavLst>
                                    </p:anim>
                                    <p:anim calcmode="lin" valueType="num">
                                      <p:cBhvr>
                                        <p:cTn id="57" dur="500" fill="hold"/>
                                        <p:tgtEl>
                                          <p:spTgt spid="66"/>
                                        </p:tgtEl>
                                        <p:attrNameLst>
                                          <p:attrName>ppt_h</p:attrName>
                                        </p:attrNameLst>
                                      </p:cBhvr>
                                      <p:tavLst>
                                        <p:tav tm="0">
                                          <p:val>
                                            <p:fltVal val="0"/>
                                          </p:val>
                                        </p:tav>
                                        <p:tav tm="100000">
                                          <p:val>
                                            <p:strVal val="#ppt_h"/>
                                          </p:val>
                                        </p:tav>
                                      </p:tavLst>
                                    </p:anim>
                                    <p:animEffect transition="in" filter="fade">
                                      <p:cBhvr>
                                        <p:cTn id="58" dur="500"/>
                                        <p:tgtEl>
                                          <p:spTgt spid="66"/>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500" fill="hold"/>
                                        <p:tgtEl>
                                          <p:spTgt spid="5"/>
                                        </p:tgtEl>
                                        <p:attrNameLst>
                                          <p:attrName>ppt_w</p:attrName>
                                        </p:attrNameLst>
                                      </p:cBhvr>
                                      <p:tavLst>
                                        <p:tav tm="0">
                                          <p:val>
                                            <p:fltVal val="0"/>
                                          </p:val>
                                        </p:tav>
                                        <p:tav tm="100000">
                                          <p:val>
                                            <p:strVal val="#ppt_w"/>
                                          </p:val>
                                        </p:tav>
                                      </p:tavLst>
                                    </p:anim>
                                    <p:anim calcmode="lin" valueType="num">
                                      <p:cBhvr>
                                        <p:cTn id="63" dur="500" fill="hold"/>
                                        <p:tgtEl>
                                          <p:spTgt spid="5"/>
                                        </p:tgtEl>
                                        <p:attrNameLst>
                                          <p:attrName>ppt_h</p:attrName>
                                        </p:attrNameLst>
                                      </p:cBhvr>
                                      <p:tavLst>
                                        <p:tav tm="0">
                                          <p:val>
                                            <p:fltVal val="0"/>
                                          </p:val>
                                        </p:tav>
                                        <p:tav tm="100000">
                                          <p:val>
                                            <p:strVal val="#ppt_h"/>
                                          </p:val>
                                        </p:tav>
                                      </p:tavLst>
                                    </p:anim>
                                    <p:animEffect transition="in" filter="fade">
                                      <p:cBhvr>
                                        <p:cTn id="64" dur="500"/>
                                        <p:tgtEl>
                                          <p:spTgt spid="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p:cTn id="72" dur="500" fill="hold"/>
                                        <p:tgtEl>
                                          <p:spTgt spid="34"/>
                                        </p:tgtEl>
                                        <p:attrNameLst>
                                          <p:attrName>ppt_w</p:attrName>
                                        </p:attrNameLst>
                                      </p:cBhvr>
                                      <p:tavLst>
                                        <p:tav tm="0">
                                          <p:val>
                                            <p:fltVal val="0"/>
                                          </p:val>
                                        </p:tav>
                                        <p:tav tm="100000">
                                          <p:val>
                                            <p:strVal val="#ppt_w"/>
                                          </p:val>
                                        </p:tav>
                                      </p:tavLst>
                                    </p:anim>
                                    <p:anim calcmode="lin" valueType="num">
                                      <p:cBhvr>
                                        <p:cTn id="73" dur="500" fill="hold"/>
                                        <p:tgtEl>
                                          <p:spTgt spid="34"/>
                                        </p:tgtEl>
                                        <p:attrNameLst>
                                          <p:attrName>ppt_h</p:attrName>
                                        </p:attrNameLst>
                                      </p:cBhvr>
                                      <p:tavLst>
                                        <p:tav tm="0">
                                          <p:val>
                                            <p:fltVal val="0"/>
                                          </p:val>
                                        </p:tav>
                                        <p:tav tm="100000">
                                          <p:val>
                                            <p:strVal val="#ppt_h"/>
                                          </p:val>
                                        </p:tav>
                                      </p:tavLst>
                                    </p:anim>
                                    <p:animEffect transition="in" filter="fade">
                                      <p:cBhvr>
                                        <p:cTn id="74" dur="500"/>
                                        <p:tgtEl>
                                          <p:spTgt spid="3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p:cTn id="77" dur="500" fill="hold"/>
                                        <p:tgtEl>
                                          <p:spTgt spid="59"/>
                                        </p:tgtEl>
                                        <p:attrNameLst>
                                          <p:attrName>ppt_w</p:attrName>
                                        </p:attrNameLst>
                                      </p:cBhvr>
                                      <p:tavLst>
                                        <p:tav tm="0">
                                          <p:val>
                                            <p:fltVal val="0"/>
                                          </p:val>
                                        </p:tav>
                                        <p:tav tm="100000">
                                          <p:val>
                                            <p:strVal val="#ppt_w"/>
                                          </p:val>
                                        </p:tav>
                                      </p:tavLst>
                                    </p:anim>
                                    <p:anim calcmode="lin" valueType="num">
                                      <p:cBhvr>
                                        <p:cTn id="78" dur="500" fill="hold"/>
                                        <p:tgtEl>
                                          <p:spTgt spid="59"/>
                                        </p:tgtEl>
                                        <p:attrNameLst>
                                          <p:attrName>ppt_h</p:attrName>
                                        </p:attrNameLst>
                                      </p:cBhvr>
                                      <p:tavLst>
                                        <p:tav tm="0">
                                          <p:val>
                                            <p:fltVal val="0"/>
                                          </p:val>
                                        </p:tav>
                                        <p:tav tm="100000">
                                          <p:val>
                                            <p:strVal val="#ppt_h"/>
                                          </p:val>
                                        </p:tav>
                                      </p:tavLst>
                                    </p:anim>
                                    <p:animEffect transition="in" filter="fade">
                                      <p:cBhvr>
                                        <p:cTn id="79" dur="500"/>
                                        <p:tgtEl>
                                          <p:spTgt spid="5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 calcmode="lin" valueType="num">
                                      <p:cBhvr>
                                        <p:cTn id="82" dur="500" fill="hold"/>
                                        <p:tgtEl>
                                          <p:spTgt spid="55"/>
                                        </p:tgtEl>
                                        <p:attrNameLst>
                                          <p:attrName>ppt_w</p:attrName>
                                        </p:attrNameLst>
                                      </p:cBhvr>
                                      <p:tavLst>
                                        <p:tav tm="0">
                                          <p:val>
                                            <p:fltVal val="0"/>
                                          </p:val>
                                        </p:tav>
                                        <p:tav tm="100000">
                                          <p:val>
                                            <p:strVal val="#ppt_w"/>
                                          </p:val>
                                        </p:tav>
                                      </p:tavLst>
                                    </p:anim>
                                    <p:anim calcmode="lin" valueType="num">
                                      <p:cBhvr>
                                        <p:cTn id="83" dur="500" fill="hold"/>
                                        <p:tgtEl>
                                          <p:spTgt spid="55"/>
                                        </p:tgtEl>
                                        <p:attrNameLst>
                                          <p:attrName>ppt_h</p:attrName>
                                        </p:attrNameLst>
                                      </p:cBhvr>
                                      <p:tavLst>
                                        <p:tav tm="0">
                                          <p:val>
                                            <p:fltVal val="0"/>
                                          </p:val>
                                        </p:tav>
                                        <p:tav tm="100000">
                                          <p:val>
                                            <p:strVal val="#ppt_h"/>
                                          </p:val>
                                        </p:tav>
                                      </p:tavLst>
                                    </p:anim>
                                    <p:animEffect transition="in" filter="fade">
                                      <p:cBhvr>
                                        <p:cTn id="84" dur="500"/>
                                        <p:tgtEl>
                                          <p:spTgt spid="55"/>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4000"/>
                            </p:stCondLst>
                            <p:childTnLst>
                              <p:par>
                                <p:cTn id="91" presetID="10" presetClass="entr" presetSubtype="0" fill="hold" grpId="0" nodeType="after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fade">
                                      <p:cBhvr>
                                        <p:cTn id="93" dur="500"/>
                                        <p:tgtEl>
                                          <p:spTgt spid="5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500"/>
                                        <p:tgtEl>
                                          <p:spTgt spid="3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p:bldP spid="70" grpId="0" animBg="1"/>
      <p:bldP spid="69" grpId="0" animBg="1"/>
      <p:bldP spid="71" grpId="0" animBg="1"/>
      <p:bldP spid="72" grpId="0" animBg="1"/>
      <p:bldP spid="66" grpId="0" animBg="1"/>
      <p:bldP spid="23" grpId="0" animBg="1"/>
      <p:bldP spid="50" grpId="0"/>
      <p:bldP spid="37" grpId="0"/>
      <p:bldP spid="42" grpId="0"/>
      <p:bldP spid="46" grpId="0"/>
      <p:bldP spid="52" grpId="0"/>
      <p:bldP spid="54" grpId="0"/>
      <p:bldP spid="5" grpId="0" animBg="1"/>
      <p:bldP spid="28" grpId="0" animBg="1"/>
      <p:bldP spid="34" grpId="0" animBg="1"/>
      <p:bldP spid="44" grpId="0" animBg="1"/>
      <p:bldP spid="55" grpId="0" animBg="1"/>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2788421"/>
            <a:ext cx="5384800" cy="12811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495172" y="3162445"/>
            <a:ext cx="4646171" cy="884555"/>
          </a:xfrm>
        </p:spPr>
        <p:txBody>
          <a:bodyPr>
            <a:normAutofit fontScale="90000"/>
          </a:bodyPr>
          <a:lstStyle/>
          <a:p>
            <a:r>
              <a:rPr lang="en-US" sz="3000" dirty="0"/>
              <a:t>Job Category : Education</a:t>
            </a:r>
          </a:p>
        </p:txBody>
      </p:sp>
      <p:cxnSp>
        <p:nvCxnSpPr>
          <p:cNvPr id="11" name="Straight Connector 10">
            <a:extLst>
              <a:ext uri="{FF2B5EF4-FFF2-40B4-BE49-F238E27FC236}">
                <a16:creationId xmlns:a16="http://schemas.microsoft.com/office/drawing/2014/main" id="{64480D6F-273C-4AC1-B490-605FF4A72B84}"/>
              </a:ext>
            </a:extLst>
          </p:cNvPr>
          <p:cNvCxnSpPr/>
          <p:nvPr/>
        </p:nvCxnSpPr>
        <p:spPr>
          <a:xfrm>
            <a:off x="609472" y="3104506"/>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55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p:bldLst>
  </p:timing>
</p:sld>
</file>

<file path=ppt/theme/theme1.xml><?xml version="1.0" encoding="utf-8"?>
<a:theme xmlns:a="http://schemas.openxmlformats.org/drawingml/2006/main" name="Office Theme">
  <a:themeElements>
    <a:clrScheme name="Network Geometrics">
      <a:dk1>
        <a:srgbClr val="3F3F3F"/>
      </a:dk1>
      <a:lt1>
        <a:srgbClr val="FFFFFF"/>
      </a:lt1>
      <a:dk2>
        <a:srgbClr val="313C41"/>
      </a:dk2>
      <a:lt2>
        <a:srgbClr val="FFFFFF"/>
      </a:lt2>
      <a:accent1>
        <a:srgbClr val="51C3CA"/>
      </a:accent1>
      <a:accent2>
        <a:srgbClr val="3CB2C3"/>
      </a:accent2>
      <a:accent3>
        <a:srgbClr val="1AA5BD"/>
      </a:accent3>
      <a:accent4>
        <a:srgbClr val="0097B7"/>
      </a:accent4>
      <a:accent5>
        <a:srgbClr val="0086AC"/>
      </a:accent5>
      <a:accent6>
        <a:srgbClr val="00759E"/>
      </a:accent6>
      <a:hlink>
        <a:srgbClr val="7030A0"/>
      </a:hlink>
      <a:folHlink>
        <a:srgbClr val="00B0F0"/>
      </a:folHlink>
    </a:clrScheme>
    <a:fontScheme name="Custom 43">
      <a:majorFont>
        <a:latin typeface="Raleway"/>
        <a:ea typeface=""/>
        <a:cs typeface=""/>
      </a:majorFont>
      <a:minorFont>
        <a:latin typeface="Merriweath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11582</TotalTime>
  <Words>1536</Words>
  <Application>Microsoft Macintosh PowerPoint</Application>
  <PresentationFormat>Widescreen</PresentationFormat>
  <Paragraphs>279</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Aparajita</vt:lpstr>
      <vt:lpstr>Arial</vt:lpstr>
      <vt:lpstr>Arial,Sans-Serif</vt:lpstr>
      <vt:lpstr>Calibri</vt:lpstr>
      <vt:lpstr>Courier New</vt:lpstr>
      <vt:lpstr>Gill Sans</vt:lpstr>
      <vt:lpstr>Merriweather</vt:lpstr>
      <vt:lpstr>Open Sans</vt:lpstr>
      <vt:lpstr>Open Sans Light</vt:lpstr>
      <vt:lpstr>Raleway</vt:lpstr>
      <vt:lpstr>Office Theme</vt:lpstr>
      <vt:lpstr>CONSULTING NINJAS</vt:lpstr>
      <vt:lpstr>Meet The Team</vt:lpstr>
      <vt:lpstr>PowerPoint Presentation</vt:lpstr>
      <vt:lpstr>Craigslist Background</vt:lpstr>
      <vt:lpstr>PowerPoint Presentation</vt:lpstr>
      <vt:lpstr>Data Scraping</vt:lpstr>
      <vt:lpstr>PowerPoint Presentation</vt:lpstr>
      <vt:lpstr>Data Cleaning</vt:lpstr>
      <vt:lpstr>Job Category : Education</vt:lpstr>
      <vt:lpstr>K Means Clustering Approach</vt:lpstr>
      <vt:lpstr>Topic Modeling</vt:lpstr>
      <vt:lpstr>LDA Topic Modeling</vt:lpstr>
      <vt:lpstr>LDA Topic Visualization</vt:lpstr>
      <vt:lpstr>LDA vs. HDP</vt:lpstr>
      <vt:lpstr>ML Model Accuracies</vt:lpstr>
      <vt:lpstr>PowerPoint Presentation</vt:lpstr>
      <vt:lpstr>ML Model Accuracies</vt:lpstr>
      <vt:lpstr>PowerPoint Presentation</vt:lpstr>
      <vt:lpstr>PowerPoint Presentation</vt:lpstr>
      <vt:lpstr>Job Category : Food/Beverage/Hospitality</vt:lpstr>
      <vt:lpstr>K Means Clustering Approach</vt:lpstr>
      <vt:lpstr>ML Model Accuracies</vt:lpstr>
      <vt:lpstr>Business Insights &amp;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Amal Tom</cp:lastModifiedBy>
  <cp:revision>825</cp:revision>
  <dcterms:created xsi:type="dcterms:W3CDTF">2017-01-10T11:09:36Z</dcterms:created>
  <dcterms:modified xsi:type="dcterms:W3CDTF">2023-01-14T20:35:30Z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2022-12-07T14:42:05Z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74fa4fcf-d699-4b32-a4c0-bdfea4961186</vt:lpwstr>
  </property>
  <property fmtid="{D5CDD505-2E9C-101B-9397-08002B2CF9AE}" pid="8" name="MSIP_Label_4044bd30-2ed7-4c9d-9d12-46200872a97b_ContentBits">
    <vt:lpwstr>0</vt:lpwstr>
  </property>
</Properties>
</file>