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5" r:id="rId1"/>
  </p:sldMasterIdLst>
  <p:sldIdLst>
    <p:sldId id="256" r:id="rId2"/>
    <p:sldId id="257" r:id="rId3"/>
    <p:sldId id="258" r:id="rId4"/>
    <p:sldId id="261" r:id="rId5"/>
    <p:sldId id="262" r:id="rId6"/>
    <p:sldId id="263" r:id="rId7"/>
    <p:sldId id="264" r:id="rId8"/>
    <p:sldId id="265"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2DBA57-B15D-4FFD-83FA-9C61D7598D4C}"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3A6B40-4490-434D-A506-BE9E5918F11D}" type="slidenum">
              <a:rPr lang="en-IN" smtClean="0"/>
              <a:t>‹#›</a:t>
            </a:fld>
            <a:endParaRPr lang="en-IN"/>
          </a:p>
        </p:txBody>
      </p:sp>
    </p:spTree>
    <p:extLst>
      <p:ext uri="{BB962C8B-B14F-4D97-AF65-F5344CB8AC3E}">
        <p14:creationId xmlns:p14="http://schemas.microsoft.com/office/powerpoint/2010/main" val="2123377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2DBA57-B15D-4FFD-83FA-9C61D7598D4C}"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3A6B40-4490-434D-A506-BE9E5918F11D}" type="slidenum">
              <a:rPr lang="en-IN" smtClean="0"/>
              <a:t>‹#›</a:t>
            </a:fld>
            <a:endParaRPr lang="en-IN"/>
          </a:p>
        </p:txBody>
      </p:sp>
    </p:spTree>
    <p:extLst>
      <p:ext uri="{BB962C8B-B14F-4D97-AF65-F5344CB8AC3E}">
        <p14:creationId xmlns:p14="http://schemas.microsoft.com/office/powerpoint/2010/main" val="136591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2DBA57-B15D-4FFD-83FA-9C61D7598D4C}"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3A6B40-4490-434D-A506-BE9E5918F11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48126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2DBA57-B15D-4FFD-83FA-9C61D7598D4C}"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3A6B40-4490-434D-A506-BE9E5918F11D}" type="slidenum">
              <a:rPr lang="en-IN" smtClean="0"/>
              <a:t>‹#›</a:t>
            </a:fld>
            <a:endParaRPr lang="en-IN"/>
          </a:p>
        </p:txBody>
      </p:sp>
    </p:spTree>
    <p:extLst>
      <p:ext uri="{BB962C8B-B14F-4D97-AF65-F5344CB8AC3E}">
        <p14:creationId xmlns:p14="http://schemas.microsoft.com/office/powerpoint/2010/main" val="3900056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2DBA57-B15D-4FFD-83FA-9C61D7598D4C}"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3A6B40-4490-434D-A506-BE9E5918F11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6273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2DBA57-B15D-4FFD-83FA-9C61D7598D4C}"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3A6B40-4490-434D-A506-BE9E5918F11D}" type="slidenum">
              <a:rPr lang="en-IN" smtClean="0"/>
              <a:t>‹#›</a:t>
            </a:fld>
            <a:endParaRPr lang="en-IN"/>
          </a:p>
        </p:txBody>
      </p:sp>
    </p:spTree>
    <p:extLst>
      <p:ext uri="{BB962C8B-B14F-4D97-AF65-F5344CB8AC3E}">
        <p14:creationId xmlns:p14="http://schemas.microsoft.com/office/powerpoint/2010/main" val="2710424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DBA57-B15D-4FFD-83FA-9C61D7598D4C}"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3A6B40-4490-434D-A506-BE9E5918F11D}" type="slidenum">
              <a:rPr lang="en-IN" smtClean="0"/>
              <a:t>‹#›</a:t>
            </a:fld>
            <a:endParaRPr lang="en-IN"/>
          </a:p>
        </p:txBody>
      </p:sp>
    </p:spTree>
    <p:extLst>
      <p:ext uri="{BB962C8B-B14F-4D97-AF65-F5344CB8AC3E}">
        <p14:creationId xmlns:p14="http://schemas.microsoft.com/office/powerpoint/2010/main" val="941758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DBA57-B15D-4FFD-83FA-9C61D7598D4C}"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3A6B40-4490-434D-A506-BE9E5918F11D}" type="slidenum">
              <a:rPr lang="en-IN" smtClean="0"/>
              <a:t>‹#›</a:t>
            </a:fld>
            <a:endParaRPr lang="en-IN"/>
          </a:p>
        </p:txBody>
      </p:sp>
    </p:spTree>
    <p:extLst>
      <p:ext uri="{BB962C8B-B14F-4D97-AF65-F5344CB8AC3E}">
        <p14:creationId xmlns:p14="http://schemas.microsoft.com/office/powerpoint/2010/main" val="2964381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DBA57-B15D-4FFD-83FA-9C61D7598D4C}"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3A6B40-4490-434D-A506-BE9E5918F11D}" type="slidenum">
              <a:rPr lang="en-IN" smtClean="0"/>
              <a:t>‹#›</a:t>
            </a:fld>
            <a:endParaRPr lang="en-IN"/>
          </a:p>
        </p:txBody>
      </p:sp>
    </p:spTree>
    <p:extLst>
      <p:ext uri="{BB962C8B-B14F-4D97-AF65-F5344CB8AC3E}">
        <p14:creationId xmlns:p14="http://schemas.microsoft.com/office/powerpoint/2010/main" val="2233863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2DBA57-B15D-4FFD-83FA-9C61D7598D4C}"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3A6B40-4490-434D-A506-BE9E5918F11D}" type="slidenum">
              <a:rPr lang="en-IN" smtClean="0"/>
              <a:t>‹#›</a:t>
            </a:fld>
            <a:endParaRPr lang="en-IN"/>
          </a:p>
        </p:txBody>
      </p:sp>
    </p:spTree>
    <p:extLst>
      <p:ext uri="{BB962C8B-B14F-4D97-AF65-F5344CB8AC3E}">
        <p14:creationId xmlns:p14="http://schemas.microsoft.com/office/powerpoint/2010/main" val="3403845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2DBA57-B15D-4FFD-83FA-9C61D7598D4C}"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3A6B40-4490-434D-A506-BE9E5918F11D}" type="slidenum">
              <a:rPr lang="en-IN" smtClean="0"/>
              <a:t>‹#›</a:t>
            </a:fld>
            <a:endParaRPr lang="en-IN"/>
          </a:p>
        </p:txBody>
      </p:sp>
    </p:spTree>
    <p:extLst>
      <p:ext uri="{BB962C8B-B14F-4D97-AF65-F5344CB8AC3E}">
        <p14:creationId xmlns:p14="http://schemas.microsoft.com/office/powerpoint/2010/main" val="1617362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2DBA57-B15D-4FFD-83FA-9C61D7598D4C}" type="datetimeFigureOut">
              <a:rPr lang="en-IN" smtClean="0"/>
              <a:t>04-10-2023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3A6B40-4490-434D-A506-BE9E5918F11D}" type="slidenum">
              <a:rPr lang="en-IN" smtClean="0"/>
              <a:t>‹#›</a:t>
            </a:fld>
            <a:endParaRPr lang="en-IN"/>
          </a:p>
        </p:txBody>
      </p:sp>
    </p:spTree>
    <p:extLst>
      <p:ext uri="{BB962C8B-B14F-4D97-AF65-F5344CB8AC3E}">
        <p14:creationId xmlns:p14="http://schemas.microsoft.com/office/powerpoint/2010/main" val="379557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2DBA57-B15D-4FFD-83FA-9C61D7598D4C}"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3A6B40-4490-434D-A506-BE9E5918F11D}" type="slidenum">
              <a:rPr lang="en-IN" smtClean="0"/>
              <a:t>‹#›</a:t>
            </a:fld>
            <a:endParaRPr lang="en-IN"/>
          </a:p>
        </p:txBody>
      </p:sp>
    </p:spTree>
    <p:extLst>
      <p:ext uri="{BB962C8B-B14F-4D97-AF65-F5344CB8AC3E}">
        <p14:creationId xmlns:p14="http://schemas.microsoft.com/office/powerpoint/2010/main" val="1725907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BA57-B15D-4FFD-83FA-9C61D7598D4C}" type="datetimeFigureOut">
              <a:rPr lang="en-IN" smtClean="0"/>
              <a:t>04-10-2023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3A6B40-4490-434D-A506-BE9E5918F11D}" type="slidenum">
              <a:rPr lang="en-IN" smtClean="0"/>
              <a:t>‹#›</a:t>
            </a:fld>
            <a:endParaRPr lang="en-IN"/>
          </a:p>
        </p:txBody>
      </p:sp>
    </p:spTree>
    <p:extLst>
      <p:ext uri="{BB962C8B-B14F-4D97-AF65-F5344CB8AC3E}">
        <p14:creationId xmlns:p14="http://schemas.microsoft.com/office/powerpoint/2010/main" val="2096898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2DBA57-B15D-4FFD-83FA-9C61D7598D4C}"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3A6B40-4490-434D-A506-BE9E5918F11D}" type="slidenum">
              <a:rPr lang="en-IN" smtClean="0"/>
              <a:t>‹#›</a:t>
            </a:fld>
            <a:endParaRPr lang="en-IN"/>
          </a:p>
        </p:txBody>
      </p:sp>
    </p:spTree>
    <p:extLst>
      <p:ext uri="{BB962C8B-B14F-4D97-AF65-F5344CB8AC3E}">
        <p14:creationId xmlns:p14="http://schemas.microsoft.com/office/powerpoint/2010/main" val="3648801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2DBA57-B15D-4FFD-83FA-9C61D7598D4C}"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3A6B40-4490-434D-A506-BE9E5918F11D}" type="slidenum">
              <a:rPr lang="en-IN" smtClean="0"/>
              <a:t>‹#›</a:t>
            </a:fld>
            <a:endParaRPr lang="en-IN"/>
          </a:p>
        </p:txBody>
      </p:sp>
    </p:spTree>
    <p:extLst>
      <p:ext uri="{BB962C8B-B14F-4D97-AF65-F5344CB8AC3E}">
        <p14:creationId xmlns:p14="http://schemas.microsoft.com/office/powerpoint/2010/main" val="310305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2DBA57-B15D-4FFD-83FA-9C61D7598D4C}" type="datetimeFigureOut">
              <a:rPr lang="en-IN" smtClean="0"/>
              <a:t>04-10-2023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13A6B40-4490-434D-A506-BE9E5918F11D}" type="slidenum">
              <a:rPr lang="en-IN" smtClean="0"/>
              <a:t>‹#›</a:t>
            </a:fld>
            <a:endParaRPr lang="en-IN"/>
          </a:p>
        </p:txBody>
      </p:sp>
    </p:spTree>
    <p:extLst>
      <p:ext uri="{BB962C8B-B14F-4D97-AF65-F5344CB8AC3E}">
        <p14:creationId xmlns:p14="http://schemas.microsoft.com/office/powerpoint/2010/main" val="4194626367"/>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 id="2147483908" r:id="rId13"/>
    <p:sldLayoutId id="2147483909" r:id="rId14"/>
    <p:sldLayoutId id="2147483910" r:id="rId15"/>
    <p:sldLayoutId id="21474839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BCF33-6165-1CBD-2873-D707E58433AD}"/>
              </a:ext>
            </a:extLst>
          </p:cNvPr>
          <p:cNvSpPr>
            <a:spLocks noGrp="1"/>
          </p:cNvSpPr>
          <p:nvPr>
            <p:ph type="ctrTitle"/>
          </p:nvPr>
        </p:nvSpPr>
        <p:spPr>
          <a:xfrm>
            <a:off x="1507067" y="1208442"/>
            <a:ext cx="7766936" cy="1619341"/>
          </a:xfrm>
        </p:spPr>
        <p:txBody>
          <a:bodyPr/>
          <a:lstStyle/>
          <a:p>
            <a:r>
              <a:rPr lang="en-IN" dirty="0"/>
              <a:t>Weather Analysis</a:t>
            </a:r>
          </a:p>
        </p:txBody>
      </p:sp>
      <p:sp>
        <p:nvSpPr>
          <p:cNvPr id="3" name="Subtitle 2">
            <a:extLst>
              <a:ext uri="{FF2B5EF4-FFF2-40B4-BE49-F238E27FC236}">
                <a16:creationId xmlns:a16="http://schemas.microsoft.com/office/drawing/2014/main" id="{748376B4-F201-5BF5-F6B6-000FEF6556FE}"/>
              </a:ext>
            </a:extLst>
          </p:cNvPr>
          <p:cNvSpPr>
            <a:spLocks noGrp="1"/>
          </p:cNvSpPr>
          <p:nvPr>
            <p:ph type="subTitle" idx="1"/>
          </p:nvPr>
        </p:nvSpPr>
        <p:spPr>
          <a:xfrm>
            <a:off x="1591042" y="4030218"/>
            <a:ext cx="7766936" cy="1096899"/>
          </a:xfrm>
        </p:spPr>
        <p:txBody>
          <a:bodyPr>
            <a:normAutofit lnSpcReduction="10000"/>
          </a:bodyPr>
          <a:lstStyle/>
          <a:p>
            <a:r>
              <a:rPr lang="en-US" b="0" i="0" dirty="0">
                <a:solidFill>
                  <a:schemeClr val="tx1">
                    <a:lumMod val="95000"/>
                    <a:lumOff val="5000"/>
                  </a:schemeClr>
                </a:solidFill>
                <a:effectLst/>
                <a:latin typeface="Söhne"/>
              </a:rPr>
              <a:t>weather analysis is a multidimensional field that blends data science, modeling, and scientific research to provide valuable insights into the dynamic behavior of the Earth's atmosphere. Its applications span multiple industries and contribute to informed decision-making, safety, and the well-being of society.</a:t>
            </a:r>
            <a:endParaRPr lang="en-IN" dirty="0">
              <a:solidFill>
                <a:schemeClr val="tx1">
                  <a:lumMod val="95000"/>
                  <a:lumOff val="5000"/>
                </a:schemeClr>
              </a:solidFill>
            </a:endParaRPr>
          </a:p>
        </p:txBody>
      </p:sp>
    </p:spTree>
    <p:extLst>
      <p:ext uri="{BB962C8B-B14F-4D97-AF65-F5344CB8AC3E}">
        <p14:creationId xmlns:p14="http://schemas.microsoft.com/office/powerpoint/2010/main" val="3652630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0DE6-2171-57DF-97B5-007613D55F16}"/>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DDBA5EE7-BDF4-44EA-2C06-D2234B616D2C}"/>
              </a:ext>
            </a:extLst>
          </p:cNvPr>
          <p:cNvSpPr>
            <a:spLocks noGrp="1"/>
          </p:cNvSpPr>
          <p:nvPr>
            <p:ph idx="1"/>
          </p:nvPr>
        </p:nvSpPr>
        <p:spPr/>
        <p:txBody>
          <a:bodyPr/>
          <a:lstStyle/>
          <a:p>
            <a:r>
              <a:rPr lang="en-US" b="0" i="0" dirty="0">
                <a:solidFill>
                  <a:schemeClr val="tx1"/>
                </a:solidFill>
                <a:effectLst/>
                <a:latin typeface="Söhne"/>
              </a:rPr>
              <a:t>The purpose of this analysis is to provide a comprehensive overview of the weather conditions in over the specified date range. By examining various meteorological parameters such as temperature, precipitation, wind patterns, atmospheric pressure, and humidity, we aim to gain insights into the past weather trends, identify anomalies, and offer valuable information for various stakeholders, including [mention relevant stakeholders or industries, e.g., agriculture, transportation, or emergency services]. Through this analysis, we hope to contribute to a better understanding of the local climate and its implications</a:t>
            </a:r>
            <a:endParaRPr lang="en-IN" dirty="0">
              <a:solidFill>
                <a:schemeClr val="tx1"/>
              </a:solidFill>
            </a:endParaRPr>
          </a:p>
        </p:txBody>
      </p:sp>
    </p:spTree>
    <p:extLst>
      <p:ext uri="{BB962C8B-B14F-4D97-AF65-F5344CB8AC3E}">
        <p14:creationId xmlns:p14="http://schemas.microsoft.com/office/powerpoint/2010/main" val="4069109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A229D-1E3F-8C90-A2DB-862DFC402FC9}"/>
              </a:ext>
            </a:extLst>
          </p:cNvPr>
          <p:cNvSpPr>
            <a:spLocks noGrp="1"/>
          </p:cNvSpPr>
          <p:nvPr>
            <p:ph type="ctrTitle"/>
          </p:nvPr>
        </p:nvSpPr>
        <p:spPr>
          <a:xfrm>
            <a:off x="1507067" y="65314"/>
            <a:ext cx="7506304" cy="1017037"/>
          </a:xfrm>
        </p:spPr>
        <p:txBody>
          <a:bodyPr>
            <a:noAutofit/>
          </a:bodyPr>
          <a:lstStyle/>
          <a:p>
            <a:pPr algn="l"/>
            <a:r>
              <a:rPr lang="en-IN" sz="4000" dirty="0"/>
              <a:t>Data Sources</a:t>
            </a:r>
          </a:p>
        </p:txBody>
      </p:sp>
      <p:sp>
        <p:nvSpPr>
          <p:cNvPr id="3" name="Subtitle 2">
            <a:extLst>
              <a:ext uri="{FF2B5EF4-FFF2-40B4-BE49-F238E27FC236}">
                <a16:creationId xmlns:a16="http://schemas.microsoft.com/office/drawing/2014/main" id="{89ED02E2-6F82-6A63-7687-6069B5183DDE}"/>
              </a:ext>
            </a:extLst>
          </p:cNvPr>
          <p:cNvSpPr>
            <a:spLocks noGrp="1"/>
          </p:cNvSpPr>
          <p:nvPr>
            <p:ph type="subTitle" idx="1"/>
          </p:nvPr>
        </p:nvSpPr>
        <p:spPr>
          <a:xfrm>
            <a:off x="1507067" y="1367730"/>
            <a:ext cx="7766936" cy="1096899"/>
          </a:xfrm>
        </p:spPr>
        <p:txBody>
          <a:bodyPr>
            <a:normAutofit lnSpcReduction="10000"/>
          </a:bodyPr>
          <a:lstStyle/>
          <a:p>
            <a:pPr algn="l"/>
            <a:r>
              <a:rPr lang="en-IN" dirty="0"/>
              <a:t>We obtained data set from online source.</a:t>
            </a:r>
          </a:p>
          <a:p>
            <a:pPr algn="l"/>
            <a:r>
              <a:rPr lang="en-IN" dirty="0"/>
              <a:t>The data set contain :Date &amp; Time, Temp, Dew Point, Relative Humidity,</a:t>
            </a:r>
          </a:p>
          <a:p>
            <a:pPr algn="l"/>
            <a:r>
              <a:rPr lang="en-IN" dirty="0"/>
              <a:t> wind </a:t>
            </a:r>
            <a:r>
              <a:rPr lang="en-IN" dirty="0" err="1"/>
              <a:t>speed,etc</a:t>
            </a:r>
            <a:r>
              <a:rPr lang="en-IN" dirty="0"/>
              <a:t>.</a:t>
            </a:r>
          </a:p>
          <a:p>
            <a:pPr algn="l"/>
            <a:endParaRPr lang="en-IN" dirty="0"/>
          </a:p>
          <a:p>
            <a:pPr algn="l"/>
            <a:endParaRPr lang="en-IN" dirty="0"/>
          </a:p>
        </p:txBody>
      </p:sp>
      <p:pic>
        <p:nvPicPr>
          <p:cNvPr id="5" name="Picture 4">
            <a:extLst>
              <a:ext uri="{FF2B5EF4-FFF2-40B4-BE49-F238E27FC236}">
                <a16:creationId xmlns:a16="http://schemas.microsoft.com/office/drawing/2014/main" id="{4A06F830-0AA9-5227-A627-09A51E66B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067" y="2562760"/>
            <a:ext cx="6779211" cy="4229926"/>
          </a:xfrm>
          <a:prstGeom prst="rect">
            <a:avLst/>
          </a:prstGeom>
        </p:spPr>
      </p:pic>
    </p:spTree>
    <p:extLst>
      <p:ext uri="{BB962C8B-B14F-4D97-AF65-F5344CB8AC3E}">
        <p14:creationId xmlns:p14="http://schemas.microsoft.com/office/powerpoint/2010/main" val="249715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62FF-F790-6FF9-07BA-025ED3989668}"/>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C12B4D73-C410-19E0-487D-807CEC1AF4B1}"/>
              </a:ext>
            </a:extLst>
          </p:cNvPr>
          <p:cNvSpPr>
            <a:spLocks noGrp="1"/>
          </p:cNvSpPr>
          <p:nvPr>
            <p:ph idx="1"/>
          </p:nvPr>
        </p:nvSpPr>
        <p:spPr/>
        <p:txBody>
          <a:bodyPr/>
          <a:lstStyle/>
          <a:p>
            <a:r>
              <a:rPr lang="en-US" b="0" i="0" dirty="0">
                <a:solidFill>
                  <a:schemeClr val="tx1"/>
                </a:solidFill>
                <a:effectLst/>
                <a:latin typeface="Söhne"/>
              </a:rPr>
              <a:t>Data cleaning is a systematic process that involves identifying and correcting errors, inconsistencies, and inaccuracies in a dataset to improve its quality and reliability</a:t>
            </a:r>
          </a:p>
          <a:p>
            <a:r>
              <a:rPr lang="en-US" b="0" i="0" dirty="0">
                <a:solidFill>
                  <a:schemeClr val="tx1"/>
                </a:solidFill>
                <a:effectLst/>
                <a:latin typeface="Söhne"/>
              </a:rPr>
              <a:t>Data cleaning is important for several reasons, as it plays a crucial role in ensuring the accuracy, reliability, and usability of data in various applications and industries</a:t>
            </a:r>
            <a:r>
              <a:rPr lang="en-US" b="0" i="0" dirty="0">
                <a:solidFill>
                  <a:srgbClr val="D1D5DB"/>
                </a:solidFill>
                <a:effectLst/>
                <a:latin typeface="Söhne"/>
              </a:rPr>
              <a:t>.</a:t>
            </a:r>
          </a:p>
          <a:p>
            <a:r>
              <a:rPr lang="en-US" dirty="0">
                <a:solidFill>
                  <a:schemeClr val="tx1"/>
                </a:solidFill>
                <a:latin typeface="Söhne"/>
              </a:rPr>
              <a:t>In our data set column were not aligned we used auto fit column width tool.</a:t>
            </a:r>
          </a:p>
          <a:p>
            <a:endParaRPr lang="en-IN" dirty="0">
              <a:solidFill>
                <a:schemeClr val="tx1"/>
              </a:solidFill>
            </a:endParaRPr>
          </a:p>
        </p:txBody>
      </p:sp>
    </p:spTree>
    <p:extLst>
      <p:ext uri="{BB962C8B-B14F-4D97-AF65-F5344CB8AC3E}">
        <p14:creationId xmlns:p14="http://schemas.microsoft.com/office/powerpoint/2010/main" val="2506721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7C93E7-2EAC-4590-97FD-F78B19350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95" y="1685862"/>
            <a:ext cx="4666269" cy="2943548"/>
          </a:xfrm>
          <a:prstGeom prst="rect">
            <a:avLst/>
          </a:prstGeom>
        </p:spPr>
      </p:pic>
      <p:pic>
        <p:nvPicPr>
          <p:cNvPr id="7" name="Picture 6">
            <a:extLst>
              <a:ext uri="{FF2B5EF4-FFF2-40B4-BE49-F238E27FC236}">
                <a16:creationId xmlns:a16="http://schemas.microsoft.com/office/drawing/2014/main" id="{5D694789-9539-0B22-F666-0FD61CFC8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0380" y="1683740"/>
            <a:ext cx="4666270" cy="2945670"/>
          </a:xfrm>
          <a:prstGeom prst="rect">
            <a:avLst/>
          </a:prstGeom>
        </p:spPr>
      </p:pic>
    </p:spTree>
    <p:extLst>
      <p:ext uri="{BB962C8B-B14F-4D97-AF65-F5344CB8AC3E}">
        <p14:creationId xmlns:p14="http://schemas.microsoft.com/office/powerpoint/2010/main" val="2208574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F2265-F7DB-4057-6F6E-5ECF512656B2}"/>
              </a:ext>
            </a:extLst>
          </p:cNvPr>
          <p:cNvSpPr>
            <a:spLocks noGrp="1"/>
          </p:cNvSpPr>
          <p:nvPr>
            <p:ph type="title"/>
          </p:nvPr>
        </p:nvSpPr>
        <p:spPr/>
        <p:txBody>
          <a:bodyPr/>
          <a:lstStyle/>
          <a:p>
            <a:r>
              <a:rPr lang="en-IN" b="0" i="0" dirty="0">
                <a:effectLst/>
                <a:latin typeface="Söhne"/>
              </a:rPr>
              <a:t>Data analysis</a:t>
            </a:r>
            <a:endParaRPr lang="en-IN" dirty="0"/>
          </a:p>
        </p:txBody>
      </p:sp>
      <p:sp>
        <p:nvSpPr>
          <p:cNvPr id="3" name="Content Placeholder 2">
            <a:extLst>
              <a:ext uri="{FF2B5EF4-FFF2-40B4-BE49-F238E27FC236}">
                <a16:creationId xmlns:a16="http://schemas.microsoft.com/office/drawing/2014/main" id="{498042CF-6BCC-7372-C46A-A8FBB2D5AC2B}"/>
              </a:ext>
            </a:extLst>
          </p:cNvPr>
          <p:cNvSpPr>
            <a:spLocks noGrp="1"/>
          </p:cNvSpPr>
          <p:nvPr>
            <p:ph idx="1"/>
          </p:nvPr>
        </p:nvSpPr>
        <p:spPr/>
        <p:txBody>
          <a:bodyPr/>
          <a:lstStyle/>
          <a:p>
            <a:r>
              <a:rPr lang="en-US" b="0" i="0" dirty="0">
                <a:solidFill>
                  <a:schemeClr val="tx1"/>
                </a:solidFill>
                <a:effectLst/>
                <a:latin typeface="Söhne"/>
              </a:rPr>
              <a:t>Data analysis is the process of inspecting, and interpreting data to discover useful information, draw conclusions, and support decision-making. It involves a variety of techniques and methods to extract meaningful insights from raw data.</a:t>
            </a:r>
            <a:endParaRPr lang="en-IN" dirty="0">
              <a:solidFill>
                <a:schemeClr val="tx1"/>
              </a:solidFill>
            </a:endParaRPr>
          </a:p>
        </p:txBody>
      </p:sp>
      <p:pic>
        <p:nvPicPr>
          <p:cNvPr id="7" name="Picture 6">
            <a:extLst>
              <a:ext uri="{FF2B5EF4-FFF2-40B4-BE49-F238E27FC236}">
                <a16:creationId xmlns:a16="http://schemas.microsoft.com/office/drawing/2014/main" id="{449821DD-604E-397C-BA8A-EFAD3B50C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620" y="3018919"/>
            <a:ext cx="8140095" cy="3252632"/>
          </a:xfrm>
          <a:prstGeom prst="rect">
            <a:avLst/>
          </a:prstGeom>
        </p:spPr>
      </p:pic>
    </p:spTree>
    <p:extLst>
      <p:ext uri="{BB962C8B-B14F-4D97-AF65-F5344CB8AC3E}">
        <p14:creationId xmlns:p14="http://schemas.microsoft.com/office/powerpoint/2010/main" val="322370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5C4B-897F-4ED6-040C-EF6B04674250}"/>
              </a:ext>
            </a:extLst>
          </p:cNvPr>
          <p:cNvSpPr>
            <a:spLocks noGrp="1"/>
          </p:cNvSpPr>
          <p:nvPr>
            <p:ph type="ctrTitle"/>
          </p:nvPr>
        </p:nvSpPr>
        <p:spPr>
          <a:xfrm>
            <a:off x="1507067" y="195943"/>
            <a:ext cx="7766936" cy="1514325"/>
          </a:xfrm>
        </p:spPr>
        <p:txBody>
          <a:bodyPr/>
          <a:lstStyle/>
          <a:p>
            <a:pPr algn="l"/>
            <a:r>
              <a:rPr lang="en-IN" b="0" i="0" dirty="0">
                <a:effectLst/>
                <a:latin typeface="Söhne"/>
              </a:rPr>
              <a:t>Visualizations</a:t>
            </a:r>
            <a:endParaRPr lang="en-IN" dirty="0"/>
          </a:p>
        </p:txBody>
      </p:sp>
      <p:sp>
        <p:nvSpPr>
          <p:cNvPr id="3" name="Subtitle 2">
            <a:extLst>
              <a:ext uri="{FF2B5EF4-FFF2-40B4-BE49-F238E27FC236}">
                <a16:creationId xmlns:a16="http://schemas.microsoft.com/office/drawing/2014/main" id="{7FFFA3CA-CE27-93D4-F85E-639A96E645FE}"/>
              </a:ext>
            </a:extLst>
          </p:cNvPr>
          <p:cNvSpPr>
            <a:spLocks noGrp="1"/>
          </p:cNvSpPr>
          <p:nvPr>
            <p:ph type="subTitle" idx="1"/>
          </p:nvPr>
        </p:nvSpPr>
        <p:spPr>
          <a:xfrm>
            <a:off x="1502575" y="2627085"/>
            <a:ext cx="7766936" cy="2012646"/>
          </a:xfrm>
        </p:spPr>
        <p:txBody>
          <a:bodyPr>
            <a:normAutofit/>
          </a:bodyPr>
          <a:lstStyle/>
          <a:p>
            <a:pPr algn="l"/>
            <a:r>
              <a:rPr lang="en-US" b="0" i="0" dirty="0">
                <a:solidFill>
                  <a:schemeClr val="tx1"/>
                </a:solidFill>
                <a:effectLst/>
                <a:latin typeface="Söhne"/>
              </a:rPr>
              <a:t>Data visualization is the graphical representation of data to help people understand, interpret, and draw insights from the information. Visualizations use visual elements such as charts, graphs, maps, and diagrams to present data in a more accessible and meaningful way</a:t>
            </a:r>
            <a:endParaRPr lang="en-IN" dirty="0">
              <a:solidFill>
                <a:schemeClr val="tx1"/>
              </a:solidFill>
            </a:endParaRPr>
          </a:p>
        </p:txBody>
      </p:sp>
    </p:spTree>
    <p:extLst>
      <p:ext uri="{BB962C8B-B14F-4D97-AF65-F5344CB8AC3E}">
        <p14:creationId xmlns:p14="http://schemas.microsoft.com/office/powerpoint/2010/main" val="3681216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5950A6B1-0CA2-08BA-02C3-3E5D62C18D88}"/>
              </a:ext>
            </a:extLst>
          </p:cNvPr>
          <p:cNvGraphicFramePr>
            <a:graphicFrameLocks noChangeAspect="1"/>
          </p:cNvGraphicFramePr>
          <p:nvPr>
            <p:extLst>
              <p:ext uri="{D42A27DB-BD31-4B8C-83A1-F6EECF244321}">
                <p14:modId xmlns:p14="http://schemas.microsoft.com/office/powerpoint/2010/main" val="1527367867"/>
              </p:ext>
            </p:extLst>
          </p:nvPr>
        </p:nvGraphicFramePr>
        <p:xfrm>
          <a:off x="1518492" y="2295331"/>
          <a:ext cx="6428934" cy="2463087"/>
        </p:xfrm>
        <a:graphic>
          <a:graphicData uri="http://schemas.openxmlformats.org/presentationml/2006/ole">
            <mc:AlternateContent xmlns:mc="http://schemas.openxmlformats.org/markup-compatibility/2006">
              <mc:Choice xmlns:v="urn:schemas-microsoft-com:vml" Requires="v">
                <p:oleObj name="Packager Shell Object" showAsIcon="1" r:id="rId2" imgW="1148040" imgH="439560" progId="Package">
                  <p:embed/>
                </p:oleObj>
              </mc:Choice>
              <mc:Fallback>
                <p:oleObj name="Packager Shell Object" showAsIcon="1" r:id="rId2" imgW="1148040" imgH="439560" progId="Package">
                  <p:embed/>
                  <p:pic>
                    <p:nvPicPr>
                      <p:cNvPr id="0" name=""/>
                      <p:cNvPicPr/>
                      <p:nvPr/>
                    </p:nvPicPr>
                    <p:blipFill>
                      <a:blip r:embed="rId3"/>
                      <a:stretch>
                        <a:fillRect/>
                      </a:stretch>
                    </p:blipFill>
                    <p:spPr>
                      <a:xfrm>
                        <a:off x="1518492" y="2295331"/>
                        <a:ext cx="6428934" cy="2463087"/>
                      </a:xfrm>
                      <a:prstGeom prst="rect">
                        <a:avLst/>
                      </a:prstGeom>
                    </p:spPr>
                  </p:pic>
                </p:oleObj>
              </mc:Fallback>
            </mc:AlternateContent>
          </a:graphicData>
        </a:graphic>
      </p:graphicFrame>
    </p:spTree>
    <p:extLst>
      <p:ext uri="{BB962C8B-B14F-4D97-AF65-F5344CB8AC3E}">
        <p14:creationId xmlns:p14="http://schemas.microsoft.com/office/powerpoint/2010/main" val="3367469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5902E-8774-86F8-532B-EC28D7C99A53}"/>
              </a:ext>
            </a:extLst>
          </p:cNvPr>
          <p:cNvSpPr>
            <a:spLocks noGrp="1"/>
          </p:cNvSpPr>
          <p:nvPr>
            <p:ph type="title"/>
          </p:nvPr>
        </p:nvSpPr>
        <p:spPr/>
        <p:txBody>
          <a:bodyPr>
            <a:normAutofit/>
          </a:bodyPr>
          <a:lstStyle/>
          <a:p>
            <a:r>
              <a:rPr lang="en-IN" sz="6000" b="1" i="0" dirty="0">
                <a:effectLst/>
                <a:cs typeface="Simplex_IV50" panose="00000400000000000000" pitchFamily="2" charset="0"/>
              </a:rPr>
              <a:t>Conclusion</a:t>
            </a:r>
            <a:endParaRPr lang="en-IN" sz="6000" dirty="0">
              <a:cs typeface="Simplex_IV50" panose="00000400000000000000" pitchFamily="2" charset="0"/>
            </a:endParaRPr>
          </a:p>
        </p:txBody>
      </p:sp>
      <p:sp>
        <p:nvSpPr>
          <p:cNvPr id="3" name="Content Placeholder 2">
            <a:extLst>
              <a:ext uri="{FF2B5EF4-FFF2-40B4-BE49-F238E27FC236}">
                <a16:creationId xmlns:a16="http://schemas.microsoft.com/office/drawing/2014/main" id="{271709D4-C741-08D0-E6CB-A1446ED05510}"/>
              </a:ext>
            </a:extLst>
          </p:cNvPr>
          <p:cNvSpPr>
            <a:spLocks noGrp="1"/>
          </p:cNvSpPr>
          <p:nvPr>
            <p:ph idx="1"/>
          </p:nvPr>
        </p:nvSpPr>
        <p:spPr/>
        <p:txBody>
          <a:bodyPr/>
          <a:lstStyle/>
          <a:p>
            <a:r>
              <a:rPr lang="en-US" b="0" i="0" dirty="0">
                <a:solidFill>
                  <a:schemeClr val="tx1"/>
                </a:solidFill>
                <a:effectLst/>
                <a:latin typeface="Söhne"/>
              </a:rPr>
              <a:t>In conclusion, our weather analysis provides valuable insights into the dynamic climate. The information presented here can be instrumental in making informed decisions related to [mention specific decision areas, e.g., resource management, disaster preparedness, or urban planning]. We hope that this analysis contributes to a better understanding of the local weather patterns and their implications for our community."</a:t>
            </a:r>
            <a:endParaRPr lang="en-IN" dirty="0">
              <a:solidFill>
                <a:schemeClr val="tx1"/>
              </a:solidFill>
            </a:endParaRPr>
          </a:p>
        </p:txBody>
      </p:sp>
    </p:spTree>
    <p:extLst>
      <p:ext uri="{BB962C8B-B14F-4D97-AF65-F5344CB8AC3E}">
        <p14:creationId xmlns:p14="http://schemas.microsoft.com/office/powerpoint/2010/main" val="2627823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289</TotalTime>
  <Words>420</Words>
  <Application>Microsoft Office PowerPoint</Application>
  <PresentationFormat>Widescreen</PresentationFormat>
  <Paragraphs>18</Paragraphs>
  <Slides>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5" baseType="lpstr">
      <vt:lpstr>Arial</vt:lpstr>
      <vt:lpstr>Söhne</vt:lpstr>
      <vt:lpstr>Trebuchet MS</vt:lpstr>
      <vt:lpstr>Wingdings 3</vt:lpstr>
      <vt:lpstr>Facet</vt:lpstr>
      <vt:lpstr>Package</vt:lpstr>
      <vt:lpstr>Weather Analysis</vt:lpstr>
      <vt:lpstr>Introduction </vt:lpstr>
      <vt:lpstr>Data Sources</vt:lpstr>
      <vt:lpstr>Data cleaning</vt:lpstr>
      <vt:lpstr>PowerPoint Presentation</vt:lpstr>
      <vt:lpstr>Data analysis</vt:lpstr>
      <vt:lpstr>Visualizations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Analysis</dc:title>
  <dc:creator>Aman Babu</dc:creator>
  <cp:lastModifiedBy>Aman Babu</cp:lastModifiedBy>
  <cp:revision>5</cp:revision>
  <dcterms:created xsi:type="dcterms:W3CDTF">2023-09-03T17:36:07Z</dcterms:created>
  <dcterms:modified xsi:type="dcterms:W3CDTF">2023-10-03T20:04:35Z</dcterms:modified>
</cp:coreProperties>
</file>