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sldIdLst>
    <p:sldId id="256" r:id="rId2"/>
    <p:sldId id="257" r:id="rId3"/>
    <p:sldId id="258" r:id="rId4"/>
    <p:sldId id="267" r:id="rId5"/>
    <p:sldId id="268" r:id="rId6"/>
    <p:sldId id="261" r:id="rId7"/>
    <p:sldId id="262" r:id="rId8"/>
    <p:sldId id="263" r:id="rId9"/>
    <p:sldId id="266" r:id="rId10"/>
    <p:sldId id="264" r:id="rId11"/>
    <p:sldId id="269" r:id="rId12"/>
    <p:sldId id="270" r:id="rId13"/>
    <p:sldId id="271" r:id="rId14"/>
    <p:sldId id="272" r:id="rId15"/>
    <p:sldId id="273" r:id="rId16"/>
    <p:sldId id="260"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2123377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13659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48126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3900056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6273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2710424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941758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2964381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223386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3403845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2DBA57-B15D-4FFD-83FA-9C61D7598D4C}"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161736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2DBA57-B15D-4FFD-83FA-9C61D7598D4C}"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379557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2DBA57-B15D-4FFD-83FA-9C61D7598D4C}"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1725907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BA57-B15D-4FFD-83FA-9C61D7598D4C}"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209689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2DBA57-B15D-4FFD-83FA-9C61D7598D4C}"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364880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2DBA57-B15D-4FFD-83FA-9C61D7598D4C}"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31030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2DBA57-B15D-4FFD-83FA-9C61D7598D4C}" type="datetimeFigureOut">
              <a:rPr lang="en-IN" smtClean="0"/>
              <a:t>04-10-2023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3A6B40-4490-434D-A506-BE9E5918F11D}" type="slidenum">
              <a:rPr lang="en-IN" smtClean="0"/>
              <a:t>‹#›</a:t>
            </a:fld>
            <a:endParaRPr lang="en-IN"/>
          </a:p>
        </p:txBody>
      </p:sp>
    </p:spTree>
    <p:extLst>
      <p:ext uri="{BB962C8B-B14F-4D97-AF65-F5344CB8AC3E}">
        <p14:creationId xmlns:p14="http://schemas.microsoft.com/office/powerpoint/2010/main" val="4194626367"/>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CF33-6165-1CBD-2873-D707E58433AD}"/>
              </a:ext>
            </a:extLst>
          </p:cNvPr>
          <p:cNvSpPr>
            <a:spLocks noGrp="1"/>
          </p:cNvSpPr>
          <p:nvPr>
            <p:ph type="ctrTitle"/>
          </p:nvPr>
        </p:nvSpPr>
        <p:spPr>
          <a:xfrm>
            <a:off x="1507067" y="1208442"/>
            <a:ext cx="7766936" cy="1619341"/>
          </a:xfrm>
        </p:spPr>
        <p:txBody>
          <a:bodyPr/>
          <a:lstStyle/>
          <a:p>
            <a:r>
              <a:rPr lang="en-IN" dirty="0"/>
              <a:t>Weather Analysis</a:t>
            </a:r>
          </a:p>
        </p:txBody>
      </p:sp>
      <p:sp>
        <p:nvSpPr>
          <p:cNvPr id="3" name="Subtitle 2">
            <a:extLst>
              <a:ext uri="{FF2B5EF4-FFF2-40B4-BE49-F238E27FC236}">
                <a16:creationId xmlns:a16="http://schemas.microsoft.com/office/drawing/2014/main" id="{748376B4-F201-5BF5-F6B6-000FEF6556FE}"/>
              </a:ext>
            </a:extLst>
          </p:cNvPr>
          <p:cNvSpPr>
            <a:spLocks noGrp="1"/>
          </p:cNvSpPr>
          <p:nvPr>
            <p:ph type="subTitle" idx="1"/>
          </p:nvPr>
        </p:nvSpPr>
        <p:spPr>
          <a:xfrm>
            <a:off x="1591042" y="4030218"/>
            <a:ext cx="7766936" cy="1096899"/>
          </a:xfrm>
        </p:spPr>
        <p:txBody>
          <a:bodyPr>
            <a:normAutofit lnSpcReduction="10000"/>
          </a:bodyPr>
          <a:lstStyle/>
          <a:p>
            <a:r>
              <a:rPr lang="en-US" dirty="0">
                <a:solidFill>
                  <a:schemeClr val="tx1">
                    <a:lumMod val="95000"/>
                    <a:lumOff val="5000"/>
                  </a:schemeClr>
                </a:solidFill>
                <a:latin typeface="Söhne"/>
              </a:rPr>
              <a:t>W</a:t>
            </a:r>
            <a:r>
              <a:rPr lang="en-US" b="0" i="0" dirty="0">
                <a:solidFill>
                  <a:schemeClr val="tx1">
                    <a:lumMod val="95000"/>
                    <a:lumOff val="5000"/>
                  </a:schemeClr>
                </a:solidFill>
                <a:effectLst/>
                <a:latin typeface="Söhne"/>
              </a:rPr>
              <a:t>eather analysis is a multidimensional field that blends data science, modeling, and scientific research to provide valuable insights into the dynamic behavior of the Earth's atmosphere. Its applications span multiple industries and contribute to informed decision-making, safety, and the well-being of society.</a:t>
            </a:r>
            <a:endParaRPr lang="en-IN" dirty="0">
              <a:solidFill>
                <a:schemeClr val="tx1">
                  <a:lumMod val="95000"/>
                  <a:lumOff val="5000"/>
                </a:schemeClr>
              </a:solidFill>
            </a:endParaRPr>
          </a:p>
        </p:txBody>
      </p:sp>
    </p:spTree>
    <p:extLst>
      <p:ext uri="{BB962C8B-B14F-4D97-AF65-F5344CB8AC3E}">
        <p14:creationId xmlns:p14="http://schemas.microsoft.com/office/powerpoint/2010/main" val="3652630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5C4B-897F-4ED6-040C-EF6B04674250}"/>
              </a:ext>
            </a:extLst>
          </p:cNvPr>
          <p:cNvSpPr>
            <a:spLocks noGrp="1"/>
          </p:cNvSpPr>
          <p:nvPr>
            <p:ph type="ctrTitle"/>
          </p:nvPr>
        </p:nvSpPr>
        <p:spPr>
          <a:xfrm>
            <a:off x="1507067" y="195943"/>
            <a:ext cx="7766936" cy="1514325"/>
          </a:xfrm>
        </p:spPr>
        <p:txBody>
          <a:bodyPr/>
          <a:lstStyle/>
          <a:p>
            <a:pPr algn="l"/>
            <a:r>
              <a:rPr lang="en-IN" b="0" i="0" dirty="0">
                <a:effectLst/>
                <a:latin typeface="Söhne"/>
              </a:rPr>
              <a:t>Data Visualization</a:t>
            </a:r>
            <a:endParaRPr lang="en-IN" dirty="0"/>
          </a:p>
        </p:txBody>
      </p:sp>
      <p:sp>
        <p:nvSpPr>
          <p:cNvPr id="3" name="Subtitle 2">
            <a:extLst>
              <a:ext uri="{FF2B5EF4-FFF2-40B4-BE49-F238E27FC236}">
                <a16:creationId xmlns:a16="http://schemas.microsoft.com/office/drawing/2014/main" id="{7FFFA3CA-CE27-93D4-F85E-639A96E645FE}"/>
              </a:ext>
            </a:extLst>
          </p:cNvPr>
          <p:cNvSpPr>
            <a:spLocks noGrp="1"/>
          </p:cNvSpPr>
          <p:nvPr>
            <p:ph type="subTitle" idx="1"/>
          </p:nvPr>
        </p:nvSpPr>
        <p:spPr>
          <a:xfrm>
            <a:off x="1502575" y="2351314"/>
            <a:ext cx="7766936" cy="2416629"/>
          </a:xfrm>
        </p:spPr>
        <p:txBody>
          <a:bodyPr>
            <a:normAutofit/>
          </a:bodyPr>
          <a:lstStyle/>
          <a:p>
            <a:pPr algn="l"/>
            <a:r>
              <a:rPr lang="en-US" b="0" i="0" dirty="0">
                <a:solidFill>
                  <a:schemeClr val="tx1"/>
                </a:solidFill>
                <a:effectLst/>
                <a:latin typeface="Söhne"/>
              </a:rPr>
              <a:t>Data visualization is the graphical representation of data to help people understand, interpret, and draw insights from the information. Visualizations use visual elements such as charts, graphs, maps, and diagrams to present data in a more accessible and meaningful way.</a:t>
            </a:r>
          </a:p>
          <a:p>
            <a:pPr algn="l"/>
            <a:r>
              <a:rPr lang="en-US" dirty="0">
                <a:solidFill>
                  <a:schemeClr val="tx1"/>
                </a:solidFill>
                <a:latin typeface="Söhne"/>
              </a:rPr>
              <a:t>The goal of data visualization is to make complex information more understandable and accessible.</a:t>
            </a:r>
          </a:p>
          <a:p>
            <a:pPr algn="l"/>
            <a:endParaRPr lang="en-US" dirty="0">
              <a:solidFill>
                <a:schemeClr val="tx1"/>
              </a:solidFill>
              <a:latin typeface="Söhne"/>
            </a:endParaRPr>
          </a:p>
        </p:txBody>
      </p:sp>
    </p:spTree>
    <p:extLst>
      <p:ext uri="{BB962C8B-B14F-4D97-AF65-F5344CB8AC3E}">
        <p14:creationId xmlns:p14="http://schemas.microsoft.com/office/powerpoint/2010/main" val="368121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8522344-3192-47A0-6BE5-52CAF320C507}"/>
              </a:ext>
            </a:extLst>
          </p:cNvPr>
          <p:cNvSpPr>
            <a:spLocks noGrp="1"/>
          </p:cNvSpPr>
          <p:nvPr>
            <p:ph type="title"/>
          </p:nvPr>
        </p:nvSpPr>
        <p:spPr>
          <a:xfrm>
            <a:off x="890423" y="835017"/>
            <a:ext cx="3742675" cy="3215820"/>
          </a:xfrm>
        </p:spPr>
        <p:txBody>
          <a:bodyPr vert="horz" lIns="91440" tIns="45720" rIns="91440" bIns="45720" rtlCol="0" anchor="b">
            <a:normAutofit/>
          </a:bodyPr>
          <a:lstStyle/>
          <a:p>
            <a:r>
              <a:rPr lang="en-US" sz="5000"/>
              <a:t>Histograms-</a:t>
            </a:r>
          </a:p>
        </p:txBody>
      </p:sp>
      <p:pic>
        <p:nvPicPr>
          <p:cNvPr id="7" name="Picture 6" descr="A graph of a graph&#10;&#10;Description automatically generated">
            <a:extLst>
              <a:ext uri="{FF2B5EF4-FFF2-40B4-BE49-F238E27FC236}">
                <a16:creationId xmlns:a16="http://schemas.microsoft.com/office/drawing/2014/main" id="{AC69781D-A5C8-A35D-EE08-5DB596C17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602" y="3809999"/>
            <a:ext cx="2778233" cy="2212984"/>
          </a:xfrm>
          <a:prstGeom prst="rect">
            <a:avLst/>
          </a:prstGeom>
        </p:spPr>
      </p:pic>
      <p:pic>
        <p:nvPicPr>
          <p:cNvPr id="9" name="Picture 8" descr="A graph of a graph&#10;&#10;Description automatically generated">
            <a:extLst>
              <a:ext uri="{FF2B5EF4-FFF2-40B4-BE49-F238E27FC236}">
                <a16:creationId xmlns:a16="http://schemas.microsoft.com/office/drawing/2014/main" id="{7EF1105C-495F-F6C3-D687-7F1C0FEDB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616" y="366777"/>
            <a:ext cx="3682199" cy="3114731"/>
          </a:xfrm>
          <a:prstGeom prst="rect">
            <a:avLst/>
          </a:prstGeom>
        </p:spPr>
      </p:pic>
      <p:pic>
        <p:nvPicPr>
          <p:cNvPr id="5" name="Content Placeholder 4" descr="A graph of a graph&#10;&#10;Description automatically generated">
            <a:extLst>
              <a:ext uri="{FF2B5EF4-FFF2-40B4-BE49-F238E27FC236}">
                <a16:creationId xmlns:a16="http://schemas.microsoft.com/office/drawing/2014/main" id="{3AAE4A19-3756-F55C-31A6-65D51C4637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46" y="4274246"/>
            <a:ext cx="2101348" cy="1544490"/>
          </a:xfrm>
          <a:prstGeom prst="rect">
            <a:avLst/>
          </a:prstGeom>
        </p:spPr>
      </p:pic>
    </p:spTree>
    <p:extLst>
      <p:ext uri="{BB962C8B-B14F-4D97-AF65-F5344CB8AC3E}">
        <p14:creationId xmlns:p14="http://schemas.microsoft.com/office/powerpoint/2010/main" val="123495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4050-9705-4E93-3DC1-AE7415F92B0F}"/>
              </a:ext>
            </a:extLst>
          </p:cNvPr>
          <p:cNvSpPr>
            <a:spLocks noGrp="1"/>
          </p:cNvSpPr>
          <p:nvPr>
            <p:ph type="title"/>
          </p:nvPr>
        </p:nvSpPr>
        <p:spPr>
          <a:xfrm>
            <a:off x="677334" y="609600"/>
            <a:ext cx="8596668" cy="876300"/>
          </a:xfrm>
        </p:spPr>
        <p:txBody>
          <a:bodyPr/>
          <a:lstStyle/>
          <a:p>
            <a:r>
              <a:rPr lang="en-US" dirty="0"/>
              <a:t>Bar graphs-</a:t>
            </a:r>
            <a:endParaRPr lang="en-IN" dirty="0"/>
          </a:p>
        </p:txBody>
      </p:sp>
      <p:pic>
        <p:nvPicPr>
          <p:cNvPr id="5" name="Content Placeholder 4" descr="A screenshot of a graph&#10;&#10;Description automatically generated">
            <a:extLst>
              <a:ext uri="{FF2B5EF4-FFF2-40B4-BE49-F238E27FC236}">
                <a16:creationId xmlns:a16="http://schemas.microsoft.com/office/drawing/2014/main" id="{F6705064-713D-A68A-5BE2-4DBAA9EE5E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582" y="1403354"/>
            <a:ext cx="4592193" cy="4135512"/>
          </a:xfrm>
        </p:spPr>
      </p:pic>
      <p:pic>
        <p:nvPicPr>
          <p:cNvPr id="7" name="Picture 6" descr="A graph with blue and white lines&#10;&#10;Description automatically generated">
            <a:extLst>
              <a:ext uri="{FF2B5EF4-FFF2-40B4-BE49-F238E27FC236}">
                <a16:creationId xmlns:a16="http://schemas.microsoft.com/office/drawing/2014/main" id="{CEBD7208-76B0-0E37-3690-22A9F3E6F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4240" y="1211259"/>
            <a:ext cx="4325277" cy="3436941"/>
          </a:xfrm>
          <a:prstGeom prst="rect">
            <a:avLst/>
          </a:prstGeom>
        </p:spPr>
      </p:pic>
    </p:spTree>
    <p:extLst>
      <p:ext uri="{BB962C8B-B14F-4D97-AF65-F5344CB8AC3E}">
        <p14:creationId xmlns:p14="http://schemas.microsoft.com/office/powerpoint/2010/main" val="245493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1409117-1D0B-A7E0-8ECF-C390ACC76C65}"/>
              </a:ext>
            </a:extLst>
          </p:cNvPr>
          <p:cNvSpPr>
            <a:spLocks noGrp="1"/>
          </p:cNvSpPr>
          <p:nvPr>
            <p:ph type="title"/>
          </p:nvPr>
        </p:nvSpPr>
        <p:spPr>
          <a:xfrm>
            <a:off x="890423" y="835015"/>
            <a:ext cx="4410720" cy="3215821"/>
          </a:xfrm>
        </p:spPr>
        <p:txBody>
          <a:bodyPr vert="horz" lIns="91440" tIns="45720" rIns="91440" bIns="45720" rtlCol="0" anchor="b">
            <a:normAutofit/>
          </a:bodyPr>
          <a:lstStyle/>
          <a:p>
            <a:r>
              <a:rPr lang="en-US" sz="5400"/>
              <a:t>Box plot-</a:t>
            </a:r>
          </a:p>
        </p:txBody>
      </p:sp>
      <p:pic>
        <p:nvPicPr>
          <p:cNvPr id="5" name="Content Placeholder 4" descr="A screen shot of a graph&#10;&#10;Description automatically generated">
            <a:extLst>
              <a:ext uri="{FF2B5EF4-FFF2-40B4-BE49-F238E27FC236}">
                <a16:creationId xmlns:a16="http://schemas.microsoft.com/office/drawing/2014/main" id="{921548D6-FF98-FB22-BDFF-DDA5D9761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051" y="606412"/>
            <a:ext cx="4092334" cy="3215821"/>
          </a:xfrm>
          <a:prstGeom prst="rect">
            <a:avLst/>
          </a:prstGeom>
        </p:spPr>
      </p:pic>
      <p:pic>
        <p:nvPicPr>
          <p:cNvPr id="7" name="Picture 6" descr="A diagram of a box plot&#10;&#10;Description automatically generated">
            <a:extLst>
              <a:ext uri="{FF2B5EF4-FFF2-40B4-BE49-F238E27FC236}">
                <a16:creationId xmlns:a16="http://schemas.microsoft.com/office/drawing/2014/main" id="{20AED7C5-692F-4365-49CB-69D47FE17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002" y="4228669"/>
            <a:ext cx="2736121" cy="1990528"/>
          </a:xfrm>
          <a:prstGeom prst="rect">
            <a:avLst/>
          </a:prstGeom>
        </p:spPr>
      </p:pic>
    </p:spTree>
    <p:extLst>
      <p:ext uri="{BB962C8B-B14F-4D97-AF65-F5344CB8AC3E}">
        <p14:creationId xmlns:p14="http://schemas.microsoft.com/office/powerpoint/2010/main" val="243888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BB7D-3D53-E7DD-B2B0-0FE6E4F7F90C}"/>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90702845-F9F0-66E6-605F-0B164E98DFED}"/>
              </a:ext>
            </a:extLst>
          </p:cNvPr>
          <p:cNvSpPr>
            <a:spLocks noGrp="1"/>
          </p:cNvSpPr>
          <p:nvPr>
            <p:ph idx="1"/>
          </p:nvPr>
        </p:nvSpPr>
        <p:spPr>
          <a:xfrm>
            <a:off x="677334" y="1772815"/>
            <a:ext cx="8596668" cy="3405675"/>
          </a:xfrm>
        </p:spPr>
        <p:txBody>
          <a:bodyPr/>
          <a:lstStyle/>
          <a:p>
            <a:r>
              <a:rPr lang="en-US" dirty="0"/>
              <a:t>EDA, or Exploratory Data Analysis, is a critical step in the data analysis process. It involves exploring and summarizing key characteristics of a dataset to gain a better understanding of its structure, patterns, and relationships. EDA plays a crucial role in the initial stages of data analysis.</a:t>
            </a:r>
          </a:p>
          <a:p>
            <a:r>
              <a:rPr lang="en-US" dirty="0"/>
              <a:t>EDA helps uncover relationships and patterns between different variables. This can include correlations between numerical features, trends in time series data, or associations between categorical variables.</a:t>
            </a:r>
          </a:p>
          <a:p>
            <a:r>
              <a:rPr lang="en-US" dirty="0"/>
              <a:t> It helps ensure that subsequent analyses are based on a solid understanding of the data, leading to more accurate and reliable results.</a:t>
            </a:r>
            <a:endParaRPr lang="en-IN" dirty="0"/>
          </a:p>
        </p:txBody>
      </p:sp>
    </p:spTree>
    <p:extLst>
      <p:ext uri="{BB962C8B-B14F-4D97-AF65-F5344CB8AC3E}">
        <p14:creationId xmlns:p14="http://schemas.microsoft.com/office/powerpoint/2010/main" val="4130405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A3FA2-CC3E-8925-59D8-C09F560A34FD}"/>
              </a:ext>
            </a:extLst>
          </p:cNvPr>
          <p:cNvSpPr>
            <a:spLocks noGrp="1"/>
          </p:cNvSpPr>
          <p:nvPr>
            <p:ph type="title"/>
          </p:nvPr>
        </p:nvSpPr>
        <p:spPr>
          <a:xfrm>
            <a:off x="677334" y="609600"/>
            <a:ext cx="8596668" cy="957943"/>
          </a:xfrm>
        </p:spPr>
        <p:txBody>
          <a:bodyPr/>
          <a:lstStyle/>
          <a:p>
            <a:r>
              <a:rPr lang="en-US" dirty="0"/>
              <a:t>Correlation heatmap</a:t>
            </a:r>
            <a:endParaRPr lang="en-IN" dirty="0"/>
          </a:p>
        </p:txBody>
      </p:sp>
      <p:pic>
        <p:nvPicPr>
          <p:cNvPr id="5" name="Content Placeholder 4" descr="A screenshot of a computer screen&#10;&#10;Description automatically generated">
            <a:extLst>
              <a:ext uri="{FF2B5EF4-FFF2-40B4-BE49-F238E27FC236}">
                <a16:creationId xmlns:a16="http://schemas.microsoft.com/office/drawing/2014/main" id="{728BE745-99DB-D0DE-ACC1-EFD80203E9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375" y="1427111"/>
            <a:ext cx="6227665" cy="5078463"/>
          </a:xfrm>
        </p:spPr>
      </p:pic>
    </p:spTree>
    <p:extLst>
      <p:ext uri="{BB962C8B-B14F-4D97-AF65-F5344CB8AC3E}">
        <p14:creationId xmlns:p14="http://schemas.microsoft.com/office/powerpoint/2010/main" val="2398173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902E-8774-86F8-532B-EC28D7C99A53}"/>
              </a:ext>
            </a:extLst>
          </p:cNvPr>
          <p:cNvSpPr>
            <a:spLocks noGrp="1"/>
          </p:cNvSpPr>
          <p:nvPr>
            <p:ph type="title"/>
          </p:nvPr>
        </p:nvSpPr>
        <p:spPr>
          <a:xfrm>
            <a:off x="676746" y="609600"/>
            <a:ext cx="3729076" cy="1320800"/>
          </a:xfrm>
        </p:spPr>
        <p:txBody>
          <a:bodyPr anchor="ctr">
            <a:normAutofit/>
          </a:bodyPr>
          <a:lstStyle/>
          <a:p>
            <a:r>
              <a:rPr lang="en-IN" b="1" i="0" dirty="0">
                <a:effectLst/>
                <a:cs typeface="Simplex_IV50" panose="00000400000000000000" pitchFamily="2" charset="0"/>
              </a:rPr>
              <a:t>Final Results-</a:t>
            </a:r>
            <a:endParaRPr lang="en-IN" dirty="0">
              <a:cs typeface="Simplex_IV50" panose="00000400000000000000" pitchFamily="2" charset="0"/>
            </a:endParaRPr>
          </a:p>
        </p:txBody>
      </p:sp>
      <p:sp>
        <p:nvSpPr>
          <p:cNvPr id="3" name="Content Placeholder 2">
            <a:extLst>
              <a:ext uri="{FF2B5EF4-FFF2-40B4-BE49-F238E27FC236}">
                <a16:creationId xmlns:a16="http://schemas.microsoft.com/office/drawing/2014/main" id="{271709D4-C741-08D0-E6CB-A1446ED05510}"/>
              </a:ext>
            </a:extLst>
          </p:cNvPr>
          <p:cNvSpPr>
            <a:spLocks noGrp="1"/>
          </p:cNvSpPr>
          <p:nvPr>
            <p:ph idx="1"/>
          </p:nvPr>
        </p:nvSpPr>
        <p:spPr>
          <a:xfrm>
            <a:off x="685167" y="2160589"/>
            <a:ext cx="3720916" cy="3560733"/>
          </a:xfrm>
        </p:spPr>
        <p:txBody>
          <a:bodyPr>
            <a:normAutofit/>
          </a:bodyPr>
          <a:lstStyle/>
          <a:p>
            <a:r>
              <a:rPr lang="en-US" b="0" i="0" dirty="0">
                <a:effectLst/>
                <a:latin typeface="Söhne"/>
              </a:rPr>
              <a:t>At last, using pandas-profiling library we can get overall analysis of data in a html file. </a:t>
            </a:r>
            <a:r>
              <a:rPr lang="en-US" dirty="0">
                <a:latin typeface="Söhne"/>
              </a:rPr>
              <a:t>And we will get final data analysis and visualization results. </a:t>
            </a:r>
            <a:endParaRPr lang="en-US" b="0" i="0" dirty="0">
              <a:effectLst/>
              <a:latin typeface="Söhne"/>
            </a:endParaRPr>
          </a:p>
          <a:p>
            <a:r>
              <a:rPr lang="en-US" b="0" i="0" dirty="0">
                <a:effectLst/>
                <a:latin typeface="Söhne"/>
              </a:rPr>
              <a:t>file:///C:/Users/Adarsh%20Mishra/Desktop/DHV%20Project/dhv%20project%20data.html#overview</a:t>
            </a:r>
          </a:p>
          <a:p>
            <a:pPr marL="0" indent="0">
              <a:buNone/>
            </a:pPr>
            <a:endParaRPr lang="en-US" dirty="0">
              <a:latin typeface="Söhne"/>
            </a:endParaRPr>
          </a:p>
          <a:p>
            <a:endParaRPr lang="en-US" b="0" i="0" dirty="0">
              <a:effectLst/>
              <a:latin typeface="Söhne"/>
            </a:endParaRPr>
          </a:p>
          <a:p>
            <a:endParaRPr lang="en-US" dirty="0">
              <a:latin typeface="Söhne"/>
            </a:endParaRPr>
          </a:p>
        </p:txBody>
      </p:sp>
      <p:pic>
        <p:nvPicPr>
          <p:cNvPr id="5" name="Picture 4" descr="A screenshot of a computer program&#10;&#10;Description automatically generated">
            <a:extLst>
              <a:ext uri="{FF2B5EF4-FFF2-40B4-BE49-F238E27FC236}">
                <a16:creationId xmlns:a16="http://schemas.microsoft.com/office/drawing/2014/main" id="{F7E59565-CF97-1CC5-8F1C-C766ADF6B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822" y="1580611"/>
            <a:ext cx="5166803" cy="2562763"/>
          </a:xfrm>
          <a:prstGeom prst="rect">
            <a:avLst/>
          </a:prstGeom>
        </p:spPr>
      </p:pic>
      <p:graphicFrame>
        <p:nvGraphicFramePr>
          <p:cNvPr id="6" name="Object 5">
            <a:extLst>
              <a:ext uri="{FF2B5EF4-FFF2-40B4-BE49-F238E27FC236}">
                <a16:creationId xmlns:a16="http://schemas.microsoft.com/office/drawing/2014/main" id="{C25097B6-E2E8-5748-688B-FA123FB22325}"/>
              </a:ext>
            </a:extLst>
          </p:cNvPr>
          <p:cNvGraphicFramePr>
            <a:graphicFrameLocks noChangeAspect="1"/>
          </p:cNvGraphicFramePr>
          <p:nvPr>
            <p:extLst>
              <p:ext uri="{D42A27DB-BD31-4B8C-83A1-F6EECF244321}">
                <p14:modId xmlns:p14="http://schemas.microsoft.com/office/powerpoint/2010/main" val="3916478726"/>
              </p:ext>
            </p:extLst>
          </p:nvPr>
        </p:nvGraphicFramePr>
        <p:xfrm>
          <a:off x="1154135" y="4764854"/>
          <a:ext cx="2389166" cy="912046"/>
        </p:xfrm>
        <a:graphic>
          <a:graphicData uri="http://schemas.openxmlformats.org/presentationml/2006/ole">
            <mc:AlternateContent xmlns:mc="http://schemas.openxmlformats.org/markup-compatibility/2006">
              <mc:Choice xmlns:v="urn:schemas-microsoft-com:vml" Requires="v">
                <p:oleObj name="Packager Shell Object" showAsIcon="1" r:id="rId3" imgW="1148040" imgH="437400" progId="Package">
                  <p:embed/>
                </p:oleObj>
              </mc:Choice>
              <mc:Fallback>
                <p:oleObj name="Packager Shell Object" showAsIcon="1" r:id="rId3" imgW="1148040" imgH="437400" progId="Package">
                  <p:embed/>
                  <p:pic>
                    <p:nvPicPr>
                      <p:cNvPr id="0" name=""/>
                      <p:cNvPicPr/>
                      <p:nvPr/>
                    </p:nvPicPr>
                    <p:blipFill>
                      <a:blip r:embed="rId4"/>
                      <a:stretch>
                        <a:fillRect/>
                      </a:stretch>
                    </p:blipFill>
                    <p:spPr>
                      <a:xfrm>
                        <a:off x="1154135" y="4764854"/>
                        <a:ext cx="2389166" cy="912046"/>
                      </a:xfrm>
                      <a:prstGeom prst="rect">
                        <a:avLst/>
                      </a:prstGeom>
                    </p:spPr>
                  </p:pic>
                </p:oleObj>
              </mc:Fallback>
            </mc:AlternateContent>
          </a:graphicData>
        </a:graphic>
      </p:graphicFrame>
    </p:spTree>
    <p:extLst>
      <p:ext uri="{BB962C8B-B14F-4D97-AF65-F5344CB8AC3E}">
        <p14:creationId xmlns:p14="http://schemas.microsoft.com/office/powerpoint/2010/main" val="26278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7CD7-2812-455D-3D7D-C21CBF74069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3F21953-86B3-1906-4B83-D9CAF49CCEC9}"/>
              </a:ext>
            </a:extLst>
          </p:cNvPr>
          <p:cNvSpPr>
            <a:spLocks noGrp="1"/>
          </p:cNvSpPr>
          <p:nvPr>
            <p:ph idx="1"/>
          </p:nvPr>
        </p:nvSpPr>
        <p:spPr/>
        <p:txBody>
          <a:bodyPr/>
          <a:lstStyle/>
          <a:p>
            <a:r>
              <a:rPr lang="en-US" b="0" i="0" dirty="0">
                <a:solidFill>
                  <a:schemeClr val="tx1"/>
                </a:solidFill>
                <a:effectLst/>
                <a:latin typeface="Söhne"/>
              </a:rPr>
              <a:t>In conclusion, our weather analysis provides valuable insights into the dynamic climate. The information presented here can be instrumental in making informed decisions related to [mention specific decision areas, e.g., resource management, disaster preparedness, or urban planning]. We hope that this analysis contributes to a better understanding of the local weather patterns and their implications for our community.“</a:t>
            </a:r>
          </a:p>
          <a:p>
            <a:endParaRPr lang="en-IN" dirty="0">
              <a:solidFill>
                <a:schemeClr val="tx1"/>
              </a:solidFill>
            </a:endParaRPr>
          </a:p>
          <a:p>
            <a:endParaRPr lang="en-IN" dirty="0"/>
          </a:p>
        </p:txBody>
      </p:sp>
    </p:spTree>
    <p:extLst>
      <p:ext uri="{BB962C8B-B14F-4D97-AF65-F5344CB8AC3E}">
        <p14:creationId xmlns:p14="http://schemas.microsoft.com/office/powerpoint/2010/main" val="353886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908AD0-8D61-80B5-9856-7916C89386DF}"/>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 You !</a:t>
            </a: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Handshake">
            <a:extLst>
              <a:ext uri="{FF2B5EF4-FFF2-40B4-BE49-F238E27FC236}">
                <a16:creationId xmlns:a16="http://schemas.microsoft.com/office/drawing/2014/main" id="{82F13047-84FE-A036-6212-62084FB30A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09525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0DE6-2171-57DF-97B5-007613D55F16}"/>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DDBA5EE7-BDF4-44EA-2C06-D2234B616D2C}"/>
              </a:ext>
            </a:extLst>
          </p:cNvPr>
          <p:cNvSpPr>
            <a:spLocks noGrp="1"/>
          </p:cNvSpPr>
          <p:nvPr>
            <p:ph idx="1"/>
          </p:nvPr>
        </p:nvSpPr>
        <p:spPr/>
        <p:txBody>
          <a:bodyPr/>
          <a:lstStyle/>
          <a:p>
            <a:r>
              <a:rPr lang="en-US" b="0" i="0" dirty="0">
                <a:solidFill>
                  <a:schemeClr val="tx1"/>
                </a:solidFill>
                <a:effectLst/>
                <a:latin typeface="Söhne"/>
              </a:rPr>
              <a:t>The purpose of this analysis is to provide a comprehensive overview of the weather conditions in over the specified date range. By examining various meteorological parameters such as temperature, precipitation, wind patterns, atmospheric pressure, and humidity, we aim to gain insights into the past weather trends, identify anomalies, and offer valuable information for various stakeholders, including agriculture, transportation, or emergency services. Through this analysis, we hope to contribute to a better understanding of the local climate and its implications</a:t>
            </a:r>
            <a:endParaRPr lang="en-IN" dirty="0">
              <a:solidFill>
                <a:schemeClr val="tx1"/>
              </a:solidFill>
            </a:endParaRPr>
          </a:p>
        </p:txBody>
      </p:sp>
    </p:spTree>
    <p:extLst>
      <p:ext uri="{BB962C8B-B14F-4D97-AF65-F5344CB8AC3E}">
        <p14:creationId xmlns:p14="http://schemas.microsoft.com/office/powerpoint/2010/main" val="406910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229D-1E3F-8C90-A2DB-862DFC402FC9}"/>
              </a:ext>
            </a:extLst>
          </p:cNvPr>
          <p:cNvSpPr>
            <a:spLocks noGrp="1"/>
          </p:cNvSpPr>
          <p:nvPr>
            <p:ph type="ctrTitle"/>
          </p:nvPr>
        </p:nvSpPr>
        <p:spPr>
          <a:xfrm>
            <a:off x="1507067" y="65314"/>
            <a:ext cx="7506304" cy="1017037"/>
          </a:xfrm>
        </p:spPr>
        <p:txBody>
          <a:bodyPr>
            <a:noAutofit/>
          </a:bodyPr>
          <a:lstStyle/>
          <a:p>
            <a:pPr algn="l"/>
            <a:r>
              <a:rPr lang="en-IN" sz="4000" dirty="0"/>
              <a:t>Data Sources</a:t>
            </a:r>
          </a:p>
        </p:txBody>
      </p:sp>
      <p:sp>
        <p:nvSpPr>
          <p:cNvPr id="3" name="Subtitle 2">
            <a:extLst>
              <a:ext uri="{FF2B5EF4-FFF2-40B4-BE49-F238E27FC236}">
                <a16:creationId xmlns:a16="http://schemas.microsoft.com/office/drawing/2014/main" id="{89ED02E2-6F82-6A63-7687-6069B5183DDE}"/>
              </a:ext>
            </a:extLst>
          </p:cNvPr>
          <p:cNvSpPr>
            <a:spLocks noGrp="1"/>
          </p:cNvSpPr>
          <p:nvPr>
            <p:ph type="subTitle" idx="1"/>
          </p:nvPr>
        </p:nvSpPr>
        <p:spPr>
          <a:xfrm>
            <a:off x="1507067" y="1367730"/>
            <a:ext cx="7766936" cy="1096899"/>
          </a:xfrm>
        </p:spPr>
        <p:txBody>
          <a:bodyPr>
            <a:normAutofit lnSpcReduction="10000"/>
          </a:bodyPr>
          <a:lstStyle/>
          <a:p>
            <a:pPr algn="l"/>
            <a:r>
              <a:rPr lang="en-IN" dirty="0">
                <a:solidFill>
                  <a:schemeClr val="tx1"/>
                </a:solidFill>
              </a:rPr>
              <a:t>We obtained data set from online source.</a:t>
            </a:r>
          </a:p>
          <a:p>
            <a:pPr algn="l"/>
            <a:r>
              <a:rPr lang="en-IN" dirty="0">
                <a:solidFill>
                  <a:schemeClr val="tx1"/>
                </a:solidFill>
              </a:rPr>
              <a:t>The data set contain :Date &amp; Time, Temp, Dew Point, Relative Humidity,</a:t>
            </a:r>
          </a:p>
          <a:p>
            <a:pPr algn="l"/>
            <a:r>
              <a:rPr lang="en-IN" dirty="0">
                <a:solidFill>
                  <a:schemeClr val="tx1"/>
                </a:solidFill>
              </a:rPr>
              <a:t> wind speed, etc.</a:t>
            </a:r>
          </a:p>
          <a:p>
            <a:pPr algn="l"/>
            <a:endParaRPr lang="en-IN" dirty="0"/>
          </a:p>
          <a:p>
            <a:pPr algn="l"/>
            <a:endParaRPr lang="en-IN" dirty="0"/>
          </a:p>
        </p:txBody>
      </p:sp>
      <p:pic>
        <p:nvPicPr>
          <p:cNvPr id="5" name="Picture 4">
            <a:extLst>
              <a:ext uri="{FF2B5EF4-FFF2-40B4-BE49-F238E27FC236}">
                <a16:creationId xmlns:a16="http://schemas.microsoft.com/office/drawing/2014/main" id="{4A06F830-0AA9-5227-A627-09A51E66B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067" y="2562760"/>
            <a:ext cx="6779211" cy="4229926"/>
          </a:xfrm>
          <a:prstGeom prst="rect">
            <a:avLst/>
          </a:prstGeom>
        </p:spPr>
      </p:pic>
    </p:spTree>
    <p:extLst>
      <p:ext uri="{BB962C8B-B14F-4D97-AF65-F5344CB8AC3E}">
        <p14:creationId xmlns:p14="http://schemas.microsoft.com/office/powerpoint/2010/main" val="249715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CFC4-379B-EBE1-95F9-03F4D0DC293B}"/>
              </a:ext>
            </a:extLst>
          </p:cNvPr>
          <p:cNvSpPr>
            <a:spLocks noGrp="1"/>
          </p:cNvSpPr>
          <p:nvPr>
            <p:ph type="title"/>
          </p:nvPr>
        </p:nvSpPr>
        <p:spPr>
          <a:xfrm>
            <a:off x="677334" y="609600"/>
            <a:ext cx="8596668" cy="762000"/>
          </a:xfrm>
        </p:spPr>
        <p:txBody>
          <a:bodyPr/>
          <a:lstStyle/>
          <a:p>
            <a:r>
              <a:rPr lang="en-US" b="1" i="0" dirty="0">
                <a:effectLst/>
                <a:latin typeface="Söhne"/>
              </a:rPr>
              <a:t>Data Exploration and Initial Analysis</a:t>
            </a:r>
            <a:endParaRPr lang="en-IN" dirty="0"/>
          </a:p>
        </p:txBody>
      </p:sp>
      <p:sp>
        <p:nvSpPr>
          <p:cNvPr id="3" name="Content Placeholder 2">
            <a:extLst>
              <a:ext uri="{FF2B5EF4-FFF2-40B4-BE49-F238E27FC236}">
                <a16:creationId xmlns:a16="http://schemas.microsoft.com/office/drawing/2014/main" id="{82B45F3E-6F00-4C5D-4617-32CFE160EB08}"/>
              </a:ext>
            </a:extLst>
          </p:cNvPr>
          <p:cNvSpPr>
            <a:spLocks noGrp="1"/>
          </p:cNvSpPr>
          <p:nvPr>
            <p:ph idx="1"/>
          </p:nvPr>
        </p:nvSpPr>
        <p:spPr>
          <a:xfrm>
            <a:off x="677334" y="1371600"/>
            <a:ext cx="8596668" cy="4669763"/>
          </a:xfrm>
        </p:spPr>
        <p:txBody>
          <a:bodyPr/>
          <a:lstStyle/>
          <a:p>
            <a:r>
              <a:rPr lang="en-US" dirty="0"/>
              <a:t>Summary statistics- </a:t>
            </a:r>
            <a:endParaRPr lang="en-IN" dirty="0"/>
          </a:p>
        </p:txBody>
      </p:sp>
      <p:pic>
        <p:nvPicPr>
          <p:cNvPr id="5" name="Picture 4" descr="A screenshot of a computer&#10;&#10;Description automatically generated">
            <a:extLst>
              <a:ext uri="{FF2B5EF4-FFF2-40B4-BE49-F238E27FC236}">
                <a16:creationId xmlns:a16="http://schemas.microsoft.com/office/drawing/2014/main" id="{A3AE32AA-F957-DAFF-91C0-BFCFDC0F1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949" y="1691245"/>
            <a:ext cx="7285351" cy="4557155"/>
          </a:xfrm>
          <a:prstGeom prst="rect">
            <a:avLst/>
          </a:prstGeom>
        </p:spPr>
      </p:pic>
    </p:spTree>
    <p:extLst>
      <p:ext uri="{BB962C8B-B14F-4D97-AF65-F5344CB8AC3E}">
        <p14:creationId xmlns:p14="http://schemas.microsoft.com/office/powerpoint/2010/main" val="184146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E60A58F-2D40-AE3B-9A8E-A14AF10FA9B5}"/>
              </a:ext>
            </a:extLst>
          </p:cNvPr>
          <p:cNvSpPr>
            <a:spLocks noGrp="1"/>
          </p:cNvSpPr>
          <p:nvPr>
            <p:ph idx="1"/>
          </p:nvPr>
        </p:nvSpPr>
        <p:spPr>
          <a:xfrm>
            <a:off x="821311" y="608014"/>
            <a:ext cx="3779263" cy="677861"/>
          </a:xfrm>
        </p:spPr>
        <p:txBody>
          <a:bodyPr>
            <a:normAutofit/>
          </a:bodyPr>
          <a:lstStyle/>
          <a:p>
            <a:r>
              <a:rPr lang="en-US" dirty="0"/>
              <a:t>Data types and structure-</a:t>
            </a:r>
          </a:p>
        </p:txBody>
      </p:sp>
      <p:pic>
        <p:nvPicPr>
          <p:cNvPr id="5" name="Content Placeholder 4" descr="A screenshot of a computer&#10;&#10;Description automatically generated">
            <a:extLst>
              <a:ext uri="{FF2B5EF4-FFF2-40B4-BE49-F238E27FC236}">
                <a16:creationId xmlns:a16="http://schemas.microsoft.com/office/drawing/2014/main" id="{0777EDD8-5E3E-955B-9CDE-A55DAF2DC06B}"/>
              </a:ext>
            </a:extLst>
          </p:cNvPr>
          <p:cNvPicPr>
            <a:picLocks noChangeAspect="1"/>
          </p:cNvPicPr>
          <p:nvPr/>
        </p:nvPicPr>
        <p:blipFill rotWithShape="1">
          <a:blip r:embed="rId2">
            <a:extLst>
              <a:ext uri="{28A0092B-C50C-407E-A947-70E740481C1C}">
                <a14:useLocalDpi xmlns:a14="http://schemas.microsoft.com/office/drawing/2010/main" val="0"/>
              </a:ext>
            </a:extLst>
          </a:blip>
          <a:srcRect r="3" b="924"/>
          <a:stretch/>
        </p:blipFill>
        <p:spPr>
          <a:xfrm>
            <a:off x="1391709" y="1362075"/>
            <a:ext cx="7005630" cy="4781550"/>
          </a:xfrm>
          <a:prstGeom prst="rect">
            <a:avLst/>
          </a:prstGeom>
        </p:spPr>
      </p:pic>
    </p:spTree>
    <p:extLst>
      <p:ext uri="{BB962C8B-B14F-4D97-AF65-F5344CB8AC3E}">
        <p14:creationId xmlns:p14="http://schemas.microsoft.com/office/powerpoint/2010/main" val="1100638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2FF-F790-6FF9-07BA-025ED3989668}"/>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C12B4D73-C410-19E0-487D-807CEC1AF4B1}"/>
              </a:ext>
            </a:extLst>
          </p:cNvPr>
          <p:cNvSpPr>
            <a:spLocks noGrp="1"/>
          </p:cNvSpPr>
          <p:nvPr>
            <p:ph idx="1"/>
          </p:nvPr>
        </p:nvSpPr>
        <p:spPr/>
        <p:txBody>
          <a:bodyPr/>
          <a:lstStyle/>
          <a:p>
            <a:r>
              <a:rPr lang="en-US" b="0" i="0" dirty="0">
                <a:solidFill>
                  <a:schemeClr val="tx1"/>
                </a:solidFill>
                <a:effectLst/>
                <a:latin typeface="Söhne"/>
              </a:rPr>
              <a:t>Data cleaning is a systematic process that involves identifying and correcting errors, inconsistencies, and inaccuracies in a dataset to improve its quality and reliability</a:t>
            </a:r>
          </a:p>
          <a:p>
            <a:r>
              <a:rPr lang="en-US" b="0" i="0" dirty="0">
                <a:solidFill>
                  <a:schemeClr val="tx1"/>
                </a:solidFill>
                <a:effectLst/>
                <a:latin typeface="Söhne"/>
              </a:rPr>
              <a:t>Data cleaning is important for several reasons, as it plays a crucial role in ensuring the accuracy, reliability, and usability of data in various applications and industries</a:t>
            </a:r>
            <a:r>
              <a:rPr lang="en-US" b="0" i="0" dirty="0">
                <a:solidFill>
                  <a:srgbClr val="D1D5DB"/>
                </a:solidFill>
                <a:effectLst/>
                <a:latin typeface="Söhne"/>
              </a:rPr>
              <a:t>.</a:t>
            </a:r>
          </a:p>
          <a:p>
            <a:r>
              <a:rPr lang="en-US" dirty="0">
                <a:solidFill>
                  <a:schemeClr val="tx1"/>
                </a:solidFill>
                <a:latin typeface="Söhne"/>
              </a:rPr>
              <a:t>In our data set column were not aligned we used auto fit column width tool.</a:t>
            </a:r>
          </a:p>
          <a:p>
            <a:endParaRPr lang="en-IN" dirty="0">
              <a:solidFill>
                <a:schemeClr val="tx1"/>
              </a:solidFill>
            </a:endParaRPr>
          </a:p>
        </p:txBody>
      </p:sp>
    </p:spTree>
    <p:extLst>
      <p:ext uri="{BB962C8B-B14F-4D97-AF65-F5344CB8AC3E}">
        <p14:creationId xmlns:p14="http://schemas.microsoft.com/office/powerpoint/2010/main" val="250672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7C93E7-2EAC-4590-97FD-F78B19350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95" y="1685862"/>
            <a:ext cx="4666269" cy="2943548"/>
          </a:xfrm>
          <a:prstGeom prst="rect">
            <a:avLst/>
          </a:prstGeom>
        </p:spPr>
      </p:pic>
      <p:pic>
        <p:nvPicPr>
          <p:cNvPr id="7" name="Picture 6">
            <a:extLst>
              <a:ext uri="{FF2B5EF4-FFF2-40B4-BE49-F238E27FC236}">
                <a16:creationId xmlns:a16="http://schemas.microsoft.com/office/drawing/2014/main" id="{5D694789-9539-0B22-F666-0FD61CFC8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0380" y="1683740"/>
            <a:ext cx="4666270" cy="2945670"/>
          </a:xfrm>
          <a:prstGeom prst="rect">
            <a:avLst/>
          </a:prstGeom>
        </p:spPr>
      </p:pic>
    </p:spTree>
    <p:extLst>
      <p:ext uri="{BB962C8B-B14F-4D97-AF65-F5344CB8AC3E}">
        <p14:creationId xmlns:p14="http://schemas.microsoft.com/office/powerpoint/2010/main" val="220857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F2265-F7DB-4057-6F6E-5ECF512656B2}"/>
              </a:ext>
            </a:extLst>
          </p:cNvPr>
          <p:cNvSpPr>
            <a:spLocks noGrp="1"/>
          </p:cNvSpPr>
          <p:nvPr>
            <p:ph type="title"/>
          </p:nvPr>
        </p:nvSpPr>
        <p:spPr>
          <a:xfrm>
            <a:off x="677334" y="609600"/>
            <a:ext cx="8596668" cy="1320800"/>
          </a:xfrm>
        </p:spPr>
        <p:txBody>
          <a:bodyPr anchor="t">
            <a:normAutofit/>
          </a:bodyPr>
          <a:lstStyle/>
          <a:p>
            <a:r>
              <a:rPr lang="en-IN" b="0" i="0" dirty="0">
                <a:effectLst/>
                <a:latin typeface="Söhne"/>
              </a:rPr>
              <a:t>Data analysis</a:t>
            </a:r>
            <a:endParaRPr lang="en-IN" dirty="0"/>
          </a:p>
        </p:txBody>
      </p:sp>
      <p:sp>
        <p:nvSpPr>
          <p:cNvPr id="3" name="Content Placeholder 2">
            <a:extLst>
              <a:ext uri="{FF2B5EF4-FFF2-40B4-BE49-F238E27FC236}">
                <a16:creationId xmlns:a16="http://schemas.microsoft.com/office/drawing/2014/main" id="{498042CF-6BCC-7372-C46A-A8FBB2D5AC2B}"/>
              </a:ext>
            </a:extLst>
          </p:cNvPr>
          <p:cNvSpPr>
            <a:spLocks noGrp="1"/>
          </p:cNvSpPr>
          <p:nvPr>
            <p:ph idx="1"/>
          </p:nvPr>
        </p:nvSpPr>
        <p:spPr>
          <a:xfrm>
            <a:off x="1075419" y="1714500"/>
            <a:ext cx="7800497" cy="3809221"/>
          </a:xfrm>
        </p:spPr>
        <p:txBody>
          <a:bodyPr>
            <a:normAutofit/>
          </a:bodyPr>
          <a:lstStyle/>
          <a:p>
            <a:r>
              <a:rPr lang="en-US" b="0" i="0" dirty="0">
                <a:effectLst/>
                <a:latin typeface="Söhne"/>
              </a:rPr>
              <a:t>Data analysis is the process of inspecting, and interpreting data to discover useful information, draw conclusions, and support decision-making. It involves a variety of techniques and methods to extract meaningful insights from raw data.</a:t>
            </a:r>
          </a:p>
          <a:p>
            <a:r>
              <a:rPr lang="en-US" b="0" i="0" dirty="0">
                <a:effectLst/>
                <a:latin typeface="Söhne"/>
              </a:rPr>
              <a:t>Linear regression is a foundational technique in data analysis used to model the relationship between one or more independent variables and a dependent variable It is particularly useful when there is a linear relationship between the variables, allowing for predictions and insights based on this relationship.</a:t>
            </a:r>
          </a:p>
        </p:txBody>
      </p:sp>
    </p:spTree>
    <p:extLst>
      <p:ext uri="{BB962C8B-B14F-4D97-AF65-F5344CB8AC3E}">
        <p14:creationId xmlns:p14="http://schemas.microsoft.com/office/powerpoint/2010/main" val="32237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6C385-629F-B9B2-4021-4BD777F0416A}"/>
              </a:ext>
            </a:extLst>
          </p:cNvPr>
          <p:cNvSpPr>
            <a:spLocks noGrp="1"/>
          </p:cNvSpPr>
          <p:nvPr>
            <p:ph type="title"/>
          </p:nvPr>
        </p:nvSpPr>
        <p:spPr>
          <a:xfrm>
            <a:off x="677334" y="609600"/>
            <a:ext cx="8596668" cy="911290"/>
          </a:xfrm>
        </p:spPr>
        <p:txBody>
          <a:bodyPr/>
          <a:lstStyle/>
          <a:p>
            <a:r>
              <a:rPr lang="en-US" dirty="0"/>
              <a:t>Linear Regression-</a:t>
            </a:r>
            <a:endParaRPr lang="en-IN" dirty="0"/>
          </a:p>
        </p:txBody>
      </p:sp>
      <p:pic>
        <p:nvPicPr>
          <p:cNvPr id="9" name="Content Placeholder 8" descr="A screen shot of a graph&#10;&#10;Description automatically generated">
            <a:extLst>
              <a:ext uri="{FF2B5EF4-FFF2-40B4-BE49-F238E27FC236}">
                <a16:creationId xmlns:a16="http://schemas.microsoft.com/office/drawing/2014/main" id="{9B4E5DEB-50E2-719D-E8AA-6FB0D4B8B0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939" y="1628776"/>
            <a:ext cx="6167236" cy="4413250"/>
          </a:xfrm>
        </p:spPr>
      </p:pic>
    </p:spTree>
    <p:extLst>
      <p:ext uri="{BB962C8B-B14F-4D97-AF65-F5344CB8AC3E}">
        <p14:creationId xmlns:p14="http://schemas.microsoft.com/office/powerpoint/2010/main" val="31793052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427</TotalTime>
  <Words>668</Words>
  <Application>Microsoft Office PowerPoint</Application>
  <PresentationFormat>Widescreen</PresentationFormat>
  <Paragraphs>37</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Söhne</vt:lpstr>
      <vt:lpstr>Trebuchet MS</vt:lpstr>
      <vt:lpstr>Wingdings 3</vt:lpstr>
      <vt:lpstr>Facet</vt:lpstr>
      <vt:lpstr>Package</vt:lpstr>
      <vt:lpstr>Weather Analysis</vt:lpstr>
      <vt:lpstr>Introduction </vt:lpstr>
      <vt:lpstr>Data Sources</vt:lpstr>
      <vt:lpstr>Data Exploration and Initial Analysis</vt:lpstr>
      <vt:lpstr>PowerPoint Presentation</vt:lpstr>
      <vt:lpstr>Data cleaning</vt:lpstr>
      <vt:lpstr>PowerPoint Presentation</vt:lpstr>
      <vt:lpstr>Data analysis</vt:lpstr>
      <vt:lpstr>Linear Regression-</vt:lpstr>
      <vt:lpstr>Data Visualization</vt:lpstr>
      <vt:lpstr>Histograms-</vt:lpstr>
      <vt:lpstr>Bar graphs-</vt:lpstr>
      <vt:lpstr>Box plot-</vt:lpstr>
      <vt:lpstr>Exploratory Data Analysis (EDA)</vt:lpstr>
      <vt:lpstr>Correlation heatmap</vt:lpstr>
      <vt:lpstr>Final Results-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Analysis</dc:title>
  <dc:creator>Aman Babu</dc:creator>
  <cp:lastModifiedBy>Adarsh Kumar</cp:lastModifiedBy>
  <cp:revision>6</cp:revision>
  <dcterms:created xsi:type="dcterms:W3CDTF">2023-09-03T17:36:07Z</dcterms:created>
  <dcterms:modified xsi:type="dcterms:W3CDTF">2023-10-04T03:51:31Z</dcterms:modified>
</cp:coreProperties>
</file>