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47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DA96C9C-524A-4139-B484-E08C41FBBD69}" type="slidenum">
              <a:rPr lang="en-US" sz="1000" b="0" strike="noStrike" spc="-1" smtClean="0">
                <a:solidFill>
                  <a:srgbClr val="585858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853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DA96C9C-524A-4139-B484-E08C41FBBD69}" type="slidenum">
              <a:rPr lang="en-US" sz="1000" b="0" strike="noStrike" spc="-1" smtClean="0">
                <a:solidFill>
                  <a:srgbClr val="585858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96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DA96C9C-524A-4139-B484-E08C41FBBD69}" type="slidenum">
              <a:rPr lang="en-US" sz="1000" b="0" strike="noStrike" spc="-1" smtClean="0">
                <a:solidFill>
                  <a:srgbClr val="585858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619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DA96C9C-524A-4139-B484-E08C41FBBD69}" type="slidenum">
              <a:rPr lang="en-US" sz="1000" b="0" strike="noStrike" spc="-1" smtClean="0">
                <a:solidFill>
                  <a:srgbClr val="585858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4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DA96C9C-524A-4139-B484-E08C41FBBD69}" type="slidenum">
              <a:rPr lang="en-US" sz="1000" b="0" strike="noStrike" spc="-1" smtClean="0">
                <a:solidFill>
                  <a:srgbClr val="585858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993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DA96C9C-524A-4139-B484-E08C41FBBD69}" type="slidenum">
              <a:rPr lang="en-US" sz="1000" b="0" strike="noStrike" spc="-1" smtClean="0">
                <a:solidFill>
                  <a:srgbClr val="585858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113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2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DA96C9C-524A-4139-B484-E08C41FBBD69}" type="slidenum">
              <a:rPr lang="en-US" sz="1000" b="0" strike="noStrike" spc="-1" smtClean="0">
                <a:solidFill>
                  <a:srgbClr val="585858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70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05C68B11-C5A8-448C-8CE9-B1A273C79CFC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fld id="{CDA96C9C-524A-4139-B484-E08C41FBBD69}" type="slidenum">
              <a:rPr lang="en-US" sz="1000" b="0" strike="noStrike" spc="-1" smtClean="0">
                <a:solidFill>
                  <a:srgbClr val="585858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488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DA96C9C-524A-4139-B484-E08C41FBBD69}" type="slidenum">
              <a:rPr lang="en-US" sz="1000" b="0" strike="noStrike" spc="-1" smtClean="0">
                <a:solidFill>
                  <a:srgbClr val="585858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72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fld id="{4BDD851A-D89A-4ADB-A50B-D064459745E4}" type="slidenum">
              <a:rPr lang="en-US" sz="900" b="0" strike="noStrike" spc="-1" smtClean="0">
                <a:solidFill>
                  <a:srgbClr val="424242"/>
                </a:solidFill>
                <a:latin typeface="Nunito"/>
                <a:ea typeface="Nunito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2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rot="10800000" flipH="1">
            <a:off x="96253" y="-87872"/>
            <a:ext cx="9162720" cy="514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537840" y="1895040"/>
            <a:ext cx="3952800" cy="137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500" b="0" strike="noStrike" spc="-1">
                <a:solidFill>
                  <a:srgbClr val="FFFFFF"/>
                </a:solidFill>
                <a:latin typeface="Open Sans ExtraBold"/>
                <a:ea typeface="Open Sans ExtraBold"/>
              </a:rPr>
              <a:t>Sprocket Central Pvt Ltd</a:t>
            </a:r>
            <a:endParaRPr lang="en-IN" sz="35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537840" y="3315600"/>
            <a:ext cx="5550120" cy="52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Open Sans Light"/>
                <a:ea typeface="Open Sans Light"/>
              </a:rPr>
              <a:t>Data analytics approach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84" name="Google Shape;284;p14" descr="Shape 57"/>
          <p:cNvPicPr/>
          <p:nvPr/>
        </p:nvPicPr>
        <p:blipFill>
          <a:blip r:embed="rId2"/>
          <a:stretch/>
        </p:blipFill>
        <p:spPr>
          <a:xfrm>
            <a:off x="614160" y="1275480"/>
            <a:ext cx="1981800" cy="23832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537840" y="3885120"/>
            <a:ext cx="624924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 smtClean="0">
                <a:solidFill>
                  <a:srgbClr val="FFFFFF"/>
                </a:solidFill>
                <a:latin typeface="Open Sans Light"/>
              </a:rPr>
              <a:t>Aman Abdulla</a:t>
            </a:r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278280" y="1207080"/>
            <a:ext cx="5274360" cy="29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Open Sans"/>
                <a:ea typeface="Open Sans"/>
              </a:rPr>
              <a:t>RFM Analysis and Customer Classification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RFM analysis is used to determine which customers a business should target to increase its revenue and value. </a:t>
            </a:r>
            <a:endParaRPr lang="en-IN" sz="1400" b="0" strike="noStrike" spc="-1">
              <a:latin typeface="Arial"/>
            </a:endParaRPr>
          </a:p>
          <a:p>
            <a:pPr marL="285840" indent="-196560"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 RFM (Recency, Frequency, and Monetary) model shows customers that have displayed high levels of engagement with the business in the three categories mentioned.</a:t>
            </a:r>
            <a:endParaRPr lang="en-IN" sz="1400" b="0" strike="noStrike" spc="-1">
              <a:latin typeface="Arial"/>
            </a:endParaRPr>
          </a:p>
        </p:txBody>
      </p:sp>
      <p:pic>
        <p:nvPicPr>
          <p:cNvPr id="136" name="Google Shape;372;p23"/>
          <p:cNvPicPr/>
          <p:nvPr/>
        </p:nvPicPr>
        <p:blipFill>
          <a:blip r:embed="rId2"/>
          <a:stretch/>
        </p:blipFill>
        <p:spPr>
          <a:xfrm>
            <a:off x="5626440" y="1341360"/>
            <a:ext cx="3278160" cy="355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437400" y="1190160"/>
            <a:ext cx="4327920" cy="353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Open Sans"/>
                <a:ea typeface="Open Sans"/>
              </a:rPr>
              <a:t>Scatter-Plot based off RFM Analysis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The chart shows that customers who purchased more recently have generated more revenue, than customer who visited a while ago.</a:t>
            </a:r>
            <a:endParaRPr lang="en-IN" sz="1400" b="0" strike="noStrike" spc="-1">
              <a:latin typeface="Arial"/>
            </a:endParaRPr>
          </a:p>
          <a:p>
            <a:pPr marL="285840" indent="-196560"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Customers from recent past (50-100 days) also show to generate a moderate amount of revenue</a:t>
            </a:r>
            <a:endParaRPr lang="en-IN" sz="1400" b="0" strike="noStrike" spc="-1">
              <a:latin typeface="Arial"/>
            </a:endParaRPr>
          </a:p>
          <a:p>
            <a:pPr marL="285840" indent="-196560"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Those who visited more than 200 days ago generate low revenue.</a:t>
            </a:r>
            <a:endParaRPr lang="en-IN" sz="1400" b="0" strike="noStrike" spc="-1">
              <a:latin typeface="Arial"/>
            </a:endParaRPr>
          </a:p>
        </p:txBody>
      </p:sp>
      <p:pic>
        <p:nvPicPr>
          <p:cNvPr id="141" name="Google Shape;381;p24"/>
          <p:cNvPicPr/>
          <p:nvPr/>
        </p:nvPicPr>
        <p:blipFill>
          <a:blip r:embed="rId2"/>
          <a:stretch/>
        </p:blipFill>
        <p:spPr>
          <a:xfrm>
            <a:off x="4694400" y="1963800"/>
            <a:ext cx="42876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271800" y="1083240"/>
            <a:ext cx="4635360" cy="285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Open Sans"/>
                <a:ea typeface="Open Sans"/>
              </a:rPr>
              <a:t>Scatter-Plot based off RFM Analysis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Customer classified as "Platinum Customer," "Very Loyal," and "Becoming Loyal" visit frequently, which correlated with increased revenue for the business</a:t>
            </a:r>
            <a:endParaRPr lang="en-IN" sz="1400" b="0" strike="noStrike" spc="-1">
              <a:latin typeface="Arial"/>
            </a:endParaRPr>
          </a:p>
          <a:p>
            <a:pPr marL="285840" indent="-196560"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Naturally, there is a positive relationship between frequency and monetary gain for the business.</a:t>
            </a:r>
            <a:endParaRPr lang="en-IN" sz="1400" b="0" strike="noStrike" spc="-1">
              <a:latin typeface="Arial"/>
            </a:endParaRPr>
          </a:p>
        </p:txBody>
      </p:sp>
      <p:pic>
        <p:nvPicPr>
          <p:cNvPr id="146" name="Google Shape;390;p25"/>
          <p:cNvPicPr/>
          <p:nvPr/>
        </p:nvPicPr>
        <p:blipFill>
          <a:blip r:embed="rId2"/>
          <a:stretch/>
        </p:blipFill>
        <p:spPr>
          <a:xfrm>
            <a:off x="4974120" y="1663200"/>
            <a:ext cx="4082760" cy="2396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264960" y="1197720"/>
            <a:ext cx="4546800" cy="27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Open Sans"/>
                <a:ea typeface="Open Sans"/>
              </a:rPr>
              <a:t>Scatter-Plot based off RFM Analysis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lang="en-IN" sz="15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Customer classified as "Platinum Customer," "Very Loyal," and "Becoming Loyal" visit frequently, which correlated with increased revenue for the business</a:t>
            </a:r>
            <a:endParaRPr lang="en-IN" sz="1400" b="0" strike="noStrike" spc="-1">
              <a:latin typeface="Arial"/>
            </a:endParaRPr>
          </a:p>
          <a:p>
            <a:pPr marL="285840" indent="-196560"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Open Sans"/>
                <a:ea typeface="Open Sans"/>
              </a:rPr>
              <a:t>Naturally, there is a positive relationship between frequency and monetary gain for the business.</a:t>
            </a:r>
            <a:endParaRPr lang="en-IN" sz="1400" b="0" strike="noStrike" spc="-1">
              <a:latin typeface="Arial"/>
            </a:endParaRPr>
          </a:p>
        </p:txBody>
      </p:sp>
      <p:pic>
        <p:nvPicPr>
          <p:cNvPr id="151" name="Google Shape;399;p26"/>
          <p:cNvPicPr/>
          <p:nvPr/>
        </p:nvPicPr>
        <p:blipFill>
          <a:blip r:embed="rId2"/>
          <a:stretch/>
        </p:blipFill>
        <p:spPr>
          <a:xfrm>
            <a:off x="4536720" y="1599480"/>
            <a:ext cx="4509360" cy="264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507240" y="906480"/>
            <a:ext cx="77486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Customer Title Distribution list with RFM value assigned 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56" name="Google Shape;408;p27"/>
          <p:cNvPicPr/>
          <p:nvPr/>
        </p:nvPicPr>
        <p:blipFill>
          <a:blip r:embed="rId2"/>
          <a:stretch/>
        </p:blipFill>
        <p:spPr>
          <a:xfrm>
            <a:off x="684720" y="1443600"/>
            <a:ext cx="7790400" cy="346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4"/>
          <p:cNvSpPr/>
          <p:nvPr/>
        </p:nvSpPr>
        <p:spPr>
          <a:xfrm>
            <a:off x="507240" y="906480"/>
            <a:ext cx="77486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Customer Title Distribution list in dataset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61" name="Google Shape;417;p28"/>
          <p:cNvPicPr/>
          <p:nvPr/>
        </p:nvPicPr>
        <p:blipFill>
          <a:blip r:embed="rId2"/>
          <a:stretch/>
        </p:blipFill>
        <p:spPr>
          <a:xfrm>
            <a:off x="312840" y="1660320"/>
            <a:ext cx="4519080" cy="3000600"/>
          </a:xfrm>
          <a:prstGeom prst="rect">
            <a:avLst/>
          </a:prstGeom>
          <a:ln>
            <a:noFill/>
          </a:ln>
        </p:spPr>
      </p:pic>
      <p:pic>
        <p:nvPicPr>
          <p:cNvPr id="162" name="Google Shape;418;p28"/>
          <p:cNvPicPr/>
          <p:nvPr/>
        </p:nvPicPr>
        <p:blipFill>
          <a:blip r:embed="rId3"/>
          <a:stretch/>
        </p:blipFill>
        <p:spPr>
          <a:xfrm>
            <a:off x="4832280" y="2081160"/>
            <a:ext cx="4231080" cy="257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205200" y="263880"/>
            <a:ext cx="856512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165" name="Google Shape;425;p29"/>
          <p:cNvPicPr/>
          <p:nvPr/>
        </p:nvPicPr>
        <p:blipFill>
          <a:blip r:embed="rId2"/>
          <a:stretch/>
        </p:blipFill>
        <p:spPr>
          <a:xfrm>
            <a:off x="289080" y="1305720"/>
            <a:ext cx="8565120" cy="381960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427320" y="867600"/>
            <a:ext cx="72615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Summary table of top 1000 customer to Target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205200" y="263880"/>
            <a:ext cx="856512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169" name="Google Shape;433;p30"/>
          <p:cNvPicPr/>
          <p:nvPr/>
        </p:nvPicPr>
        <p:blipFill>
          <a:blip r:embed="rId2"/>
          <a:stretch/>
        </p:blipFill>
        <p:spPr>
          <a:xfrm>
            <a:off x="783360" y="1673640"/>
            <a:ext cx="7408440" cy="146124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801000" y="1022760"/>
            <a:ext cx="674100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Customer Target and Methodology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801000" y="3370680"/>
            <a:ext cx="5005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Filter through the top 1000 customers by assigning the conditions discussed in the the table above.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The 1000 customers discovered would have bought recently, they have bought very frequently in the past and tend to spend more than other customers.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 rot="10800000" flipH="1">
            <a:off x="0" y="360"/>
            <a:ext cx="9162720" cy="514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537840" y="1895040"/>
            <a:ext cx="3952800" cy="72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500" b="0" strike="noStrike" spc="-1">
                <a:solidFill>
                  <a:srgbClr val="FFFFFF"/>
                </a:solidFill>
                <a:latin typeface="Open Sans ExtraBold"/>
                <a:ea typeface="Open Sans ExtraBold"/>
              </a:rPr>
              <a:t>Thank You.</a:t>
            </a:r>
            <a:endParaRPr lang="en-IN" sz="35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43800" y="1211040"/>
            <a:ext cx="5459040" cy="170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Introduction</a:t>
            </a:r>
            <a:endParaRPr lang="en-IN" sz="2000" b="0" strike="noStrike" spc="-1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Data Exploration</a:t>
            </a:r>
            <a:endParaRPr lang="en-IN" sz="2000" b="0" strike="noStrike" spc="-1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Model Development</a:t>
            </a:r>
            <a:endParaRPr lang="en-IN" sz="2000" b="0" strike="noStrike" spc="-1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Open Sans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Interpretation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05200" y="1083240"/>
            <a:ext cx="8565120" cy="91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Open Sans"/>
                <a:ea typeface="Open Sans"/>
              </a:rPr>
              <a:t>Place headline insight or information here. This should be the most important point for this slide.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05200" y="2003400"/>
            <a:ext cx="4134240" cy="21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500" b="1" strike="noStrike" spc="-1">
                <a:solidFill>
                  <a:srgbClr val="000000"/>
                </a:solidFill>
                <a:latin typeface="Open Sans"/>
                <a:ea typeface="Open Sans"/>
              </a:rPr>
              <a:t>Outline of Problem</a:t>
            </a:r>
            <a:endParaRPr lang="en-IN" sz="1500" b="0" strike="noStrike" spc="-1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Sprocket Central is a company that specializes in high-quality bikes and cycling accessories.</a:t>
            </a:r>
            <a:endParaRPr lang="en-IN" sz="1100" b="0" strike="noStrike" spc="-1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Their marketing team is looking to boost business sales by analyzing provided datasets. </a:t>
            </a:r>
            <a:endParaRPr lang="en-IN" sz="1100" b="0" strike="noStrike" spc="-1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Using the 3 datasets provided the aim is to analyze and recommend 1000 customers that Sprocket Central should target to drive higher value for the company.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313560" y="4451760"/>
            <a:ext cx="402552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This will be done with the three phases of: Data Exploration, Model Development, and Interpretation.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4765320" y="2102760"/>
            <a:ext cx="4378320" cy="180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Contents of Data Analysis</a:t>
            </a:r>
            <a:endParaRPr lang="en-IN" sz="14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'New' and 'Old Customer Age Distributions</a:t>
            </a:r>
            <a:endParaRPr lang="en-IN" sz="11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Bike related purchases over the last 3 years by gender</a:t>
            </a:r>
            <a:endParaRPr lang="en-IN" sz="11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Job industry distributions</a:t>
            </a:r>
            <a:r>
              <a:rPr lang="hi-IN" sz="1100" b="0" strike="noStrike" spc="-1">
                <a:solidFill>
                  <a:srgbClr val="000000"/>
                </a:solidFill>
                <a:latin typeface="Arial"/>
                <a:cs typeface="Arial"/>
              </a:rPr>
              <a:t>܀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 Wealth segmentation by age category</a:t>
            </a:r>
            <a:endParaRPr lang="en-IN" sz="11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Number of cars owned and not owned by state</a:t>
            </a:r>
            <a:endParaRPr lang="en-IN" sz="11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RFM analysis and customer classification</a:t>
            </a:r>
            <a:endParaRPr lang="en-IN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Open Sans"/>
                <a:ea typeface="Open Sans"/>
              </a:rPr>
              <a:t>Data Quality Assessment and Clean up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268560" y="2076480"/>
            <a:ext cx="3588840" cy="276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Key Issues for Data Quality Assessment</a:t>
            </a:r>
            <a:endParaRPr lang="en-IN" sz="1400" b="0" strike="noStrike" spc="-1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Accuracy: Correct Values</a:t>
            </a:r>
            <a:endParaRPr lang="en-IN" sz="1200" b="0" strike="noStrike" spc="-1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Completeness: Data Fields with Values. </a:t>
            </a:r>
            <a:endParaRPr lang="en-IN" sz="1200" b="0" strike="noStrike" spc="-1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Consistency: Values Free from Contradiction</a:t>
            </a:r>
            <a:endParaRPr lang="en-IN" sz="1200" b="0" strike="noStrike" spc="-1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Currency: Values up to Date</a:t>
            </a:r>
            <a:endParaRPr lang="en-IN" sz="1200" b="0" strike="noStrike" spc="-1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Relevancy: Data items with Value Meta-data</a:t>
            </a:r>
            <a:endParaRPr lang="en-IN" sz="1200" b="0" strike="noStrike" spc="-1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Validity: Data Containing Allowable Values</a:t>
            </a:r>
            <a:endParaRPr lang="en-IN" sz="1200" b="0" strike="noStrike" spc="-1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Uniqueness: Records that are Duplicated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An in-depth analysis has been sent via email.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100" name="Google Shape;312;p17"/>
          <p:cNvPicPr/>
          <p:nvPr/>
        </p:nvPicPr>
        <p:blipFill>
          <a:blip r:embed="rId2"/>
          <a:stretch/>
        </p:blipFill>
        <p:spPr>
          <a:xfrm>
            <a:off x="4076280" y="2460240"/>
            <a:ext cx="5061600" cy="2171520"/>
          </a:xfrm>
          <a:prstGeom prst="rect">
            <a:avLst/>
          </a:prstGeom>
          <a:ln>
            <a:noFill/>
          </a:ln>
        </p:spPr>
      </p:pic>
      <p:sp>
        <p:nvSpPr>
          <p:cNvPr id="101" name="CustomShape 6"/>
          <p:cNvSpPr/>
          <p:nvPr/>
        </p:nvSpPr>
        <p:spPr>
          <a:xfrm>
            <a:off x="4151520" y="2006280"/>
            <a:ext cx="3517200" cy="5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u="sng" strike="noStrike" spc="-1">
                <a:solidFill>
                  <a:srgbClr val="000000"/>
                </a:solidFill>
                <a:uFillTx/>
                <a:latin typeface="Calibri"/>
                <a:ea typeface="Calibri"/>
              </a:rPr>
              <a:t>Summary Table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280440" y="1395000"/>
            <a:ext cx="4631760" cy="276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'New' and 'Old' Customer Age Distributions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Most customers are aged between 40-49 in ‘New’. </a:t>
            </a:r>
            <a:endParaRPr lang="en-IN" sz="12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In ‘Old’ majority of customers are aged between 40-49 also.</a:t>
            </a:r>
            <a:endParaRPr lang="en-IN" sz="12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The lowest age groups are under 20 and 80+ for both 'New' and 'Old’ customer lists</a:t>
            </a:r>
            <a:endParaRPr lang="en-IN" sz="12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The ‘New’ customer list suggests that age groups 20 29 and 40-69 are most populated.</a:t>
            </a:r>
            <a:endParaRPr lang="en-IN" sz="1200" b="0" strike="noStrike" spc="-1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The ‘Old’ customer list suggests 20-69.There is a steep drop of customers in the 30-39 age group in ‘New’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106" name="Google Shape;322;p18"/>
          <p:cNvPicPr/>
          <p:nvPr/>
        </p:nvPicPr>
        <p:blipFill>
          <a:blip r:embed="rId2"/>
          <a:stretch/>
        </p:blipFill>
        <p:spPr>
          <a:xfrm>
            <a:off x="5151960" y="1026360"/>
            <a:ext cx="3535920" cy="1922400"/>
          </a:xfrm>
          <a:prstGeom prst="rect">
            <a:avLst/>
          </a:prstGeom>
          <a:ln>
            <a:noFill/>
          </a:ln>
        </p:spPr>
      </p:pic>
      <p:pic>
        <p:nvPicPr>
          <p:cNvPr id="107" name="Google Shape;323;p18"/>
          <p:cNvPicPr/>
          <p:nvPr/>
        </p:nvPicPr>
        <p:blipFill>
          <a:blip r:embed="rId3"/>
          <a:stretch/>
        </p:blipFill>
        <p:spPr>
          <a:xfrm>
            <a:off x="5126040" y="3047400"/>
            <a:ext cx="3561840" cy="192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262080" y="1154160"/>
            <a:ext cx="5978160" cy="33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Bike related purchases over last 3 years by gender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262080" y="1690560"/>
            <a:ext cx="4542120" cy="17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Over the last three years about 50% of bike related purchases were made by females to 48% of purchases made by males. Approximately 2% were made by unknown gender </a:t>
            </a:r>
            <a:endParaRPr lang="en-IN" sz="1200" b="0" strike="noStrike" spc="-1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Numerically, females purchases almost 10 000 more than males</a:t>
            </a:r>
            <a:endParaRPr lang="en-IN" sz="1200" b="0" strike="noStrike" spc="-1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Females make up majority of bike related sales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113" name="Google Shape;333;p19"/>
          <p:cNvPicPr/>
          <p:nvPr/>
        </p:nvPicPr>
        <p:blipFill>
          <a:blip r:embed="rId2"/>
          <a:stretch/>
        </p:blipFill>
        <p:spPr>
          <a:xfrm>
            <a:off x="4970880" y="1635120"/>
            <a:ext cx="3664440" cy="1560240"/>
          </a:xfrm>
          <a:prstGeom prst="rect">
            <a:avLst/>
          </a:prstGeom>
          <a:ln>
            <a:noFill/>
          </a:ln>
        </p:spPr>
      </p:pic>
      <p:pic>
        <p:nvPicPr>
          <p:cNvPr id="114" name="Google Shape;334;p19"/>
          <p:cNvPicPr/>
          <p:nvPr/>
        </p:nvPicPr>
        <p:blipFill>
          <a:blip r:embed="rId3"/>
          <a:stretch/>
        </p:blipFill>
        <p:spPr>
          <a:xfrm>
            <a:off x="4980960" y="3291480"/>
            <a:ext cx="3644280" cy="171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205200" y="1081440"/>
            <a:ext cx="4599000" cy="23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Job Industry Distribution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20% of 'New Customers are in Manufacturing and Financial Services.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The smallest number of customers are in Agriculture and Telecommunications at 3%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Similar pattern in 'Old' customer list, at 20% and 19% in Manufacturing and Financial Services respectively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119" name="Google Shape;343;p20"/>
          <p:cNvPicPr/>
          <p:nvPr/>
        </p:nvPicPr>
        <p:blipFill>
          <a:blip r:embed="rId2"/>
          <a:stretch/>
        </p:blipFill>
        <p:spPr>
          <a:xfrm>
            <a:off x="4572000" y="1685880"/>
            <a:ext cx="4391640" cy="2631960"/>
          </a:xfrm>
          <a:prstGeom prst="rect">
            <a:avLst/>
          </a:prstGeom>
          <a:ln>
            <a:noFill/>
          </a:ln>
        </p:spPr>
      </p:pic>
      <p:sp>
        <p:nvSpPr>
          <p:cNvPr id="120" name="CustomShape 5"/>
          <p:cNvSpPr/>
          <p:nvPr/>
        </p:nvSpPr>
        <p:spPr>
          <a:xfrm>
            <a:off x="4804200" y="1442160"/>
            <a:ext cx="407808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‘New’ Customer list              ‘Old’ Customer list 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388800" y="1154880"/>
            <a:ext cx="4595040" cy="234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Wealth Segmentation by age category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In all age categories the largest number of customers are classified as Mass Customer</a:t>
            </a:r>
            <a:endParaRPr lang="en-IN" sz="1400" b="0" strike="noStrike" spc="-1">
              <a:latin typeface="Arial"/>
            </a:endParaRPr>
          </a:p>
          <a:p>
            <a:pPr marL="285840" indent="-196560">
              <a:lnSpc>
                <a:spcPct val="100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The next category is the High Net Worth' customers.</a:t>
            </a:r>
            <a:endParaRPr lang="en-IN" sz="1400" b="0" strike="noStrike" spc="-1">
              <a:latin typeface="Arial"/>
            </a:endParaRPr>
          </a:p>
          <a:p>
            <a:pPr marL="285840" indent="-196560">
              <a:lnSpc>
                <a:spcPct val="100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The 'Affluent Customer can outperforms the High Net Worth customer in the 40-49 age group.</a:t>
            </a:r>
            <a:endParaRPr lang="en-IN" sz="1400" b="0" strike="noStrike" spc="-1">
              <a:latin typeface="Arial"/>
            </a:endParaRPr>
          </a:p>
        </p:txBody>
      </p:sp>
      <p:pic>
        <p:nvPicPr>
          <p:cNvPr id="125" name="Google Shape;353;p21"/>
          <p:cNvPicPr/>
          <p:nvPr/>
        </p:nvPicPr>
        <p:blipFill>
          <a:blip r:embed="rId2"/>
          <a:stretch/>
        </p:blipFill>
        <p:spPr>
          <a:xfrm>
            <a:off x="4804200" y="957600"/>
            <a:ext cx="3786120" cy="2102400"/>
          </a:xfrm>
          <a:prstGeom prst="rect">
            <a:avLst/>
          </a:prstGeom>
          <a:ln>
            <a:noFill/>
          </a:ln>
        </p:spPr>
      </p:pic>
      <p:pic>
        <p:nvPicPr>
          <p:cNvPr id="126" name="Google Shape;354;p21"/>
          <p:cNvPicPr/>
          <p:nvPr/>
        </p:nvPicPr>
        <p:blipFill>
          <a:blip r:embed="rId3"/>
          <a:stretch/>
        </p:blipFill>
        <p:spPr>
          <a:xfrm>
            <a:off x="4968720" y="3150360"/>
            <a:ext cx="3706560" cy="199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205200" y="1125360"/>
            <a:ext cx="5307840" cy="292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Number of cars owned and not owned by state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NSW has the largest amount of people that do not own a car. NSW seems to have a higher number of people from which data was collected.</a:t>
            </a:r>
            <a:endParaRPr lang="en-IN" sz="1400" b="0" strike="noStrike" spc="-1">
              <a:latin typeface="Arial"/>
            </a:endParaRPr>
          </a:p>
          <a:p>
            <a:pPr marL="285840" indent="-196560">
              <a:lnSpc>
                <a:spcPct val="100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Victoria is also split quite evenly. But both numbers are significantly lower than those of NSW.</a:t>
            </a:r>
            <a:endParaRPr lang="en-IN" sz="1400" b="0" strike="noStrike" spc="-1">
              <a:latin typeface="Arial"/>
            </a:endParaRPr>
          </a:p>
          <a:p>
            <a:pPr marL="285840" indent="-196560">
              <a:lnSpc>
                <a:spcPct val="100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QLD has a relatively high number of customers that own a car</a:t>
            </a:r>
            <a:endParaRPr lang="en-IN" sz="1400" b="0" strike="noStrike" spc="-1">
              <a:latin typeface="Arial"/>
            </a:endParaRPr>
          </a:p>
        </p:txBody>
      </p:sp>
      <p:pic>
        <p:nvPicPr>
          <p:cNvPr id="131" name="Google Shape;363;p22"/>
          <p:cNvPicPr/>
          <p:nvPr/>
        </p:nvPicPr>
        <p:blipFill>
          <a:blip r:embed="rId2"/>
          <a:stretch/>
        </p:blipFill>
        <p:spPr>
          <a:xfrm>
            <a:off x="5423040" y="1747080"/>
            <a:ext cx="3611520" cy="229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848</Words>
  <Application>Microsoft Office PowerPoint</Application>
  <PresentationFormat>On-screen Show (16:9)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Noto Sans Symbols</vt:lpstr>
      <vt:lpstr>Nunito</vt:lpstr>
      <vt:lpstr>Open Sans</vt:lpstr>
      <vt:lpstr>Open Sans ExtraBold</vt:lpstr>
      <vt:lpstr>Open Sans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Microsoft account</cp:lastModifiedBy>
  <cp:revision>2</cp:revision>
  <dcterms:modified xsi:type="dcterms:W3CDTF">2023-01-14T14:35:13Z</dcterms:modified>
  <dc:language>en-IN</dc:language>
</cp:coreProperties>
</file>