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74" r:id="rId11"/>
    <p:sldId id="279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92" d="100"/>
          <a:sy n="92" d="100"/>
        </p:scale>
        <p:origin x="90" y="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12.01.2023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">
            <a:extLst>
              <a:ext uri="{FF2B5EF4-FFF2-40B4-BE49-F238E27FC236}">
                <a16:creationId xmlns:a16="http://schemas.microsoft.com/office/drawing/2014/main" xmlns="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3102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7987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18486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79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xmlns="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xmlns="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xmlns="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1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8">
            <a:extLst>
              <a:ext uri="{FF2B5EF4-FFF2-40B4-BE49-F238E27FC236}">
                <a16:creationId xmlns:a16="http://schemas.microsoft.com/office/drawing/2014/main" xmlns="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xmlns="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xmlns="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xmlns="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9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xmlns="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xmlns="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xmlns="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xmlns="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xmlns="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xmlns="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3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xmlns="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xmlns="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xmlns="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xmlns="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4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xmlns="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xmlns="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xmlns="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xmlns="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0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06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xmlns="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5978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488" y="3773554"/>
            <a:ext cx="10090287" cy="700489"/>
          </a:xfrm>
        </p:spPr>
        <p:txBody>
          <a:bodyPr/>
          <a:lstStyle/>
          <a:p>
            <a:r>
              <a:rPr lang="en-IN" sz="4400" b="1" u="none" strike="noStrike" baseline="0" dirty="0">
                <a:solidFill>
                  <a:srgbClr val="44546A"/>
                </a:solidFill>
                <a:latin typeface="Bookman Old Style" panose="02050604050505020204" pitchFamily="18" charset="0"/>
              </a:rPr>
              <a:t>Home Loan Data Science Project</a:t>
            </a:r>
            <a:endParaRPr lang="ru-RU" sz="4400" b="1" dirty="0">
              <a:latin typeface="Bookman Old Style" panose="0205060405050502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12</a:t>
            </a:r>
            <a:r>
              <a:rPr lang="en-US" sz="18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-Jan-23</a:t>
            </a:r>
            <a:endParaRPr lang="ru-RU" sz="18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E525E260-408A-4338-BA0D-2F61C175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xmlns="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xmlns="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xmlns="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2185394"/>
            <a:ext cx="10949395" cy="357396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Custom-made ML is better than AutoML</a:t>
            </a:r>
          </a:p>
          <a:p>
            <a:pPr marL="0" indent="0" algn="just">
              <a:buNone/>
            </a:pPr>
            <a:endParaRPr lang="en-US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• </a:t>
            </a:r>
            <a:r>
              <a:rPr lang="en-IN" sz="2800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1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• The ideal application for AutoML is as a foundational model.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4143" y="2134681"/>
            <a:ext cx="4985963" cy="3766164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Science Lifecycle​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Project Overview​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Data 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Analysis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Modeling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Model Evaluation</a:t>
            </a: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• Recommendations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Agenda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609" y="2764017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95534"/>
            <a:ext cx="8384345" cy="6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4019" y="2134681"/>
            <a:ext cx="11298906" cy="4221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Problem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At the moment, applying for a home loan is a laborious procedure. It takes 2 to 3 days, so the applicant won't learn the results of their application until after those 2 to 3 days.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Business Objective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200" b="1" dirty="0">
                <a:solidFill>
                  <a:srgbClr val="002060"/>
                </a:solidFill>
              </a:rPr>
              <a:t>	Help the user by getting information regarding the status of their loans in a matter of seconds.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</a:rPr>
              <a:t>♦ </a:t>
            </a:r>
            <a:r>
              <a:rPr lang="en-US" sz="2200" b="1" u="sng" dirty="0">
                <a:solidFill>
                  <a:srgbClr val="002060"/>
                </a:solidFill>
              </a:rPr>
              <a:t>Hypothesis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2060"/>
                </a:solidFill>
              </a:rPr>
              <a:t>	</a:t>
            </a:r>
            <a:r>
              <a:rPr lang="en-IN" sz="2200" b="1" dirty="0">
                <a:solidFill>
                  <a:srgbClr val="002060"/>
                </a:solidFill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373" y="790850"/>
            <a:ext cx="8656570" cy="782639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Process Overview / Solution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Graphic 6" descr="Man holding cup">
            <a:extLst>
              <a:ext uri="{FF2B5EF4-FFF2-40B4-BE49-F238E27FC236}">
                <a16:creationId xmlns:a16="http://schemas.microsoft.com/office/drawing/2014/main" xmlns="" id="{287FE4CD-B5D6-458C-A5E5-B63826D78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8373" y="2280722"/>
            <a:ext cx="1591696" cy="35972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2CB153A3-C7FD-4802-A2BD-61C98D5F4029}"/>
              </a:ext>
            </a:extLst>
          </p:cNvPr>
          <p:cNvSpPr/>
          <p:nvPr/>
        </p:nvSpPr>
        <p:spPr>
          <a:xfrm>
            <a:off x="2265528" y="379407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xmlns="" id="{C6C3C0C5-FFAF-4D26-9F30-F999263A6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73791" y="2609995"/>
            <a:ext cx="1156880" cy="1300089"/>
          </a:xfrm>
          <a:prstGeom prst="rect">
            <a:avLst/>
          </a:prstGeom>
        </p:spPr>
      </p:pic>
      <p:pic>
        <p:nvPicPr>
          <p:cNvPr id="12" name="Graphic 11" descr="Clipboard with solid fill">
            <a:extLst>
              <a:ext uri="{FF2B5EF4-FFF2-40B4-BE49-F238E27FC236}">
                <a16:creationId xmlns:a16="http://schemas.microsoft.com/office/drawing/2014/main" xmlns="" id="{9EC4B6FF-D593-41B5-946B-3937E300B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15954" y="3943971"/>
            <a:ext cx="1098645" cy="109864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62E11F9-E616-4CD2-9247-B8B019A0C415}"/>
              </a:ext>
            </a:extLst>
          </p:cNvPr>
          <p:cNvSpPr/>
          <p:nvPr/>
        </p:nvSpPr>
        <p:spPr>
          <a:xfrm>
            <a:off x="3975814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xmlns="" id="{6C6C069E-6496-4065-B436-08BD3436A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241" y="2992041"/>
            <a:ext cx="2238583" cy="186656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431BB829-1EB5-4C90-9F82-F4B227A8B405}"/>
              </a:ext>
            </a:extLst>
          </p:cNvPr>
          <p:cNvSpPr/>
          <p:nvPr/>
        </p:nvSpPr>
        <p:spPr>
          <a:xfrm>
            <a:off x="6882788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xmlns="" id="{1E13A0BE-00B6-4B85-9A59-DA715A97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224098" y="3053750"/>
            <a:ext cx="1462879" cy="164396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F3B6E035-77CD-4ADF-9A19-0A03F50FB231}"/>
              </a:ext>
            </a:extLst>
          </p:cNvPr>
          <p:cNvSpPr/>
          <p:nvPr/>
        </p:nvSpPr>
        <p:spPr>
          <a:xfrm>
            <a:off x="8547931" y="3759728"/>
            <a:ext cx="504968" cy="232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xmlns="" id="{6BEFF710-A7C8-436F-8E1D-1D57A94AC834}"/>
              </a:ext>
            </a:extLst>
          </p:cNvPr>
          <p:cNvSpPr/>
          <p:nvPr/>
        </p:nvSpPr>
        <p:spPr>
          <a:xfrm>
            <a:off x="9362887" y="3316406"/>
            <a:ext cx="1099667" cy="107794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xmlns="" id="{E76CB934-0351-44A4-BAD8-8A21AF908120}"/>
              </a:ext>
            </a:extLst>
          </p:cNvPr>
          <p:cNvSpPr/>
          <p:nvPr/>
        </p:nvSpPr>
        <p:spPr>
          <a:xfrm rot="13764669">
            <a:off x="10675754" y="3096233"/>
            <a:ext cx="832513" cy="1213096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47030"/>
            <a:ext cx="6786828" cy="35782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♦ </a:t>
            </a:r>
            <a:r>
              <a:rPr lang="en-IN" sz="2800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800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07" y="928855"/>
            <a:ext cx="596796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(Historical Data)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2467FF82-1C15-4390-8229-E0B7AA01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50" y="1911456"/>
            <a:ext cx="3920406" cy="40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1032746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Analysis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" y="2210711"/>
            <a:ext cx="5216491" cy="372606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xmlns="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30" y="2265575"/>
            <a:ext cx="5198369" cy="37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xmlns="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39" y="2495928"/>
            <a:ext cx="10413241" cy="33376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 </a:t>
            </a:r>
            <a:r>
              <a:rPr lang="en-IN" sz="2600" b="1" dirty="0">
                <a:solidFill>
                  <a:srgbClr val="002060"/>
                </a:solidFill>
              </a:rPr>
              <a:t>The RandomForestClassifier machine learning model is one that has been trained.</a:t>
            </a:r>
            <a:endParaRPr lang="en-US" sz="26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002060"/>
                </a:solidFill>
              </a:rPr>
              <a:t>•</a:t>
            </a:r>
            <a:r>
              <a:rPr lang="en-IN" sz="2600" b="1" dirty="0">
                <a:solidFill>
                  <a:srgbClr val="002060"/>
                </a:solidFill>
              </a:rPr>
              <a:t> Along with traditional machine learning models, AutoML is also applied.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AutoML did not required pre-processing</a:t>
            </a:r>
          </a:p>
          <a:p>
            <a:pPr marL="0" indent="0" algn="just">
              <a:buNone/>
            </a:pPr>
            <a:r>
              <a:rPr lang="en-IN" sz="2600" b="1" dirty="0">
                <a:solidFill>
                  <a:srgbClr val="002060"/>
                </a:solidFill>
              </a:rPr>
              <a:t>• Results from AutoML and conventional machine learning models are equivalent.</a:t>
            </a:r>
            <a:endParaRPr lang="en-US" sz="2600" b="1" dirty="0">
              <a:solidFill>
                <a:srgbClr val="00206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6dc4bcd6-49db-4c07-9060-8acfc67cef9f"/>
    <ds:schemaRef ds:uri="fb0879af-3eba-417a-a55a-ffe6dcd6ca7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Wingdings</vt:lpstr>
      <vt:lpstr>Retrospect</vt:lpstr>
      <vt:lpstr>PRESENTATION TITLE</vt:lpstr>
      <vt:lpstr>PowerPoint Presentation</vt:lpstr>
      <vt:lpstr>PowerPoint Presentation</vt:lpstr>
      <vt:lpstr>TEXT LAYOUT 1</vt:lpstr>
      <vt:lpstr>TEXT LAYOUT 1</vt:lpstr>
      <vt:lpstr>TEXT LAYOUT 1</vt:lpstr>
      <vt:lpstr>TEXT LAYOUT 1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2023-01-12T11:31:18Z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