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1225" y="518033"/>
            <a:ext cx="798154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F44E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F44E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F44E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F44E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6569" y="2367233"/>
            <a:ext cx="147086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F44E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6175" y="1095812"/>
            <a:ext cx="7469505" cy="1945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F44E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05275" y="4732799"/>
            <a:ext cx="2127885" cy="304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60925" y="4732799"/>
            <a:ext cx="1083310" cy="304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ozilla.org/en-US/firefox/developer/" TargetMode="External"/><Relationship Id="rId3" Type="http://schemas.openxmlformats.org/officeDocument/2006/relationships/image" Target="../media/image15.jpg"/><Relationship Id="rId4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image" Target="../media/image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Relationship Id="rId3" Type="http://schemas.openxmlformats.org/officeDocument/2006/relationships/image" Target="../media/image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Relationship Id="rId3" Type="http://schemas.openxmlformats.org/officeDocument/2006/relationships/image" Target="../media/image2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5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Relationship Id="rId3" Type="http://schemas.openxmlformats.org/officeDocument/2006/relationships/image" Target="../media/image2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Relationship Id="rId3" Type="http://schemas.openxmlformats.org/officeDocument/2006/relationships/image" Target="../media/image2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Relationship Id="rId3" Type="http://schemas.openxmlformats.org/officeDocument/2006/relationships/image" Target="../media/image2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Relationship Id="rId3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Relationship Id="rId3" Type="http://schemas.openxmlformats.org/officeDocument/2006/relationships/image" Target="../media/image2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Relationship Id="rId3" Type="http://schemas.openxmlformats.org/officeDocument/2006/relationships/image" Target="../media/image2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Relationship Id="rId3" Type="http://schemas.openxmlformats.org/officeDocument/2006/relationships/image" Target="../media/image2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2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jpg"/><Relationship Id="rId3" Type="http://schemas.openxmlformats.org/officeDocument/2006/relationships/image" Target="../media/image2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Relationship Id="rId3" Type="http://schemas.openxmlformats.org/officeDocument/2006/relationships/image" Target="../media/image2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jpg"/><Relationship Id="rId3" Type="http://schemas.openxmlformats.org/officeDocument/2006/relationships/image" Target="../media/image2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Relationship Id="rId3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jpg"/><Relationship Id="rId3" Type="http://schemas.openxmlformats.org/officeDocument/2006/relationships/image" Target="../media/image2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9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0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6C6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5025" y="717750"/>
            <a:ext cx="3707999" cy="37079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1225" y="876459"/>
            <a:ext cx="2766695" cy="12522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3500" spc="-35">
                <a:solidFill>
                  <a:srgbClr val="FFFFFF"/>
                </a:solidFill>
              </a:rPr>
              <a:t>Headstart </a:t>
            </a:r>
            <a:r>
              <a:rPr dirty="0" sz="3500" spc="-90">
                <a:solidFill>
                  <a:srgbClr val="FFFFFF"/>
                </a:solidFill>
              </a:rPr>
              <a:t>to </a:t>
            </a:r>
            <a:r>
              <a:rPr dirty="0" sz="3500" spc="-85">
                <a:solidFill>
                  <a:srgbClr val="FFFFFF"/>
                </a:solidFill>
              </a:rPr>
              <a:t> </a:t>
            </a:r>
            <a:r>
              <a:rPr dirty="0" sz="3500" spc="5">
                <a:solidFill>
                  <a:srgbClr val="FFFFFF"/>
                </a:solidFill>
              </a:rPr>
              <a:t>Programming</a:t>
            </a:r>
            <a:endParaRPr sz="35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925" y="3630200"/>
            <a:ext cx="1008775" cy="3940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18033"/>
            <a:ext cx="45396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Mozilla</a:t>
            </a:r>
            <a:r>
              <a:rPr dirty="0" spc="-110"/>
              <a:t> </a:t>
            </a:r>
            <a:r>
              <a:rPr dirty="0" spc="-70"/>
              <a:t>Firef</a:t>
            </a:r>
            <a:r>
              <a:rPr dirty="0" spc="-170"/>
              <a:t>o</a:t>
            </a:r>
            <a:r>
              <a:rPr dirty="0" spc="-120"/>
              <a:t>x</a:t>
            </a:r>
            <a:r>
              <a:rPr dirty="0" spc="-110"/>
              <a:t> </a:t>
            </a:r>
            <a:r>
              <a:rPr dirty="0" spc="-85"/>
              <a:t>multi-line</a:t>
            </a:r>
            <a:r>
              <a:rPr dirty="0" spc="-110"/>
              <a:t> </a:t>
            </a:r>
            <a:r>
              <a:rPr dirty="0" spc="-10"/>
              <a:t>console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225" y="1063808"/>
            <a:ext cx="7969884" cy="149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Firefox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provides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multi-line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console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where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you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can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write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execute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your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javascript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code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without</a:t>
            </a:r>
            <a:r>
              <a:rPr dirty="0" sz="1400" spc="-9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need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for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code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editor.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4F44E0"/>
                </a:solidFill>
                <a:latin typeface="Trebuchet MS"/>
                <a:cs typeface="Trebuchet MS"/>
              </a:rPr>
              <a:t>use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40">
                <a:solidFill>
                  <a:srgbClr val="4F44E0"/>
                </a:solidFill>
                <a:latin typeface="Trebuchet MS"/>
                <a:cs typeface="Trebuchet MS"/>
              </a:rPr>
              <a:t>it,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ﬁrst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download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ﬁrefox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from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u="heavy" sz="1400" spc="-10">
                <a:solidFill>
                  <a:srgbClr val="4F44E0"/>
                </a:solidFill>
                <a:uFill>
                  <a:solidFill>
                    <a:srgbClr val="4F44E0"/>
                  </a:solidFill>
                </a:uFill>
                <a:latin typeface="Trebuchet MS"/>
                <a:cs typeface="Trebuchet MS"/>
                <a:hlinkClick r:id="rId2"/>
              </a:rPr>
              <a:t>here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install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it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your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system.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rebuchet MS"/>
              <a:cs typeface="Trebuchet MS"/>
            </a:endParaRPr>
          </a:p>
          <a:p>
            <a:pPr marL="12700" marR="204470">
              <a:lnSpc>
                <a:spcPct val="114999"/>
              </a:lnSpc>
            </a:pPr>
            <a:r>
              <a:rPr dirty="0" sz="1400" spc="40">
                <a:solidFill>
                  <a:srgbClr val="4F44E0"/>
                </a:solidFill>
                <a:latin typeface="Trebuchet MS"/>
                <a:cs typeface="Trebuchet MS"/>
              </a:rPr>
              <a:t>Open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Firefox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browser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press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5">
                <a:solidFill>
                  <a:srgbClr val="4F44E0"/>
                </a:solidFill>
                <a:latin typeface="Trebuchet MS"/>
                <a:cs typeface="Trebuchet MS"/>
              </a:rPr>
              <a:t>‘F12’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80">
                <a:solidFill>
                  <a:srgbClr val="4F44E0"/>
                </a:solidFill>
                <a:latin typeface="Trebuchet MS"/>
                <a:cs typeface="Trebuchet MS"/>
              </a:rPr>
              <a:t>OR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right-click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click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on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inspect.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You’ll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4F44E0"/>
                </a:solidFill>
                <a:latin typeface="Trebuchet MS"/>
                <a:cs typeface="Trebuchet MS"/>
              </a:rPr>
              <a:t>see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dev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tools </a:t>
            </a:r>
            <a:r>
              <a:rPr dirty="0" sz="1400" spc="-409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window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open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like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below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5200" y="2985975"/>
            <a:ext cx="6743699" cy="12953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6" name="object 6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225" y="523113"/>
            <a:ext cx="8235950" cy="2031364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60325">
              <a:lnSpc>
                <a:spcPct val="105000"/>
              </a:lnSpc>
              <a:spcBef>
                <a:spcPts val="15"/>
              </a:spcBef>
            </a:pP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First,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click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on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‘more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options’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icon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70">
                <a:solidFill>
                  <a:srgbClr val="4F44E0"/>
                </a:solidFill>
                <a:latin typeface="Trebuchet MS"/>
                <a:cs typeface="Trebuchet MS"/>
              </a:rPr>
              <a:t>(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top-right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corner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70">
                <a:solidFill>
                  <a:srgbClr val="4F44E0"/>
                </a:solidFill>
                <a:latin typeface="Trebuchet MS"/>
                <a:cs typeface="Trebuchet MS"/>
              </a:rPr>
              <a:t>)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besides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‘close’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icon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4F44E0"/>
                </a:solidFill>
                <a:latin typeface="Trebuchet MS"/>
                <a:cs typeface="Trebuchet MS"/>
              </a:rPr>
              <a:t>choose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‘separate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window’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option.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4F44E0"/>
                </a:solidFill>
                <a:latin typeface="Trebuchet MS"/>
                <a:cs typeface="Trebuchet MS"/>
              </a:rPr>
              <a:t>Now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your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dev-tools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window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will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be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open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separate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window.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Select</a:t>
            </a:r>
            <a:r>
              <a:rPr dirty="0" sz="1400" spc="-9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console</a:t>
            </a:r>
            <a:r>
              <a:rPr dirty="0" sz="1400" spc="-8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4F44E0"/>
                </a:solidFill>
                <a:latin typeface="Trebuchet MS"/>
                <a:cs typeface="Trebuchet MS"/>
              </a:rPr>
              <a:t>tab.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rebuchet MS"/>
              <a:cs typeface="Trebuchet MS"/>
            </a:endParaRPr>
          </a:p>
          <a:p>
            <a:pPr marL="12700" marR="5080">
              <a:lnSpc>
                <a:spcPct val="105000"/>
              </a:lnSpc>
            </a:pPr>
            <a:r>
              <a:rPr dirty="0" sz="1400" spc="65">
                <a:solidFill>
                  <a:srgbClr val="4F44E0"/>
                </a:solidFill>
                <a:latin typeface="Trebuchet MS"/>
                <a:cs typeface="Trebuchet MS"/>
              </a:rPr>
              <a:t>On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4F44E0"/>
                </a:solidFill>
                <a:latin typeface="Trebuchet MS"/>
                <a:cs typeface="Trebuchet MS"/>
              </a:rPr>
              <a:t>left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side,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have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code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panel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right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side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have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console.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You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can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write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your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javascript </a:t>
            </a:r>
            <a:r>
              <a:rPr dirty="0" sz="1400" spc="-409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code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on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code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panel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click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on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‘Run’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output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will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be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shown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on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console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on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right.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5">
                <a:solidFill>
                  <a:srgbClr val="4F44E0"/>
                </a:solidFill>
                <a:latin typeface="Trebuchet MS"/>
                <a:cs typeface="Trebuchet MS"/>
              </a:rPr>
              <a:t>Y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our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window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will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look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li</a:t>
            </a:r>
            <a:r>
              <a:rPr dirty="0" sz="1400" spc="-85">
                <a:solidFill>
                  <a:srgbClr val="4F44E0"/>
                </a:solidFill>
                <a:latin typeface="Trebuchet MS"/>
                <a:cs typeface="Trebuchet MS"/>
              </a:rPr>
              <a:t>k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below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4" name="object 4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150" y="776275"/>
            <a:ext cx="6743699" cy="35909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4" name="object 4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05857"/>
            <a:ext cx="329755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Understanding</a:t>
            </a:r>
            <a:r>
              <a:rPr dirty="0" spc="-155"/>
              <a:t> </a:t>
            </a:r>
            <a:r>
              <a:rPr dirty="0" spc="-6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225" y="1051634"/>
            <a:ext cx="7895590" cy="516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400" spc="95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function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block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code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which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can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perform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4F44E0"/>
                </a:solidFill>
                <a:latin typeface="Trebuchet MS"/>
                <a:cs typeface="Trebuchet MS"/>
              </a:rPr>
              <a:t>some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task.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0">
                <a:solidFill>
                  <a:srgbClr val="4F44E0"/>
                </a:solidFill>
                <a:latin typeface="Trebuchet MS"/>
                <a:cs typeface="Trebuchet MS"/>
              </a:rPr>
              <a:t>It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takes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4F44E0"/>
                </a:solidFill>
                <a:latin typeface="Trebuchet MS"/>
                <a:cs typeface="Trebuchet MS"/>
              </a:rPr>
              <a:t>some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input,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applies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4F44E0"/>
                </a:solidFill>
                <a:latin typeface="Trebuchet MS"/>
                <a:cs typeface="Trebuchet MS"/>
              </a:rPr>
              <a:t>some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logic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on </a:t>
            </a:r>
            <a:r>
              <a:rPr dirty="0" sz="1400" spc="-409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it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gives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output.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693337" y="1811087"/>
            <a:ext cx="1557655" cy="1438275"/>
            <a:chOff x="3693337" y="1811087"/>
            <a:chExt cx="1557655" cy="1438275"/>
          </a:xfrm>
        </p:grpSpPr>
        <p:sp>
          <p:nvSpPr>
            <p:cNvPr id="8" name="object 8"/>
            <p:cNvSpPr/>
            <p:nvPr/>
          </p:nvSpPr>
          <p:spPr>
            <a:xfrm>
              <a:off x="3698099" y="2172925"/>
              <a:ext cx="1191260" cy="1071245"/>
            </a:xfrm>
            <a:custGeom>
              <a:avLst/>
              <a:gdLst/>
              <a:ahLst/>
              <a:cxnLst/>
              <a:rect l="l" t="t" r="r" b="b"/>
              <a:pathLst>
                <a:path w="1191260" h="1071245">
                  <a:moveTo>
                    <a:pt x="1190924" y="1071224"/>
                  </a:moveTo>
                  <a:lnTo>
                    <a:pt x="0" y="1071224"/>
                  </a:lnTo>
                  <a:lnTo>
                    <a:pt x="0" y="0"/>
                  </a:lnTo>
                  <a:lnTo>
                    <a:pt x="1190924" y="0"/>
                  </a:lnTo>
                  <a:lnTo>
                    <a:pt x="1190924" y="1071224"/>
                  </a:lnTo>
                  <a:close/>
                </a:path>
              </a:pathLst>
            </a:custGeom>
            <a:solidFill>
              <a:srgbClr val="9FC5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889024" y="1815850"/>
              <a:ext cx="357505" cy="1428750"/>
            </a:xfrm>
            <a:custGeom>
              <a:avLst/>
              <a:gdLst/>
              <a:ahLst/>
              <a:cxnLst/>
              <a:rect l="l" t="t" r="r" b="b"/>
              <a:pathLst>
                <a:path w="357504" h="1428750">
                  <a:moveTo>
                    <a:pt x="0" y="1428299"/>
                  </a:moveTo>
                  <a:lnTo>
                    <a:pt x="0" y="357074"/>
                  </a:lnTo>
                  <a:lnTo>
                    <a:pt x="357074" y="0"/>
                  </a:lnTo>
                  <a:lnTo>
                    <a:pt x="357074" y="1071224"/>
                  </a:lnTo>
                  <a:lnTo>
                    <a:pt x="0" y="1428299"/>
                  </a:lnTo>
                  <a:close/>
                </a:path>
              </a:pathLst>
            </a:custGeom>
            <a:solidFill>
              <a:srgbClr val="7F9D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698099" y="1815850"/>
              <a:ext cx="1548130" cy="357505"/>
            </a:xfrm>
            <a:custGeom>
              <a:avLst/>
              <a:gdLst/>
              <a:ahLst/>
              <a:cxnLst/>
              <a:rect l="l" t="t" r="r" b="b"/>
              <a:pathLst>
                <a:path w="1548129" h="357505">
                  <a:moveTo>
                    <a:pt x="1190924" y="357074"/>
                  </a:moveTo>
                  <a:lnTo>
                    <a:pt x="0" y="357074"/>
                  </a:lnTo>
                  <a:lnTo>
                    <a:pt x="357074" y="0"/>
                  </a:lnTo>
                  <a:lnTo>
                    <a:pt x="1547999" y="0"/>
                  </a:lnTo>
                  <a:lnTo>
                    <a:pt x="1190924" y="357074"/>
                  </a:lnTo>
                  <a:close/>
                </a:path>
              </a:pathLst>
            </a:custGeom>
            <a:solidFill>
              <a:srgbClr val="B2D0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698099" y="1815850"/>
              <a:ext cx="1548130" cy="1428750"/>
            </a:xfrm>
            <a:custGeom>
              <a:avLst/>
              <a:gdLst/>
              <a:ahLst/>
              <a:cxnLst/>
              <a:rect l="l" t="t" r="r" b="b"/>
              <a:pathLst>
                <a:path w="1548129" h="1428750">
                  <a:moveTo>
                    <a:pt x="0" y="357074"/>
                  </a:moveTo>
                  <a:lnTo>
                    <a:pt x="357074" y="0"/>
                  </a:lnTo>
                  <a:lnTo>
                    <a:pt x="1547999" y="0"/>
                  </a:lnTo>
                  <a:lnTo>
                    <a:pt x="1547999" y="1071224"/>
                  </a:lnTo>
                  <a:lnTo>
                    <a:pt x="1190924" y="1428299"/>
                  </a:lnTo>
                  <a:lnTo>
                    <a:pt x="0" y="1428299"/>
                  </a:lnTo>
                  <a:lnTo>
                    <a:pt x="0" y="357074"/>
                  </a:lnTo>
                  <a:close/>
                </a:path>
                <a:path w="1548129" h="1428750">
                  <a:moveTo>
                    <a:pt x="0" y="357074"/>
                  </a:moveTo>
                  <a:lnTo>
                    <a:pt x="1190924" y="357074"/>
                  </a:lnTo>
                  <a:lnTo>
                    <a:pt x="1547999" y="0"/>
                  </a:lnTo>
                </a:path>
                <a:path w="1548129" h="1428750">
                  <a:moveTo>
                    <a:pt x="1190924" y="357074"/>
                  </a:moveTo>
                  <a:lnTo>
                    <a:pt x="1190924" y="14282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698099" y="2583950"/>
            <a:ext cx="11861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4F44E0"/>
                </a:solidFill>
                <a:latin typeface="Arial MT"/>
                <a:cs typeface="Arial MT"/>
              </a:rPr>
              <a:t>FUNCTION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65037" y="2420362"/>
            <a:ext cx="739140" cy="488950"/>
            <a:chOff x="2365037" y="2420362"/>
            <a:chExt cx="739140" cy="488950"/>
          </a:xfrm>
        </p:grpSpPr>
        <p:sp>
          <p:nvSpPr>
            <p:cNvPr id="14" name="object 14"/>
            <p:cNvSpPr/>
            <p:nvPr/>
          </p:nvSpPr>
          <p:spPr>
            <a:xfrm>
              <a:off x="2369799" y="2425125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489299" y="479399"/>
                  </a:moveTo>
                  <a:lnTo>
                    <a:pt x="489299" y="359549"/>
                  </a:lnTo>
                  <a:lnTo>
                    <a:pt x="0" y="359549"/>
                  </a:lnTo>
                  <a:lnTo>
                    <a:pt x="0" y="119849"/>
                  </a:lnTo>
                  <a:lnTo>
                    <a:pt x="489299" y="119849"/>
                  </a:lnTo>
                  <a:lnTo>
                    <a:pt x="489299" y="0"/>
                  </a:lnTo>
                  <a:lnTo>
                    <a:pt x="728999" y="239699"/>
                  </a:lnTo>
                  <a:lnTo>
                    <a:pt x="489299" y="479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69799" y="2425125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119849"/>
                  </a:moveTo>
                  <a:lnTo>
                    <a:pt x="489299" y="119849"/>
                  </a:lnTo>
                  <a:lnTo>
                    <a:pt x="489299" y="0"/>
                  </a:lnTo>
                  <a:lnTo>
                    <a:pt x="728999" y="239699"/>
                  </a:lnTo>
                  <a:lnTo>
                    <a:pt x="489299" y="479399"/>
                  </a:lnTo>
                  <a:lnTo>
                    <a:pt x="489299" y="359549"/>
                  </a:lnTo>
                  <a:lnTo>
                    <a:pt x="0" y="359549"/>
                  </a:lnTo>
                  <a:lnTo>
                    <a:pt x="0" y="1198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5840637" y="2420362"/>
            <a:ext cx="739140" cy="488950"/>
            <a:chOff x="5840637" y="2420362"/>
            <a:chExt cx="739140" cy="488950"/>
          </a:xfrm>
        </p:grpSpPr>
        <p:sp>
          <p:nvSpPr>
            <p:cNvPr id="17" name="object 17"/>
            <p:cNvSpPr/>
            <p:nvPr/>
          </p:nvSpPr>
          <p:spPr>
            <a:xfrm>
              <a:off x="5845399" y="2425125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5" h="479425">
                  <a:moveTo>
                    <a:pt x="489299" y="479399"/>
                  </a:moveTo>
                  <a:lnTo>
                    <a:pt x="489299" y="359549"/>
                  </a:lnTo>
                  <a:lnTo>
                    <a:pt x="0" y="359549"/>
                  </a:lnTo>
                  <a:lnTo>
                    <a:pt x="0" y="119849"/>
                  </a:lnTo>
                  <a:lnTo>
                    <a:pt x="489299" y="119849"/>
                  </a:lnTo>
                  <a:lnTo>
                    <a:pt x="489299" y="0"/>
                  </a:lnTo>
                  <a:lnTo>
                    <a:pt x="728999" y="239699"/>
                  </a:lnTo>
                  <a:lnTo>
                    <a:pt x="489299" y="479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845399" y="2425125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5" h="479425">
                  <a:moveTo>
                    <a:pt x="0" y="119849"/>
                  </a:moveTo>
                  <a:lnTo>
                    <a:pt x="489299" y="119849"/>
                  </a:lnTo>
                  <a:lnTo>
                    <a:pt x="489299" y="0"/>
                  </a:lnTo>
                  <a:lnTo>
                    <a:pt x="728999" y="239699"/>
                  </a:lnTo>
                  <a:lnTo>
                    <a:pt x="489299" y="479399"/>
                  </a:lnTo>
                  <a:lnTo>
                    <a:pt x="489299" y="359549"/>
                  </a:lnTo>
                  <a:lnTo>
                    <a:pt x="0" y="359549"/>
                  </a:lnTo>
                  <a:lnTo>
                    <a:pt x="0" y="1198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184424" y="2530638"/>
            <a:ext cx="5245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INPUT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46924" y="2595913"/>
            <a:ext cx="7175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45">
                <a:solidFill>
                  <a:srgbClr val="4F44E0"/>
                </a:solidFill>
                <a:latin typeface="Trebuchet MS"/>
                <a:cs typeface="Trebuchet MS"/>
              </a:rPr>
              <a:t>OUTPUT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63625" y="3991388"/>
            <a:ext cx="10991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70">
                <a:solidFill>
                  <a:srgbClr val="4F44E0"/>
                </a:solidFill>
                <a:latin typeface="Trebuchet MS"/>
                <a:cs typeface="Trebuchet MS"/>
              </a:rPr>
              <a:t>PROCESSING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252662" y="3419112"/>
            <a:ext cx="339725" cy="410209"/>
            <a:chOff x="4252662" y="3419112"/>
            <a:chExt cx="339725" cy="410209"/>
          </a:xfrm>
        </p:grpSpPr>
        <p:sp>
          <p:nvSpPr>
            <p:cNvPr id="23" name="object 23"/>
            <p:cNvSpPr/>
            <p:nvPr/>
          </p:nvSpPr>
          <p:spPr>
            <a:xfrm>
              <a:off x="4257425" y="3423875"/>
              <a:ext cx="330200" cy="400685"/>
            </a:xfrm>
            <a:custGeom>
              <a:avLst/>
              <a:gdLst/>
              <a:ahLst/>
              <a:cxnLst/>
              <a:rect l="l" t="t" r="r" b="b"/>
              <a:pathLst>
                <a:path w="330200" h="400685">
                  <a:moveTo>
                    <a:pt x="247274" y="400199"/>
                  </a:moveTo>
                  <a:lnTo>
                    <a:pt x="82424" y="400199"/>
                  </a:lnTo>
                  <a:lnTo>
                    <a:pt x="82424" y="164849"/>
                  </a:lnTo>
                  <a:lnTo>
                    <a:pt x="0" y="164849"/>
                  </a:lnTo>
                  <a:lnTo>
                    <a:pt x="164849" y="0"/>
                  </a:lnTo>
                  <a:lnTo>
                    <a:pt x="329699" y="164849"/>
                  </a:lnTo>
                  <a:lnTo>
                    <a:pt x="247274" y="164849"/>
                  </a:lnTo>
                  <a:lnTo>
                    <a:pt x="247274" y="400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257425" y="3423875"/>
              <a:ext cx="330200" cy="400685"/>
            </a:xfrm>
            <a:custGeom>
              <a:avLst/>
              <a:gdLst/>
              <a:ahLst/>
              <a:cxnLst/>
              <a:rect l="l" t="t" r="r" b="b"/>
              <a:pathLst>
                <a:path w="330200" h="400685">
                  <a:moveTo>
                    <a:pt x="0" y="164849"/>
                  </a:moveTo>
                  <a:lnTo>
                    <a:pt x="164849" y="0"/>
                  </a:lnTo>
                  <a:lnTo>
                    <a:pt x="329699" y="164849"/>
                  </a:lnTo>
                  <a:lnTo>
                    <a:pt x="247274" y="164849"/>
                  </a:lnTo>
                  <a:lnTo>
                    <a:pt x="247274" y="400199"/>
                  </a:lnTo>
                  <a:lnTo>
                    <a:pt x="82424" y="400199"/>
                  </a:lnTo>
                  <a:lnTo>
                    <a:pt x="82424" y="164849"/>
                  </a:lnTo>
                  <a:lnTo>
                    <a:pt x="0" y="1648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18033"/>
            <a:ext cx="64884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W</a:t>
            </a:r>
            <a:r>
              <a:rPr dirty="0" spc="-60"/>
              <a:t>riting</a:t>
            </a:r>
            <a:r>
              <a:rPr dirty="0" spc="-110"/>
              <a:t> </a:t>
            </a:r>
            <a:r>
              <a:rPr dirty="0" spc="-5"/>
              <a:t>an</a:t>
            </a:r>
            <a:r>
              <a:rPr dirty="0" spc="-110"/>
              <a:t> </a:t>
            </a:r>
            <a:r>
              <a:rPr dirty="0" spc="-90"/>
              <a:t>e</a:t>
            </a:r>
            <a:r>
              <a:rPr dirty="0" spc="-165"/>
              <a:t>x</a:t>
            </a:r>
            <a:r>
              <a:rPr dirty="0" spc="-30"/>
              <a:t>ecuting</a:t>
            </a:r>
            <a:r>
              <a:rPr dirty="0" spc="-110"/>
              <a:t> </a:t>
            </a:r>
            <a:r>
              <a:rPr dirty="0" spc="-75"/>
              <a:t>ﬁrst</a:t>
            </a:r>
            <a:r>
              <a:rPr dirty="0" spc="-110"/>
              <a:t> </a:t>
            </a:r>
            <a:r>
              <a:rPr dirty="0" spc="-50"/>
              <a:t>program:</a:t>
            </a:r>
            <a:r>
              <a:rPr dirty="0" spc="-110"/>
              <a:t> </a:t>
            </a:r>
            <a:r>
              <a:rPr dirty="0" spc="-25"/>
              <a:t>Hello</a:t>
            </a:r>
            <a:r>
              <a:rPr dirty="0" spc="-110"/>
              <a:t> </a:t>
            </a:r>
            <a:r>
              <a:rPr dirty="0" spc="-15"/>
              <a:t>W</a:t>
            </a:r>
            <a:r>
              <a:rPr dirty="0" spc="-60"/>
              <a:t>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225" y="1063808"/>
            <a:ext cx="7586345" cy="1007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Usually,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when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learn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new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programming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language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always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start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by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executing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‘hello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world’ </a:t>
            </a:r>
            <a:r>
              <a:rPr dirty="0" sz="1400" spc="-409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program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40">
                <a:solidFill>
                  <a:srgbClr val="4F44E0"/>
                </a:solidFill>
                <a:latin typeface="Trebuchet MS"/>
                <a:cs typeface="Trebuchet MS"/>
              </a:rPr>
              <a:t>it.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So,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let’s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4F44E0"/>
                </a:solidFill>
                <a:latin typeface="Trebuchet MS"/>
                <a:cs typeface="Trebuchet MS"/>
              </a:rPr>
              <a:t>do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it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with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Javascript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too.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Write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following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line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of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code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ﬁrefox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code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panel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225" y="3517448"/>
            <a:ext cx="3561715" cy="51625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400" spc="4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click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on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‘Ru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n</a:t>
            </a:r>
            <a:r>
              <a:rPr dirty="0" sz="1400" spc="-195">
                <a:solidFill>
                  <a:srgbClr val="4F44E0"/>
                </a:solidFill>
                <a:latin typeface="Trebuchet MS"/>
                <a:cs typeface="Trebuchet MS"/>
              </a:rPr>
              <a:t>’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You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should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4F44E0"/>
                </a:solidFill>
                <a:latin typeface="Trebuchet MS"/>
                <a:cs typeface="Trebuchet MS"/>
              </a:rPr>
              <a:t>see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‘Hello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world’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on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your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console.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175" y="2332762"/>
            <a:ext cx="3295649" cy="109537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7" name="object 7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225" y="523113"/>
            <a:ext cx="7719695" cy="975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Awesome,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you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just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ran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your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ﬁrst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code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javascript.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4F44E0"/>
                </a:solidFill>
                <a:latin typeface="Trebuchet MS"/>
                <a:cs typeface="Trebuchet MS"/>
              </a:rPr>
              <a:t>Now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let’s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understand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line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code.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</a:pP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‘console.log()’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function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that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helps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you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print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any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data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on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browser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console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or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on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your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terminal </a:t>
            </a:r>
            <a:r>
              <a:rPr dirty="0" sz="1400" spc="-409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window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5">
                <a:solidFill>
                  <a:srgbClr val="4F44E0"/>
                </a:solidFill>
                <a:latin typeface="Trebuchet MS"/>
                <a:cs typeface="Trebuchet MS"/>
              </a:rPr>
              <a:t>if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you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are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executing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javascript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code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nodejs.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4" name="object 4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05857"/>
            <a:ext cx="39192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Understanding</a:t>
            </a:r>
            <a:r>
              <a:rPr dirty="0" spc="-160"/>
              <a:t> </a:t>
            </a:r>
            <a:r>
              <a:rPr dirty="0" spc="-45"/>
              <a:t>console.log()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225" y="1051634"/>
            <a:ext cx="6118225" cy="1743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Diving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deeper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into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‘console.log()’,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‘console’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an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object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that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provides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4F44E0"/>
                </a:solidFill>
                <a:latin typeface="Trebuchet MS"/>
                <a:cs typeface="Trebuchet MS"/>
              </a:rPr>
              <a:t>access</a:t>
            </a:r>
            <a:r>
              <a:rPr dirty="0" sz="1400" spc="-8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browser's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4F44E0"/>
                </a:solidFill>
                <a:latin typeface="Trebuchet MS"/>
                <a:cs typeface="Trebuchet MS"/>
              </a:rPr>
              <a:t>debugging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console.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‘log’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method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console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object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that 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will 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print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whatever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string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you </a:t>
            </a:r>
            <a:r>
              <a:rPr dirty="0" sz="1400" spc="45">
                <a:solidFill>
                  <a:srgbClr val="4F44E0"/>
                </a:solidFill>
                <a:latin typeface="Trebuchet MS"/>
                <a:cs typeface="Trebuchet MS"/>
              </a:rPr>
              <a:t>pass </a:t>
            </a:r>
            <a:r>
              <a:rPr dirty="0" sz="1400" spc="40">
                <a:solidFill>
                  <a:srgbClr val="4F44E0"/>
                </a:solidFill>
                <a:latin typeface="Trebuchet MS"/>
                <a:cs typeface="Trebuchet MS"/>
              </a:rPr>
              <a:t>as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an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argument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 </a:t>
            </a:r>
            <a:r>
              <a:rPr dirty="0" sz="1400" spc="-140">
                <a:solidFill>
                  <a:srgbClr val="4F44E0"/>
                </a:solidFill>
                <a:latin typeface="Trebuchet MS"/>
                <a:cs typeface="Trebuchet MS"/>
              </a:rPr>
              <a:t>it.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Now,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I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know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there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are </a:t>
            </a:r>
            <a:r>
              <a:rPr dirty="0" sz="1400" spc="-409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many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terms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here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that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you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might not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understand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like what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 an 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object,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what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 </a:t>
            </a:r>
            <a:r>
              <a:rPr dirty="0" sz="1400" spc="-409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method,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what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4F44E0"/>
                </a:solidFill>
                <a:latin typeface="Trebuchet MS"/>
                <a:cs typeface="Trebuchet MS"/>
              </a:rPr>
              <a:t>do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you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mean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by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argument.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These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you’ll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understand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4F44E0"/>
                </a:solidFill>
                <a:latin typeface="Trebuchet MS"/>
                <a:cs typeface="Trebuchet MS"/>
              </a:rPr>
              <a:t>as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and 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when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you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proceed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with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coming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sessions.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But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for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now,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just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remember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what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‘console.log()’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3600" y="1233681"/>
            <a:ext cx="1281874" cy="7893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05857"/>
            <a:ext cx="1301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V</a:t>
            </a:r>
            <a:r>
              <a:rPr dirty="0" spc="-35"/>
              <a:t>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225" y="1051634"/>
            <a:ext cx="5919470" cy="1007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order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store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values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like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numbers,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words,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objects,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etc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need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variables.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V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ariables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are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placeholders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for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values.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Every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language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4F44E0"/>
                </a:solidFill>
                <a:latin typeface="Trebuchet MS"/>
                <a:cs typeface="Trebuchet MS"/>
              </a:rPr>
              <a:t>has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speciﬁc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keywords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declare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variables.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Javascript,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you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can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create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variables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using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any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of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following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keywords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6587" y="2685600"/>
            <a:ext cx="2790824" cy="17525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6" name="object 6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225" y="491108"/>
            <a:ext cx="7889240" cy="174307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When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declare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variable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name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it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like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40">
                <a:solidFill>
                  <a:srgbClr val="4F44E0"/>
                </a:solidFill>
                <a:latin typeface="Trebuchet MS"/>
                <a:cs typeface="Trebuchet MS"/>
              </a:rPr>
              <a:t>‘num1’,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65">
                <a:solidFill>
                  <a:srgbClr val="4F44E0"/>
                </a:solidFill>
                <a:latin typeface="Trebuchet MS"/>
                <a:cs typeface="Trebuchet MS"/>
              </a:rPr>
              <a:t>‘str1’,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‘bool’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above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value.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</a:pPr>
            <a:r>
              <a:rPr dirty="0" sz="1400" spc="4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also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4F44E0"/>
                </a:solidFill>
                <a:latin typeface="Trebuchet MS"/>
                <a:cs typeface="Trebuchet MS"/>
              </a:rPr>
              <a:t>assign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value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it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be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stored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variable.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95">
                <a:solidFill>
                  <a:srgbClr val="4F44E0"/>
                </a:solidFill>
                <a:latin typeface="Trebuchet MS"/>
                <a:cs typeface="Trebuchet MS"/>
              </a:rPr>
              <a:t>So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that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can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4F44E0"/>
                </a:solidFill>
                <a:latin typeface="Trebuchet MS"/>
                <a:cs typeface="Trebuchet MS"/>
              </a:rPr>
              <a:t>use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it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later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our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program </a:t>
            </a:r>
            <a:r>
              <a:rPr dirty="0" sz="1400" spc="-409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when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needed.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rebuchet MS"/>
              <a:cs typeface="Trebuchet MS"/>
            </a:endParaRPr>
          </a:p>
          <a:p>
            <a:pPr marL="12700" marR="52705">
              <a:lnSpc>
                <a:spcPct val="114999"/>
              </a:lnSpc>
            </a:pP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Let’s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4F44E0"/>
                </a:solidFill>
                <a:latin typeface="Trebuchet MS"/>
                <a:cs typeface="Trebuchet MS"/>
              </a:rPr>
              <a:t>try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understand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variables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in-depth,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when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declare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variable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system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memory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reserves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memory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location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stores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value </a:t>
            </a:r>
            <a:r>
              <a:rPr dirty="0" sz="1400" spc="30">
                <a:solidFill>
                  <a:srgbClr val="4F44E0"/>
                </a:solidFill>
                <a:latin typeface="Trebuchet MS"/>
                <a:cs typeface="Trebuchet MS"/>
              </a:rPr>
              <a:t>assigned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it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that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memory space. </a:t>
            </a:r>
            <a:r>
              <a:rPr dirty="0" sz="1400" spc="40">
                <a:solidFill>
                  <a:srgbClr val="4F44E0"/>
                </a:solidFill>
                <a:latin typeface="Trebuchet MS"/>
                <a:cs typeface="Trebuchet MS"/>
              </a:rPr>
              <a:t>And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when we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reference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variable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name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again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program,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value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fetched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from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that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memory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space.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4" name="object 4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225" y="491108"/>
            <a:ext cx="7965440" cy="198882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L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et</a:t>
            </a:r>
            <a:r>
              <a:rPr dirty="0" sz="1400" spc="-135">
                <a:solidFill>
                  <a:srgbClr val="4F44E0"/>
                </a:solidFill>
                <a:latin typeface="Trebuchet MS"/>
                <a:cs typeface="Trebuchet MS"/>
              </a:rPr>
              <a:t>’</a:t>
            </a:r>
            <a:r>
              <a:rPr dirty="0" sz="1400" spc="80">
                <a:solidFill>
                  <a:srgbClr val="4F44E0"/>
                </a:solidFill>
                <a:latin typeface="Trebuchet MS"/>
                <a:cs typeface="Trebuchet MS"/>
              </a:rPr>
              <a:t>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understand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diﬀerence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between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va</a:t>
            </a:r>
            <a:r>
              <a:rPr dirty="0" sz="1400" spc="-204">
                <a:solidFill>
                  <a:srgbClr val="4F44E0"/>
                </a:solidFill>
                <a:latin typeface="Trebuchet MS"/>
                <a:cs typeface="Trebuchet MS"/>
              </a:rPr>
              <a:t>r</a:t>
            </a:r>
            <a:r>
              <a:rPr dirty="0" sz="1400" spc="-195">
                <a:solidFill>
                  <a:srgbClr val="4F44E0"/>
                </a:solidFill>
                <a:latin typeface="Trebuchet MS"/>
                <a:cs typeface="Trebuchet MS"/>
              </a:rPr>
              <a:t>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5">
                <a:solidFill>
                  <a:srgbClr val="4F44E0"/>
                </a:solidFill>
                <a:latin typeface="Trebuchet MS"/>
                <a:cs typeface="Trebuchet MS"/>
              </a:rPr>
              <a:t>let,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const</a:t>
            </a:r>
            <a:endParaRPr sz="1400">
              <a:latin typeface="Trebuchet MS"/>
              <a:cs typeface="Trebuchet MS"/>
            </a:endParaRPr>
          </a:p>
          <a:p>
            <a:pPr marL="469900" indent="-336550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When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declare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variable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with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4F44E0"/>
                </a:solidFill>
                <a:latin typeface="Trebuchet MS"/>
                <a:cs typeface="Trebuchet MS"/>
              </a:rPr>
              <a:t>‘var’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keyword,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it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function-scoped</a:t>
            </a:r>
            <a:endParaRPr sz="1400">
              <a:latin typeface="Trebuchet MS"/>
              <a:cs typeface="Trebuchet MS"/>
            </a:endParaRPr>
          </a:p>
          <a:p>
            <a:pPr marL="469900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When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declare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variable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with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25">
                <a:solidFill>
                  <a:srgbClr val="4F44E0"/>
                </a:solidFill>
                <a:latin typeface="Trebuchet MS"/>
                <a:cs typeface="Trebuchet MS"/>
              </a:rPr>
              <a:t>‘let’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k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eyword,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it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bloc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k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-scoped</a:t>
            </a:r>
            <a:endParaRPr sz="1400">
              <a:latin typeface="Trebuchet MS"/>
              <a:cs typeface="Trebuchet MS"/>
            </a:endParaRPr>
          </a:p>
          <a:p>
            <a:pPr marL="469900" marR="5080" indent="-336550">
              <a:lnSpc>
                <a:spcPct val="11499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When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declare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variable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with ‘const’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keyword,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it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block-scoped,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but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cannot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re-assign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value.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The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value 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with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which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initialise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const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variable 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will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remain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constant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throughout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program.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 spc="-80">
                <a:solidFill>
                  <a:srgbClr val="4F44E0"/>
                </a:solidFill>
                <a:latin typeface="Trebuchet MS"/>
                <a:cs typeface="Trebuchet MS"/>
              </a:rPr>
              <a:t>We’ll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learn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about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function-scope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block-scope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later </a:t>
            </a:r>
            <a:r>
              <a:rPr dirty="0" sz="1400" spc="40">
                <a:solidFill>
                  <a:srgbClr val="4F44E0"/>
                </a:solidFill>
                <a:latin typeface="Trebuchet MS"/>
                <a:cs typeface="Trebuchet MS"/>
              </a:rPr>
              <a:t>sessions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4" name="object 4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3" name="object 3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1225" y="518033"/>
            <a:ext cx="25082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5"/>
              <a:t>T</a:t>
            </a:r>
            <a:r>
              <a:rPr dirty="0" spc="-5"/>
              <a:t>opics</a:t>
            </a:r>
            <a:r>
              <a:rPr dirty="0" spc="-110"/>
              <a:t> </a:t>
            </a:r>
            <a:r>
              <a:rPr dirty="0" spc="-85"/>
              <a:t>for</a:t>
            </a:r>
            <a:r>
              <a:rPr dirty="0" spc="-110"/>
              <a:t> </a:t>
            </a:r>
            <a:r>
              <a:rPr dirty="0" spc="-75"/>
              <a:t>the</a:t>
            </a:r>
            <a:r>
              <a:rPr dirty="0" spc="-110"/>
              <a:t> </a:t>
            </a:r>
            <a:r>
              <a:rPr dirty="0" spc="50"/>
              <a:t>Day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6054" y="2165963"/>
            <a:ext cx="22485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Introduction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programming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2322" y="1487739"/>
            <a:ext cx="414480" cy="554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943747" y="2165963"/>
            <a:ext cx="198691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Introduction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Javascript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3755" y="1530063"/>
            <a:ext cx="765600" cy="5117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49191" y="3722071"/>
            <a:ext cx="1741805" cy="516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8595" marR="5080" indent="-176530">
              <a:lnSpc>
                <a:spcPct val="114999"/>
              </a:lnSpc>
              <a:spcBef>
                <a:spcPts val="100"/>
              </a:spcBef>
            </a:pP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Intro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Mozilla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Firef</a:t>
            </a:r>
            <a:r>
              <a:rPr dirty="0" sz="1400" spc="-95">
                <a:solidFill>
                  <a:srgbClr val="4F44E0"/>
                </a:solidFill>
                <a:latin typeface="Trebuchet MS"/>
                <a:cs typeface="Trebuchet MS"/>
              </a:rPr>
              <a:t>o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x  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multi-line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console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76824" y="3077535"/>
            <a:ext cx="685475" cy="45823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24692" y="3722071"/>
            <a:ext cx="1824989" cy="516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0700" marR="5080" indent="-508634">
              <a:lnSpc>
                <a:spcPct val="114999"/>
              </a:lnSpc>
              <a:spcBef>
                <a:spcPts val="100"/>
              </a:spcBef>
            </a:pP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Hello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W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orld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Program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in 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Javascript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47104" y="2980175"/>
            <a:ext cx="378902" cy="5555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972550" y="3754075"/>
            <a:ext cx="10096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consol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e</a:t>
            </a:r>
            <a:r>
              <a:rPr dirty="0" sz="1400" spc="-80">
                <a:solidFill>
                  <a:srgbClr val="4F44E0"/>
                </a:solidFill>
                <a:latin typeface="Trebuchet MS"/>
                <a:cs typeface="Trebuchet MS"/>
              </a:rPr>
              <a:t>.log()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29213" y="3137118"/>
            <a:ext cx="647424" cy="39865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781353" y="2165963"/>
            <a:ext cx="1544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Why</a:t>
            </a:r>
            <a:r>
              <a:rPr dirty="0" sz="1400" spc="-10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4F44E0"/>
                </a:solidFill>
                <a:latin typeface="Trebuchet MS"/>
                <a:cs typeface="Trebuchet MS"/>
              </a:rPr>
              <a:t>use</a:t>
            </a:r>
            <a:r>
              <a:rPr dirty="0" sz="1400" spc="-10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JavaScript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75371" y="1486237"/>
            <a:ext cx="555107" cy="555601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03437" y="479542"/>
          <a:ext cx="8105140" cy="4008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6845"/>
                <a:gridCol w="2696845"/>
                <a:gridCol w="2696844"/>
              </a:tblGrid>
              <a:tr h="396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35" b="1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var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10" b="1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const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60" b="1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let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209324">
                <a:tc>
                  <a:txBody>
                    <a:bodyPr/>
                    <a:lstStyle/>
                    <a:p>
                      <a:pPr marL="85725" marR="11747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Globally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scoped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function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scoped.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This 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means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that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scope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variables 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deﬁned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eyword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can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either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in 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complete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program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inside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the 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complete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function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where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we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have 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deﬁned</a:t>
                      </a:r>
                      <a:r>
                        <a:rPr dirty="0" sz="1100" spc="-55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1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it.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8763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15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These </a:t>
                      </a:r>
                      <a:r>
                        <a:rPr dirty="0" sz="1100" spc="-15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variables cannot </a:t>
                      </a:r>
                      <a:r>
                        <a:rPr dirty="0" sz="1100" spc="15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dirty="0" sz="1100" spc="-5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redeﬁned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again</a:t>
                      </a:r>
                      <a:r>
                        <a:rPr dirty="0" sz="1100" spc="-45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5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dirty="0" sz="1100" spc="-45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1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reassigned</a:t>
                      </a:r>
                      <a:r>
                        <a:rPr dirty="0" sz="1100" spc="-45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25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again.</a:t>
                      </a:r>
                      <a:r>
                        <a:rPr dirty="0" sz="1100" spc="-45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3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Once</a:t>
                      </a:r>
                      <a:r>
                        <a:rPr dirty="0" sz="1100" spc="-45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25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deﬁned, </a:t>
                      </a:r>
                      <a:r>
                        <a:rPr dirty="0" sz="1100" spc="-315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their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values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constant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857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These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variable</a:t>
                      </a:r>
                      <a:r>
                        <a:rPr dirty="0" sz="1100" spc="-25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’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scope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remains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under  </a:t>
                      </a:r>
                      <a:r>
                        <a:rPr dirty="0" sz="1100" spc="-3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100" spc="-55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3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block.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874474">
                <a:tc>
                  <a:txBody>
                    <a:bodyPr/>
                    <a:lstStyle/>
                    <a:p>
                      <a:pPr marL="85725" marR="214630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r>
                        <a:rPr dirty="0" sz="1000" spc="-9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a; </a:t>
                      </a:r>
                      <a:r>
                        <a:rPr dirty="0" sz="1000" spc="-58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a=5;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806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const</a:t>
                      </a:r>
                      <a:r>
                        <a:rPr dirty="0" sz="1000" spc="-3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000" spc="-3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000" spc="-3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5;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85725" marR="393700">
                        <a:lnSpc>
                          <a:spcPct val="100000"/>
                        </a:lnSpc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 =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6; //error: Assignment to </a:t>
                      </a:r>
                      <a:r>
                        <a:rPr dirty="0" sz="1000" spc="-59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constant</a:t>
                      </a:r>
                      <a:r>
                        <a:rPr dirty="0" sz="1000" spc="-1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variable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806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 marR="1689100" indent="-15240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dirty="0" sz="1000" spc="-3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r>
                        <a:rPr dirty="0" sz="1000" spc="-3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00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000" spc="-3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2; </a:t>
                      </a:r>
                      <a:r>
                        <a:rPr dirty="0" sz="1000" spc="-58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let</a:t>
                      </a:r>
                      <a:r>
                        <a:rPr dirty="0" sz="1000" spc="-4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dirty="0" sz="1000" spc="-3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000" spc="-3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3;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85725" marR="317500" indent="152400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console.log(a); // this will </a:t>
                      </a:r>
                      <a:r>
                        <a:rPr dirty="0" sz="1000" spc="-59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85725" marR="317500" indent="152400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console.log(b); // this will </a:t>
                      </a:r>
                      <a:r>
                        <a:rPr dirty="0" sz="1000" spc="-59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85725" marR="469900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console.log(a); // this will </a:t>
                      </a:r>
                      <a:r>
                        <a:rPr dirty="0" sz="1000" spc="-59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85725" marR="88900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console.log(b); //this will print </a:t>
                      </a:r>
                      <a:r>
                        <a:rPr dirty="0" sz="1000" spc="-59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undefined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806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18124">
                <a:tc>
                  <a:txBody>
                    <a:bodyPr/>
                    <a:lstStyle/>
                    <a:p>
                      <a:pPr marL="85725" marR="32956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These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can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declared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without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being  </a:t>
                      </a:r>
                      <a:r>
                        <a:rPr dirty="0" sz="1100" spc="-4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initialized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3144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15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These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5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cannot</a:t>
                      </a:r>
                      <a:r>
                        <a:rPr dirty="0" sz="1100" spc="-45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15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declared</a:t>
                      </a:r>
                      <a:r>
                        <a:rPr dirty="0" sz="1100" spc="-45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4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without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1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being </a:t>
                      </a:r>
                      <a:r>
                        <a:rPr dirty="0" sz="1100" spc="-315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4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initialized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2956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These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can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declared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without</a:t>
                      </a:r>
                      <a:r>
                        <a:rPr dirty="0" sz="1100" spc="-5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being  </a:t>
                      </a:r>
                      <a:r>
                        <a:rPr dirty="0" sz="1100" spc="-40">
                          <a:solidFill>
                            <a:srgbClr val="4F44E0"/>
                          </a:solidFill>
                          <a:latin typeface="Trebuchet MS"/>
                          <a:cs typeface="Trebuchet MS"/>
                        </a:rPr>
                        <a:t>initialized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001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93915" y="2175560"/>
            <a:ext cx="446405" cy="304800"/>
          </a:xfrm>
          <a:custGeom>
            <a:avLst/>
            <a:gdLst/>
            <a:ahLst/>
            <a:cxnLst/>
            <a:rect l="l" t="t" r="r" b="b"/>
            <a:pathLst>
              <a:path w="446405" h="304800">
                <a:moveTo>
                  <a:pt x="445846" y="0"/>
                </a:moveTo>
                <a:lnTo>
                  <a:pt x="0" y="0"/>
                </a:lnTo>
                <a:lnTo>
                  <a:pt x="0" y="152400"/>
                </a:lnTo>
                <a:lnTo>
                  <a:pt x="0" y="304800"/>
                </a:lnTo>
                <a:lnTo>
                  <a:pt x="297230" y="304800"/>
                </a:lnTo>
                <a:lnTo>
                  <a:pt x="297230" y="152400"/>
                </a:lnTo>
                <a:lnTo>
                  <a:pt x="445846" y="152400"/>
                </a:lnTo>
                <a:lnTo>
                  <a:pt x="445846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90824" y="2175560"/>
            <a:ext cx="2155190" cy="457200"/>
          </a:xfrm>
          <a:custGeom>
            <a:avLst/>
            <a:gdLst/>
            <a:ahLst/>
            <a:cxnLst/>
            <a:rect l="l" t="t" r="r" b="b"/>
            <a:pathLst>
              <a:path w="2155190" h="457200">
                <a:moveTo>
                  <a:pt x="2154898" y="152400"/>
                </a:moveTo>
                <a:lnTo>
                  <a:pt x="891679" y="152400"/>
                </a:lnTo>
                <a:lnTo>
                  <a:pt x="891679" y="0"/>
                </a:lnTo>
                <a:lnTo>
                  <a:pt x="0" y="0"/>
                </a:lnTo>
                <a:lnTo>
                  <a:pt x="0" y="152400"/>
                </a:lnTo>
                <a:lnTo>
                  <a:pt x="0" y="304800"/>
                </a:lnTo>
                <a:lnTo>
                  <a:pt x="0" y="457200"/>
                </a:lnTo>
                <a:lnTo>
                  <a:pt x="1263218" y="457200"/>
                </a:lnTo>
                <a:lnTo>
                  <a:pt x="1263218" y="304800"/>
                </a:lnTo>
                <a:lnTo>
                  <a:pt x="2154898" y="304800"/>
                </a:lnTo>
                <a:lnTo>
                  <a:pt x="2154898" y="15240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87720" y="2175560"/>
            <a:ext cx="2452370" cy="1524000"/>
          </a:xfrm>
          <a:custGeom>
            <a:avLst/>
            <a:gdLst/>
            <a:ahLst/>
            <a:cxnLst/>
            <a:rect l="l" t="t" r="r" b="b"/>
            <a:pathLst>
              <a:path w="2452370" h="1524000">
                <a:moveTo>
                  <a:pt x="2452128" y="1219200"/>
                </a:moveTo>
                <a:lnTo>
                  <a:pt x="520153" y="1219200"/>
                </a:lnTo>
                <a:lnTo>
                  <a:pt x="520153" y="1066800"/>
                </a:lnTo>
                <a:lnTo>
                  <a:pt x="2080602" y="1066800"/>
                </a:lnTo>
                <a:lnTo>
                  <a:pt x="2080602" y="914400"/>
                </a:lnTo>
                <a:lnTo>
                  <a:pt x="520153" y="914400"/>
                </a:lnTo>
                <a:lnTo>
                  <a:pt x="520153" y="762000"/>
                </a:lnTo>
                <a:lnTo>
                  <a:pt x="2229218" y="762000"/>
                </a:lnTo>
                <a:lnTo>
                  <a:pt x="2229218" y="609600"/>
                </a:lnTo>
                <a:lnTo>
                  <a:pt x="520153" y="609600"/>
                </a:lnTo>
                <a:lnTo>
                  <a:pt x="520153" y="457200"/>
                </a:lnTo>
                <a:lnTo>
                  <a:pt x="2229218" y="457200"/>
                </a:lnTo>
                <a:lnTo>
                  <a:pt x="2229218" y="304800"/>
                </a:lnTo>
                <a:lnTo>
                  <a:pt x="891679" y="304800"/>
                </a:lnTo>
                <a:lnTo>
                  <a:pt x="891679" y="152400"/>
                </a:lnTo>
                <a:lnTo>
                  <a:pt x="891679" y="0"/>
                </a:lnTo>
                <a:lnTo>
                  <a:pt x="0" y="0"/>
                </a:lnTo>
                <a:lnTo>
                  <a:pt x="0" y="152400"/>
                </a:lnTo>
                <a:lnTo>
                  <a:pt x="0" y="304800"/>
                </a:lnTo>
                <a:lnTo>
                  <a:pt x="0" y="1524000"/>
                </a:lnTo>
                <a:lnTo>
                  <a:pt x="668769" y="1524000"/>
                </a:lnTo>
                <a:lnTo>
                  <a:pt x="668769" y="1371600"/>
                </a:lnTo>
                <a:lnTo>
                  <a:pt x="2452128" y="1371600"/>
                </a:lnTo>
                <a:lnTo>
                  <a:pt x="2452128" y="121920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7" name="object 7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18033"/>
            <a:ext cx="33331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Comments</a:t>
            </a:r>
            <a:r>
              <a:rPr dirty="0" spc="-110"/>
              <a:t> </a:t>
            </a:r>
            <a:r>
              <a:rPr dirty="0" spc="-70"/>
              <a:t>in</a:t>
            </a:r>
            <a:r>
              <a:rPr dirty="0" spc="-110"/>
              <a:t> </a:t>
            </a:r>
            <a:r>
              <a:rPr dirty="0" spc="-45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225" y="1063808"/>
            <a:ext cx="7933055" cy="2233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Comments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are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basically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textual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information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your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code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that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ignored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by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compiler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4F44E0"/>
                </a:solidFill>
                <a:latin typeface="Trebuchet MS"/>
                <a:cs typeface="Trebuchet MS"/>
              </a:rPr>
              <a:t>used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 </a:t>
            </a:r>
            <a:r>
              <a:rPr dirty="0" sz="1400" spc="-409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communicate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information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about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code.</a:t>
            </a:r>
            <a:endParaRPr sz="1400">
              <a:latin typeface="Trebuchet MS"/>
              <a:cs typeface="Trebuchet MS"/>
            </a:endParaRPr>
          </a:p>
          <a:p>
            <a:pPr marL="12700" marR="1002665">
              <a:lnSpc>
                <a:spcPct val="229999"/>
              </a:lnSpc>
            </a:pP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Commenting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your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code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4F44E0"/>
                </a:solidFill>
                <a:latin typeface="Trebuchet MS"/>
                <a:cs typeface="Trebuchet MS"/>
              </a:rPr>
              <a:t>good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practice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for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others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understand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what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your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code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does. </a:t>
            </a:r>
            <a:r>
              <a:rPr dirty="0" sz="1400" spc="-409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For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single-line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comments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4F44E0"/>
                </a:solidFill>
                <a:latin typeface="Trebuchet MS"/>
                <a:cs typeface="Trebuchet MS"/>
              </a:rPr>
              <a:t>use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60">
                <a:solidFill>
                  <a:srgbClr val="4F44E0"/>
                </a:solidFill>
                <a:latin typeface="Trebuchet MS"/>
                <a:cs typeface="Trebuchet MS"/>
              </a:rPr>
              <a:t>‘//’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For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multi-line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comments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4F44E0"/>
                </a:solidFill>
                <a:latin typeface="Trebuchet MS"/>
                <a:cs typeface="Trebuchet MS"/>
              </a:rPr>
              <a:t>use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90">
                <a:solidFill>
                  <a:srgbClr val="4F44E0"/>
                </a:solidFill>
                <a:latin typeface="Trebuchet MS"/>
                <a:cs typeface="Trebuchet MS"/>
              </a:rPr>
              <a:t>‘/*....*/’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8925" y="2605350"/>
            <a:ext cx="3486149" cy="304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2325" y="3526800"/>
            <a:ext cx="2419349" cy="66674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7" name="object 7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175" y="518033"/>
            <a:ext cx="15074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/>
              <a:t>Data</a:t>
            </a:r>
            <a:r>
              <a:rPr dirty="0" spc="-170"/>
              <a:t> </a:t>
            </a:r>
            <a:r>
              <a:rPr dirty="0" spc="-3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175" y="1063808"/>
            <a:ext cx="7876540" cy="247904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There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are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seven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primitive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data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types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object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data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type.</a:t>
            </a:r>
            <a:endParaRPr sz="1400">
              <a:latin typeface="Trebuchet MS"/>
              <a:cs typeface="Trebuchet MS"/>
            </a:endParaRPr>
          </a:p>
          <a:p>
            <a:pPr marL="469900" indent="-33020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Number: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4F44E0"/>
                </a:solidFill>
                <a:latin typeface="Trebuchet MS"/>
                <a:cs typeface="Trebuchet MS"/>
              </a:rPr>
              <a:t>used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represent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numbers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including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negative,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positive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20">
                <a:solidFill>
                  <a:srgbClr val="4F44E0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469900" indent="-37401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400" spc="120">
                <a:solidFill>
                  <a:srgbClr val="4F44E0"/>
                </a:solidFill>
                <a:latin typeface="Trebuchet MS"/>
                <a:cs typeface="Trebuchet MS"/>
              </a:rPr>
              <a:t>S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tring: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4F44E0"/>
                </a:solidFill>
                <a:latin typeface="Trebuchet MS"/>
                <a:cs typeface="Trebuchet MS"/>
              </a:rPr>
              <a:t>used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represent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textual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  <a:p>
            <a:pPr marL="469900" indent="-36893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Boolean: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values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are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‘tru</a:t>
            </a:r>
            <a:r>
              <a:rPr dirty="0" sz="1400" spc="-100">
                <a:solidFill>
                  <a:srgbClr val="4F44E0"/>
                </a:solidFill>
                <a:latin typeface="Trebuchet MS"/>
                <a:cs typeface="Trebuchet MS"/>
              </a:rPr>
              <a:t>e</a:t>
            </a:r>
            <a:r>
              <a:rPr dirty="0" sz="1400" spc="-195">
                <a:solidFill>
                  <a:srgbClr val="4F44E0"/>
                </a:solidFill>
                <a:latin typeface="Trebuchet MS"/>
                <a:cs typeface="Trebuchet MS"/>
              </a:rPr>
              <a:t>’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‘fals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e</a:t>
            </a:r>
            <a:r>
              <a:rPr dirty="0" sz="1400" spc="-195">
                <a:solidFill>
                  <a:srgbClr val="4F44E0"/>
                </a:solidFill>
                <a:latin typeface="Trebuchet MS"/>
                <a:cs typeface="Trebuchet MS"/>
              </a:rPr>
              <a:t>’</a:t>
            </a:r>
            <a:endParaRPr sz="1400">
              <a:latin typeface="Trebuchet MS"/>
              <a:cs typeface="Trebuchet MS"/>
            </a:endParaRPr>
          </a:p>
          <a:p>
            <a:pPr marL="469900" indent="-36893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Null: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value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25">
                <a:solidFill>
                  <a:srgbClr val="4F44E0"/>
                </a:solidFill>
                <a:latin typeface="Trebuchet MS"/>
                <a:cs typeface="Trebuchet MS"/>
              </a:rPr>
              <a:t>‘null’,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represents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intentional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absence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any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object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value.</a:t>
            </a:r>
            <a:endParaRPr sz="1400">
              <a:latin typeface="Trebuchet MS"/>
              <a:cs typeface="Trebuchet MS"/>
            </a:endParaRPr>
          </a:p>
          <a:p>
            <a:pPr marL="469900" indent="-37465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Undeﬁned: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value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‘undeﬁned’,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represents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value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4F44E0"/>
                </a:solidFill>
                <a:latin typeface="Trebuchet MS"/>
                <a:cs typeface="Trebuchet MS"/>
              </a:rPr>
              <a:t>as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uninitialised</a:t>
            </a:r>
            <a:endParaRPr sz="1400">
              <a:latin typeface="Trebuchet MS"/>
              <a:cs typeface="Trebuchet MS"/>
            </a:endParaRPr>
          </a:p>
          <a:p>
            <a:pPr marL="469900" marR="449580" indent="-374650">
              <a:lnSpc>
                <a:spcPct val="114999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BigInt: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BigInt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type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numeric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primitive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JavaScript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that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can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represent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integers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with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arbitrary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precision.</a:t>
            </a:r>
            <a:endParaRPr sz="1400">
              <a:latin typeface="Trebuchet MS"/>
              <a:cs typeface="Trebuchet MS"/>
            </a:endParaRPr>
          </a:p>
          <a:p>
            <a:pPr marL="469900" marR="5080" indent="-381635">
              <a:lnSpc>
                <a:spcPct val="114999"/>
              </a:lnSpc>
              <a:buFont typeface="Comic Sans MS"/>
              <a:buAutoNum type="arabicPeriod"/>
              <a:tabLst>
                <a:tab pos="469265" algn="l"/>
                <a:tab pos="469900" algn="l"/>
              </a:tabLst>
            </a:pP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Symbol: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95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Symbol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 b="1">
                <a:solidFill>
                  <a:srgbClr val="4F44E0"/>
                </a:solidFill>
                <a:latin typeface="Trebuchet MS"/>
                <a:cs typeface="Trebuchet MS"/>
              </a:rPr>
              <a:t>unique</a:t>
            </a:r>
            <a:r>
              <a:rPr dirty="0" sz="1400" spc="-60" b="1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 b="1">
                <a:solidFill>
                  <a:srgbClr val="4F44E0"/>
                </a:solidFill>
                <a:latin typeface="Trebuchet MS"/>
                <a:cs typeface="Trebuchet MS"/>
              </a:rPr>
              <a:t>immutable</a:t>
            </a:r>
            <a:r>
              <a:rPr dirty="0" sz="1400" spc="-60" b="1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primitive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value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may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be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4F44E0"/>
                </a:solidFill>
                <a:latin typeface="Trebuchet MS"/>
                <a:cs typeface="Trebuchet MS"/>
              </a:rPr>
              <a:t>used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4F44E0"/>
                </a:solidFill>
                <a:latin typeface="Trebuchet MS"/>
                <a:cs typeface="Trebuchet MS"/>
              </a:rPr>
              <a:t>as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key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an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Object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property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3037" y="995362"/>
            <a:ext cx="6257924" cy="315277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4" name="object 4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1450" y="1528762"/>
            <a:ext cx="1181099" cy="2085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290" y="518033"/>
            <a:ext cx="13119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OUTPU</a:t>
            </a:r>
            <a:r>
              <a:rPr dirty="0" spc="-195"/>
              <a:t>T</a:t>
            </a:r>
            <a:r>
              <a:rPr dirty="0" spc="-280"/>
              <a:t>: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493" y="491108"/>
            <a:ext cx="7668895" cy="76200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5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dirty="0" sz="1400" spc="50">
                <a:solidFill>
                  <a:srgbClr val="4F44E0"/>
                </a:solidFill>
                <a:latin typeface="Trebuchet MS"/>
                <a:cs typeface="Trebuchet MS"/>
              </a:rPr>
              <a:t>An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object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special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data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type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that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contains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series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of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key-value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pairs.</a:t>
            </a:r>
            <a:endParaRPr sz="1400">
              <a:latin typeface="Trebuchet MS"/>
              <a:cs typeface="Trebuchet MS"/>
            </a:endParaRPr>
          </a:p>
          <a:p>
            <a:pPr marL="348615" marR="5080" indent="-336550">
              <a:lnSpc>
                <a:spcPct val="114999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dirty="0" sz="1400" spc="50">
                <a:solidFill>
                  <a:srgbClr val="4F44E0"/>
                </a:solidFill>
                <a:latin typeface="Trebuchet MS"/>
                <a:cs typeface="Trebuchet MS"/>
              </a:rPr>
              <a:t>An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array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also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special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type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object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that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contains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list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values;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it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can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contain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values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all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data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types,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including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objects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150" y="1585912"/>
            <a:ext cx="6743699" cy="19716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550" y="2080962"/>
            <a:ext cx="1773149" cy="9815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290" y="518033"/>
            <a:ext cx="13119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OUTPU</a:t>
            </a:r>
            <a:r>
              <a:rPr dirty="0" spc="-195"/>
              <a:t>T</a:t>
            </a:r>
            <a:r>
              <a:rPr dirty="0" spc="-280"/>
              <a:t>: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18033"/>
            <a:ext cx="12865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225" y="1063808"/>
            <a:ext cx="7658734" cy="149796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Numbers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are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collections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diﬀerent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digits.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They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can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be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integers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or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decimal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numbers.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</a:pP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There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are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diﬀerent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types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numbers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like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integers,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decimal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numbers,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exponential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numbers,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special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numbers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like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4F44E0"/>
                </a:solidFill>
                <a:latin typeface="Trebuchet MS"/>
                <a:cs typeface="Trebuchet MS"/>
              </a:rPr>
              <a:t>Inﬁnity,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65">
                <a:solidFill>
                  <a:srgbClr val="4F44E0"/>
                </a:solidFill>
                <a:latin typeface="Trebuchet MS"/>
                <a:cs typeface="Trebuchet MS"/>
              </a:rPr>
              <a:t>NaN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65">
                <a:solidFill>
                  <a:srgbClr val="4F44E0"/>
                </a:solidFill>
                <a:latin typeface="Trebuchet MS"/>
                <a:cs typeface="Trebuchet MS"/>
              </a:rPr>
              <a:t>so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on.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Example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15">
                <a:solidFill>
                  <a:srgbClr val="4F44E0"/>
                </a:solidFill>
                <a:latin typeface="Trebuchet MS"/>
                <a:cs typeface="Trebuchet MS"/>
              </a:rPr>
              <a:t>–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400" spc="-229" i="1">
                <a:solidFill>
                  <a:srgbClr val="4F44E0"/>
                </a:solidFill>
                <a:latin typeface="Trebuchet MS"/>
                <a:cs typeface="Trebuchet MS"/>
              </a:rPr>
              <a:t>1.</a:t>
            </a:r>
            <a:r>
              <a:rPr dirty="0" sz="1400" spc="-65" i="1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 i="1">
                <a:solidFill>
                  <a:srgbClr val="4F44E0"/>
                </a:solidFill>
                <a:latin typeface="Trebuchet MS"/>
                <a:cs typeface="Trebuchet MS"/>
              </a:rPr>
              <a:t>var</a:t>
            </a:r>
            <a:r>
              <a:rPr dirty="0" sz="1400" spc="-65" i="1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 i="1">
                <a:solidFill>
                  <a:srgbClr val="4F44E0"/>
                </a:solidFill>
                <a:latin typeface="Trebuchet MS"/>
                <a:cs typeface="Trebuchet MS"/>
              </a:rPr>
              <a:t>num</a:t>
            </a:r>
            <a:r>
              <a:rPr dirty="0" sz="1400" spc="-65" i="1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 i="1">
                <a:solidFill>
                  <a:srgbClr val="4F44E0"/>
                </a:solidFill>
                <a:latin typeface="Trebuchet MS"/>
                <a:cs typeface="Trebuchet MS"/>
              </a:rPr>
              <a:t>=</a:t>
            </a:r>
            <a:r>
              <a:rPr dirty="0" sz="1400" spc="-65" i="1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80" i="1">
                <a:solidFill>
                  <a:srgbClr val="4F44E0"/>
                </a:solidFill>
                <a:latin typeface="Trebuchet MS"/>
                <a:cs typeface="Trebuchet MS"/>
              </a:rPr>
              <a:t>123;</a:t>
            </a:r>
            <a:r>
              <a:rPr dirty="0" sz="1400" spc="-65" i="1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95" i="1">
                <a:solidFill>
                  <a:srgbClr val="4F44E0"/>
                </a:solidFill>
                <a:latin typeface="Trebuchet MS"/>
                <a:cs typeface="Trebuchet MS"/>
              </a:rPr>
              <a:t>//Integer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225" y="2781356"/>
            <a:ext cx="6254750" cy="149796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400" spc="-55" i="1">
                <a:solidFill>
                  <a:srgbClr val="4F44E0"/>
                </a:solidFill>
                <a:latin typeface="Trebuchet MS"/>
                <a:cs typeface="Trebuchet MS"/>
              </a:rPr>
              <a:t>2.</a:t>
            </a:r>
            <a:r>
              <a:rPr dirty="0" sz="1400" spc="-65" i="1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 i="1">
                <a:solidFill>
                  <a:srgbClr val="4F44E0"/>
                </a:solidFill>
                <a:latin typeface="Trebuchet MS"/>
                <a:cs typeface="Trebuchet MS"/>
              </a:rPr>
              <a:t>var</a:t>
            </a:r>
            <a:r>
              <a:rPr dirty="0" sz="1400" spc="-65" i="1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 i="1">
                <a:solidFill>
                  <a:srgbClr val="4F44E0"/>
                </a:solidFill>
                <a:latin typeface="Trebuchet MS"/>
                <a:cs typeface="Trebuchet MS"/>
              </a:rPr>
              <a:t>num</a:t>
            </a:r>
            <a:r>
              <a:rPr dirty="0" sz="1400" spc="-65" i="1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 i="1">
                <a:solidFill>
                  <a:srgbClr val="4F44E0"/>
                </a:solidFill>
                <a:latin typeface="Trebuchet MS"/>
                <a:cs typeface="Trebuchet MS"/>
              </a:rPr>
              <a:t>=</a:t>
            </a:r>
            <a:r>
              <a:rPr dirty="0" sz="1400" spc="-65" i="1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 i="1">
                <a:solidFill>
                  <a:srgbClr val="4F44E0"/>
                </a:solidFill>
                <a:latin typeface="Trebuchet MS"/>
                <a:cs typeface="Trebuchet MS"/>
              </a:rPr>
              <a:t>212</a:t>
            </a:r>
            <a:r>
              <a:rPr dirty="0" sz="1400" spc="-305" i="1">
                <a:solidFill>
                  <a:srgbClr val="4F44E0"/>
                </a:solidFill>
                <a:latin typeface="Trebuchet MS"/>
                <a:cs typeface="Trebuchet MS"/>
              </a:rPr>
              <a:t>.</a:t>
            </a:r>
            <a:r>
              <a:rPr dirty="0" sz="1400" i="1">
                <a:solidFill>
                  <a:srgbClr val="4F44E0"/>
                </a:solidFill>
                <a:latin typeface="Trebuchet MS"/>
                <a:cs typeface="Trebuchet MS"/>
              </a:rPr>
              <a:t>13456</a:t>
            </a:r>
            <a:endParaRPr sz="1400">
              <a:latin typeface="Trebuchet MS"/>
              <a:cs typeface="Trebuchet MS"/>
            </a:endParaRPr>
          </a:p>
          <a:p>
            <a:pPr marL="12700" marR="5080" indent="458470">
              <a:lnSpc>
                <a:spcPct val="114999"/>
              </a:lnSpc>
            </a:pP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console.log(num.toExponential(4));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//toExponential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function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4F44E0"/>
                </a:solidFill>
                <a:latin typeface="Trebuchet MS"/>
                <a:cs typeface="Trebuchet MS"/>
              </a:rPr>
              <a:t>used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write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numbers.</a:t>
            </a:r>
            <a:endParaRPr sz="1400">
              <a:latin typeface="Trebuchet MS"/>
              <a:cs typeface="Trebuchet MS"/>
            </a:endParaRPr>
          </a:p>
          <a:p>
            <a:pPr marL="516890">
              <a:lnSpc>
                <a:spcPct val="100000"/>
              </a:lnSpc>
              <a:spcBef>
                <a:spcPts val="250"/>
              </a:spcBef>
            </a:pP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Output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-&gt;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85">
                <a:solidFill>
                  <a:srgbClr val="4F44E0"/>
                </a:solidFill>
                <a:latin typeface="Trebuchet MS"/>
                <a:cs typeface="Trebuchet MS"/>
              </a:rPr>
              <a:t>2</a:t>
            </a:r>
            <a:r>
              <a:rPr dirty="0" sz="1400" spc="-305">
                <a:solidFill>
                  <a:srgbClr val="4F44E0"/>
                </a:solidFill>
                <a:latin typeface="Trebuchet MS"/>
                <a:cs typeface="Trebuchet MS"/>
              </a:rPr>
              <a:t>.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13e+0</a:t>
            </a:r>
            <a:endParaRPr sz="1400">
              <a:latin typeface="Trebuchet MS"/>
              <a:cs typeface="Trebuchet MS"/>
            </a:endParaRPr>
          </a:p>
          <a:p>
            <a:pPr marL="12700" marR="880110">
              <a:lnSpc>
                <a:spcPct val="114999"/>
              </a:lnSpc>
            </a:pP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We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can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directly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write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numbers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exponential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form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too.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For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example0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var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num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=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90">
                <a:solidFill>
                  <a:srgbClr val="4F44E0"/>
                </a:solidFill>
                <a:latin typeface="Trebuchet MS"/>
                <a:cs typeface="Trebuchet MS"/>
              </a:rPr>
              <a:t>2.13e+10;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5452" y="3058724"/>
            <a:ext cx="93789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exponential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7" name="object 7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18033"/>
            <a:ext cx="12865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Numbers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3.</a:t>
            </a:r>
            <a:r>
              <a:rPr dirty="0" spc="-65"/>
              <a:t> </a:t>
            </a:r>
            <a:r>
              <a:rPr dirty="0"/>
              <a:t>Special</a:t>
            </a:r>
            <a:r>
              <a:rPr dirty="0" spc="-65"/>
              <a:t> </a:t>
            </a:r>
            <a:r>
              <a:rPr dirty="0"/>
              <a:t>numbers</a:t>
            </a:r>
            <a:r>
              <a:rPr dirty="0" spc="-65"/>
              <a:t> </a:t>
            </a:r>
            <a:r>
              <a:rPr dirty="0" spc="-50"/>
              <a:t>li</a:t>
            </a:r>
            <a:r>
              <a:rPr dirty="0" spc="-85"/>
              <a:t>k</a:t>
            </a:r>
            <a:r>
              <a:rPr dirty="0" spc="20"/>
              <a:t>e</a:t>
            </a:r>
            <a:r>
              <a:rPr dirty="0" spc="-65"/>
              <a:t> </a:t>
            </a:r>
            <a:r>
              <a:rPr dirty="0" spc="-55"/>
              <a:t>Inﬁnity</a:t>
            </a:r>
            <a:r>
              <a:rPr dirty="0" spc="-65"/>
              <a:t> </a:t>
            </a:r>
            <a:r>
              <a:rPr dirty="0" spc="10"/>
              <a:t>and</a:t>
            </a:r>
            <a:r>
              <a:rPr dirty="0" spc="-65"/>
              <a:t> </a:t>
            </a:r>
            <a:r>
              <a:rPr dirty="0" spc="65"/>
              <a:t>NaN</a:t>
            </a:r>
            <a:r>
              <a:rPr dirty="0" spc="-65"/>
              <a:t> </a:t>
            </a:r>
            <a:r>
              <a:rPr dirty="0" spc="-20"/>
              <a:t>are</a:t>
            </a:r>
            <a:r>
              <a:rPr dirty="0" spc="-65"/>
              <a:t> </a:t>
            </a:r>
            <a:r>
              <a:rPr dirty="0" spc="-10"/>
              <a:t>kind</a:t>
            </a:r>
            <a:r>
              <a:rPr dirty="0" spc="-65"/>
              <a:t> </a:t>
            </a:r>
            <a:r>
              <a:rPr dirty="0" spc="-40"/>
              <a:t>of</a:t>
            </a:r>
            <a:r>
              <a:rPr dirty="0" spc="-65"/>
              <a:t> </a:t>
            </a:r>
            <a:r>
              <a:rPr dirty="0" spc="-35"/>
              <a:t>error</a:t>
            </a:r>
            <a:r>
              <a:rPr dirty="0" spc="-65"/>
              <a:t> </a:t>
            </a:r>
            <a:r>
              <a:rPr dirty="0" spc="-25"/>
              <a:t>values.</a:t>
            </a:r>
          </a:p>
          <a:p>
            <a:pPr marL="12700">
              <a:lnSpc>
                <a:spcPct val="100000"/>
              </a:lnSpc>
            </a:pPr>
            <a:r>
              <a:rPr dirty="0" spc="60" b="1">
                <a:latin typeface="Trebuchet MS"/>
                <a:cs typeface="Trebuchet MS"/>
              </a:rPr>
              <a:t>NaN</a:t>
            </a:r>
          </a:p>
          <a:p>
            <a:pPr marL="12700" marR="2146935">
              <a:lnSpc>
                <a:spcPct val="100000"/>
              </a:lnSpc>
            </a:pPr>
            <a:r>
              <a:rPr dirty="0" spc="20"/>
              <a:t>When</a:t>
            </a:r>
            <a:r>
              <a:rPr dirty="0" spc="-65"/>
              <a:t> </a:t>
            </a:r>
            <a:r>
              <a:rPr dirty="0"/>
              <a:t>any</a:t>
            </a:r>
            <a:r>
              <a:rPr dirty="0" spc="-65"/>
              <a:t> </a:t>
            </a:r>
            <a:r>
              <a:rPr dirty="0" spc="-20"/>
              <a:t>operation</a:t>
            </a:r>
            <a:r>
              <a:rPr dirty="0" spc="-65"/>
              <a:t> </a:t>
            </a:r>
            <a:r>
              <a:rPr dirty="0"/>
              <a:t>got</a:t>
            </a:r>
            <a:r>
              <a:rPr dirty="0" spc="-65"/>
              <a:t> </a:t>
            </a:r>
            <a:r>
              <a:rPr dirty="0" spc="-45"/>
              <a:t>failed</a:t>
            </a:r>
            <a:r>
              <a:rPr dirty="0" spc="-65"/>
              <a:t> </a:t>
            </a:r>
            <a:r>
              <a:rPr dirty="0" spc="-20"/>
              <a:t>or</a:t>
            </a:r>
            <a:r>
              <a:rPr dirty="0" spc="-60"/>
              <a:t> </a:t>
            </a:r>
            <a:r>
              <a:rPr dirty="0" spc="5"/>
              <a:t>parsing</a:t>
            </a:r>
            <a:r>
              <a:rPr dirty="0" spc="-65"/>
              <a:t> failed, </a:t>
            </a:r>
            <a:r>
              <a:rPr dirty="0" spc="5"/>
              <a:t>we</a:t>
            </a:r>
            <a:r>
              <a:rPr dirty="0" spc="-65"/>
              <a:t> </a:t>
            </a:r>
            <a:r>
              <a:rPr dirty="0" spc="-10"/>
              <a:t>get</a:t>
            </a:r>
            <a:r>
              <a:rPr dirty="0" spc="-65"/>
              <a:t> </a:t>
            </a:r>
            <a:r>
              <a:rPr dirty="0" spc="65"/>
              <a:t>NaN</a:t>
            </a:r>
            <a:r>
              <a:rPr dirty="0" spc="-60"/>
              <a:t> </a:t>
            </a:r>
            <a:r>
              <a:rPr dirty="0" spc="40"/>
              <a:t>as</a:t>
            </a:r>
            <a:r>
              <a:rPr dirty="0" spc="-65"/>
              <a:t> </a:t>
            </a:r>
            <a:r>
              <a:rPr dirty="0" spc="-35"/>
              <a:t>error </a:t>
            </a:r>
            <a:r>
              <a:rPr dirty="0" spc="-405"/>
              <a:t> </a:t>
            </a:r>
            <a:r>
              <a:rPr dirty="0" spc="-50"/>
              <a:t>Number(‘Hello’)</a:t>
            </a:r>
          </a:p>
          <a:p>
            <a:pPr marL="12700">
              <a:lnSpc>
                <a:spcPct val="100000"/>
              </a:lnSpc>
            </a:pPr>
            <a:r>
              <a:rPr dirty="0" spc="-25"/>
              <a:t>Output</a:t>
            </a:r>
            <a:r>
              <a:rPr dirty="0" spc="-65"/>
              <a:t> </a:t>
            </a:r>
            <a:r>
              <a:rPr dirty="0" spc="-65"/>
              <a:t>-&gt;</a:t>
            </a:r>
            <a:r>
              <a:rPr dirty="0" spc="-65"/>
              <a:t> </a:t>
            </a:r>
            <a:r>
              <a:rPr dirty="0" spc="65"/>
              <a:t>NaN</a:t>
            </a:r>
          </a:p>
          <a:p>
            <a:pPr marL="12700" marR="5080">
              <a:lnSpc>
                <a:spcPct val="100000"/>
              </a:lnSpc>
            </a:pPr>
            <a:r>
              <a:rPr dirty="0" spc="-25"/>
              <a:t>In</a:t>
            </a:r>
            <a:r>
              <a:rPr dirty="0" spc="-65"/>
              <a:t> </a:t>
            </a:r>
            <a:r>
              <a:rPr dirty="0" spc="-40"/>
              <a:t>the</a:t>
            </a:r>
            <a:r>
              <a:rPr dirty="0" spc="-60"/>
              <a:t> </a:t>
            </a:r>
            <a:r>
              <a:rPr dirty="0" spc="20"/>
              <a:t>above</a:t>
            </a:r>
            <a:r>
              <a:rPr dirty="0" spc="-65"/>
              <a:t> </a:t>
            </a:r>
            <a:r>
              <a:rPr dirty="0" spc="-25"/>
              <a:t>code,</a:t>
            </a:r>
            <a:r>
              <a:rPr dirty="0" spc="-60"/>
              <a:t> </a:t>
            </a:r>
            <a:r>
              <a:rPr dirty="0" spc="-40"/>
              <a:t>Number()</a:t>
            </a:r>
            <a:r>
              <a:rPr dirty="0" spc="-65"/>
              <a:t> </a:t>
            </a:r>
            <a:r>
              <a:rPr dirty="0"/>
              <a:t>is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65"/>
              <a:t> </a:t>
            </a:r>
            <a:r>
              <a:rPr dirty="0" spc="-35"/>
              <a:t>function</a:t>
            </a:r>
            <a:r>
              <a:rPr dirty="0" spc="-60"/>
              <a:t> </a:t>
            </a:r>
            <a:r>
              <a:rPr dirty="0" spc="-50"/>
              <a:t>to</a:t>
            </a:r>
            <a:r>
              <a:rPr dirty="0" spc="-65"/>
              <a:t> </a:t>
            </a:r>
            <a:r>
              <a:rPr dirty="0" spc="-10"/>
              <a:t>get</a:t>
            </a:r>
            <a:r>
              <a:rPr dirty="0" spc="-60"/>
              <a:t> </a:t>
            </a:r>
            <a:r>
              <a:rPr dirty="0" spc="-40"/>
              <a:t>the</a:t>
            </a:r>
            <a:r>
              <a:rPr dirty="0" spc="-65"/>
              <a:t> </a:t>
            </a:r>
            <a:r>
              <a:rPr dirty="0" spc="-10"/>
              <a:t>number</a:t>
            </a:r>
            <a:r>
              <a:rPr dirty="0" spc="-60"/>
              <a:t> </a:t>
            </a:r>
            <a:r>
              <a:rPr dirty="0" spc="-15"/>
              <a:t>value</a:t>
            </a:r>
            <a:r>
              <a:rPr dirty="0" spc="-65"/>
              <a:t> </a:t>
            </a:r>
            <a:r>
              <a:rPr dirty="0" spc="-40"/>
              <a:t>of</a:t>
            </a:r>
            <a:r>
              <a:rPr dirty="0" spc="-60"/>
              <a:t> </a:t>
            </a:r>
            <a:r>
              <a:rPr dirty="0" spc="-15"/>
              <a:t>argument</a:t>
            </a:r>
            <a:r>
              <a:rPr dirty="0" spc="-65"/>
              <a:t> </a:t>
            </a:r>
            <a:r>
              <a:rPr dirty="0" spc="5"/>
              <a:t>passed.</a:t>
            </a:r>
            <a:r>
              <a:rPr dirty="0" spc="-60"/>
              <a:t> </a:t>
            </a:r>
            <a:r>
              <a:rPr dirty="0" spc="10"/>
              <a:t>Here</a:t>
            </a:r>
            <a:r>
              <a:rPr dirty="0" spc="-60"/>
              <a:t> </a:t>
            </a:r>
            <a:r>
              <a:rPr dirty="0" spc="5"/>
              <a:t>we </a:t>
            </a:r>
            <a:r>
              <a:rPr dirty="0" spc="-409"/>
              <a:t> </a:t>
            </a:r>
            <a:r>
              <a:rPr dirty="0" spc="40"/>
              <a:t>passed</a:t>
            </a:r>
            <a:r>
              <a:rPr dirty="0" spc="-65"/>
              <a:t> ‘Hello’ </a:t>
            </a:r>
            <a:r>
              <a:rPr dirty="0" spc="-20"/>
              <a:t>which</a:t>
            </a:r>
            <a:r>
              <a:rPr dirty="0" spc="-65"/>
              <a:t> </a:t>
            </a:r>
            <a:r>
              <a:rPr dirty="0"/>
              <a:t>is</a:t>
            </a:r>
            <a:r>
              <a:rPr dirty="0" spc="-65"/>
              <a:t> </a:t>
            </a:r>
            <a:r>
              <a:rPr dirty="0"/>
              <a:t>a</a:t>
            </a:r>
            <a:r>
              <a:rPr dirty="0" spc="-65"/>
              <a:t> </a:t>
            </a:r>
            <a:r>
              <a:rPr dirty="0" spc="-20"/>
              <a:t>string</a:t>
            </a:r>
            <a:r>
              <a:rPr dirty="0" spc="-65"/>
              <a:t> </a:t>
            </a:r>
            <a:r>
              <a:rPr dirty="0" spc="10"/>
              <a:t>and</a:t>
            </a:r>
            <a:r>
              <a:rPr dirty="0" spc="-65"/>
              <a:t> </a:t>
            </a:r>
            <a:r>
              <a:rPr dirty="0" spc="-15"/>
              <a:t>cannot</a:t>
            </a:r>
            <a:r>
              <a:rPr dirty="0" spc="-65"/>
              <a:t> </a:t>
            </a:r>
            <a:r>
              <a:rPr dirty="0" spc="20"/>
              <a:t>be</a:t>
            </a:r>
            <a:r>
              <a:rPr dirty="0" spc="-60"/>
              <a:t> </a:t>
            </a:r>
            <a:r>
              <a:rPr dirty="0" spc="-20"/>
              <a:t>parsed.</a:t>
            </a:r>
            <a:r>
              <a:rPr dirty="0" spc="-65"/>
              <a:t> </a:t>
            </a:r>
            <a:r>
              <a:rPr dirty="0" spc="10"/>
              <a:t>hence</a:t>
            </a:r>
            <a:r>
              <a:rPr dirty="0" spc="-65"/>
              <a:t> </a:t>
            </a:r>
            <a:r>
              <a:rPr dirty="0" spc="5"/>
              <a:t>we</a:t>
            </a:r>
            <a:r>
              <a:rPr dirty="0" spc="-65"/>
              <a:t> </a:t>
            </a:r>
            <a:r>
              <a:rPr dirty="0"/>
              <a:t>got</a:t>
            </a:r>
            <a:r>
              <a:rPr dirty="0" spc="-65"/>
              <a:t> </a:t>
            </a:r>
            <a:r>
              <a:rPr dirty="0" spc="65"/>
              <a:t>NaN</a:t>
            </a:r>
            <a:r>
              <a:rPr dirty="0" spc="-65"/>
              <a:t> </a:t>
            </a:r>
            <a:r>
              <a:rPr dirty="0" spc="40"/>
              <a:t>as</a:t>
            </a:r>
            <a:r>
              <a:rPr dirty="0" spc="-65"/>
              <a:t> </a:t>
            </a:r>
            <a:r>
              <a:rPr dirty="0" spc="-35"/>
              <a:t>output</a:t>
            </a:r>
          </a:p>
          <a:p>
            <a:pPr marL="12700">
              <a:lnSpc>
                <a:spcPct val="100000"/>
              </a:lnSpc>
            </a:pPr>
            <a:r>
              <a:rPr dirty="0" spc="-40" b="1">
                <a:latin typeface="Trebuchet MS"/>
                <a:cs typeface="Trebuchet MS"/>
              </a:rPr>
              <a:t>Inﬁnity</a:t>
            </a:r>
          </a:p>
          <a:p>
            <a:pPr marL="12700">
              <a:lnSpc>
                <a:spcPct val="100000"/>
              </a:lnSpc>
            </a:pPr>
            <a:r>
              <a:rPr dirty="0" spc="20"/>
              <a:t>When</a:t>
            </a:r>
            <a:r>
              <a:rPr dirty="0" spc="-65"/>
              <a:t> </a:t>
            </a:r>
            <a:r>
              <a:rPr dirty="0" spc="-10"/>
              <a:t>number</a:t>
            </a:r>
            <a:r>
              <a:rPr dirty="0" spc="-65"/>
              <a:t> </a:t>
            </a:r>
            <a:r>
              <a:rPr dirty="0" spc="-15"/>
              <a:t>value</a:t>
            </a:r>
            <a:r>
              <a:rPr dirty="0" spc="-65"/>
              <a:t> </a:t>
            </a:r>
            <a:r>
              <a:rPr dirty="0"/>
              <a:t>is</a:t>
            </a:r>
            <a:r>
              <a:rPr dirty="0" spc="-65"/>
              <a:t> </a:t>
            </a:r>
            <a:r>
              <a:rPr dirty="0" spc="-15"/>
              <a:t>too</a:t>
            </a:r>
            <a:r>
              <a:rPr dirty="0" spc="-65"/>
              <a:t> </a:t>
            </a:r>
            <a:r>
              <a:rPr dirty="0" spc="-15"/>
              <a:t>large</a:t>
            </a:r>
            <a:r>
              <a:rPr dirty="0" spc="-65"/>
              <a:t> </a:t>
            </a:r>
            <a:r>
              <a:rPr dirty="0" spc="-20"/>
              <a:t>or</a:t>
            </a:r>
            <a:r>
              <a:rPr dirty="0" spc="-65"/>
              <a:t> </a:t>
            </a:r>
            <a:r>
              <a:rPr dirty="0" spc="-114"/>
              <a:t>it</a:t>
            </a:r>
            <a:r>
              <a:rPr dirty="0" spc="-65"/>
              <a:t> </a:t>
            </a:r>
            <a:r>
              <a:rPr dirty="0"/>
              <a:t>is</a:t>
            </a:r>
            <a:r>
              <a:rPr dirty="0" spc="-65"/>
              <a:t> </a:t>
            </a:r>
            <a:r>
              <a:rPr dirty="0" spc="-10"/>
              <a:t>divided</a:t>
            </a:r>
            <a:r>
              <a:rPr dirty="0" spc="-65"/>
              <a:t> </a:t>
            </a:r>
            <a:r>
              <a:rPr dirty="0" spc="10"/>
              <a:t>by</a:t>
            </a:r>
            <a:r>
              <a:rPr dirty="0" spc="-65"/>
              <a:t> </a:t>
            </a:r>
            <a:r>
              <a:rPr dirty="0" spc="-45"/>
              <a:t>zero,</a:t>
            </a:r>
            <a:r>
              <a:rPr dirty="0" spc="-65"/>
              <a:t> </a:t>
            </a:r>
            <a:r>
              <a:rPr dirty="0" spc="5"/>
              <a:t>we</a:t>
            </a:r>
            <a:r>
              <a:rPr dirty="0" spc="-65"/>
              <a:t> </a:t>
            </a:r>
            <a:r>
              <a:rPr dirty="0" spc="-10"/>
              <a:t>get</a:t>
            </a:r>
            <a:r>
              <a:rPr dirty="0" spc="-60"/>
              <a:t> </a:t>
            </a:r>
            <a:r>
              <a:rPr dirty="0" spc="-55"/>
              <a:t>Inﬁnity</a:t>
            </a:r>
            <a:r>
              <a:rPr dirty="0" spc="-65"/>
              <a:t> </a:t>
            </a:r>
            <a:r>
              <a:rPr dirty="0" spc="40"/>
              <a:t>as</a:t>
            </a:r>
            <a:r>
              <a:rPr dirty="0" spc="-65"/>
              <a:t> </a:t>
            </a:r>
            <a:r>
              <a:rPr dirty="0" spc="-35"/>
              <a:t>output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875" y="3035864"/>
            <a:ext cx="640715" cy="182880"/>
          </a:xfrm>
          <a:prstGeom prst="rect">
            <a:avLst/>
          </a:prstGeom>
          <a:solidFill>
            <a:srgbClr val="99999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2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2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3/0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875" y="3218744"/>
            <a:ext cx="1280795" cy="182880"/>
          </a:xfrm>
          <a:prstGeom prst="rect">
            <a:avLst/>
          </a:prstGeom>
          <a:solidFill>
            <a:srgbClr val="99999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console.log(a)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875" y="3401624"/>
            <a:ext cx="1646555" cy="182880"/>
          </a:xfrm>
          <a:prstGeom prst="rect">
            <a:avLst/>
          </a:prstGeom>
          <a:solidFill>
            <a:srgbClr val="99999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Output</a:t>
            </a:r>
            <a:r>
              <a:rPr dirty="0" sz="12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-&gt;</a:t>
            </a:r>
            <a:r>
              <a:rPr dirty="0" sz="12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Infinity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8875" y="3767384"/>
            <a:ext cx="823594" cy="182880"/>
          </a:xfrm>
          <a:prstGeom prst="rect">
            <a:avLst/>
          </a:prstGeom>
          <a:solidFill>
            <a:srgbClr val="99999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3/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-0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875" y="3950263"/>
            <a:ext cx="1280795" cy="182880"/>
          </a:xfrm>
          <a:prstGeom prst="rect">
            <a:avLst/>
          </a:prstGeom>
          <a:solidFill>
            <a:srgbClr val="99999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console.log(a)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875" y="4133144"/>
            <a:ext cx="1737995" cy="182880"/>
          </a:xfrm>
          <a:prstGeom prst="rect">
            <a:avLst/>
          </a:prstGeom>
          <a:solidFill>
            <a:srgbClr val="99999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Output</a:t>
            </a:r>
            <a:r>
              <a:rPr dirty="0" sz="12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-&gt;</a:t>
            </a:r>
            <a:r>
              <a:rPr dirty="0" sz="12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-Infinity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11" name="object 11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18033"/>
            <a:ext cx="11652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Boolean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225" y="1076408"/>
            <a:ext cx="7837805" cy="76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Boolean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can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be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85">
                <a:solidFill>
                  <a:srgbClr val="4F44E0"/>
                </a:solidFill>
                <a:latin typeface="Trebuchet MS"/>
                <a:cs typeface="Trebuchet MS"/>
              </a:rPr>
              <a:t>2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values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either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true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or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false.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Whenever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want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store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value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4F44E0"/>
                </a:solidFill>
                <a:latin typeface="Trebuchet MS"/>
                <a:cs typeface="Trebuchet MS"/>
              </a:rPr>
              <a:t>whose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value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can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be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either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true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or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false,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can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4F44E0"/>
                </a:solidFill>
                <a:latin typeface="Trebuchet MS"/>
                <a:cs typeface="Trebuchet MS"/>
              </a:rPr>
              <a:t>use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Booleans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datatype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store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40">
                <a:solidFill>
                  <a:srgbClr val="4F44E0"/>
                </a:solidFill>
                <a:latin typeface="Trebuchet MS"/>
                <a:cs typeface="Trebuchet MS"/>
              </a:rPr>
              <a:t>it.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Example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15">
                <a:solidFill>
                  <a:srgbClr val="4F44E0"/>
                </a:solidFill>
                <a:latin typeface="Trebuchet MS"/>
                <a:cs typeface="Trebuchet MS"/>
              </a:rPr>
              <a:t>–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let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x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=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4F44E0"/>
                </a:solidFill>
                <a:latin typeface="Trebuchet MS"/>
                <a:cs typeface="Trebuchet MS"/>
              </a:rPr>
              <a:t>true;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3" name="object 3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1225" y="518033"/>
            <a:ext cx="25082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5"/>
              <a:t>T</a:t>
            </a:r>
            <a:r>
              <a:rPr dirty="0" spc="-5"/>
              <a:t>opics</a:t>
            </a:r>
            <a:r>
              <a:rPr dirty="0" spc="-110"/>
              <a:t> </a:t>
            </a:r>
            <a:r>
              <a:rPr dirty="0" spc="-85"/>
              <a:t>for</a:t>
            </a:r>
            <a:r>
              <a:rPr dirty="0" spc="-110"/>
              <a:t> </a:t>
            </a:r>
            <a:r>
              <a:rPr dirty="0" spc="-75"/>
              <a:t>the</a:t>
            </a:r>
            <a:r>
              <a:rPr dirty="0" spc="-110"/>
              <a:t> </a:t>
            </a:r>
            <a:r>
              <a:rPr dirty="0" spc="50"/>
              <a:t>Day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8608" y="2160738"/>
            <a:ext cx="7429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V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ariables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6758" y="2160738"/>
            <a:ext cx="8115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Operators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6245" y="2160738"/>
            <a:ext cx="7340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Coercion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9916" y="3816187"/>
            <a:ext cx="8597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Data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types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97515" y="3816187"/>
            <a:ext cx="86804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Comments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0450" y="1388198"/>
            <a:ext cx="358199" cy="6280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9046" y="1488772"/>
            <a:ext cx="605906" cy="5275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4490" y="1460698"/>
            <a:ext cx="476868" cy="5555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8362" y="3234350"/>
            <a:ext cx="801924" cy="4937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49625" y="3234350"/>
            <a:ext cx="562945" cy="493799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18033"/>
            <a:ext cx="29616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Null</a:t>
            </a:r>
            <a:r>
              <a:rPr dirty="0" spc="-13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5"/>
              <a:t>Undeﬁned</a:t>
            </a:r>
            <a:r>
              <a:rPr dirty="0" spc="-125"/>
              <a:t> </a:t>
            </a:r>
            <a:r>
              <a:rPr dirty="0" spc="540"/>
              <a:t>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225" y="1063808"/>
            <a:ext cx="7821295" cy="1007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400" spc="-80">
                <a:solidFill>
                  <a:srgbClr val="4F44E0"/>
                </a:solidFill>
                <a:latin typeface="Trebuchet MS"/>
                <a:cs typeface="Trebuchet MS"/>
              </a:rPr>
              <a:t>“Null”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“undeﬁned”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refers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 null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value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or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when we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don’t </a:t>
            </a:r>
            <a:r>
              <a:rPr dirty="0" sz="1400" spc="30">
                <a:solidFill>
                  <a:srgbClr val="4F44E0"/>
                </a:solidFill>
                <a:latin typeface="Trebuchet MS"/>
                <a:cs typeface="Trebuchet MS"/>
              </a:rPr>
              <a:t>assign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any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value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 </a:t>
            </a:r>
            <a:r>
              <a:rPr dirty="0" sz="1400" spc="-140">
                <a:solidFill>
                  <a:srgbClr val="4F44E0"/>
                </a:solidFill>
                <a:latin typeface="Trebuchet MS"/>
                <a:cs typeface="Trebuchet MS"/>
              </a:rPr>
              <a:t>it.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When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 </a:t>
            </a:r>
            <a:r>
              <a:rPr dirty="0" sz="1400" spc="35">
                <a:solidFill>
                  <a:srgbClr val="4F44E0"/>
                </a:solidFill>
                <a:latin typeface="Trebuchet MS"/>
                <a:cs typeface="Trebuchet MS"/>
              </a:rPr>
              <a:t>do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not </a:t>
            </a:r>
            <a:r>
              <a:rPr dirty="0" sz="1400" spc="-409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give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value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variable,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it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denotes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undeﬁned.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When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give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empty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value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variable,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it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will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be </a:t>
            </a:r>
            <a:r>
              <a:rPr dirty="0" sz="1400" spc="-409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considered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null.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400" spc="-20" b="1">
                <a:solidFill>
                  <a:srgbClr val="4F44E0"/>
                </a:solidFill>
                <a:latin typeface="Trebuchet MS"/>
                <a:cs typeface="Trebuchet MS"/>
              </a:rPr>
              <a:t>Example</a:t>
            </a:r>
            <a:r>
              <a:rPr dirty="0" sz="1400" spc="-65" b="1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15" b="1">
                <a:solidFill>
                  <a:srgbClr val="4F44E0"/>
                </a:solidFill>
                <a:latin typeface="Trebuchet MS"/>
                <a:cs typeface="Trebuchet MS"/>
              </a:rPr>
              <a:t>–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925" y="2307392"/>
            <a:ext cx="1189355" cy="182880"/>
          </a:xfrm>
          <a:prstGeom prst="rect">
            <a:avLst/>
          </a:prstGeom>
          <a:solidFill>
            <a:srgbClr val="99999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var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null;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925" y="2517704"/>
            <a:ext cx="549275" cy="182880"/>
          </a:xfrm>
          <a:prstGeom prst="rect">
            <a:avLst/>
          </a:prstGeom>
          <a:solidFill>
            <a:srgbClr val="99999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var</a:t>
            </a:r>
            <a:r>
              <a:rPr dirty="0" sz="1200" spc="-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b;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925" y="2938328"/>
            <a:ext cx="2560955" cy="182880"/>
          </a:xfrm>
          <a:prstGeom prst="rect">
            <a:avLst/>
          </a:prstGeom>
          <a:solidFill>
            <a:srgbClr val="99999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console.log(a)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print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null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925" y="3148640"/>
            <a:ext cx="3018155" cy="182880"/>
          </a:xfrm>
          <a:prstGeom prst="rect">
            <a:avLst/>
          </a:prstGeom>
          <a:solidFill>
            <a:srgbClr val="99999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console.log(b)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print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undefined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9" name="object 9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18033"/>
            <a:ext cx="11080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S</a:t>
            </a:r>
            <a:r>
              <a:rPr dirty="0" spc="-50"/>
              <a:t>tring</a:t>
            </a:r>
            <a:r>
              <a:rPr dirty="0" spc="-110"/>
              <a:t> </a:t>
            </a:r>
            <a:r>
              <a:rPr dirty="0" spc="540"/>
              <a:t>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225" y="1063796"/>
            <a:ext cx="7793355" cy="296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400" spc="95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string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collection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alphanumeric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characters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symbols.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store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diﬀerent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words,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letters,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 </a:t>
            </a:r>
            <a:r>
              <a:rPr dirty="0" sz="1400" spc="-409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sentences,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 </a:t>
            </a:r>
            <a:r>
              <a:rPr dirty="0" sz="1400" spc="35">
                <a:solidFill>
                  <a:srgbClr val="4F44E0"/>
                </a:solidFill>
                <a:latin typeface="Trebuchet MS"/>
                <a:cs typeface="Trebuchet MS"/>
              </a:rPr>
              <a:t>use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strings.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In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JavaScript,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can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either </a:t>
            </a:r>
            <a:r>
              <a:rPr dirty="0" sz="1400" spc="35">
                <a:solidFill>
                  <a:srgbClr val="4F44E0"/>
                </a:solidFill>
                <a:latin typeface="Trebuchet MS"/>
                <a:cs typeface="Trebuchet MS"/>
              </a:rPr>
              <a:t>use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single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or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double quotes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deﬁne </a:t>
            </a:r>
            <a:r>
              <a:rPr dirty="0" sz="1400" spc="-140">
                <a:solidFill>
                  <a:srgbClr val="4F44E0"/>
                </a:solidFill>
                <a:latin typeface="Trebuchet MS"/>
                <a:cs typeface="Trebuchet MS"/>
              </a:rPr>
              <a:t>it.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 </a:t>
            </a:r>
            <a:r>
              <a:rPr dirty="0" sz="1400" spc="-409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can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also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4F44E0"/>
                </a:solidFill>
                <a:latin typeface="Trebuchet MS"/>
                <a:cs typeface="Trebuchet MS"/>
              </a:rPr>
              <a:t>use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backticks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deﬁne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strings.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Example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15">
                <a:solidFill>
                  <a:srgbClr val="4F44E0"/>
                </a:solidFill>
                <a:latin typeface="Trebuchet MS"/>
                <a:cs typeface="Trebuchet MS"/>
              </a:rPr>
              <a:t>–</a:t>
            </a:r>
            <a:endParaRPr sz="1400">
              <a:latin typeface="Trebuchet MS"/>
              <a:cs typeface="Trebuchet MS"/>
            </a:endParaRPr>
          </a:p>
          <a:p>
            <a:pPr marL="12700" marR="4743450">
              <a:lnSpc>
                <a:spcPct val="114999"/>
              </a:lnSpc>
            </a:pP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var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str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=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“Hello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W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orld”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20">
                <a:solidFill>
                  <a:srgbClr val="4F44E0"/>
                </a:solidFill>
                <a:latin typeface="Trebuchet MS"/>
                <a:cs typeface="Trebuchet MS"/>
              </a:rPr>
              <a:t>//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double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quotes 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var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str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=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‘Hello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W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orld’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20">
                <a:solidFill>
                  <a:srgbClr val="4F44E0"/>
                </a:solidFill>
                <a:latin typeface="Trebuchet MS"/>
                <a:cs typeface="Trebuchet MS"/>
              </a:rPr>
              <a:t>//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single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quotes 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var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str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=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4F44E0"/>
                </a:solidFill>
                <a:latin typeface="Trebuchet MS"/>
                <a:cs typeface="Trebuchet MS"/>
              </a:rPr>
              <a:t>`Hello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W</a:t>
            </a:r>
            <a:r>
              <a:rPr dirty="0" sz="1400" spc="-105">
                <a:solidFill>
                  <a:srgbClr val="4F44E0"/>
                </a:solidFill>
                <a:latin typeface="Trebuchet MS"/>
                <a:cs typeface="Trebuchet MS"/>
              </a:rPr>
              <a:t>orld`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//backticks</a:t>
            </a:r>
            <a:endParaRPr sz="1400">
              <a:latin typeface="Trebuchet MS"/>
              <a:cs typeface="Trebuchet MS"/>
            </a:endParaRPr>
          </a:p>
          <a:p>
            <a:pPr marL="12700" marR="5697220">
              <a:lnSpc>
                <a:spcPct val="114999"/>
              </a:lnSpc>
            </a:pP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var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multilline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S</a:t>
            </a:r>
            <a:r>
              <a:rPr dirty="0" sz="1400" spc="-90">
                <a:solidFill>
                  <a:srgbClr val="4F44E0"/>
                </a:solidFill>
                <a:latin typeface="Trebuchet MS"/>
                <a:cs typeface="Trebuchet MS"/>
              </a:rPr>
              <a:t>tr=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`Say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hello 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multi-line</a:t>
            </a:r>
            <a:endParaRPr sz="1400">
              <a:latin typeface="Trebuchet MS"/>
              <a:cs typeface="Trebuchet MS"/>
            </a:endParaRPr>
          </a:p>
          <a:p>
            <a:pPr marL="58419">
              <a:lnSpc>
                <a:spcPct val="100000"/>
              </a:lnSpc>
              <a:spcBef>
                <a:spcPts val="250"/>
              </a:spcBef>
            </a:pP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string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5">
                <a:solidFill>
                  <a:srgbClr val="4F44E0"/>
                </a:solidFill>
                <a:latin typeface="Trebuchet MS"/>
                <a:cs typeface="Trebuchet MS"/>
              </a:rPr>
              <a:t>`;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Hell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o</a:t>
            </a:r>
            <a:r>
              <a:rPr dirty="0" sz="1400" spc="-195">
                <a:solidFill>
                  <a:srgbClr val="4F44E0"/>
                </a:solidFill>
                <a:latin typeface="Trebuchet MS"/>
                <a:cs typeface="Trebuchet MS"/>
              </a:rPr>
              <a:t>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W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orld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datatype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string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above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exampl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e</a:t>
            </a:r>
            <a:r>
              <a:rPr dirty="0" sz="1400" spc="-195">
                <a:solidFill>
                  <a:srgbClr val="4F44E0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18033"/>
            <a:ext cx="14135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225" y="1063808"/>
            <a:ext cx="7550784" cy="2479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When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want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execute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any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operation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like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addition,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subtraction,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division,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multiplication,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etc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programming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language,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have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4F44E0"/>
                </a:solidFill>
                <a:latin typeface="Trebuchet MS"/>
                <a:cs typeface="Trebuchet MS"/>
              </a:rPr>
              <a:t>use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‘operators.’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rebuchet MS"/>
              <a:cs typeface="Trebuchet MS"/>
            </a:endParaRPr>
          </a:p>
          <a:p>
            <a:pPr marL="12700" marR="3691890">
              <a:lnSpc>
                <a:spcPct val="114999"/>
              </a:lnSpc>
            </a:pP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There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are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various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types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of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operators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javascript, 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Increment/Decrement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operators: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a++,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4F44E0"/>
                </a:solidFill>
                <a:latin typeface="Trebuchet MS"/>
                <a:cs typeface="Trebuchet MS"/>
              </a:rPr>
              <a:t>--a,</a:t>
            </a:r>
            <a:endParaRPr sz="1400">
              <a:latin typeface="Trebuchet MS"/>
              <a:cs typeface="Trebuchet MS"/>
            </a:endParaRPr>
          </a:p>
          <a:p>
            <a:pPr marL="12700" marR="4859020">
              <a:lnSpc>
                <a:spcPct val="114999"/>
              </a:lnSpc>
            </a:pP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Unary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operators: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typeo</a:t>
            </a:r>
            <a:r>
              <a:rPr dirty="0" sz="1400" spc="-90">
                <a:solidFill>
                  <a:srgbClr val="4F44E0"/>
                </a:solidFill>
                <a:latin typeface="Trebuchet MS"/>
                <a:cs typeface="Trebuchet MS"/>
              </a:rPr>
              <a:t>f</a:t>
            </a:r>
            <a:r>
              <a:rPr dirty="0" sz="1400" spc="-195">
                <a:solidFill>
                  <a:srgbClr val="4F44E0"/>
                </a:solidFill>
                <a:latin typeface="Trebuchet MS"/>
                <a:cs typeface="Trebuchet MS"/>
              </a:rPr>
              <a:t>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+,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70">
                <a:solidFill>
                  <a:srgbClr val="4F44E0"/>
                </a:solidFill>
                <a:latin typeface="Trebuchet MS"/>
                <a:cs typeface="Trebuchet MS"/>
              </a:rPr>
              <a:t>! 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Arithmetic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operators: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+,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45">
                <a:solidFill>
                  <a:srgbClr val="4F44E0"/>
                </a:solidFill>
                <a:latin typeface="Trebuchet MS"/>
                <a:cs typeface="Trebuchet MS"/>
              </a:rPr>
              <a:t>-,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60">
                <a:solidFill>
                  <a:srgbClr val="4F44E0"/>
                </a:solidFill>
                <a:latin typeface="Trebuchet MS"/>
                <a:cs typeface="Trebuchet MS"/>
              </a:rPr>
              <a:t>/,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* 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R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elational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operators: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&gt;,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&lt;,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90">
                <a:solidFill>
                  <a:srgbClr val="4F44E0"/>
                </a:solidFill>
                <a:latin typeface="Trebuchet MS"/>
                <a:cs typeface="Trebuchet MS"/>
              </a:rPr>
              <a:t>&gt;=,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&lt;= 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Equality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operators: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90">
                <a:solidFill>
                  <a:srgbClr val="4F44E0"/>
                </a:solidFill>
                <a:latin typeface="Trebuchet MS"/>
                <a:cs typeface="Trebuchet MS"/>
              </a:rPr>
              <a:t>==,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40">
                <a:solidFill>
                  <a:srgbClr val="4F44E0"/>
                </a:solidFill>
                <a:latin typeface="Trebuchet MS"/>
                <a:cs typeface="Trebuchet MS"/>
              </a:rPr>
              <a:t>!=,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===,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!== 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Assignment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operators: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90">
                <a:solidFill>
                  <a:srgbClr val="4F44E0"/>
                </a:solidFill>
                <a:latin typeface="Trebuchet MS"/>
                <a:cs typeface="Trebuchet MS"/>
              </a:rPr>
              <a:t>+=,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10">
                <a:solidFill>
                  <a:srgbClr val="4F44E0"/>
                </a:solidFill>
                <a:latin typeface="Trebuchet MS"/>
                <a:cs typeface="Trebuchet MS"/>
              </a:rPr>
              <a:t>-=,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85">
                <a:solidFill>
                  <a:srgbClr val="4F44E0"/>
                </a:solidFill>
                <a:latin typeface="Trebuchet MS"/>
                <a:cs typeface="Trebuchet MS"/>
              </a:rPr>
              <a:t>/=,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*=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175" y="518033"/>
            <a:ext cx="44570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Increment/Decrement</a:t>
            </a:r>
            <a:r>
              <a:rPr dirty="0" spc="-110"/>
              <a:t> </a:t>
            </a:r>
            <a:r>
              <a:rPr dirty="0" spc="-4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175" y="1063808"/>
            <a:ext cx="7837170" cy="149796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increment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operator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5">
                <a:solidFill>
                  <a:srgbClr val="4F44E0"/>
                </a:solidFill>
                <a:latin typeface="Trebuchet MS"/>
                <a:cs typeface="Trebuchet MS"/>
              </a:rPr>
              <a:t>(++)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increments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(adds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one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90">
                <a:solidFill>
                  <a:srgbClr val="4F44E0"/>
                </a:solidFill>
                <a:latin typeface="Trebuchet MS"/>
                <a:cs typeface="Trebuchet MS"/>
              </a:rPr>
              <a:t>to)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its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operand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returns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value.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decrement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operator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35">
                <a:solidFill>
                  <a:srgbClr val="4F44E0"/>
                </a:solidFill>
                <a:latin typeface="Trebuchet MS"/>
                <a:cs typeface="Trebuchet MS"/>
              </a:rPr>
              <a:t>(--)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decrements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(subtracts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one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from)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its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operand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returns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value.</a:t>
            </a:r>
            <a:endParaRPr sz="1400">
              <a:latin typeface="Trebuchet MS"/>
              <a:cs typeface="Trebuchet MS"/>
            </a:endParaRPr>
          </a:p>
          <a:p>
            <a:pPr marL="12700" marR="85090">
              <a:lnSpc>
                <a:spcPct val="114999"/>
              </a:lnSpc>
            </a:pPr>
            <a:r>
              <a:rPr dirty="0" sz="1400" spc="-90">
                <a:solidFill>
                  <a:srgbClr val="4F44E0"/>
                </a:solidFill>
                <a:latin typeface="Trebuchet MS"/>
                <a:cs typeface="Trebuchet MS"/>
              </a:rPr>
              <a:t>If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4F44E0"/>
                </a:solidFill>
                <a:latin typeface="Trebuchet MS"/>
                <a:cs typeface="Trebuchet MS"/>
              </a:rPr>
              <a:t>used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postﬁx,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with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operator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after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operand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4F44E0"/>
                </a:solidFill>
                <a:latin typeface="Trebuchet MS"/>
                <a:cs typeface="Trebuchet MS"/>
              </a:rPr>
              <a:t>(for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example,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10">
                <a:solidFill>
                  <a:srgbClr val="4F44E0"/>
                </a:solidFill>
                <a:latin typeface="Trebuchet MS"/>
                <a:cs typeface="Trebuchet MS"/>
              </a:rPr>
              <a:t>x++/x--),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increment/decrement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operator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increments/decrements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returns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value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before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incrementing/decrementing.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</a:pPr>
            <a:r>
              <a:rPr dirty="0" sz="1400" spc="-90">
                <a:solidFill>
                  <a:srgbClr val="4F44E0"/>
                </a:solidFill>
                <a:latin typeface="Trebuchet MS"/>
                <a:cs typeface="Trebuchet MS"/>
              </a:rPr>
              <a:t>If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4F44E0"/>
                </a:solidFill>
                <a:latin typeface="Trebuchet MS"/>
                <a:cs typeface="Trebuchet MS"/>
              </a:rPr>
              <a:t>used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preﬁx, with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operator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before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operand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4F44E0"/>
                </a:solidFill>
                <a:latin typeface="Trebuchet MS"/>
                <a:cs typeface="Trebuchet MS"/>
              </a:rPr>
              <a:t>(for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example,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10">
                <a:solidFill>
                  <a:srgbClr val="4F44E0"/>
                </a:solidFill>
                <a:latin typeface="Trebuchet MS"/>
                <a:cs typeface="Trebuchet MS"/>
              </a:rPr>
              <a:t>++x/--x),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increment/decrement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operator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increments/decrements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returns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value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after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incrementing//decrementing.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679175"/>
            <a:ext cx="9144000" cy="2465070"/>
            <a:chOff x="0" y="2679175"/>
            <a:chExt cx="9144000" cy="2465070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5"/>
              <a:ext cx="1008774" cy="3940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1137" y="2679175"/>
              <a:ext cx="6181724" cy="18764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90" y="518033"/>
            <a:ext cx="13119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OUTPU</a:t>
            </a:r>
            <a:r>
              <a:rPr dirty="0" spc="-195"/>
              <a:t>T</a:t>
            </a:r>
            <a:r>
              <a:rPr dirty="0" spc="-280"/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7568" y="1465287"/>
            <a:ext cx="1079124" cy="22129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19557"/>
            <a:ext cx="2083435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latin typeface="Arial"/>
                <a:cs typeface="Arial"/>
              </a:rPr>
              <a:t>Unary</a:t>
            </a:r>
            <a:r>
              <a:rPr dirty="0" sz="2100" spc="-8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operators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493" y="1063808"/>
            <a:ext cx="6565900" cy="76200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5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‘typeof’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operator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returns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data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type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value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dirty="0" sz="1400" spc="-140">
                <a:solidFill>
                  <a:srgbClr val="4F44E0"/>
                </a:solidFill>
                <a:latin typeface="Trebuchet MS"/>
                <a:cs typeface="Trebuchet MS"/>
              </a:rPr>
              <a:t>‘+’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operator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attempts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convert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value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into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number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5">
                <a:solidFill>
                  <a:srgbClr val="4F44E0"/>
                </a:solidFill>
                <a:latin typeface="Trebuchet MS"/>
                <a:cs typeface="Trebuchet MS"/>
              </a:rPr>
              <a:t>if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it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isn't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already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number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dirty="0" sz="1400" spc="-195">
                <a:solidFill>
                  <a:srgbClr val="4F44E0"/>
                </a:solidFill>
                <a:latin typeface="Trebuchet MS"/>
                <a:cs typeface="Trebuchet MS"/>
              </a:rPr>
              <a:t>‘!’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operator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converts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truthy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values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falsy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vice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versa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9712" y="952500"/>
            <a:ext cx="6124574" cy="3238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4" name="object 4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8600" y="1686875"/>
            <a:ext cx="866774" cy="1666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290" y="518033"/>
            <a:ext cx="13119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OUTPU</a:t>
            </a:r>
            <a:r>
              <a:rPr dirty="0" spc="-195"/>
              <a:t>T</a:t>
            </a:r>
            <a:r>
              <a:rPr dirty="0" spc="-280"/>
              <a:t>: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18033"/>
            <a:ext cx="17437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Falsy</a:t>
            </a:r>
            <a:r>
              <a:rPr dirty="0" spc="-110"/>
              <a:t> </a:t>
            </a:r>
            <a:r>
              <a:rPr dirty="0" spc="-15"/>
              <a:t>V</a:t>
            </a:r>
            <a:r>
              <a:rPr dirty="0" spc="-10"/>
              <a:t>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493" y="1063808"/>
            <a:ext cx="7640320" cy="76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falsy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values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javascript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are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0,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0n(BigInt)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95">
                <a:solidFill>
                  <a:srgbClr val="4F44E0"/>
                </a:solidFill>
                <a:latin typeface="Trebuchet MS"/>
                <a:cs typeface="Trebuchet MS"/>
              </a:rPr>
              <a:t>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null,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undeﬁned,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NaN,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false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4F44E0"/>
                </a:solidFill>
                <a:latin typeface="Trebuchet MS"/>
                <a:cs typeface="Trebuchet MS"/>
              </a:rPr>
              <a:t>“”(empty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string). </a:t>
            </a:r>
            <a:r>
              <a:rPr dirty="0" sz="1400" spc="-409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These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values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are evaluated </a:t>
            </a:r>
            <a:r>
              <a:rPr dirty="0" sz="1400" spc="40">
                <a:solidFill>
                  <a:srgbClr val="4F44E0"/>
                </a:solidFill>
                <a:latin typeface="Trebuchet MS"/>
                <a:cs typeface="Trebuchet MS"/>
              </a:rPr>
              <a:t>as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false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by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 javascript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engine.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Apart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from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these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values, 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all 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remaining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values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are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truthy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values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javascript.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225" y="518033"/>
            <a:ext cx="2868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0" b="1">
                <a:solidFill>
                  <a:srgbClr val="4F44E0"/>
                </a:solidFill>
                <a:latin typeface="Trebuchet MS"/>
                <a:cs typeface="Trebuchet MS"/>
              </a:rPr>
              <a:t>Arithmetic</a:t>
            </a:r>
            <a:r>
              <a:rPr dirty="0" sz="2400" spc="-110" b="1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2400" spc="-40" b="1">
                <a:solidFill>
                  <a:srgbClr val="4F44E0"/>
                </a:solidFill>
                <a:latin typeface="Trebuchet MS"/>
                <a:cs typeface="Trebuchet MS"/>
              </a:rPr>
              <a:t>operators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225" y="1095812"/>
            <a:ext cx="6911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These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operators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perform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operations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like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addition,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subtraction,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division,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multiplication,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etc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2571737"/>
            <a:ext cx="5810249" cy="12668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6" name="object 6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18033"/>
            <a:ext cx="40132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Introduction</a:t>
            </a:r>
            <a:r>
              <a:rPr dirty="0" spc="-110"/>
              <a:t> </a:t>
            </a:r>
            <a:r>
              <a:rPr dirty="0" spc="-65"/>
              <a:t>to</a:t>
            </a:r>
            <a:r>
              <a:rPr dirty="0" spc="-110"/>
              <a:t> </a:t>
            </a:r>
            <a:r>
              <a:rPr dirty="0" spc="-5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175" y="1063808"/>
            <a:ext cx="5794375" cy="1988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26390">
              <a:lnSpc>
                <a:spcPct val="114999"/>
              </a:lnSpc>
              <a:spcBef>
                <a:spcPts val="100"/>
              </a:spcBef>
            </a:pP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Programming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way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write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tasks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be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performed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by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computer.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95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program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can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be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written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programing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languag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e</a:t>
            </a:r>
            <a:r>
              <a:rPr dirty="0" sz="1400" spc="-195">
                <a:solidFill>
                  <a:srgbClr val="4F44E0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marL="12700" marR="15875">
              <a:lnSpc>
                <a:spcPct val="114999"/>
              </a:lnSpc>
            </a:pPr>
            <a:r>
              <a:rPr dirty="0" sz="1400" spc="35">
                <a:solidFill>
                  <a:srgbClr val="4F44E0"/>
                </a:solidFill>
                <a:latin typeface="Trebuchet MS"/>
                <a:cs typeface="Trebuchet MS"/>
              </a:rPr>
              <a:t>Many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programming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languages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like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C,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C++, Javascript,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Python,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Java, </a:t>
            </a:r>
            <a:r>
              <a:rPr dirty="0" sz="1400" spc="-80">
                <a:solidFill>
                  <a:srgbClr val="4F44E0"/>
                </a:solidFill>
                <a:latin typeface="Trebuchet MS"/>
                <a:cs typeface="Trebuchet MS"/>
              </a:rPr>
              <a:t>etc. 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Each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language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4F44E0"/>
                </a:solidFill>
                <a:latin typeface="Trebuchet MS"/>
                <a:cs typeface="Trebuchet MS"/>
              </a:rPr>
              <a:t>has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its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own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rules,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following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which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need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write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set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of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instructions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that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computer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can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perform.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</a:pP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Programming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tasks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could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be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4F44E0"/>
                </a:solidFill>
                <a:latin typeface="Trebuchet MS"/>
                <a:cs typeface="Trebuchet MS"/>
              </a:rPr>
              <a:t>as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simple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4F44E0"/>
                </a:solidFill>
                <a:latin typeface="Trebuchet MS"/>
                <a:cs typeface="Trebuchet MS"/>
              </a:rPr>
              <a:t>as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adding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two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numbers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writing </a:t>
            </a:r>
            <a:r>
              <a:rPr dirty="0" sz="1400" spc="-409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complex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algorithms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that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help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roc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k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ets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land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on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moon.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1050" y="931050"/>
            <a:ext cx="901449" cy="12050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18033"/>
            <a:ext cx="13119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OUTPU</a:t>
            </a:r>
            <a:r>
              <a:rPr dirty="0" spc="-195"/>
              <a:t>T</a:t>
            </a:r>
            <a:r>
              <a:rPr dirty="0" spc="-280"/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6037" y="1813775"/>
            <a:ext cx="1411924" cy="15159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225" y="518033"/>
            <a:ext cx="28054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4F44E0"/>
                </a:solidFill>
                <a:latin typeface="Trebuchet MS"/>
                <a:cs typeface="Trebuchet MS"/>
              </a:rPr>
              <a:t>R</a:t>
            </a:r>
            <a:r>
              <a:rPr dirty="0" sz="2400" spc="-55" b="1">
                <a:solidFill>
                  <a:srgbClr val="4F44E0"/>
                </a:solidFill>
                <a:latin typeface="Trebuchet MS"/>
                <a:cs typeface="Trebuchet MS"/>
              </a:rPr>
              <a:t>elational</a:t>
            </a:r>
            <a:r>
              <a:rPr dirty="0" sz="2400" spc="-110" b="1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2400" spc="-40" b="1">
                <a:solidFill>
                  <a:srgbClr val="4F44E0"/>
                </a:solidFill>
                <a:latin typeface="Trebuchet MS"/>
                <a:cs typeface="Trebuchet MS"/>
              </a:rPr>
              <a:t>operators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225" y="1063808"/>
            <a:ext cx="7608570" cy="516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400" spc="95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comparison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operator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compares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its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operands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returns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boolean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value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4F44E0"/>
                </a:solidFill>
                <a:latin typeface="Trebuchet MS"/>
                <a:cs typeface="Trebuchet MS"/>
              </a:rPr>
              <a:t>based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on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whether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 </a:t>
            </a:r>
            <a:r>
              <a:rPr dirty="0" sz="1400" spc="-409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comparison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4F44E0"/>
                </a:solidFill>
                <a:latin typeface="Trebuchet MS"/>
                <a:cs typeface="Trebuchet MS"/>
              </a:rPr>
              <a:t>true.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571750"/>
            <a:ext cx="5429249" cy="12572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6" name="object 6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18033"/>
            <a:ext cx="13119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OUTPU</a:t>
            </a:r>
            <a:r>
              <a:rPr dirty="0" spc="-195"/>
              <a:t>T</a:t>
            </a:r>
            <a:r>
              <a:rPr dirty="0" spc="-280"/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2237" y="1786062"/>
            <a:ext cx="1329614" cy="157136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18033"/>
            <a:ext cx="23990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Equality</a:t>
            </a:r>
            <a:r>
              <a:rPr dirty="0" spc="-110"/>
              <a:t> </a:t>
            </a:r>
            <a:r>
              <a:rPr dirty="0" spc="-6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493" y="1063808"/>
            <a:ext cx="7531734" cy="2479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marR="362585" indent="-3365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dirty="0" sz="1400" spc="-165">
                <a:solidFill>
                  <a:srgbClr val="4F44E0"/>
                </a:solidFill>
                <a:latin typeface="Trebuchet MS"/>
                <a:cs typeface="Trebuchet MS"/>
              </a:rPr>
              <a:t>‘‘!=’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operator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(Inequality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Operator)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checks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5">
                <a:solidFill>
                  <a:srgbClr val="4F44E0"/>
                </a:solidFill>
                <a:latin typeface="Trebuchet MS"/>
                <a:cs typeface="Trebuchet MS"/>
              </a:rPr>
              <a:t>if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two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values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are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not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equal.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0">
                <a:solidFill>
                  <a:srgbClr val="4F44E0"/>
                </a:solidFill>
                <a:latin typeface="Trebuchet MS"/>
                <a:cs typeface="Trebuchet MS"/>
              </a:rPr>
              <a:t>It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will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perform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type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coercion.</a:t>
            </a:r>
            <a:endParaRPr sz="1400">
              <a:latin typeface="Trebuchet MS"/>
              <a:cs typeface="Trebuchet MS"/>
            </a:endParaRPr>
          </a:p>
          <a:p>
            <a:pPr marL="348615">
              <a:lnSpc>
                <a:spcPct val="100000"/>
              </a:lnSpc>
              <a:spcBef>
                <a:spcPts val="250"/>
              </a:spcBef>
            </a:pP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Example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4F44E0"/>
                </a:solidFill>
                <a:latin typeface="Trebuchet MS"/>
                <a:cs typeface="Trebuchet MS"/>
              </a:rPr>
              <a:t>-</a:t>
            </a:r>
            <a:endParaRPr sz="1400">
              <a:latin typeface="Trebuchet MS"/>
              <a:cs typeface="Trebuchet MS"/>
            </a:endParaRPr>
          </a:p>
          <a:p>
            <a:pPr marL="348615">
              <a:lnSpc>
                <a:spcPct val="100000"/>
              </a:lnSpc>
              <a:spcBef>
                <a:spcPts val="250"/>
              </a:spcBef>
            </a:pP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'1'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!=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2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60">
                <a:solidFill>
                  <a:srgbClr val="4F44E0"/>
                </a:solidFill>
                <a:latin typeface="Trebuchet MS"/>
                <a:cs typeface="Trebuchet MS"/>
              </a:rPr>
              <a:t>1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-&gt;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return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false</a:t>
            </a:r>
            <a:endParaRPr sz="1400">
              <a:latin typeface="Trebuchet MS"/>
              <a:cs typeface="Trebuchet MS"/>
            </a:endParaRPr>
          </a:p>
          <a:p>
            <a:pPr marL="348615">
              <a:lnSpc>
                <a:spcPct val="100000"/>
              </a:lnSpc>
              <a:spcBef>
                <a:spcPts val="254"/>
              </a:spcBef>
            </a:pPr>
            <a:r>
              <a:rPr dirty="0" sz="1400" spc="-260">
                <a:solidFill>
                  <a:srgbClr val="4F44E0"/>
                </a:solidFill>
                <a:latin typeface="Trebuchet MS"/>
                <a:cs typeface="Trebuchet MS"/>
              </a:rPr>
              <a:t>1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!=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60">
                <a:solidFill>
                  <a:srgbClr val="4F44E0"/>
                </a:solidFill>
                <a:latin typeface="Trebuchet MS"/>
                <a:cs typeface="Trebuchet MS"/>
              </a:rPr>
              <a:t>1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-&gt;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return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false</a:t>
            </a:r>
            <a:endParaRPr sz="1400">
              <a:latin typeface="Trebuchet MS"/>
              <a:cs typeface="Trebuchet MS"/>
            </a:endParaRPr>
          </a:p>
          <a:p>
            <a:pPr marL="348615" marR="5080" indent="-336550">
              <a:lnSpc>
                <a:spcPct val="114999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dirty="0" sz="1400" spc="-130">
                <a:solidFill>
                  <a:srgbClr val="4F44E0"/>
                </a:solidFill>
                <a:latin typeface="Trebuchet MS"/>
                <a:cs typeface="Trebuchet MS"/>
              </a:rPr>
              <a:t>‘!==’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operator(Strict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Inequality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Operator)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will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not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perform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type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coercion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before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comparing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two </a:t>
            </a:r>
            <a:r>
              <a:rPr dirty="0" sz="1400" spc="-409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values.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Example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4F44E0"/>
                </a:solidFill>
                <a:latin typeface="Trebuchet MS"/>
                <a:cs typeface="Trebuchet MS"/>
              </a:rPr>
              <a:t>-</a:t>
            </a:r>
            <a:endParaRPr sz="1400">
              <a:latin typeface="Trebuchet MS"/>
              <a:cs typeface="Trebuchet MS"/>
            </a:endParaRPr>
          </a:p>
          <a:p>
            <a:pPr marL="348615">
              <a:lnSpc>
                <a:spcPct val="100000"/>
              </a:lnSpc>
              <a:spcBef>
                <a:spcPts val="254"/>
              </a:spcBef>
            </a:pP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'1'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90">
                <a:solidFill>
                  <a:srgbClr val="4F44E0"/>
                </a:solidFill>
                <a:latin typeface="Trebuchet MS"/>
                <a:cs typeface="Trebuchet MS"/>
              </a:rPr>
              <a:t>!==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2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60">
                <a:solidFill>
                  <a:srgbClr val="4F44E0"/>
                </a:solidFill>
                <a:latin typeface="Trebuchet MS"/>
                <a:cs typeface="Trebuchet MS"/>
              </a:rPr>
              <a:t>1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-&gt;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return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true</a:t>
            </a:r>
            <a:endParaRPr sz="1400">
              <a:latin typeface="Trebuchet MS"/>
              <a:cs typeface="Trebuchet MS"/>
            </a:endParaRPr>
          </a:p>
          <a:p>
            <a:pPr marL="348615">
              <a:lnSpc>
                <a:spcPct val="100000"/>
              </a:lnSpc>
              <a:spcBef>
                <a:spcPts val="250"/>
              </a:spcBef>
            </a:pPr>
            <a:r>
              <a:rPr dirty="0" sz="1400" spc="-260">
                <a:solidFill>
                  <a:srgbClr val="4F44E0"/>
                </a:solidFill>
                <a:latin typeface="Trebuchet MS"/>
                <a:cs typeface="Trebuchet MS"/>
              </a:rPr>
              <a:t>1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90">
                <a:solidFill>
                  <a:srgbClr val="4F44E0"/>
                </a:solidFill>
                <a:latin typeface="Trebuchet MS"/>
                <a:cs typeface="Trebuchet MS"/>
              </a:rPr>
              <a:t>!==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60">
                <a:solidFill>
                  <a:srgbClr val="4F44E0"/>
                </a:solidFill>
                <a:latin typeface="Trebuchet MS"/>
                <a:cs typeface="Trebuchet MS"/>
              </a:rPr>
              <a:t>1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-&gt;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return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false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18033"/>
            <a:ext cx="23990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Equality</a:t>
            </a:r>
            <a:r>
              <a:rPr dirty="0" spc="-110"/>
              <a:t> </a:t>
            </a:r>
            <a:r>
              <a:rPr dirty="0" spc="-6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493" y="1063808"/>
            <a:ext cx="7701915" cy="149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‘==’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operator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checks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abstract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equality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20">
                <a:solidFill>
                  <a:srgbClr val="4F44E0"/>
                </a:solidFill>
                <a:latin typeface="Trebuchet MS"/>
                <a:cs typeface="Trebuchet MS"/>
              </a:rPr>
              <a:t>i.e.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it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will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perform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required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type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coercion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before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applying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equality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comparison.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While </a:t>
            </a:r>
            <a:r>
              <a:rPr dirty="0" sz="1400" spc="-100">
                <a:solidFill>
                  <a:srgbClr val="4F44E0"/>
                </a:solidFill>
                <a:latin typeface="Trebuchet MS"/>
                <a:cs typeface="Trebuchet MS"/>
              </a:rPr>
              <a:t>‘===’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operator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checks 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strict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equality </a:t>
            </a:r>
            <a:r>
              <a:rPr dirty="0" sz="1400" spc="-120">
                <a:solidFill>
                  <a:srgbClr val="4F44E0"/>
                </a:solidFill>
                <a:latin typeface="Trebuchet MS"/>
                <a:cs typeface="Trebuchet MS"/>
              </a:rPr>
              <a:t>i.e.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it 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will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not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perform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any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type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coercion.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90">
                <a:solidFill>
                  <a:srgbClr val="4F44E0"/>
                </a:solidFill>
                <a:latin typeface="Trebuchet MS"/>
                <a:cs typeface="Trebuchet MS"/>
              </a:rPr>
              <a:t>If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two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values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are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not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equal,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then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it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will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simply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return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false.</a:t>
            </a:r>
            <a:endParaRPr sz="1400">
              <a:latin typeface="Trebuchet MS"/>
              <a:cs typeface="Trebuchet MS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20" b="1">
                <a:solidFill>
                  <a:srgbClr val="4F44E0"/>
                </a:solidFill>
                <a:latin typeface="Trebuchet MS"/>
                <a:cs typeface="Trebuchet MS"/>
              </a:rPr>
              <a:t>Example</a:t>
            </a:r>
            <a:r>
              <a:rPr dirty="0" sz="1400" spc="-65" b="1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95" b="1">
                <a:solidFill>
                  <a:srgbClr val="4F44E0"/>
                </a:solidFill>
                <a:latin typeface="Trebuchet MS"/>
                <a:cs typeface="Trebuchet MS"/>
              </a:rPr>
              <a:t>-</a:t>
            </a:r>
            <a:endParaRPr sz="1400">
              <a:latin typeface="Trebuchet MS"/>
              <a:cs typeface="Trebuchet MS"/>
            </a:endParaRPr>
          </a:p>
          <a:p>
            <a:pPr marL="348615" marR="2699385">
              <a:lnSpc>
                <a:spcPct val="114999"/>
              </a:lnSpc>
            </a:pPr>
            <a:r>
              <a:rPr dirty="0" sz="1400" spc="90">
                <a:solidFill>
                  <a:srgbClr val="4F44E0"/>
                </a:solidFill>
                <a:latin typeface="Trebuchet MS"/>
                <a:cs typeface="Trebuchet MS"/>
              </a:rPr>
              <a:t>9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== </a:t>
            </a:r>
            <a:r>
              <a:rPr dirty="0" sz="1400" spc="-95">
                <a:solidFill>
                  <a:srgbClr val="4F44E0"/>
                </a:solidFill>
                <a:latin typeface="Trebuchet MS"/>
                <a:cs typeface="Trebuchet MS"/>
              </a:rPr>
              <a:t>“9” 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-&gt;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return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true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(string </a:t>
            </a:r>
            <a:r>
              <a:rPr dirty="0" sz="1400" spc="-95">
                <a:solidFill>
                  <a:srgbClr val="4F44E0"/>
                </a:solidFill>
                <a:latin typeface="Trebuchet MS"/>
                <a:cs typeface="Trebuchet MS"/>
              </a:rPr>
              <a:t>“9”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converted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number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9)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90">
                <a:solidFill>
                  <a:srgbClr val="4F44E0"/>
                </a:solidFill>
                <a:latin typeface="Trebuchet MS"/>
                <a:cs typeface="Trebuchet MS"/>
              </a:rPr>
              <a:t>9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===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4F44E0"/>
                </a:solidFill>
                <a:latin typeface="Trebuchet MS"/>
                <a:cs typeface="Trebuchet MS"/>
              </a:rPr>
              <a:t>“9”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-&gt;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return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false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70">
                <a:solidFill>
                  <a:srgbClr val="4F44E0"/>
                </a:solidFill>
                <a:latin typeface="Trebuchet MS"/>
                <a:cs typeface="Trebuchet MS"/>
              </a:rPr>
              <a:t>(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no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type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coercion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ta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k</a:t>
            </a:r>
            <a:r>
              <a:rPr dirty="0" sz="1400" spc="50">
                <a:solidFill>
                  <a:srgbClr val="4F44E0"/>
                </a:solidFill>
                <a:latin typeface="Trebuchet MS"/>
                <a:cs typeface="Trebuchet MS"/>
              </a:rPr>
              <a:t>es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place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here)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18033"/>
            <a:ext cx="23990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Equality</a:t>
            </a:r>
            <a:r>
              <a:rPr dirty="0" spc="-110"/>
              <a:t> </a:t>
            </a:r>
            <a:r>
              <a:rPr dirty="0" spc="-6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493" y="1063808"/>
            <a:ext cx="7592059" cy="76200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5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‘==’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5">
                <a:solidFill>
                  <a:srgbClr val="4F44E0"/>
                </a:solidFill>
                <a:latin typeface="Trebuchet MS"/>
                <a:cs typeface="Trebuchet MS"/>
              </a:rPr>
              <a:t>‘!=’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checks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5">
                <a:solidFill>
                  <a:srgbClr val="4F44E0"/>
                </a:solidFill>
                <a:latin typeface="Trebuchet MS"/>
                <a:cs typeface="Trebuchet MS"/>
              </a:rPr>
              <a:t>if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two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values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are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same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or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not</a:t>
            </a:r>
            <a:endParaRPr sz="1400">
              <a:latin typeface="Trebuchet MS"/>
              <a:cs typeface="Trebuchet MS"/>
            </a:endParaRPr>
          </a:p>
          <a:p>
            <a:pPr marL="348615" marR="5080" indent="-336550">
              <a:lnSpc>
                <a:spcPct val="114999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dirty="0" sz="1400" spc="-100">
                <a:solidFill>
                  <a:srgbClr val="4F44E0"/>
                </a:solidFill>
                <a:latin typeface="Trebuchet MS"/>
                <a:cs typeface="Trebuchet MS"/>
              </a:rPr>
              <a:t>‘===’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30">
                <a:solidFill>
                  <a:srgbClr val="4F44E0"/>
                </a:solidFill>
                <a:latin typeface="Trebuchet MS"/>
                <a:cs typeface="Trebuchet MS"/>
              </a:rPr>
              <a:t>‘!==’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are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strict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equality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operator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checks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5">
                <a:solidFill>
                  <a:srgbClr val="4F44E0"/>
                </a:solidFill>
                <a:latin typeface="Trebuchet MS"/>
                <a:cs typeface="Trebuchet MS"/>
              </a:rPr>
              <a:t>if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two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values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are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same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including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data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types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112" y="2571737"/>
            <a:ext cx="6029324" cy="13811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6" name="object 6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18033"/>
            <a:ext cx="12509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"/>
              <a:t>OUTPUT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4275" y="1735037"/>
            <a:ext cx="1755449" cy="16734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225" y="518033"/>
            <a:ext cx="30721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5" b="1">
                <a:solidFill>
                  <a:srgbClr val="4F44E0"/>
                </a:solidFill>
                <a:latin typeface="Trebuchet MS"/>
                <a:cs typeface="Trebuchet MS"/>
              </a:rPr>
              <a:t>Assignment</a:t>
            </a:r>
            <a:r>
              <a:rPr dirty="0" sz="2400" spc="-165" b="1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2400" spc="-40" b="1">
                <a:solidFill>
                  <a:srgbClr val="4F44E0"/>
                </a:solidFill>
                <a:latin typeface="Trebuchet MS"/>
                <a:cs typeface="Trebuchet MS"/>
              </a:rPr>
              <a:t>operators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225" y="1063808"/>
            <a:ext cx="8258809" cy="516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400" spc="-155">
                <a:solidFill>
                  <a:srgbClr val="4F44E0"/>
                </a:solidFill>
                <a:latin typeface="Trebuchet MS"/>
                <a:cs typeface="Trebuchet MS"/>
              </a:rPr>
              <a:t>‘+=’, </a:t>
            </a:r>
            <a:r>
              <a:rPr dirty="0" sz="1400" spc="-165">
                <a:solidFill>
                  <a:srgbClr val="4F44E0"/>
                </a:solidFill>
                <a:latin typeface="Trebuchet MS"/>
                <a:cs typeface="Trebuchet MS"/>
              </a:rPr>
              <a:t>‘-=’, </a:t>
            </a:r>
            <a:r>
              <a:rPr dirty="0" sz="1400" spc="-210">
                <a:solidFill>
                  <a:srgbClr val="4F44E0"/>
                </a:solidFill>
                <a:latin typeface="Trebuchet MS"/>
                <a:cs typeface="Trebuchet MS"/>
              </a:rPr>
              <a:t>‘/=’,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‘*=’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these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operators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perform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respective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arithmetic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operations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then </a:t>
            </a:r>
            <a:r>
              <a:rPr dirty="0" sz="1400" spc="30">
                <a:solidFill>
                  <a:srgbClr val="4F44E0"/>
                </a:solidFill>
                <a:latin typeface="Trebuchet MS"/>
                <a:cs typeface="Trebuchet MS"/>
              </a:rPr>
              <a:t>assign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 resultant </a:t>
            </a:r>
            <a:r>
              <a:rPr dirty="0" sz="1400" spc="-409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values.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5075" y="2571750"/>
            <a:ext cx="5181599" cy="11048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6" name="object 6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18033"/>
            <a:ext cx="13119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OUTPU</a:t>
            </a:r>
            <a:r>
              <a:rPr dirty="0" spc="-195"/>
              <a:t>T</a:t>
            </a:r>
            <a:r>
              <a:rPr dirty="0" spc="-280"/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5161" y="1688262"/>
            <a:ext cx="1063791" cy="17669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225" y="518033"/>
            <a:ext cx="20186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40" b="1">
                <a:solidFill>
                  <a:srgbClr val="4F44E0"/>
                </a:solidFill>
                <a:latin typeface="Trebuchet MS"/>
                <a:cs typeface="Trebuchet MS"/>
              </a:rPr>
              <a:t>T</a:t>
            </a:r>
            <a:r>
              <a:rPr dirty="0" sz="2400" spc="-35" b="1">
                <a:solidFill>
                  <a:srgbClr val="4F44E0"/>
                </a:solidFill>
                <a:latin typeface="Trebuchet MS"/>
                <a:cs typeface="Trebuchet MS"/>
              </a:rPr>
              <a:t>ype</a:t>
            </a:r>
            <a:r>
              <a:rPr dirty="0" sz="2400" spc="-110" b="1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2400" spc="-25" b="1">
                <a:solidFill>
                  <a:srgbClr val="4F44E0"/>
                </a:solidFill>
                <a:latin typeface="Trebuchet MS"/>
                <a:cs typeface="Trebuchet MS"/>
              </a:rPr>
              <a:t>Coercion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225" y="1063808"/>
            <a:ext cx="7894955" cy="516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Type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coercion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automatic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or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implicit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conversion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values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from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one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data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type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another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(such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4F44E0"/>
                </a:solidFill>
                <a:latin typeface="Trebuchet MS"/>
                <a:cs typeface="Trebuchet MS"/>
              </a:rPr>
              <a:t>as </a:t>
            </a:r>
            <a:r>
              <a:rPr dirty="0" sz="1400" spc="-409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strings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numbers).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300" y="2571600"/>
            <a:ext cx="6467474" cy="10763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6" name="object 6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18033"/>
            <a:ext cx="35464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Introduction</a:t>
            </a:r>
            <a:r>
              <a:rPr dirty="0" spc="-110"/>
              <a:t> </a:t>
            </a:r>
            <a:r>
              <a:rPr dirty="0" spc="-65"/>
              <a:t>to</a:t>
            </a:r>
            <a:r>
              <a:rPr dirty="0" spc="-110"/>
              <a:t> </a:t>
            </a:r>
            <a:r>
              <a:rPr dirty="0" spc="-45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225" y="1063808"/>
            <a:ext cx="5982335" cy="2233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7470">
              <a:lnSpc>
                <a:spcPct val="114999"/>
              </a:lnSpc>
              <a:spcBef>
                <a:spcPts val="100"/>
              </a:spcBef>
            </a:pP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Simply </a:t>
            </a:r>
            <a:r>
              <a:rPr dirty="0" sz="1400" spc="-80">
                <a:solidFill>
                  <a:srgbClr val="4F44E0"/>
                </a:solidFill>
                <a:latin typeface="Trebuchet MS"/>
                <a:cs typeface="Trebuchet MS"/>
              </a:rPr>
              <a:t>put,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Javascript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 a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programming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language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that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helps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you 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write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instructions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that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computer,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be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more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speciﬁc,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browser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can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understand.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</a:pP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Javascript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was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primarily </a:t>
            </a:r>
            <a:r>
              <a:rPr dirty="0" sz="1400" spc="35">
                <a:solidFill>
                  <a:srgbClr val="4F44E0"/>
                </a:solidFill>
                <a:latin typeface="Trebuchet MS"/>
                <a:cs typeface="Trebuchet MS"/>
              </a:rPr>
              <a:t>used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be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executed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on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browsers,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but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then </a:t>
            </a:r>
            <a:r>
              <a:rPr dirty="0" sz="1400" spc="55">
                <a:solidFill>
                  <a:srgbClr val="4F44E0"/>
                </a:solidFill>
                <a:latin typeface="Trebuchet MS"/>
                <a:cs typeface="Trebuchet MS"/>
              </a:rPr>
              <a:t>NodeJS </a:t>
            </a:r>
            <a:r>
              <a:rPr dirty="0" sz="1400" spc="-409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was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created,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which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can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help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execute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Javascript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on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your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machine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outside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 </a:t>
            </a:r>
            <a:r>
              <a:rPr dirty="0" sz="1400" spc="-409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browser.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rebuchet MS"/>
              <a:cs typeface="Trebuchet MS"/>
            </a:endParaRPr>
          </a:p>
          <a:p>
            <a:pPr marL="12700" marR="569595">
              <a:lnSpc>
                <a:spcPct val="114999"/>
              </a:lnSpc>
            </a:pP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Javascript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 i="1">
                <a:solidFill>
                  <a:srgbClr val="4F44E0"/>
                </a:solidFill>
                <a:latin typeface="Trebuchet MS"/>
                <a:cs typeface="Trebuchet MS"/>
              </a:rPr>
              <a:t>single-threaded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,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 i="1">
                <a:solidFill>
                  <a:srgbClr val="4F44E0"/>
                </a:solidFill>
                <a:latin typeface="Trebuchet MS"/>
                <a:cs typeface="Trebuchet MS"/>
              </a:rPr>
              <a:t>synchronous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,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 i="1">
                <a:solidFill>
                  <a:srgbClr val="4F44E0"/>
                </a:solidFill>
                <a:latin typeface="Trebuchet MS"/>
                <a:cs typeface="Trebuchet MS"/>
              </a:rPr>
              <a:t>high-level</a:t>
            </a:r>
            <a:r>
              <a:rPr dirty="0" sz="1400" spc="-45" i="1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 i="1">
                <a:solidFill>
                  <a:srgbClr val="4F44E0"/>
                </a:solidFill>
                <a:latin typeface="Trebuchet MS"/>
                <a:cs typeface="Trebuchet MS"/>
              </a:rPr>
              <a:t>programming </a:t>
            </a:r>
            <a:r>
              <a:rPr dirty="0" sz="1400" spc="-405" i="1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i="1">
                <a:solidFill>
                  <a:srgbClr val="4F44E0"/>
                </a:solidFill>
                <a:latin typeface="Trebuchet MS"/>
                <a:cs typeface="Trebuchet MS"/>
              </a:rPr>
              <a:t>language.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5425" y="1112408"/>
            <a:ext cx="1306474" cy="8733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18033"/>
            <a:ext cx="13119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OUTPU</a:t>
            </a:r>
            <a:r>
              <a:rPr dirty="0" spc="-195"/>
              <a:t>T</a:t>
            </a:r>
            <a:r>
              <a:rPr dirty="0" spc="-280"/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3362" y="2015300"/>
            <a:ext cx="1937274" cy="11128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18033"/>
            <a:ext cx="15341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Homework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225" y="1063808"/>
            <a:ext cx="5440680" cy="76200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59385" indent="-147320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160020" algn="l"/>
              </a:tabLst>
            </a:pP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Create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basic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calculator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program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using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Javascript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buAutoNum type="arabicPeriod"/>
              <a:tabLst>
                <a:tab pos="204470" algn="l"/>
              </a:tabLst>
            </a:pPr>
            <a:r>
              <a:rPr dirty="0" sz="1400" spc="60">
                <a:solidFill>
                  <a:srgbClr val="4F44E0"/>
                </a:solidFill>
                <a:latin typeface="Trebuchet MS"/>
                <a:cs typeface="Trebuchet MS"/>
              </a:rPr>
              <a:t>Use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diﬀerent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arithmetic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operators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variables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4F44E0"/>
                </a:solidFill>
                <a:latin typeface="Trebuchet MS"/>
                <a:cs typeface="Trebuchet MS"/>
              </a:rPr>
              <a:t>show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working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of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calculator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7874" y="1068300"/>
            <a:ext cx="984524" cy="9845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18033"/>
            <a:ext cx="32492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/>
              <a:t>Upcoming</a:t>
            </a:r>
            <a:r>
              <a:rPr dirty="0" spc="-150"/>
              <a:t> </a:t>
            </a:r>
            <a:r>
              <a:rPr dirty="0" spc="65"/>
              <a:t>Class</a:t>
            </a:r>
            <a:r>
              <a:rPr dirty="0" spc="-145"/>
              <a:t> </a:t>
            </a:r>
            <a:r>
              <a:rPr dirty="0" spc="-75"/>
              <a:t>Teaser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225" y="1063808"/>
            <a:ext cx="4408805" cy="1743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609850">
              <a:lnSpc>
                <a:spcPct val="114999"/>
              </a:lnSpc>
              <a:spcBef>
                <a:spcPts val="100"/>
              </a:spcBef>
            </a:pP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conditional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20">
                <a:solidFill>
                  <a:srgbClr val="4F44E0"/>
                </a:solidFill>
                <a:latin typeface="Trebuchet MS"/>
                <a:cs typeface="Trebuchet MS"/>
              </a:rPr>
              <a:t>S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tatements 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switch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case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ternary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operators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</a:pP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comparison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between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diﬀerent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conditional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constructs 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loops/iterative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20">
                <a:solidFill>
                  <a:srgbClr val="4F44E0"/>
                </a:solidFill>
                <a:latin typeface="Trebuchet MS"/>
                <a:cs typeface="Trebuchet MS"/>
              </a:rPr>
              <a:t>S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tatements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fo</a:t>
            </a:r>
            <a:r>
              <a:rPr dirty="0" sz="1400" spc="-200">
                <a:solidFill>
                  <a:srgbClr val="4F44E0"/>
                </a:solidFill>
                <a:latin typeface="Trebuchet MS"/>
                <a:cs typeface="Trebuchet MS"/>
              </a:rPr>
              <a:t>r</a:t>
            </a:r>
            <a:r>
              <a:rPr dirty="0" sz="1400" spc="-195">
                <a:solidFill>
                  <a:srgbClr val="4F44E0"/>
                </a:solidFill>
                <a:latin typeface="Trebuchet MS"/>
                <a:cs typeface="Trebuchet MS"/>
              </a:rPr>
              <a:t>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whil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e</a:t>
            </a:r>
            <a:r>
              <a:rPr dirty="0" sz="1400" spc="-195">
                <a:solidFill>
                  <a:srgbClr val="4F44E0"/>
                </a:solidFill>
                <a:latin typeface="Trebuchet MS"/>
                <a:cs typeface="Trebuchet MS"/>
              </a:rPr>
              <a:t>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do-while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loops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comparison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between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diﬀerent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iterative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constructs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9322" y="1029897"/>
            <a:ext cx="1264700" cy="8222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Thank</a:t>
            </a:r>
            <a:r>
              <a:rPr dirty="0" spc="-110"/>
              <a:t> </a:t>
            </a:r>
            <a:r>
              <a:rPr dirty="0" spc="-20"/>
              <a:t>you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4" name="object 4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225" y="523113"/>
            <a:ext cx="7901940" cy="2938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Let’s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understand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previous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statement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clearly.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rebuchet MS"/>
              <a:cs typeface="Trebuchet MS"/>
            </a:endParaRPr>
          </a:p>
          <a:p>
            <a:pPr marL="469900" marR="5080" indent="-336550">
              <a:lnSpc>
                <a:spcPct val="11499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400" spc="-20" b="1">
                <a:solidFill>
                  <a:srgbClr val="4F44E0"/>
                </a:solidFill>
                <a:latin typeface="Trebuchet MS"/>
                <a:cs typeface="Trebuchet MS"/>
              </a:rPr>
              <a:t>Single-threaded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means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that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javascript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program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cannot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be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broken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into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sub-programs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execute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sub-programs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parallelly.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Understand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entire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program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4F44E0"/>
                </a:solidFill>
                <a:latin typeface="Trebuchet MS"/>
                <a:cs typeface="Trebuchet MS"/>
              </a:rPr>
              <a:t>as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rope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sub-program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4F44E0"/>
                </a:solidFill>
                <a:latin typeface="Trebuchet MS"/>
                <a:cs typeface="Trebuchet MS"/>
              </a:rPr>
              <a:t>as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thread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of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rope.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F44E0"/>
              </a:buClr>
              <a:buFont typeface="Arial MT"/>
              <a:buChar char="●"/>
            </a:pPr>
            <a:endParaRPr sz="1650">
              <a:latin typeface="Trebuchet MS"/>
              <a:cs typeface="Trebuchet MS"/>
            </a:endParaRPr>
          </a:p>
          <a:p>
            <a:pPr marL="469900" marR="171450" indent="-336550">
              <a:lnSpc>
                <a:spcPct val="11499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400" spc="-5" b="1">
                <a:solidFill>
                  <a:srgbClr val="4F44E0"/>
                </a:solidFill>
                <a:latin typeface="Trebuchet MS"/>
                <a:cs typeface="Trebuchet MS"/>
              </a:rPr>
              <a:t>Synchronous</a:t>
            </a:r>
            <a:r>
              <a:rPr dirty="0" sz="1400" spc="-65" b="1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means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that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order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of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execution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will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always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happen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sequentially;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program </a:t>
            </a:r>
            <a:r>
              <a:rPr dirty="0" sz="1400" spc="-409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can’t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skip </a:t>
            </a:r>
            <a:r>
              <a:rPr dirty="0" sz="1400" spc="30">
                <a:solidFill>
                  <a:srgbClr val="4F44E0"/>
                </a:solidFill>
                <a:latin typeface="Trebuchet MS"/>
                <a:cs typeface="Trebuchet MS"/>
              </a:rPr>
              <a:t>some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lines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of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code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 come back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it </a:t>
            </a:r>
            <a:r>
              <a:rPr dirty="0" sz="1400" spc="-105">
                <a:solidFill>
                  <a:srgbClr val="4F44E0"/>
                </a:solidFill>
                <a:latin typeface="Trebuchet MS"/>
                <a:cs typeface="Trebuchet MS"/>
              </a:rPr>
              <a:t>later.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But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that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being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said,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can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perform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asynchronous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tasks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javascript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using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web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APIs;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4F44E0"/>
                </a:solidFill>
                <a:latin typeface="Trebuchet MS"/>
                <a:cs typeface="Trebuchet MS"/>
              </a:rPr>
              <a:t>we’ll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learn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about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this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later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F44E0"/>
              </a:buClr>
              <a:buFont typeface="Arial MT"/>
              <a:buChar char="●"/>
            </a:pPr>
            <a:endParaRPr sz="1650">
              <a:latin typeface="Trebuchet MS"/>
              <a:cs typeface="Trebuchet MS"/>
            </a:endParaRPr>
          </a:p>
          <a:p>
            <a:pPr marL="469900" marR="89535" indent="-336550">
              <a:lnSpc>
                <a:spcPct val="11499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400" spc="-20" b="1">
                <a:solidFill>
                  <a:srgbClr val="4F44E0"/>
                </a:solidFill>
                <a:latin typeface="Trebuchet MS"/>
                <a:cs typeface="Trebuchet MS"/>
              </a:rPr>
              <a:t>High-level</a:t>
            </a:r>
            <a:r>
              <a:rPr dirty="0" sz="1400" spc="-60" b="1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 b="1">
                <a:solidFill>
                  <a:srgbClr val="4F44E0"/>
                </a:solidFill>
                <a:latin typeface="Trebuchet MS"/>
                <a:cs typeface="Trebuchet MS"/>
              </a:rPr>
              <a:t>programming</a:t>
            </a:r>
            <a:r>
              <a:rPr dirty="0" sz="1400" spc="-60" b="1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 b="1">
                <a:solidFill>
                  <a:srgbClr val="4F44E0"/>
                </a:solidFill>
                <a:latin typeface="Trebuchet MS"/>
                <a:cs typeface="Trebuchet MS"/>
              </a:rPr>
              <a:t>language</a:t>
            </a:r>
            <a:r>
              <a:rPr dirty="0" sz="1400" spc="-70" b="1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means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that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it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more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human-readable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understandable </a:t>
            </a:r>
            <a:r>
              <a:rPr dirty="0" sz="1400" spc="-409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less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machine-understandable.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4" name="object 4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18033"/>
            <a:ext cx="28460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History</a:t>
            </a:r>
            <a:r>
              <a:rPr dirty="0" spc="-130"/>
              <a:t> </a:t>
            </a:r>
            <a:r>
              <a:rPr dirty="0" spc="-45"/>
              <a:t>of</a:t>
            </a:r>
            <a:r>
              <a:rPr dirty="0" spc="-130"/>
              <a:t> </a:t>
            </a:r>
            <a:r>
              <a:rPr dirty="0" spc="-45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493" y="1063808"/>
            <a:ext cx="5814695" cy="1743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marR="10160" indent="-3365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JavaScript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was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invented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by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Brendan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Eich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1995.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0">
                <a:solidFill>
                  <a:srgbClr val="4F44E0"/>
                </a:solidFill>
                <a:latin typeface="Trebuchet MS"/>
                <a:cs typeface="Trebuchet MS"/>
              </a:rPr>
              <a:t>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was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recruited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by 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Netscape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develop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language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which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can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be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run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browser.</a:t>
            </a:r>
            <a:endParaRPr sz="1400">
              <a:latin typeface="Trebuchet MS"/>
              <a:cs typeface="Trebuchet MS"/>
            </a:endParaRPr>
          </a:p>
          <a:p>
            <a:pPr marL="348615" marR="5080" indent="-336550">
              <a:lnSpc>
                <a:spcPct val="114999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In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1996,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Microsoft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released 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their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own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version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of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Javascript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it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was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named </a:t>
            </a:r>
            <a:r>
              <a:rPr dirty="0" sz="1400" spc="40">
                <a:solidFill>
                  <a:srgbClr val="4F44E0"/>
                </a:solidFill>
                <a:latin typeface="Trebuchet MS"/>
                <a:cs typeface="Trebuchet MS"/>
              </a:rPr>
              <a:t>as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JScript.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To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prevent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this 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conﬂict,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Netscape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went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European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Computer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Manufacturers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Association,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aka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95">
                <a:solidFill>
                  <a:srgbClr val="4F44E0"/>
                </a:solidFill>
                <a:latin typeface="Trebuchet MS"/>
                <a:cs typeface="Trebuchet MS"/>
              </a:rPr>
              <a:t>ECMA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develop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standard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Javascript.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They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standardized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Javascript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renamed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it </a:t>
            </a:r>
            <a:r>
              <a:rPr dirty="0" sz="1400" spc="40">
                <a:solidFill>
                  <a:srgbClr val="4F44E0"/>
                </a:solidFill>
                <a:latin typeface="Trebuchet MS"/>
                <a:cs typeface="Trebuchet MS"/>
              </a:rPr>
              <a:t>as </a:t>
            </a:r>
            <a:r>
              <a:rPr dirty="0" sz="1400" spc="4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95">
                <a:solidFill>
                  <a:srgbClr val="4F44E0"/>
                </a:solidFill>
                <a:latin typeface="Trebuchet MS"/>
                <a:cs typeface="Trebuchet MS"/>
              </a:rPr>
              <a:t>ECM</a:t>
            </a:r>
            <a:r>
              <a:rPr dirty="0" sz="1400" spc="7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Script,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since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4F44E0"/>
                </a:solidFill>
                <a:latin typeface="Trebuchet MS"/>
                <a:cs typeface="Trebuchet MS"/>
              </a:rPr>
              <a:t>it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was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developed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by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them.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4249" y="1056375"/>
            <a:ext cx="1249823" cy="12498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225" y="505857"/>
            <a:ext cx="26854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dirty="0" spc="-145"/>
              <a:t> </a:t>
            </a:r>
            <a:r>
              <a:rPr dirty="0" spc="10"/>
              <a:t>use</a:t>
            </a:r>
            <a:r>
              <a:rPr dirty="0" spc="-145"/>
              <a:t> </a:t>
            </a:r>
            <a:r>
              <a:rPr dirty="0" spc="-45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225" y="1083638"/>
            <a:ext cx="6052185" cy="195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Why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should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you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learn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javascript?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Well,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there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are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few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reasons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for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4F44E0"/>
                </a:solidFill>
                <a:latin typeface="Trebuchet MS"/>
                <a:cs typeface="Trebuchet MS"/>
              </a:rPr>
              <a:t>that.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rebuchet MS"/>
              <a:cs typeface="Trebuchet MS"/>
            </a:endParaRPr>
          </a:p>
          <a:p>
            <a:pPr marL="12700" marR="277495">
              <a:lnSpc>
                <a:spcPct val="114999"/>
              </a:lnSpc>
            </a:pPr>
            <a:r>
              <a:rPr dirty="0" sz="1400" spc="95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program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4F44E0"/>
                </a:solidFill>
                <a:latin typeface="Trebuchet MS"/>
                <a:cs typeface="Trebuchet MS"/>
              </a:rPr>
              <a:t>will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always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be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javascript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on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front-end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that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UI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of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any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website.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browser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understands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only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HTML,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0">
                <a:solidFill>
                  <a:srgbClr val="4F44E0"/>
                </a:solidFill>
                <a:latin typeface="Trebuchet MS"/>
                <a:cs typeface="Trebuchet MS"/>
              </a:rPr>
              <a:t>CSS,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Javascript.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</a:pP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Now, there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are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languages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like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GWT(Java), </a:t>
            </a:r>
            <a:r>
              <a:rPr dirty="0" sz="1400" spc="-80">
                <a:solidFill>
                  <a:srgbClr val="4F44E0"/>
                </a:solidFill>
                <a:latin typeface="Trebuchet MS"/>
                <a:cs typeface="Trebuchet MS"/>
              </a:rPr>
              <a:t>dart, </a:t>
            </a:r>
            <a:r>
              <a:rPr dirty="0" sz="1400" spc="-105">
                <a:solidFill>
                  <a:srgbClr val="4F44E0"/>
                </a:solidFill>
                <a:latin typeface="Trebuchet MS"/>
                <a:cs typeface="Trebuchet MS"/>
              </a:rPr>
              <a:t>etc.,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using </a:t>
            </a:r>
            <a:r>
              <a:rPr dirty="0" sz="1400" spc="-20">
                <a:solidFill>
                  <a:srgbClr val="4F44E0"/>
                </a:solidFill>
                <a:latin typeface="Trebuchet MS"/>
                <a:cs typeface="Trebuchet MS"/>
              </a:rPr>
              <a:t>which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we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can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create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UI,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but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those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languages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translate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code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into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javascript,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then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javascript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code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gets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e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x</a:t>
            </a: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ecuted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on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browse</a:t>
            </a:r>
            <a:r>
              <a:rPr dirty="0" sz="1400" spc="-200">
                <a:solidFill>
                  <a:srgbClr val="4F44E0"/>
                </a:solidFill>
                <a:latin typeface="Trebuchet MS"/>
                <a:cs typeface="Trebuchet MS"/>
              </a:rPr>
              <a:t>r</a:t>
            </a:r>
            <a:r>
              <a:rPr dirty="0" sz="1400" spc="-195">
                <a:solidFill>
                  <a:srgbClr val="4F44E0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5" name="object 5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3600" y="1080498"/>
            <a:ext cx="1090723" cy="10916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225" y="491108"/>
            <a:ext cx="7765415" cy="1988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7940">
              <a:lnSpc>
                <a:spcPct val="114999"/>
              </a:lnSpc>
              <a:spcBef>
                <a:spcPts val="100"/>
              </a:spcBef>
            </a:pPr>
            <a:r>
              <a:rPr dirty="0" sz="1400" spc="95">
                <a:solidFill>
                  <a:srgbClr val="4F44E0"/>
                </a:solidFill>
                <a:latin typeface="Trebuchet MS"/>
                <a:cs typeface="Trebuchet MS"/>
              </a:rPr>
              <a:t>So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why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not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write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your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code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in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javascript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4F44E0"/>
                </a:solidFill>
                <a:latin typeface="Trebuchet MS"/>
                <a:cs typeface="Trebuchet MS"/>
              </a:rPr>
              <a:t>itself,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you’ll </a:t>
            </a:r>
            <a:r>
              <a:rPr dirty="0" sz="1400" spc="25">
                <a:solidFill>
                  <a:srgbClr val="4F44E0"/>
                </a:solidFill>
                <a:latin typeface="Trebuchet MS"/>
                <a:cs typeface="Trebuchet MS"/>
              </a:rPr>
              <a:t>save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time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that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takes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convert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any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language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 </a:t>
            </a:r>
            <a:r>
              <a:rPr dirty="0" sz="1400" spc="-40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javascript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also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you’ll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have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more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control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over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code.</a:t>
            </a:r>
            <a:endParaRPr sz="1400">
              <a:latin typeface="Trebuchet MS"/>
              <a:cs typeface="Trebuchet MS"/>
            </a:endParaRPr>
          </a:p>
          <a:p>
            <a:pPr marL="12700" marR="73025">
              <a:lnSpc>
                <a:spcPct val="114999"/>
              </a:lnSpc>
            </a:pP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Another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reason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that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once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you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learn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javascript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you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can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4F44E0"/>
                </a:solidFill>
                <a:latin typeface="Trebuchet MS"/>
                <a:cs typeface="Trebuchet MS"/>
              </a:rPr>
              <a:t>become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4F44E0"/>
                </a:solidFill>
                <a:latin typeface="Trebuchet MS"/>
                <a:cs typeface="Trebuchet MS"/>
              </a:rPr>
              <a:t>full-stack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F44E0"/>
                </a:solidFill>
                <a:latin typeface="Trebuchet MS"/>
                <a:cs typeface="Trebuchet MS"/>
              </a:rPr>
              <a:t>developer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without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4F44E0"/>
                </a:solidFill>
                <a:latin typeface="Trebuchet MS"/>
                <a:cs typeface="Trebuchet MS"/>
              </a:rPr>
              <a:t>the </a:t>
            </a:r>
            <a:r>
              <a:rPr dirty="0" sz="1400" spc="-409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need</a:t>
            </a:r>
            <a:r>
              <a:rPr dirty="0" sz="1400" spc="-7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learn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any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other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language.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229999"/>
              </a:lnSpc>
            </a:pPr>
            <a:r>
              <a:rPr dirty="0" sz="1400" spc="-15">
                <a:solidFill>
                  <a:srgbClr val="4F44E0"/>
                </a:solidFill>
                <a:latin typeface="Trebuchet MS"/>
                <a:cs typeface="Trebuchet MS"/>
              </a:rPr>
              <a:t>Also,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Javascript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4F44E0"/>
                </a:solidFill>
                <a:latin typeface="Trebuchet MS"/>
                <a:cs typeface="Trebuchet MS"/>
              </a:rPr>
              <a:t>used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create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Desktop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4F44E0"/>
                </a:solidFill>
                <a:latin typeface="Trebuchet MS"/>
                <a:cs typeface="Trebuchet MS"/>
              </a:rPr>
              <a:t>apps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with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Electron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React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native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desktop</a:t>
            </a:r>
            <a:r>
              <a:rPr dirty="0" sz="1400" spc="-5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4F44E0"/>
                </a:solidFill>
                <a:latin typeface="Trebuchet MS"/>
                <a:cs typeface="Trebuchet MS"/>
              </a:rPr>
              <a:t>frameworks. </a:t>
            </a:r>
            <a:r>
              <a:rPr dirty="0" sz="1400" spc="-409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4F44E0"/>
                </a:solidFill>
                <a:latin typeface="Trebuchet MS"/>
                <a:cs typeface="Trebuchet MS"/>
              </a:rPr>
              <a:t>Javascript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F44E0"/>
                </a:solidFill>
                <a:latin typeface="Trebuchet MS"/>
                <a:cs typeface="Trebuchet MS"/>
              </a:rPr>
              <a:t>is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4F44E0"/>
                </a:solidFill>
                <a:latin typeface="Trebuchet MS"/>
                <a:cs typeface="Trebuchet MS"/>
              </a:rPr>
              <a:t>also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4F44E0"/>
                </a:solidFill>
                <a:latin typeface="Trebuchet MS"/>
                <a:cs typeface="Trebuchet MS"/>
              </a:rPr>
              <a:t>used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F44E0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create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F44E0"/>
                </a:solidFill>
                <a:latin typeface="Trebuchet MS"/>
                <a:cs typeface="Trebuchet MS"/>
              </a:rPr>
              <a:t>android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4F44E0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70">
                <a:solidFill>
                  <a:srgbClr val="4F44E0"/>
                </a:solidFill>
                <a:latin typeface="Trebuchet MS"/>
                <a:cs typeface="Trebuchet MS"/>
              </a:rPr>
              <a:t>IOS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4F44E0"/>
                </a:solidFill>
                <a:latin typeface="Trebuchet MS"/>
                <a:cs typeface="Trebuchet MS"/>
              </a:rPr>
              <a:t>apps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4F44E0"/>
                </a:solidFill>
                <a:latin typeface="Trebuchet MS"/>
                <a:cs typeface="Trebuchet MS"/>
              </a:rPr>
              <a:t>using</a:t>
            </a:r>
            <a:r>
              <a:rPr dirty="0" sz="1400" spc="-65">
                <a:solidFill>
                  <a:srgbClr val="4F44E0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4F44E0"/>
                </a:solidFill>
                <a:latin typeface="Trebuchet MS"/>
                <a:cs typeface="Trebuchet MS"/>
              </a:rPr>
              <a:t>React</a:t>
            </a:r>
            <a:r>
              <a:rPr dirty="0" sz="1400" spc="-60">
                <a:solidFill>
                  <a:srgbClr val="4F44E0"/>
                </a:solidFill>
                <a:latin typeface="Trebuchet MS"/>
                <a:cs typeface="Trebuchet MS"/>
              </a:rPr>
              <a:t> native.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588049"/>
            <a:ext cx="9144000" cy="555625"/>
            <a:chOff x="0" y="4588049"/>
            <a:chExt cx="9144000" cy="555625"/>
          </a:xfrm>
        </p:grpSpPr>
        <p:sp>
          <p:nvSpPr>
            <p:cNvPr id="4" name="object 4"/>
            <p:cNvSpPr/>
            <p:nvPr/>
          </p:nvSpPr>
          <p:spPr>
            <a:xfrm>
              <a:off x="0" y="4588049"/>
              <a:ext cx="9144000" cy="555625"/>
            </a:xfrm>
            <a:custGeom>
              <a:avLst/>
              <a:gdLst/>
              <a:ahLst/>
              <a:cxnLst/>
              <a:rect l="l" t="t" r="r" b="b"/>
              <a:pathLst>
                <a:path w="9144000" h="555625">
                  <a:moveTo>
                    <a:pt x="9143999" y="555599"/>
                  </a:moveTo>
                  <a:lnTo>
                    <a:pt x="0" y="555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55599"/>
                  </a:lnTo>
                  <a:close/>
                </a:path>
              </a:pathLst>
            </a:custGeom>
            <a:solidFill>
              <a:srgbClr val="4F44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738" y="4668824"/>
              <a:ext cx="1008774" cy="3940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pc="40"/>
              <a:t>FSD-Class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/>
              <a:t>#180DaysofPurpose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44E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[Edited] Class No-1 Deck</dc:title>
  <dcterms:created xsi:type="dcterms:W3CDTF">2022-11-18T04:11:26Z</dcterms:created>
  <dcterms:modified xsi:type="dcterms:W3CDTF">2022-11-18T04:11:26Z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