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2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manticwebprimer.org/ontology/apartments.tt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544" cy="4714630"/>
          </a:xfrm>
        </p:spPr>
        <p:txBody>
          <a:bodyPr/>
          <a:lstStyle/>
          <a:p>
            <a:pPr lvl="0"/>
            <a:r>
              <a:rPr lang="en-US" dirty="0"/>
              <a:t>In figure 2.1, labeled nodes are connected by labeled arcs. The arcs are directed from the </a:t>
            </a:r>
            <a:r>
              <a:rPr lang="en-US" dirty="0">
                <a:solidFill>
                  <a:srgbClr val="FF0000"/>
                </a:solidFill>
              </a:rPr>
              <a:t>subject of the statement to the object of the statement</a:t>
            </a:r>
            <a:r>
              <a:rPr lang="en-US" dirty="0"/>
              <a:t>, with the label on the arc to the statement’s property. </a:t>
            </a:r>
          </a:p>
          <a:p>
            <a:pPr lvl="0"/>
            <a:r>
              <a:rPr lang="en-US" dirty="0"/>
              <a:t>The labels on the nodes are the identifiers of the subject and object. </a:t>
            </a:r>
            <a:r>
              <a:rPr lang="en-US" dirty="0">
                <a:solidFill>
                  <a:srgbClr val="FF0000"/>
                </a:solidFill>
              </a:rPr>
              <a:t>The object of a statement can be the subject of another statement</a:t>
            </a:r>
            <a:r>
              <a:rPr lang="en-US" dirty="0"/>
              <a:t>.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048" y="4198513"/>
            <a:ext cx="5716878" cy="23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6" y="2202287"/>
            <a:ext cx="7225719" cy="43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3955" y="1027906"/>
            <a:ext cx="8561365" cy="49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65125"/>
            <a:ext cx="11508346" cy="5713324"/>
          </a:xfrm>
        </p:spPr>
        <p:txBody>
          <a:bodyPr>
            <a:normAutofit/>
          </a:bodyPr>
          <a:lstStyle/>
          <a:p>
            <a:r>
              <a:rPr lang="en-US" dirty="0"/>
              <a:t>Importantly, this graph can be created in a </a:t>
            </a:r>
            <a:r>
              <a:rPr lang="en-US" i="1" dirty="0"/>
              <a:t>distributed </a:t>
            </a:r>
            <a:r>
              <a:rPr lang="en-US" dirty="0"/>
              <a:t>fashion by multiple different participants just by using the same URLs. This allows us to create a </a:t>
            </a:r>
            <a:r>
              <a:rPr lang="en-US" i="1" dirty="0"/>
              <a:t>Web of Data allowing for knowledge to be reused;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set of best practices, called the Linked Data principles,1 that encourage us to reuse and make available information to help create this global graph.</a:t>
            </a:r>
          </a:p>
          <a:p>
            <a:r>
              <a:rPr lang="en-US" dirty="0"/>
              <a:t>1. Use URIs as names for things.</a:t>
            </a:r>
          </a:p>
          <a:p>
            <a:r>
              <a:rPr lang="en-US" dirty="0"/>
              <a:t>2. Use HTTP URIs so that people can look up those names.</a:t>
            </a:r>
          </a:p>
          <a:p>
            <a:r>
              <a:rPr lang="en-US" dirty="0"/>
              <a:t>3. When someone looks up a URI, provide useful information, using the standards (RDF).</a:t>
            </a:r>
          </a:p>
          <a:p>
            <a:r>
              <a:rPr lang="en-US" dirty="0"/>
              <a:t>4. Include links to other URIs so that they can discover more things.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669" y="643943"/>
            <a:ext cx="8522661" cy="56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Syntaxes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We have already seen one syntax for RDF, namely, a graphical syntax. This syntax </a:t>
            </a:r>
            <a:r>
              <a:rPr lang="en-IN" dirty="0" smtClean="0"/>
              <a:t>is, however</a:t>
            </a:r>
            <a:r>
              <a:rPr lang="en-IN" dirty="0"/>
              <a:t>, neither machine interpretable nor standardized. </a:t>
            </a:r>
            <a:endParaRPr lang="en-IN" dirty="0" smtClean="0"/>
          </a:p>
          <a:p>
            <a:pPr algn="just"/>
            <a:r>
              <a:rPr lang="en-IN" dirty="0" smtClean="0"/>
              <a:t>Here</a:t>
            </a:r>
            <a:r>
              <a:rPr lang="en-IN" dirty="0"/>
              <a:t>, we introduce a </a:t>
            </a:r>
            <a:r>
              <a:rPr lang="en-IN" dirty="0" smtClean="0"/>
              <a:t>standard machine </a:t>
            </a:r>
            <a:r>
              <a:rPr lang="en-IN" dirty="0"/>
              <a:t>interpretable syntax called </a:t>
            </a:r>
            <a:r>
              <a:rPr lang="en-IN" i="1" dirty="0" smtClean="0"/>
              <a:t>Turtle.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416676"/>
            <a:ext cx="11031828" cy="4760287"/>
          </a:xfrm>
        </p:spPr>
        <p:txBody>
          <a:bodyPr/>
          <a:lstStyle/>
          <a:p>
            <a:r>
              <a:rPr lang="en-IN" dirty="0"/>
              <a:t>Terse RDF Triple Language (Turtle) is a text-based syntax for RDF. The file </a:t>
            </a:r>
            <a:r>
              <a:rPr lang="en-IN" dirty="0" smtClean="0"/>
              <a:t>extension used </a:t>
            </a:r>
            <a:r>
              <a:rPr lang="en-IN" dirty="0"/>
              <a:t>for Turtle text files is “.</a:t>
            </a:r>
            <a:r>
              <a:rPr lang="en-IN" dirty="0" err="1"/>
              <a:t>ttl</a:t>
            </a:r>
            <a:r>
              <a:rPr lang="en-IN" dirty="0" smtClean="0"/>
              <a:t>”.</a:t>
            </a:r>
          </a:p>
          <a:p>
            <a:endParaRPr lang="en-IN" dirty="0"/>
          </a:p>
          <a:p>
            <a:r>
              <a:rPr lang="en-US" dirty="0"/>
              <a:t>&lt;http://www.semanticwebprimer.org/ontology/apartments.ttl#BaronWayBuilding&gt;</a:t>
            </a:r>
          </a:p>
          <a:p>
            <a:r>
              <a:rPr lang="en-US" dirty="0"/>
              <a:t>&lt;http://dbpedia.org/ontology/location&gt;</a:t>
            </a:r>
          </a:p>
          <a:p>
            <a:r>
              <a:rPr lang="en-US" dirty="0"/>
              <a:t>&lt;http://dbpedia.org/resource/Amsterdam&gt;.</a:t>
            </a:r>
          </a:p>
        </p:txBody>
      </p:sp>
    </p:spTree>
    <p:extLst>
      <p:ext uri="{BB962C8B-B14F-4D97-AF65-F5344CB8AC3E}">
        <p14:creationId xmlns:p14="http://schemas.microsoft.com/office/powerpoint/2010/main" val="272813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URLs are enclosed in angle brackets. The subject, property, and object of a </a:t>
            </a:r>
            <a:r>
              <a:rPr lang="en-IN" dirty="0" smtClean="0"/>
              <a:t>statement appear </a:t>
            </a:r>
            <a:r>
              <a:rPr lang="en-IN" dirty="0"/>
              <a:t>in order, followed by a period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6" y="2678807"/>
            <a:ext cx="11231889" cy="36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44699"/>
            <a:ext cx="11269014" cy="6284890"/>
          </a:xfrm>
        </p:spPr>
        <p:txBody>
          <a:bodyPr>
            <a:noAutofit/>
          </a:bodyPr>
          <a:lstStyle/>
          <a:p>
            <a:r>
              <a:rPr lang="en-US" sz="3600" dirty="0" smtClean="0"/>
              <a:t>Literals</a:t>
            </a:r>
          </a:p>
          <a:p>
            <a:endParaRPr lang="en-US" sz="3600" dirty="0"/>
          </a:p>
          <a:p>
            <a:pPr algn="just"/>
            <a:r>
              <a:rPr lang="en-IN" sz="3600" dirty="0"/>
              <a:t>W</a:t>
            </a:r>
            <a:r>
              <a:rPr lang="en-IN" sz="3600" dirty="0" smtClean="0"/>
              <a:t>e </a:t>
            </a:r>
            <a:r>
              <a:rPr lang="en-IN" sz="3600" dirty="0"/>
              <a:t>can also include literals, that is, atomic values within RDF</a:t>
            </a:r>
            <a:r>
              <a:rPr lang="en-IN" sz="3600" dirty="0" smtClean="0"/>
              <a:t>.</a:t>
            </a:r>
          </a:p>
          <a:p>
            <a:pPr algn="just"/>
            <a:r>
              <a:rPr lang="en-IN" sz="3600" dirty="0" smtClean="0"/>
              <a:t>In </a:t>
            </a:r>
            <a:r>
              <a:rPr lang="en-IN" sz="3600" dirty="0"/>
              <a:t>Turtle, we write </a:t>
            </a:r>
            <a:r>
              <a:rPr lang="en-IN" sz="3600" dirty="0" smtClean="0"/>
              <a:t>this down </a:t>
            </a:r>
            <a:r>
              <a:rPr lang="en-IN" sz="3600" dirty="0"/>
              <a:t>by simply enclosing the value in quotes and appending it with the </a:t>
            </a:r>
            <a:r>
              <a:rPr lang="en-IN" sz="3600" i="1" dirty="0"/>
              <a:t>data type </a:t>
            </a:r>
            <a:r>
              <a:rPr lang="en-IN" sz="3600" dirty="0" smtClean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value</a:t>
            </a:r>
            <a:r>
              <a:rPr lang="en-US" sz="3600" dirty="0" smtClean="0"/>
              <a:t>.</a:t>
            </a:r>
          </a:p>
          <a:p>
            <a:pPr algn="just"/>
            <a:r>
              <a:rPr lang="en-IN" sz="3600" dirty="0"/>
              <a:t>A data type tells us whether we should interpret a value as string, a </a:t>
            </a:r>
            <a:r>
              <a:rPr lang="en-IN" sz="3600" dirty="0" smtClean="0"/>
              <a:t>date, integer </a:t>
            </a:r>
            <a:r>
              <a:rPr lang="en-IN" sz="3600" dirty="0"/>
              <a:t>or some other type</a:t>
            </a:r>
            <a:r>
              <a:rPr lang="en-IN" sz="3600" dirty="0" smtClean="0"/>
              <a:t>.</a:t>
            </a:r>
          </a:p>
          <a:p>
            <a:pPr algn="just"/>
            <a:r>
              <a:rPr lang="en-IN" sz="3600" dirty="0"/>
              <a:t>If no data type is </a:t>
            </a:r>
            <a:r>
              <a:rPr lang="en-IN" sz="3600" dirty="0" smtClean="0"/>
              <a:t>specified after </a:t>
            </a:r>
            <a:r>
              <a:rPr lang="en-IN" sz="3600" dirty="0"/>
              <a:t>a literal, it is assumed to be a string.</a:t>
            </a:r>
            <a:endParaRPr lang="en-US" sz="3600" dirty="0" smtClean="0"/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94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69" y="1893195"/>
            <a:ext cx="7123341" cy="1951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9" y="3617471"/>
            <a:ext cx="9228705" cy="14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83335"/>
            <a:ext cx="10928797" cy="5893628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HTML is the standard language in which web pages are written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There are three components that HTML and any exchange language has: a syntax, a data model, and a semantics.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3038" y="1609859"/>
            <a:ext cx="5375386" cy="184161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84102" y="3232597"/>
            <a:ext cx="4627271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167130" cy="4351338"/>
          </a:xfrm>
        </p:spPr>
        <p:txBody>
          <a:bodyPr/>
          <a:lstStyle/>
          <a:p>
            <a:pPr algn="just"/>
            <a:r>
              <a:rPr lang="en-IN" dirty="0"/>
              <a:t>Suppose that we want to add to our graph that the Baron Way Apartment has </a:t>
            </a:r>
            <a:r>
              <a:rPr lang="en-IN" dirty="0" smtClean="0"/>
              <a:t>three bedrooms</a:t>
            </a:r>
            <a:r>
              <a:rPr lang="en-IN" dirty="0"/>
              <a:t>.  </a:t>
            </a:r>
            <a:r>
              <a:rPr lang="en-IN" dirty="0" smtClean="0"/>
              <a:t>We </a:t>
            </a:r>
            <a:r>
              <a:rPr lang="en-IN" dirty="0"/>
              <a:t>would add the </a:t>
            </a:r>
            <a:r>
              <a:rPr lang="en-IN" dirty="0" smtClean="0"/>
              <a:t>following </a:t>
            </a:r>
            <a:r>
              <a:rPr lang="en-IN" dirty="0"/>
              <a:t>statement in Turtle to our graph</a:t>
            </a:r>
            <a:r>
              <a:rPr lang="en-IN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31" y="1825625"/>
            <a:ext cx="8420754" cy="4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171978"/>
            <a:ext cx="11384924" cy="5576552"/>
          </a:xfrm>
        </p:spPr>
        <p:txBody>
          <a:bodyPr>
            <a:normAutofit/>
          </a:bodyPr>
          <a:lstStyle/>
          <a:p>
            <a:r>
              <a:rPr lang="en-US" dirty="0" smtClean="0"/>
              <a:t>Abbreviations</a:t>
            </a:r>
          </a:p>
          <a:p>
            <a:r>
              <a:rPr lang="en-US" dirty="0"/>
              <a:t>In our example, </a:t>
            </a:r>
            <a:r>
              <a:rPr lang="en-US" dirty="0" smtClean="0"/>
              <a:t>the </a:t>
            </a:r>
            <a:r>
              <a:rPr lang="en-IN" dirty="0" smtClean="0"/>
              <a:t>resources </a:t>
            </a:r>
            <a:r>
              <a:rPr lang="en-IN" dirty="0"/>
              <a:t>Baron Way Apartment and Baron Way Building are both defined at </a:t>
            </a:r>
            <a:r>
              <a:rPr lang="en-IN" dirty="0" smtClean="0"/>
              <a:t>the </a:t>
            </a:r>
            <a:r>
              <a:rPr lang="en-US" dirty="0" smtClean="0"/>
              <a:t>URL </a:t>
            </a:r>
            <a:r>
              <a:rPr lang="en-US" dirty="0">
                <a:hlinkClick r:id="rId2"/>
              </a:rPr>
              <a:t>http://www.semanticwebprimer.org/ontology/apartments.ttl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/>
              <a:t>It introduces the @prefix syntax to </a:t>
            </a:r>
            <a:r>
              <a:rPr lang="en-IN" dirty="0" smtClean="0"/>
              <a:t>define short </a:t>
            </a:r>
            <a:r>
              <a:rPr lang="en-IN" dirty="0"/>
              <a:t>stand-ins for particular namespaces. For example, we can say that </a:t>
            </a:r>
            <a:r>
              <a:rPr lang="en-IN" dirty="0" err="1"/>
              <a:t>swp</a:t>
            </a:r>
            <a:r>
              <a:rPr lang="en-IN" dirty="0"/>
              <a:t> should </a:t>
            </a:r>
            <a:r>
              <a:rPr lang="en-IN" dirty="0" smtClean="0"/>
              <a:t>be the </a:t>
            </a:r>
            <a:r>
              <a:rPr lang="en-IN" dirty="0"/>
              <a:t>stand-in for http://www.semanticwebprimer.org/ontology/apartments.ttl.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Such a </a:t>
            </a:r>
            <a:r>
              <a:rPr lang="en-IN" dirty="0"/>
              <a:t>stand-in is termed a </a:t>
            </a:r>
            <a:r>
              <a:rPr lang="en-IN" i="1" dirty="0"/>
              <a:t>qualified name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is a rewrite of our example using prefixes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539"/>
            <a:ext cx="10237497" cy="43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Turtle also allows us to not repeat particular subjects when they are used repeatedly</a:t>
            </a:r>
            <a:r>
              <a:rPr lang="en-IN" dirty="0" smtClean="0"/>
              <a:t>.</a:t>
            </a:r>
          </a:p>
          <a:p>
            <a:r>
              <a:rPr lang="en-IN" dirty="0"/>
              <a:t>In the example above, </a:t>
            </a:r>
            <a:r>
              <a:rPr lang="en-IN" dirty="0" err="1"/>
              <a:t>swp:BaronWayApartment</a:t>
            </a:r>
            <a:r>
              <a:rPr lang="en-IN" dirty="0"/>
              <a:t> is used as the subject of two triples.</a:t>
            </a:r>
          </a:p>
          <a:p>
            <a:r>
              <a:rPr lang="en-IN" dirty="0"/>
              <a:t>This can be written more compactly by using a semicolon at the end of a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6" y="1171978"/>
            <a:ext cx="11304070" cy="47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0"/>
            <a:ext cx="10954555" cy="6176963"/>
          </a:xfrm>
        </p:spPr>
        <p:txBody>
          <a:bodyPr/>
          <a:lstStyle/>
          <a:p>
            <a:r>
              <a:rPr lang="en-IN" dirty="0"/>
              <a:t>If both a subject and predicate are used repeatedly, we can use a comma at the </a:t>
            </a:r>
            <a:r>
              <a:rPr lang="en-IN" dirty="0" smtClean="0"/>
              <a:t>end of </a:t>
            </a:r>
            <a:r>
              <a:rPr lang="en-IN" dirty="0"/>
              <a:t>a statement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instance, if we want to extend our example to say that Baron </a:t>
            </a:r>
            <a:r>
              <a:rPr lang="en-IN" dirty="0" smtClean="0"/>
              <a:t>Way Building </a:t>
            </a:r>
            <a:r>
              <a:rPr lang="en-IN" dirty="0"/>
              <a:t>is not only located in Amsterdam but also in the Netherlands, we can </a:t>
            </a:r>
            <a:r>
              <a:rPr lang="en-IN" dirty="0" smtClean="0"/>
              <a:t>write </a:t>
            </a:r>
            <a:r>
              <a:rPr lang="en-US" dirty="0" smtClean="0"/>
              <a:t>the </a:t>
            </a:r>
            <a:r>
              <a:rPr lang="en-US" dirty="0"/>
              <a:t>following Turtle: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6" y="2060620"/>
            <a:ext cx="10168305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Graphs</a:t>
            </a:r>
          </a:p>
          <a:p>
            <a:r>
              <a:rPr lang="en-IN" dirty="0"/>
              <a:t>For example, we might </a:t>
            </a:r>
            <a:r>
              <a:rPr lang="en-IN" dirty="0" smtClean="0"/>
              <a:t>want to </a:t>
            </a:r>
            <a:r>
              <a:rPr lang="en-IN" dirty="0"/>
              <a:t>say that our statements about the </a:t>
            </a:r>
            <a:r>
              <a:rPr lang="en-IN" dirty="0" smtClean="0"/>
              <a:t>Baron </a:t>
            </a:r>
            <a:r>
              <a:rPr lang="en-IN" dirty="0"/>
              <a:t>Way Apartment were created by a person</a:t>
            </a:r>
            <a:r>
              <a:rPr lang="en-IN" dirty="0" smtClean="0"/>
              <a:t>, </a:t>
            </a:r>
            <a:r>
              <a:rPr lang="en-IN" dirty="0"/>
              <a:t>Frank, identified by the URL http://www.cs.vu.nl/~frankh.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do this by </a:t>
            </a:r>
            <a:r>
              <a:rPr lang="en-IN" dirty="0" smtClean="0"/>
              <a:t>putting brackets </a:t>
            </a:r>
            <a:r>
              <a:rPr lang="en-IN" dirty="0"/>
              <a:t>around the set of statements we want and assigning that set of statements </a:t>
            </a:r>
            <a:r>
              <a:rPr lang="en-IN" dirty="0" smtClean="0"/>
              <a:t>a URL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Let’s </a:t>
            </a:r>
            <a:r>
              <a:rPr lang="en-IN" dirty="0"/>
              <a:t>look at an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40" y="193183"/>
            <a:ext cx="7323934" cy="66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Syntaxes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a number of other syntaxes that we can use to write </a:t>
            </a:r>
            <a:r>
              <a:rPr lang="en-IN" dirty="0" smtClean="0"/>
              <a:t>down RDF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Among </a:t>
            </a:r>
            <a:r>
              <a:rPr lang="en-IN" dirty="0"/>
              <a:t>them are two other standard syntaxes: RDF/XML and </a:t>
            </a:r>
            <a:r>
              <a:rPr lang="en-IN" dirty="0" err="1"/>
              <a:t>RDFa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RDF/XML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223493"/>
            <a:ext cx="10993192" cy="4953470"/>
          </a:xfrm>
        </p:spPr>
        <p:txBody>
          <a:bodyPr>
            <a:normAutofit/>
          </a:bodyPr>
          <a:lstStyle/>
          <a:p>
            <a:r>
              <a:rPr lang="en-IN" dirty="0"/>
              <a:t>RDF/XML is an encoding of RDF in the XML language. This allows RDF to be </a:t>
            </a:r>
            <a:r>
              <a:rPr lang="en-IN" dirty="0" smtClean="0"/>
              <a:t>used with </a:t>
            </a:r>
            <a:r>
              <a:rPr lang="en-IN" dirty="0"/>
              <a:t>existing XML processing tools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Subjects are denoted by the </a:t>
            </a:r>
            <a:r>
              <a:rPr lang="en-IN" dirty="0" err="1"/>
              <a:t>rdf:about</a:t>
            </a:r>
            <a:r>
              <a:rPr lang="en-IN" dirty="0"/>
              <a:t> within </a:t>
            </a:r>
            <a:r>
              <a:rPr lang="en-IN" dirty="0" smtClean="0"/>
              <a:t>an </a:t>
            </a:r>
            <a:r>
              <a:rPr lang="en-IN" dirty="0" err="1" smtClean="0"/>
              <a:t>rdf:Description</a:t>
            </a:r>
            <a:r>
              <a:rPr lang="en-IN" dirty="0" smtClean="0"/>
              <a:t> </a:t>
            </a:r>
            <a:r>
              <a:rPr lang="en-IN" dirty="0"/>
              <a:t>element (enclosed in brackets).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Predicates </a:t>
            </a:r>
            <a:r>
              <a:rPr lang="en-IN" dirty="0"/>
              <a:t>and objects related to </a:t>
            </a:r>
            <a:r>
              <a:rPr lang="en-IN" dirty="0" smtClean="0"/>
              <a:t>that subject </a:t>
            </a:r>
            <a:r>
              <a:rPr lang="en-IN" dirty="0"/>
              <a:t>are enclosed in the </a:t>
            </a:r>
            <a:r>
              <a:rPr lang="en-IN" dirty="0" err="1"/>
              <a:t>rdf:Description</a:t>
            </a:r>
            <a:r>
              <a:rPr lang="en-IN" dirty="0"/>
              <a:t> element.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Namespaces </a:t>
            </a:r>
            <a:r>
              <a:rPr lang="en-IN" dirty="0"/>
              <a:t>can be used </a:t>
            </a:r>
            <a:r>
              <a:rPr lang="en-IN" dirty="0" smtClean="0"/>
              <a:t>through the </a:t>
            </a:r>
            <a:r>
              <a:rPr lang="en-IN" dirty="0"/>
              <a:t>XML namespaces (</a:t>
            </a:r>
            <a:r>
              <a:rPr lang="en-IN" dirty="0" err="1"/>
              <a:t>xmlns</a:t>
            </a:r>
            <a:r>
              <a:rPr lang="en-IN" dirty="0"/>
              <a:t>:) construct.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All </a:t>
            </a:r>
            <a:r>
              <a:rPr lang="en-IN" dirty="0"/>
              <a:t>RDF/XML should be enclosed in </a:t>
            </a:r>
            <a:r>
              <a:rPr lang="en-IN" dirty="0" smtClean="0"/>
              <a:t>an </a:t>
            </a:r>
            <a:r>
              <a:rPr lang="en-US" dirty="0" smtClean="0"/>
              <a:t>element </a:t>
            </a:r>
            <a:r>
              <a:rPr lang="en-US" dirty="0" err="1"/>
              <a:t>rdf:RDF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2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579549"/>
            <a:ext cx="10993192" cy="5597414"/>
          </a:xfrm>
        </p:spPr>
        <p:txBody>
          <a:bodyPr/>
          <a:lstStyle/>
          <a:p>
            <a:pPr lvl="0" algn="just"/>
            <a:r>
              <a:rPr lang="en-US" dirty="0"/>
              <a:t>The data model of HTML, known as the Document Object Model, defines the organization of these elements defined by tags into a hierarchical tree structure. </a:t>
            </a:r>
          </a:p>
          <a:p>
            <a:pPr lvl="0" algn="just"/>
            <a:r>
              <a:rPr lang="en-US" dirty="0"/>
              <a:t>For example, &lt;head&gt; should come before &lt;body&gt; and &lt;li&gt; elements should appear within &lt;</a:t>
            </a:r>
            <a:r>
              <a:rPr lang="en-US" dirty="0" err="1"/>
              <a:t>ol</a:t>
            </a:r>
            <a:r>
              <a:rPr lang="en-US" dirty="0"/>
              <a:t>&gt; elements. </a:t>
            </a:r>
          </a:p>
          <a:p>
            <a:pPr lvl="0" algn="just"/>
            <a:r>
              <a:rPr lang="en-US" dirty="0"/>
              <a:t>Finally, the semantics of HTML tell us how the browser should interpret the web page. </a:t>
            </a:r>
          </a:p>
          <a:p>
            <a:pPr lvl="0" algn="just"/>
            <a:r>
              <a:rPr lang="en-US" dirty="0"/>
              <a:t>For example, the browser should render the content of the web page’s body within the browser window and &lt;</a:t>
            </a:r>
            <a:r>
              <a:rPr lang="en-US" dirty="0" err="1"/>
              <a:t>ol</a:t>
            </a:r>
            <a:r>
              <a:rPr lang="en-US" dirty="0"/>
              <a:t>&gt; elements should be displayed as an ordered list.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3" y="1"/>
            <a:ext cx="8216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4" y="1081825"/>
            <a:ext cx="10037725" cy="39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RDFa embeds RDF within the attributes of HTML tags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80" y="2601533"/>
            <a:ext cx="6422854" cy="17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-349865"/>
            <a:ext cx="9392992" cy="69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RDFS: Adding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429556"/>
            <a:ext cx="12076090" cy="5428444"/>
          </a:xfrm>
        </p:spPr>
        <p:txBody>
          <a:bodyPr>
            <a:noAutofit/>
          </a:bodyPr>
          <a:lstStyle/>
          <a:p>
            <a:pPr algn="just"/>
            <a:r>
              <a:rPr lang="en-IN" sz="3600" dirty="0"/>
              <a:t>RDF is a universal language that lets users describe resources using their own vocabularies.</a:t>
            </a:r>
          </a:p>
          <a:p>
            <a:pPr algn="just"/>
            <a:r>
              <a:rPr lang="en-IN" sz="3600" dirty="0"/>
              <a:t>RDF does not make assumptions about any particular application domain, </a:t>
            </a:r>
            <a:r>
              <a:rPr lang="en-IN" sz="3600" dirty="0" smtClean="0"/>
              <a:t>nor does </a:t>
            </a:r>
            <a:r>
              <a:rPr lang="en-IN" sz="3600" dirty="0"/>
              <a:t>it define the semantics of any domain. </a:t>
            </a:r>
            <a:endParaRPr lang="en-IN" sz="3600" dirty="0" smtClean="0"/>
          </a:p>
          <a:p>
            <a:pPr algn="just"/>
            <a:r>
              <a:rPr lang="en-IN" sz="3600" dirty="0" smtClean="0"/>
              <a:t>In </a:t>
            </a:r>
            <a:r>
              <a:rPr lang="en-IN" sz="3600" dirty="0"/>
              <a:t>order to specify these semantics, a </a:t>
            </a:r>
            <a:r>
              <a:rPr lang="en-IN" sz="3600" dirty="0" smtClean="0"/>
              <a:t>developer or </a:t>
            </a:r>
            <a:r>
              <a:rPr lang="en-IN" sz="3600" dirty="0"/>
              <a:t>user of RDF needs to define what those vocabularies mean in terms of a </a:t>
            </a:r>
            <a:r>
              <a:rPr lang="en-IN" sz="3600" dirty="0" smtClean="0"/>
              <a:t>set of </a:t>
            </a:r>
            <a:r>
              <a:rPr lang="en-IN" sz="3600" dirty="0"/>
              <a:t>basic domain independent structures defined by RDF Schema.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3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Classes and </a:t>
            </a:r>
            <a:r>
              <a:rPr lang="en-US" dirty="0" smtClean="0"/>
              <a:t>Properties</a:t>
            </a:r>
          </a:p>
          <a:p>
            <a:endParaRPr lang="en-US" dirty="0"/>
          </a:p>
          <a:p>
            <a:r>
              <a:rPr lang="en-IN" dirty="0"/>
              <a:t>How do we describe a particular domain? Let us consider a</a:t>
            </a:r>
            <a:r>
              <a:rPr lang="en-IN" dirty="0" smtClean="0"/>
              <a:t> </a:t>
            </a:r>
            <a:r>
              <a:rPr lang="en-IN" dirty="0"/>
              <a:t>domain of </a:t>
            </a:r>
            <a:r>
              <a:rPr lang="en-IN" dirty="0" smtClean="0"/>
              <a:t>apartment rentals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First </a:t>
            </a:r>
            <a:r>
              <a:rPr lang="en-IN" dirty="0"/>
              <a:t>we have to specify the “things” we want to talk about.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we </a:t>
            </a:r>
            <a:r>
              <a:rPr lang="en-IN" dirty="0" smtClean="0"/>
              <a:t>make a </a:t>
            </a:r>
            <a:r>
              <a:rPr lang="en-IN" dirty="0"/>
              <a:t>first, fundamental distinction.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one hand, we want to talk about particular </a:t>
            </a:r>
            <a:r>
              <a:rPr lang="en-IN" dirty="0" smtClean="0"/>
              <a:t>apartments, such </a:t>
            </a:r>
            <a:r>
              <a:rPr lang="en-IN" dirty="0"/>
              <a:t>as the </a:t>
            </a:r>
            <a:r>
              <a:rPr lang="en-IN" dirty="0" err="1"/>
              <a:t>BaronWay</a:t>
            </a:r>
            <a:r>
              <a:rPr lang="en-IN" dirty="0"/>
              <a:t> Apartment, and particular locations, such as </a:t>
            </a:r>
            <a:r>
              <a:rPr lang="en-IN" dirty="0" smtClean="0"/>
              <a:t>Amsterdam; we </a:t>
            </a:r>
            <a:r>
              <a:rPr lang="en-IN" dirty="0"/>
              <a:t>have already done so in RDF.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But we also want to talk about apartments, buildings, countries, cities, and so on.</a:t>
            </a:r>
          </a:p>
          <a:p>
            <a:pPr algn="just"/>
            <a:r>
              <a:rPr lang="en-IN" dirty="0"/>
              <a:t>What is the difference</a:t>
            </a:r>
            <a:r>
              <a:rPr lang="en-IN" dirty="0" smtClean="0"/>
              <a:t>?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In the first case we talk about </a:t>
            </a:r>
            <a:r>
              <a:rPr lang="en-IN" i="1" dirty="0"/>
              <a:t>individual objects </a:t>
            </a:r>
            <a:r>
              <a:rPr lang="en-IN" dirty="0"/>
              <a:t>(resources</a:t>
            </a:r>
            <a:r>
              <a:rPr lang="en-IN" dirty="0" smtClean="0"/>
              <a:t>), and </a:t>
            </a:r>
            <a:r>
              <a:rPr lang="en-IN" dirty="0"/>
              <a:t>in the second we talk about </a:t>
            </a:r>
            <a:r>
              <a:rPr lang="en-IN" i="1" dirty="0"/>
              <a:t>classes </a:t>
            </a:r>
            <a:r>
              <a:rPr lang="en-IN" dirty="0"/>
              <a:t>that define types of objects</a:t>
            </a:r>
            <a:r>
              <a:rPr lang="en-IN" dirty="0" smtClean="0"/>
              <a:t>.</a:t>
            </a:r>
          </a:p>
          <a:p>
            <a:r>
              <a:rPr lang="en-IN" dirty="0"/>
              <a:t>A class can be thought of as a set of elements. Individual objects that belong to </a:t>
            </a:r>
            <a:r>
              <a:rPr lang="en-IN" dirty="0" smtClean="0"/>
              <a:t>a class </a:t>
            </a:r>
            <a:r>
              <a:rPr lang="en-IN" dirty="0"/>
              <a:t>are referred to as </a:t>
            </a:r>
            <a:r>
              <a:rPr lang="en-IN" i="1" dirty="0"/>
              <a:t>instances </a:t>
            </a:r>
            <a:r>
              <a:rPr lang="en-IN" dirty="0"/>
              <a:t>of that class. </a:t>
            </a:r>
            <a:endParaRPr lang="en-IN" dirty="0" smtClean="0"/>
          </a:p>
          <a:p>
            <a:r>
              <a:rPr lang="en-IN" dirty="0" smtClean="0"/>
              <a:t>RDF </a:t>
            </a:r>
            <a:r>
              <a:rPr lang="en-IN" dirty="0"/>
              <a:t>provides us a way to define </a:t>
            </a:r>
            <a:r>
              <a:rPr lang="en-IN" dirty="0" smtClean="0"/>
              <a:t>the relationship </a:t>
            </a:r>
            <a:r>
              <a:rPr lang="en-IN" dirty="0"/>
              <a:t>between instances and classes using a special property </a:t>
            </a:r>
            <a:r>
              <a:rPr lang="en-IN" b="1" dirty="0" err="1"/>
              <a:t>rdf:type</a:t>
            </a:r>
            <a:r>
              <a:rPr lang="en-IN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4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4758" cy="475547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important use of classes is to impose restrictions on what can be stated in </a:t>
            </a:r>
            <a:r>
              <a:rPr lang="en-IN" dirty="0" smtClean="0"/>
              <a:t>an RDF </a:t>
            </a:r>
            <a:r>
              <a:rPr lang="en-IN" dirty="0"/>
              <a:t>document using the schema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After all, we </a:t>
            </a:r>
            <a:r>
              <a:rPr lang="en-US" dirty="0" smtClean="0"/>
              <a:t>would </a:t>
            </a:r>
            <a:r>
              <a:rPr lang="en-IN" dirty="0" smtClean="0"/>
              <a:t>like </a:t>
            </a:r>
            <a:r>
              <a:rPr lang="en-IN" dirty="0"/>
              <a:t>to disallow statements such as:</a:t>
            </a:r>
          </a:p>
          <a:p>
            <a:pPr marL="0" indent="0" algn="ctr">
              <a:buNone/>
            </a:pPr>
            <a:r>
              <a:rPr lang="en-IN" dirty="0"/>
              <a:t>Baron Way Apartment rents Jeff Meyer</a:t>
            </a:r>
          </a:p>
          <a:p>
            <a:pPr marL="0" indent="0" algn="ctr">
              <a:buNone/>
            </a:pPr>
            <a:r>
              <a:rPr lang="en-IN" dirty="0" smtClean="0"/>
              <a:t> Amsterdam </a:t>
            </a:r>
            <a:r>
              <a:rPr lang="en-IN" dirty="0"/>
              <a:t>has number of bedrooms </a:t>
            </a:r>
            <a:r>
              <a:rPr lang="en-IN" dirty="0" smtClean="0"/>
              <a:t>3</a:t>
            </a:r>
          </a:p>
          <a:p>
            <a:pPr algn="just"/>
            <a:r>
              <a:rPr lang="en-IN" dirty="0"/>
              <a:t>The first statement is nonsensical because buildings do not rent people. This imposes </a:t>
            </a:r>
            <a:r>
              <a:rPr lang="en-IN" dirty="0" smtClean="0"/>
              <a:t>a restriction </a:t>
            </a:r>
            <a:r>
              <a:rPr lang="en-IN" dirty="0"/>
              <a:t>on the values of the property “rents</a:t>
            </a:r>
            <a:r>
              <a:rPr lang="en-IN" dirty="0" smtClean="0"/>
              <a:t>.”</a:t>
            </a:r>
            <a:endParaRPr lang="en-US" dirty="0"/>
          </a:p>
          <a:p>
            <a:pPr algn="just"/>
            <a:r>
              <a:rPr lang="en-IN" dirty="0"/>
              <a:t>The second statement is nonsensical because cities do not have bedrooms. This </a:t>
            </a:r>
            <a:r>
              <a:rPr lang="en-IN" dirty="0" smtClean="0"/>
              <a:t>imposes a </a:t>
            </a:r>
            <a:r>
              <a:rPr lang="en-IN" dirty="0"/>
              <a:t>restriction on the objects to which the property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Class </a:t>
            </a:r>
            <a:r>
              <a:rPr lang="en-US" dirty="0"/>
              <a:t>Hierarchies and </a:t>
            </a:r>
            <a:r>
              <a:rPr lang="en-US" dirty="0" smtClean="0"/>
              <a:t>Inheritance</a:t>
            </a:r>
          </a:p>
          <a:p>
            <a:r>
              <a:rPr lang="en-IN" dirty="0"/>
              <a:t>Once we have classes, we would also like to establish relationships between them.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58" y="2782508"/>
            <a:ext cx="56292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general, </a:t>
            </a:r>
            <a:r>
              <a:rPr lang="en-IN" i="1" dirty="0"/>
              <a:t>A </a:t>
            </a:r>
            <a:r>
              <a:rPr lang="en-IN" dirty="0"/>
              <a:t>is a subclass of </a:t>
            </a:r>
            <a:r>
              <a:rPr lang="en-IN" i="1" dirty="0"/>
              <a:t>B </a:t>
            </a:r>
            <a:r>
              <a:rPr lang="en-IN" dirty="0"/>
              <a:t>if every instance </a:t>
            </a:r>
            <a:r>
              <a:rPr lang="en-IN" dirty="0" smtClean="0"/>
              <a:t>of </a:t>
            </a:r>
            <a:r>
              <a:rPr lang="en-IN" i="1" dirty="0" smtClean="0"/>
              <a:t>A </a:t>
            </a:r>
            <a:r>
              <a:rPr lang="en-IN" dirty="0"/>
              <a:t>is also an instance of </a:t>
            </a:r>
            <a:r>
              <a:rPr lang="en-IN" i="1" dirty="0"/>
              <a:t>B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is no requirement in RDF Schema that the </a:t>
            </a:r>
            <a:r>
              <a:rPr lang="en-IN" dirty="0" smtClean="0"/>
              <a:t>classes together </a:t>
            </a:r>
            <a:r>
              <a:rPr lang="en-IN" dirty="0"/>
              <a:t>form a strict hierarchy.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other words, a subclass graph as in figure 2.5 </a:t>
            </a:r>
            <a:r>
              <a:rPr lang="en-IN" dirty="0" smtClean="0"/>
              <a:t>need not </a:t>
            </a:r>
            <a:r>
              <a:rPr lang="en-IN" dirty="0"/>
              <a:t>be a tree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A class may have multiple </a:t>
            </a:r>
            <a:r>
              <a:rPr lang="en-IN" dirty="0" err="1"/>
              <a:t>superclasses</a:t>
            </a:r>
            <a:r>
              <a:rPr lang="en-IN" dirty="0"/>
              <a:t>. If a class </a:t>
            </a:r>
            <a:r>
              <a:rPr lang="en-IN" i="1" dirty="0"/>
              <a:t>A </a:t>
            </a:r>
            <a:r>
              <a:rPr lang="en-IN" dirty="0"/>
              <a:t>is a subclass of </a:t>
            </a:r>
            <a:r>
              <a:rPr lang="en-IN" dirty="0" smtClean="0"/>
              <a:t>both </a:t>
            </a:r>
            <a:r>
              <a:rPr lang="en-IN" i="1" dirty="0" smtClean="0"/>
              <a:t>B</a:t>
            </a:r>
            <a:r>
              <a:rPr lang="en-IN" dirty="0" smtClean="0"/>
              <a:t>1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2, this simply means that every instance of </a:t>
            </a:r>
            <a:r>
              <a:rPr lang="en-IN" i="1" dirty="0"/>
              <a:t>A </a:t>
            </a:r>
            <a:r>
              <a:rPr lang="en-IN" dirty="0"/>
              <a:t>is both an instance of </a:t>
            </a:r>
            <a:r>
              <a:rPr lang="en-IN" i="1" dirty="0"/>
              <a:t>B</a:t>
            </a:r>
            <a:r>
              <a:rPr lang="en-IN" dirty="0"/>
              <a:t>1 </a:t>
            </a:r>
            <a:r>
              <a:rPr lang="en-IN" dirty="0" smtClean="0"/>
              <a:t>and </a:t>
            </a:r>
            <a:r>
              <a:rPr lang="en-US" dirty="0" smtClean="0"/>
              <a:t>an </a:t>
            </a:r>
            <a:r>
              <a:rPr lang="en-US" dirty="0"/>
              <a:t>instance of </a:t>
            </a:r>
            <a:r>
              <a:rPr lang="en-US" i="1" dirty="0"/>
              <a:t>B</a:t>
            </a:r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9990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399245"/>
            <a:ext cx="10903039" cy="5777718"/>
          </a:xfrm>
        </p:spPr>
        <p:txBody>
          <a:bodyPr>
            <a:normAutofit/>
          </a:bodyPr>
          <a:lstStyle/>
          <a:p>
            <a:pPr lvl="0" algn="just"/>
            <a:r>
              <a:rPr lang="en-US" sz="4000" dirty="0"/>
              <a:t> For the Semantic Web, we need something richer. We need a data model that </a:t>
            </a:r>
            <a:r>
              <a:rPr lang="en-US" sz="4000" dirty="0">
                <a:solidFill>
                  <a:srgbClr val="FF0000"/>
                </a:solidFill>
              </a:rPr>
              <a:t>can be used by multiple applications</a:t>
            </a:r>
            <a:r>
              <a:rPr lang="en-US" sz="4000" dirty="0"/>
              <a:t>, not just for describing documents for people but for describing application-specific information. </a:t>
            </a:r>
          </a:p>
          <a:p>
            <a:pPr marL="0" indent="0" algn="just">
              <a:buNone/>
            </a:pPr>
            <a:endParaRPr lang="en-US" sz="4000" dirty="0"/>
          </a:p>
          <a:p>
            <a:pPr lvl="0" algn="just"/>
            <a:r>
              <a:rPr lang="en-US" sz="4000" dirty="0"/>
              <a:t>This data model needs to be </a:t>
            </a:r>
            <a:r>
              <a:rPr lang="en-US" sz="4000" dirty="0">
                <a:solidFill>
                  <a:srgbClr val="FF0000"/>
                </a:solidFill>
              </a:rPr>
              <a:t>domain independent </a:t>
            </a:r>
            <a:r>
              <a:rPr lang="en-US" sz="4000" dirty="0"/>
              <a:t>so that applications ranging from real estate to social networks can leverage it.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r>
              <a:rPr lang="en-IN" dirty="0"/>
              <a:t>A hierarchical organization of classes has a very important practical </a:t>
            </a:r>
            <a:r>
              <a:rPr lang="en-IN" dirty="0" smtClean="0"/>
              <a:t>significance.</a:t>
            </a:r>
          </a:p>
          <a:p>
            <a:r>
              <a:rPr lang="en-US" dirty="0"/>
              <a:t>Consider the range restriction</a:t>
            </a:r>
          </a:p>
          <a:p>
            <a:pPr marL="0" indent="0">
              <a:buNone/>
            </a:pPr>
            <a:r>
              <a:rPr lang="en-IN" dirty="0" smtClean="0"/>
              <a:t>   “People </a:t>
            </a:r>
            <a:r>
              <a:rPr lang="en-IN" dirty="0"/>
              <a:t>can only rent residential units</a:t>
            </a:r>
            <a:r>
              <a:rPr lang="en-IN" dirty="0" smtClean="0"/>
              <a:t>.”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Suppose Baron Way Apartment is defined as an apartment. </a:t>
            </a:r>
            <a:endParaRPr lang="en-IN" dirty="0" smtClean="0"/>
          </a:p>
          <a:p>
            <a:r>
              <a:rPr lang="en-IN" dirty="0" smtClean="0"/>
              <a:t>Then</a:t>
            </a:r>
            <a:r>
              <a:rPr lang="en-IN" dirty="0"/>
              <a:t>, according </a:t>
            </a:r>
            <a:r>
              <a:rPr lang="en-IN" dirty="0" smtClean="0"/>
              <a:t>to the </a:t>
            </a:r>
            <a:r>
              <a:rPr lang="en-IN" dirty="0"/>
              <a:t>preceding restriction, it does not qualify as a Residential Unit because there </a:t>
            </a:r>
            <a:r>
              <a:rPr lang="en-IN" dirty="0" smtClean="0"/>
              <a:t>is no </a:t>
            </a:r>
            <a:r>
              <a:rPr lang="en-IN" dirty="0"/>
              <a:t>statement specifying that the Baron Way Apartment is also a residential unit.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566670"/>
            <a:ext cx="10645462" cy="5610293"/>
          </a:xfrm>
        </p:spPr>
        <p:txBody>
          <a:bodyPr/>
          <a:lstStyle/>
          <a:p>
            <a:pPr algn="just"/>
            <a:r>
              <a:rPr lang="en-IN" sz="3600" dirty="0"/>
              <a:t>W</a:t>
            </a:r>
            <a:r>
              <a:rPr lang="en-IN" sz="3600" dirty="0" smtClean="0"/>
              <a:t>e </a:t>
            </a:r>
            <a:r>
              <a:rPr lang="en-IN" sz="3600" dirty="0"/>
              <a:t>would like the Baron Way Apartment to </a:t>
            </a:r>
            <a:r>
              <a:rPr lang="en-IN" sz="3600" i="1" dirty="0"/>
              <a:t>inherit </a:t>
            </a:r>
            <a:r>
              <a:rPr lang="en-IN" sz="3600" dirty="0"/>
              <a:t>the ability </a:t>
            </a:r>
            <a:r>
              <a:rPr lang="en-IN" sz="3600" dirty="0" smtClean="0"/>
              <a:t>to be </a:t>
            </a:r>
            <a:r>
              <a:rPr lang="en-IN" sz="3600" dirty="0"/>
              <a:t>rented from the class of residential units. Exactly this is done in RDF Schema</a:t>
            </a:r>
            <a:r>
              <a:rPr lang="en-IN" sz="3600" dirty="0" smtClean="0"/>
              <a:t>.</a:t>
            </a:r>
          </a:p>
          <a:p>
            <a:pPr algn="just"/>
            <a:r>
              <a:rPr lang="en-IN" sz="3600" dirty="0"/>
              <a:t>By doing so, RDF Schema </a:t>
            </a:r>
            <a:r>
              <a:rPr lang="en-IN" sz="3600" i="1" dirty="0"/>
              <a:t>fixes the semantics </a:t>
            </a:r>
            <a:r>
              <a:rPr lang="en-IN" sz="3600" dirty="0"/>
              <a:t>of “is a subclass of</a:t>
            </a:r>
            <a:r>
              <a:rPr lang="en-IN" sz="3600" dirty="0" smtClean="0"/>
              <a:t>.”</a:t>
            </a:r>
          </a:p>
          <a:p>
            <a:pPr algn="just"/>
            <a:r>
              <a:rPr lang="en-IN" sz="3600" dirty="0"/>
              <a:t>RDF Schema is a primitive </a:t>
            </a:r>
            <a:r>
              <a:rPr lang="en-IN" sz="3600" i="1" dirty="0"/>
              <a:t>ontology language</a:t>
            </a:r>
            <a:r>
              <a:rPr lang="en-IN" sz="3600" dirty="0" smtClean="0"/>
              <a:t>.</a:t>
            </a:r>
          </a:p>
          <a:p>
            <a:pPr algn="just"/>
            <a:r>
              <a:rPr lang="en-IN" sz="3600" dirty="0"/>
              <a:t>I</a:t>
            </a:r>
            <a:r>
              <a:rPr lang="en-IN" sz="3600" dirty="0" smtClean="0"/>
              <a:t>n </a:t>
            </a:r>
            <a:r>
              <a:rPr lang="en-IN" sz="3600" dirty="0"/>
              <a:t>RDFS, properties are defined globally. That is, they are not </a:t>
            </a:r>
            <a:r>
              <a:rPr lang="en-IN" sz="3600" dirty="0" smtClean="0"/>
              <a:t>encapsulated as </a:t>
            </a:r>
            <a:r>
              <a:rPr lang="en-IN" sz="3600" dirty="0"/>
              <a:t>attributes in class definitions. </a:t>
            </a:r>
            <a:endParaRPr lang="en-IN" sz="3600" dirty="0" smtClean="0"/>
          </a:p>
          <a:p>
            <a:pPr algn="just"/>
            <a:r>
              <a:rPr lang="en-IN" sz="3600" dirty="0" smtClean="0"/>
              <a:t>It </a:t>
            </a:r>
            <a:r>
              <a:rPr lang="en-IN" sz="3600" dirty="0"/>
              <a:t>is possible to define new properties that </a:t>
            </a:r>
            <a:r>
              <a:rPr lang="en-IN" sz="3600" dirty="0" smtClean="0"/>
              <a:t>apply to </a:t>
            </a:r>
            <a:r>
              <a:rPr lang="en-IN" sz="3600" dirty="0"/>
              <a:t>an existing class without changing that class</a:t>
            </a:r>
            <a:r>
              <a:rPr lang="en-IN" sz="3600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Property </a:t>
            </a:r>
            <a:r>
              <a:rPr lang="en-US" dirty="0" smtClean="0"/>
              <a:t>Hierarchies</a:t>
            </a:r>
          </a:p>
          <a:p>
            <a:r>
              <a:rPr lang="en-IN" dirty="0"/>
              <a:t>We saw that hierarchical relationships between classes can be defined. The same </a:t>
            </a:r>
            <a:r>
              <a:rPr lang="en-IN" dirty="0" smtClean="0"/>
              <a:t>can be </a:t>
            </a:r>
            <a:r>
              <a:rPr lang="en-IN" dirty="0"/>
              <a:t>done for properties.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example, “rents” is a </a:t>
            </a:r>
            <a:r>
              <a:rPr lang="en-IN" i="1" dirty="0" err="1"/>
              <a:t>subproperty</a:t>
            </a:r>
            <a:r>
              <a:rPr lang="en-IN" i="1" dirty="0"/>
              <a:t> </a:t>
            </a:r>
            <a:r>
              <a:rPr lang="en-IN" dirty="0"/>
              <a:t>of “resides at.” If a </a:t>
            </a:r>
            <a:r>
              <a:rPr lang="en-IN" dirty="0" smtClean="0"/>
              <a:t>person </a:t>
            </a:r>
            <a:r>
              <a:rPr lang="en-IN" i="1" dirty="0" smtClean="0"/>
              <a:t>p </a:t>
            </a:r>
            <a:r>
              <a:rPr lang="en-IN" dirty="0"/>
              <a:t>rents a residential unit </a:t>
            </a:r>
            <a:r>
              <a:rPr lang="en-IN" i="1" dirty="0"/>
              <a:t>r</a:t>
            </a:r>
            <a:r>
              <a:rPr lang="en-IN" dirty="0"/>
              <a:t>, then </a:t>
            </a:r>
            <a:r>
              <a:rPr lang="en-IN" i="1" dirty="0"/>
              <a:t>p </a:t>
            </a:r>
            <a:r>
              <a:rPr lang="en-IN" dirty="0"/>
              <a:t>also resides at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44699"/>
            <a:ext cx="10825766" cy="5932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RDF versus RDFS </a:t>
            </a:r>
            <a:r>
              <a:rPr lang="en-US" dirty="0" smtClean="0"/>
              <a:t>Layers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the RDF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Jeff Meyer rents the Baron Way Apartment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12878"/>
            <a:ext cx="9530366" cy="67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Core Classes</a:t>
            </a:r>
          </a:p>
          <a:p>
            <a:r>
              <a:rPr lang="en-US" dirty="0" err="1" smtClean="0"/>
              <a:t>rdfs:Resource</a:t>
            </a:r>
            <a:r>
              <a:rPr lang="en-US" dirty="0" smtClean="0"/>
              <a:t>, the class of all resources</a:t>
            </a:r>
          </a:p>
          <a:p>
            <a:r>
              <a:rPr lang="en-US" dirty="0" err="1" smtClean="0"/>
              <a:t>rdfs:Class</a:t>
            </a:r>
            <a:r>
              <a:rPr lang="en-US" dirty="0" smtClean="0"/>
              <a:t>, the class of all classes</a:t>
            </a:r>
          </a:p>
          <a:p>
            <a:r>
              <a:rPr lang="en-US" dirty="0" err="1" smtClean="0"/>
              <a:t>rdfs:Literal</a:t>
            </a:r>
            <a:r>
              <a:rPr lang="en-US" dirty="0" smtClean="0"/>
              <a:t>, the class of all literals (strings)</a:t>
            </a:r>
          </a:p>
          <a:p>
            <a:r>
              <a:rPr lang="en-US" dirty="0" err="1" smtClean="0"/>
              <a:t>rdf:Property</a:t>
            </a:r>
            <a:r>
              <a:rPr lang="en-US" dirty="0" smtClean="0"/>
              <a:t>, the class of all properties</a:t>
            </a:r>
          </a:p>
          <a:p>
            <a:r>
              <a:rPr lang="en-US" dirty="0" err="1" smtClean="0"/>
              <a:t>rdf:Statement</a:t>
            </a:r>
            <a:r>
              <a:rPr lang="en-US" dirty="0" smtClean="0"/>
              <a:t>, the class of all reified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Core Properties for Defining Relationships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rdf:type</a:t>
            </a:r>
            <a:r>
              <a:rPr lang="en-US" dirty="0" smtClean="0"/>
              <a:t>, which relates a resource to its class. The resource is declared to be an instance of that class.</a:t>
            </a:r>
          </a:p>
          <a:p>
            <a:r>
              <a:rPr lang="en-US" b="1" dirty="0" err="1" smtClean="0"/>
              <a:t>rdfs:subClassOf</a:t>
            </a:r>
            <a:r>
              <a:rPr lang="en-US" dirty="0" smtClean="0"/>
              <a:t>, which relates a class to one of its </a:t>
            </a:r>
            <a:r>
              <a:rPr lang="en-US" dirty="0" err="1" smtClean="0"/>
              <a:t>superclasses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instances of a class are instances of its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Multiple super class</a:t>
            </a:r>
          </a:p>
          <a:p>
            <a:r>
              <a:rPr lang="en-US" dirty="0" smtClean="0"/>
              <a:t>The class </a:t>
            </a:r>
            <a:r>
              <a:rPr lang="en-US" dirty="0" err="1" smtClean="0"/>
              <a:t>femaleProfessor</a:t>
            </a:r>
            <a:r>
              <a:rPr lang="en-US" dirty="0" smtClean="0"/>
              <a:t> may be a subclass of both female and professor.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rdfs:subPropertyOf</a:t>
            </a:r>
            <a:r>
              <a:rPr lang="en-US" dirty="0" smtClean="0"/>
              <a:t>, which relates a property to one of its </a:t>
            </a:r>
            <a:r>
              <a:rPr lang="en-US" dirty="0" err="1" smtClean="0"/>
              <a:t>superproperties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swp:apartment</a:t>
            </a:r>
            <a:r>
              <a:rPr lang="en-US" dirty="0" smtClean="0"/>
              <a:t> </a:t>
            </a:r>
            <a:r>
              <a:rPr lang="en-US" dirty="0" err="1" smtClean="0"/>
              <a:t>rdfs:subClassOf</a:t>
            </a:r>
            <a:r>
              <a:rPr lang="en-US" dirty="0" smtClean="0"/>
              <a:t> </a:t>
            </a:r>
            <a:r>
              <a:rPr lang="en-US" dirty="0" err="1" smtClean="0"/>
              <a:t>swp:ResidentialUnit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It is interesting that </a:t>
            </a:r>
            <a:r>
              <a:rPr lang="en-US" dirty="0" err="1" smtClean="0"/>
              <a:t>rdfs:Class</a:t>
            </a:r>
            <a:r>
              <a:rPr lang="en-US" dirty="0" smtClean="0"/>
              <a:t> is a subclass of </a:t>
            </a:r>
            <a:r>
              <a:rPr lang="en-US" dirty="0" err="1" smtClean="0"/>
              <a:t>rdfs:Resource</a:t>
            </a:r>
            <a:r>
              <a:rPr lang="en-US" dirty="0" smtClean="0"/>
              <a:t> (every class is a resource), and </a:t>
            </a:r>
            <a:r>
              <a:rPr lang="en-US" dirty="0" err="1" smtClean="0"/>
              <a:t>rdfs:Resource</a:t>
            </a:r>
            <a:r>
              <a:rPr lang="en-US" dirty="0" smtClean="0"/>
              <a:t> is an instance of </a:t>
            </a:r>
            <a:r>
              <a:rPr lang="en-US" dirty="0" err="1" smtClean="0"/>
              <a:t>rdfs:Class</a:t>
            </a:r>
            <a:r>
              <a:rPr lang="en-US" dirty="0" smtClean="0"/>
              <a:t> (</a:t>
            </a:r>
            <a:r>
              <a:rPr lang="en-US" dirty="0" err="1" smtClean="0"/>
              <a:t>rdfs:Resource</a:t>
            </a:r>
            <a:r>
              <a:rPr lang="en-US" dirty="0" smtClean="0"/>
              <a:t> is the class of all resources, so it is a class!).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Core Properties for Restricting Properties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rdfs:domain</a:t>
            </a:r>
            <a:r>
              <a:rPr lang="en-US" dirty="0" smtClean="0"/>
              <a:t>, which specifies the domain of a property </a:t>
            </a:r>
            <a:r>
              <a:rPr lang="en-US" i="1" dirty="0" smtClean="0"/>
              <a:t>P and states that any resource </a:t>
            </a:r>
            <a:r>
              <a:rPr lang="en-US" dirty="0" smtClean="0"/>
              <a:t>that has a given property is an instance of the domain classes.</a:t>
            </a:r>
          </a:p>
          <a:p>
            <a:r>
              <a:rPr lang="en-US" b="1" dirty="0" err="1" smtClean="0"/>
              <a:t>rdfs:range</a:t>
            </a:r>
            <a:r>
              <a:rPr lang="en-US" dirty="0" smtClean="0"/>
              <a:t>, which specifies the range of a property </a:t>
            </a:r>
            <a:r>
              <a:rPr lang="en-US" i="1" dirty="0" smtClean="0"/>
              <a:t>P and states that the values of a </a:t>
            </a:r>
            <a:r>
              <a:rPr lang="en-US" dirty="0" smtClean="0"/>
              <a:t>property are instances of the range classes.</a:t>
            </a:r>
          </a:p>
          <a:p>
            <a:endParaRPr lang="en-US" dirty="0" smtClean="0"/>
          </a:p>
          <a:p>
            <a:r>
              <a:rPr lang="en-US" dirty="0" smtClean="0"/>
              <a:t>Here is an example stating that whenever any resource has an address, it is (by inference) a unit and that its value is a literal:</a:t>
            </a:r>
          </a:p>
          <a:p>
            <a:r>
              <a:rPr lang="en-US" dirty="0" err="1" smtClean="0"/>
              <a:t>swp:address</a:t>
            </a:r>
            <a:r>
              <a:rPr lang="en-US" dirty="0" smtClean="0"/>
              <a:t> </a:t>
            </a:r>
            <a:r>
              <a:rPr lang="en-US" dirty="0" err="1" smtClean="0"/>
              <a:t>rdfs:domain</a:t>
            </a:r>
            <a:r>
              <a:rPr lang="en-US" dirty="0" smtClean="0"/>
              <a:t> </a:t>
            </a:r>
            <a:r>
              <a:rPr lang="en-US" dirty="0" err="1" smtClean="0"/>
              <a:t>swp:Unit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swp:address</a:t>
            </a:r>
            <a:r>
              <a:rPr lang="en-US" dirty="0" smtClean="0"/>
              <a:t> </a:t>
            </a:r>
            <a:r>
              <a:rPr lang="en-US" dirty="0" err="1" smtClean="0"/>
              <a:t>refs:range</a:t>
            </a:r>
            <a:r>
              <a:rPr lang="en-US" dirty="0" smtClean="0"/>
              <a:t> </a:t>
            </a:r>
            <a:r>
              <a:rPr lang="en-US" dirty="0" err="1" smtClean="0"/>
              <a:t>rdf:Literal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Useful Properties for Reification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rdf:subject</a:t>
            </a:r>
            <a:r>
              <a:rPr lang="en-US" dirty="0" smtClean="0"/>
              <a:t>, which relates a reified statement to its subject</a:t>
            </a:r>
          </a:p>
          <a:p>
            <a:r>
              <a:rPr lang="en-US" b="1" dirty="0" err="1" smtClean="0"/>
              <a:t>rdf:predicate</a:t>
            </a:r>
            <a:r>
              <a:rPr lang="en-US" dirty="0" smtClean="0"/>
              <a:t>, which relates a reified statement to its predicate</a:t>
            </a:r>
          </a:p>
          <a:p>
            <a:r>
              <a:rPr lang="en-US" b="1" dirty="0" err="1" smtClean="0"/>
              <a:t>rdf:object</a:t>
            </a:r>
            <a:r>
              <a:rPr lang="en-US" dirty="0" smtClean="0"/>
              <a:t>, which relates a reified statement to its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437882"/>
            <a:ext cx="10903039" cy="5739081"/>
          </a:xfrm>
        </p:spPr>
        <p:txBody>
          <a:bodyPr>
            <a:noAutofit/>
          </a:bodyPr>
          <a:lstStyle/>
          <a:p>
            <a:pPr lvl="0" algn="just"/>
            <a:r>
              <a:rPr lang="en-US" sz="3200" dirty="0" smtClean="0"/>
              <a:t> In addition to a flexible data model, we also need a mechanism to </a:t>
            </a:r>
            <a:r>
              <a:rPr lang="en-US" sz="3200" dirty="0" smtClean="0">
                <a:solidFill>
                  <a:srgbClr val="FF0000"/>
                </a:solidFill>
              </a:rPr>
              <a:t>assign semantics to the information represented using this data model. </a:t>
            </a:r>
          </a:p>
          <a:p>
            <a:pPr lvl="0" algn="just"/>
            <a:endParaRPr lang="en-US" sz="3200" dirty="0" smtClean="0"/>
          </a:p>
          <a:p>
            <a:pPr lvl="0" algn="just"/>
            <a:r>
              <a:rPr lang="en-US" sz="3200" dirty="0" smtClean="0"/>
              <a:t>It should allow users to describe how an application should interpret “friend” in a social network description and “city” in a geographical description. </a:t>
            </a:r>
            <a:r>
              <a:rPr lang="en-US" sz="3200" dirty="0" smtClean="0">
                <a:solidFill>
                  <a:srgbClr val="FF0000"/>
                </a:solidFill>
              </a:rPr>
              <a:t>Finally, like HTML, we need a way to write down all this information – a syntax.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RDF </a:t>
            </a:r>
            <a:r>
              <a:rPr lang="en-US" sz="3200" dirty="0"/>
              <a:t>(Resource Description Framework) provides just such a flexible domain independent data model. </a:t>
            </a:r>
            <a:r>
              <a:rPr lang="en-US" sz="3200" dirty="0">
                <a:solidFill>
                  <a:srgbClr val="FF0000"/>
                </a:solidFill>
              </a:rPr>
              <a:t>Its basic building block is an entity-attribute-value triple, called a statement.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8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Container Classes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rdf:Bag</a:t>
            </a:r>
            <a:r>
              <a:rPr lang="en-US" dirty="0" smtClean="0"/>
              <a:t>, the class of bags,</a:t>
            </a:r>
          </a:p>
          <a:p>
            <a:r>
              <a:rPr lang="en-US" b="1" dirty="0" err="1" smtClean="0"/>
              <a:t>rdf:Seq</a:t>
            </a:r>
            <a:r>
              <a:rPr lang="en-US" dirty="0" smtClean="0"/>
              <a:t>, the class of sequences,</a:t>
            </a:r>
          </a:p>
          <a:p>
            <a:r>
              <a:rPr lang="en-US" b="1" dirty="0" err="1" smtClean="0"/>
              <a:t>rdf:Alt</a:t>
            </a:r>
            <a:r>
              <a:rPr lang="en-US" dirty="0" smtClean="0"/>
              <a:t>, the class of alternatives,</a:t>
            </a:r>
          </a:p>
          <a:p>
            <a:r>
              <a:rPr lang="en-US" b="1" dirty="0" err="1" smtClean="0"/>
              <a:t>rdfs:Container</a:t>
            </a:r>
            <a:r>
              <a:rPr lang="en-US" dirty="0" smtClean="0"/>
              <a:t>, a </a:t>
            </a:r>
            <a:r>
              <a:rPr lang="en-US" dirty="0" err="1" smtClean="0"/>
              <a:t>superclass</a:t>
            </a:r>
            <a:r>
              <a:rPr lang="en-US" dirty="0" smtClean="0"/>
              <a:t> of all container classes, including the three preceding 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Utility Properties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resource may be defined and described in many places on the web. The following properties allow us to define links to those addresses:</a:t>
            </a:r>
          </a:p>
          <a:p>
            <a:endParaRPr lang="en-US" dirty="0" smtClean="0"/>
          </a:p>
          <a:p>
            <a:r>
              <a:rPr lang="en-US" b="1" dirty="0" err="1" smtClean="0"/>
              <a:t>rdfs:seeAlso</a:t>
            </a:r>
            <a:r>
              <a:rPr lang="en-US" dirty="0" smtClean="0"/>
              <a:t> relates a resource to another resource that explains it.</a:t>
            </a:r>
          </a:p>
          <a:p>
            <a:r>
              <a:rPr lang="en-US" b="1" dirty="0" err="1" smtClean="0"/>
              <a:t>rdfs:isDefinedBy</a:t>
            </a:r>
            <a:r>
              <a:rPr lang="en-US" dirty="0" smtClean="0"/>
              <a:t> is a </a:t>
            </a:r>
            <a:r>
              <a:rPr lang="en-US" dirty="0" err="1" smtClean="0"/>
              <a:t>subproperty</a:t>
            </a:r>
            <a:r>
              <a:rPr lang="en-US" dirty="0" smtClean="0"/>
              <a:t> of </a:t>
            </a:r>
            <a:r>
              <a:rPr lang="en-US" dirty="0" err="1" smtClean="0"/>
              <a:t>rdfs:seeAlso</a:t>
            </a:r>
            <a:r>
              <a:rPr lang="en-US" dirty="0" smtClean="0"/>
              <a:t> and relates a resource to the place where its definition, typically an RDF schema, is found.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it is useful to provide more information intended for human readers. This can be done with the following properties:</a:t>
            </a:r>
          </a:p>
          <a:p>
            <a:endParaRPr lang="en-US" dirty="0" smtClean="0"/>
          </a:p>
          <a:p>
            <a:r>
              <a:rPr lang="en-US" b="1" dirty="0" err="1" smtClean="0"/>
              <a:t>rdfs:comment</a:t>
            </a:r>
            <a:r>
              <a:rPr lang="en-US" dirty="0" smtClean="0"/>
              <a:t>. Comments, typically longer text, can be associated with a resource.</a:t>
            </a:r>
          </a:p>
          <a:p>
            <a:r>
              <a:rPr lang="en-US" b="1" dirty="0" err="1" smtClean="0"/>
              <a:t>rdfs:label</a:t>
            </a:r>
            <a:r>
              <a:rPr lang="en-US" dirty="0" smtClean="0"/>
              <a:t>. A human-friendly label (name) is associated with a resource.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Housing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smtClean="0"/>
              <a:t>Motor vehicle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Axiomatic Semantics for RDF and RDF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Refer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2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Direct Inference System for RDF and RDFS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RDF: Data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300766"/>
            <a:ext cx="10748493" cy="487619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fundamental concepts of RDF are resources, properties, statements, and graphs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0"/>
            <a:r>
              <a:rPr lang="en-US" b="1" dirty="0"/>
              <a:t>Resources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/>
              <a:t>We can think of a resource as an object, a “thing” we want to talk about. Resources may be authors, apartments, tennis players, places, people, hotels, search queries, and so on. </a:t>
            </a:r>
          </a:p>
          <a:p>
            <a:pPr lvl="0"/>
            <a:r>
              <a:rPr lang="en-US" dirty="0"/>
              <a:t>Every resource has a URI. </a:t>
            </a:r>
          </a:p>
          <a:p>
            <a:pPr lvl="0"/>
            <a:r>
              <a:rPr lang="en-US" dirty="0"/>
              <a:t>A URI can be a URL (Uniform Resource Locator, or web address) or another kind of unique identifier.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It enables users to either retrieve a resource itself (in the case of an image) or a further description of that resource (in case of a person). </a:t>
            </a:r>
          </a:p>
          <a:p>
            <a:pPr algn="just"/>
            <a:r>
              <a:rPr lang="en-US" sz="3600" dirty="0"/>
              <a:t>The use of URIs is one of the key design decisions behind RDF. It allows for a global, worldwide unique naming scheme.</a:t>
            </a:r>
          </a:p>
        </p:txBody>
      </p:sp>
    </p:spTree>
    <p:extLst>
      <p:ext uri="{BB962C8B-B14F-4D97-AF65-F5344CB8AC3E}">
        <p14:creationId xmlns:p14="http://schemas.microsoft.com/office/powerpoint/2010/main" val="28565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Properties 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Properties are a special kind of resource; they describe relations between other resources – for example, “friend of,” “written by,” and “located in.” </a:t>
            </a:r>
          </a:p>
          <a:p>
            <a:pPr lvl="0"/>
            <a:r>
              <a:rPr lang="en-US" dirty="0"/>
              <a:t>Like all resources, properties are identified by URIs. We can also dereference property URLs to find their descriptions.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Statements</a:t>
            </a:r>
            <a:endParaRPr lang="en-US" dirty="0"/>
          </a:p>
          <a:p>
            <a:pPr lvl="0"/>
            <a:r>
              <a:rPr lang="en-US" dirty="0"/>
              <a:t>Statements assert the properties of resources. A statement is an </a:t>
            </a:r>
            <a:r>
              <a:rPr lang="en-US" dirty="0">
                <a:solidFill>
                  <a:srgbClr val="FF0000"/>
                </a:solidFill>
              </a:rPr>
              <a:t>entity-attribute-value triple</a:t>
            </a:r>
            <a:r>
              <a:rPr lang="en-US" dirty="0"/>
              <a:t>, consisting of </a:t>
            </a:r>
            <a:r>
              <a:rPr lang="en-US" dirty="0">
                <a:solidFill>
                  <a:srgbClr val="FF0000"/>
                </a:solidFill>
              </a:rPr>
              <a:t>a resource, a property, and a value.</a:t>
            </a:r>
          </a:p>
          <a:p>
            <a:pPr lvl="0"/>
            <a:r>
              <a:rPr lang="en-US" dirty="0"/>
              <a:t>The value can either be a </a:t>
            </a:r>
            <a:r>
              <a:rPr lang="en-US" dirty="0">
                <a:solidFill>
                  <a:srgbClr val="FF0000"/>
                </a:solidFill>
              </a:rPr>
              <a:t>resource or a litera</a:t>
            </a:r>
            <a:r>
              <a:rPr lang="en-US" dirty="0"/>
              <a:t>l. Literals are atomic values – for example, numbers, strings, or dates.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“The Baron Way Building is located in Amsterdam.”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2500</Words>
  <Application>Microsoft Office PowerPoint</Application>
  <PresentationFormat>Widescreen</PresentationFormat>
  <Paragraphs>187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RDF</vt:lpstr>
      <vt:lpstr>PowerPoint Presentation</vt:lpstr>
      <vt:lpstr>PowerPoint Presentation</vt:lpstr>
      <vt:lpstr>PowerPoint Presentation</vt:lpstr>
      <vt:lpstr>PowerPoint Presentation</vt:lpstr>
      <vt:lpstr>RDF: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RDF Syntaxes</vt:lpstr>
      <vt:lpstr>Turtle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Syntaxes</vt:lpstr>
      <vt:lpstr>RDF/XML</vt:lpstr>
      <vt:lpstr>PowerPoint Presentation</vt:lpstr>
      <vt:lpstr>PowerPoint Presentation</vt:lpstr>
      <vt:lpstr>RDFa</vt:lpstr>
      <vt:lpstr>PowerPoint Presentation</vt:lpstr>
      <vt:lpstr>RDFS: Adding Semantics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RDF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Axiomatic Semantics for RDF and RDF Schema</vt:lpstr>
      <vt:lpstr>A Direct Inference System for RDF and RDFS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rank</dc:title>
  <dc:creator>Chethan Sharma [MU-MIT]</dc:creator>
  <cp:lastModifiedBy>Chethan Sharma [MU-MIT]</cp:lastModifiedBy>
  <cp:revision>72</cp:revision>
  <dcterms:created xsi:type="dcterms:W3CDTF">2017-07-30T03:28:08Z</dcterms:created>
  <dcterms:modified xsi:type="dcterms:W3CDTF">2017-08-21T07:17:44Z</dcterms:modified>
</cp:coreProperties>
</file>