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78014C-35A1-4554-A907-E441833D86BA}"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4F556-0694-4150-8E42-7932D8DC7F61}" type="slidenum">
              <a:rPr lang="en-US" smtClean="0"/>
              <a:t>‹#›</a:t>
            </a:fld>
            <a:endParaRPr lang="en-US"/>
          </a:p>
        </p:txBody>
      </p:sp>
    </p:spTree>
    <p:extLst>
      <p:ext uri="{BB962C8B-B14F-4D97-AF65-F5344CB8AC3E}">
        <p14:creationId xmlns:p14="http://schemas.microsoft.com/office/powerpoint/2010/main" val="1339487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78014C-35A1-4554-A907-E441833D86BA}"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4F556-0694-4150-8E42-7932D8DC7F61}" type="slidenum">
              <a:rPr lang="en-US" smtClean="0"/>
              <a:t>‹#›</a:t>
            </a:fld>
            <a:endParaRPr lang="en-US"/>
          </a:p>
        </p:txBody>
      </p:sp>
    </p:spTree>
    <p:extLst>
      <p:ext uri="{BB962C8B-B14F-4D97-AF65-F5344CB8AC3E}">
        <p14:creationId xmlns:p14="http://schemas.microsoft.com/office/powerpoint/2010/main" val="4269756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78014C-35A1-4554-A907-E441833D86BA}"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4F556-0694-4150-8E42-7932D8DC7F61}" type="slidenum">
              <a:rPr lang="en-US" smtClean="0"/>
              <a:t>‹#›</a:t>
            </a:fld>
            <a:endParaRPr lang="en-US"/>
          </a:p>
        </p:txBody>
      </p:sp>
    </p:spTree>
    <p:extLst>
      <p:ext uri="{BB962C8B-B14F-4D97-AF65-F5344CB8AC3E}">
        <p14:creationId xmlns:p14="http://schemas.microsoft.com/office/powerpoint/2010/main" val="1732776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78014C-35A1-4554-A907-E441833D86BA}"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4F556-0694-4150-8E42-7932D8DC7F61}" type="slidenum">
              <a:rPr lang="en-US" smtClean="0"/>
              <a:t>‹#›</a:t>
            </a:fld>
            <a:endParaRPr lang="en-US"/>
          </a:p>
        </p:txBody>
      </p:sp>
    </p:spTree>
    <p:extLst>
      <p:ext uri="{BB962C8B-B14F-4D97-AF65-F5344CB8AC3E}">
        <p14:creationId xmlns:p14="http://schemas.microsoft.com/office/powerpoint/2010/main" val="566703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78014C-35A1-4554-A907-E441833D86BA}"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4F556-0694-4150-8E42-7932D8DC7F61}" type="slidenum">
              <a:rPr lang="en-US" smtClean="0"/>
              <a:t>‹#›</a:t>
            </a:fld>
            <a:endParaRPr lang="en-US"/>
          </a:p>
        </p:txBody>
      </p:sp>
    </p:spTree>
    <p:extLst>
      <p:ext uri="{BB962C8B-B14F-4D97-AF65-F5344CB8AC3E}">
        <p14:creationId xmlns:p14="http://schemas.microsoft.com/office/powerpoint/2010/main" val="268394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78014C-35A1-4554-A907-E441833D86BA}"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4F556-0694-4150-8E42-7932D8DC7F61}" type="slidenum">
              <a:rPr lang="en-US" smtClean="0"/>
              <a:t>‹#›</a:t>
            </a:fld>
            <a:endParaRPr lang="en-US"/>
          </a:p>
        </p:txBody>
      </p:sp>
    </p:spTree>
    <p:extLst>
      <p:ext uri="{BB962C8B-B14F-4D97-AF65-F5344CB8AC3E}">
        <p14:creationId xmlns:p14="http://schemas.microsoft.com/office/powerpoint/2010/main" val="101912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78014C-35A1-4554-A907-E441833D86BA}" type="datetimeFigureOut">
              <a:rPr lang="en-US" smtClean="0"/>
              <a:t>10/19/2016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4F556-0694-4150-8E42-7932D8DC7F61}" type="slidenum">
              <a:rPr lang="en-US" smtClean="0"/>
              <a:t>‹#›</a:t>
            </a:fld>
            <a:endParaRPr lang="en-US"/>
          </a:p>
        </p:txBody>
      </p:sp>
    </p:spTree>
    <p:extLst>
      <p:ext uri="{BB962C8B-B14F-4D97-AF65-F5344CB8AC3E}">
        <p14:creationId xmlns:p14="http://schemas.microsoft.com/office/powerpoint/2010/main" val="403179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78014C-35A1-4554-A907-E441833D86BA}" type="datetimeFigureOut">
              <a:rPr lang="en-US" smtClean="0"/>
              <a:t>10/19/2016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4F556-0694-4150-8E42-7932D8DC7F61}" type="slidenum">
              <a:rPr lang="en-US" smtClean="0"/>
              <a:t>‹#›</a:t>
            </a:fld>
            <a:endParaRPr lang="en-US"/>
          </a:p>
        </p:txBody>
      </p:sp>
    </p:spTree>
    <p:extLst>
      <p:ext uri="{BB962C8B-B14F-4D97-AF65-F5344CB8AC3E}">
        <p14:creationId xmlns:p14="http://schemas.microsoft.com/office/powerpoint/2010/main" val="214878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8014C-35A1-4554-A907-E441833D86BA}" type="datetimeFigureOut">
              <a:rPr lang="en-US" smtClean="0"/>
              <a:t>10/19/2016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4F556-0694-4150-8E42-7932D8DC7F61}" type="slidenum">
              <a:rPr lang="en-US" smtClean="0"/>
              <a:t>‹#›</a:t>
            </a:fld>
            <a:endParaRPr lang="en-US"/>
          </a:p>
        </p:txBody>
      </p:sp>
    </p:spTree>
    <p:extLst>
      <p:ext uri="{BB962C8B-B14F-4D97-AF65-F5344CB8AC3E}">
        <p14:creationId xmlns:p14="http://schemas.microsoft.com/office/powerpoint/2010/main" val="2731032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78014C-35A1-4554-A907-E441833D86BA}"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4F556-0694-4150-8E42-7932D8DC7F61}" type="slidenum">
              <a:rPr lang="en-US" smtClean="0"/>
              <a:t>‹#›</a:t>
            </a:fld>
            <a:endParaRPr lang="en-US"/>
          </a:p>
        </p:txBody>
      </p:sp>
    </p:spTree>
    <p:extLst>
      <p:ext uri="{BB962C8B-B14F-4D97-AF65-F5344CB8AC3E}">
        <p14:creationId xmlns:p14="http://schemas.microsoft.com/office/powerpoint/2010/main" val="2019310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78014C-35A1-4554-A907-E441833D86BA}"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4F556-0694-4150-8E42-7932D8DC7F61}" type="slidenum">
              <a:rPr lang="en-US" smtClean="0"/>
              <a:t>‹#›</a:t>
            </a:fld>
            <a:endParaRPr lang="en-US"/>
          </a:p>
        </p:txBody>
      </p:sp>
    </p:spTree>
    <p:extLst>
      <p:ext uri="{BB962C8B-B14F-4D97-AF65-F5344CB8AC3E}">
        <p14:creationId xmlns:p14="http://schemas.microsoft.com/office/powerpoint/2010/main" val="375037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78014C-35A1-4554-A907-E441833D86BA}" type="datetimeFigureOut">
              <a:rPr lang="en-US" smtClean="0"/>
              <a:t>10/19/2016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4F556-0694-4150-8E42-7932D8DC7F61}" type="slidenum">
              <a:rPr lang="en-US" smtClean="0"/>
              <a:t>‹#›</a:t>
            </a:fld>
            <a:endParaRPr lang="en-US"/>
          </a:p>
        </p:txBody>
      </p:sp>
    </p:spTree>
    <p:extLst>
      <p:ext uri="{BB962C8B-B14F-4D97-AF65-F5344CB8AC3E}">
        <p14:creationId xmlns:p14="http://schemas.microsoft.com/office/powerpoint/2010/main" val="327432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Communication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887" y="3509963"/>
            <a:ext cx="3912226" cy="2744397"/>
          </a:xfrm>
          <a:prstGeom prst="rect">
            <a:avLst/>
          </a:prstGeom>
        </p:spPr>
      </p:pic>
    </p:spTree>
    <p:extLst>
      <p:ext uri="{BB962C8B-B14F-4D97-AF65-F5344CB8AC3E}">
        <p14:creationId xmlns:p14="http://schemas.microsoft.com/office/powerpoint/2010/main" val="18167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smtClean="0"/>
              <a:t>Communication-Types</a:t>
            </a:r>
          </a:p>
        </p:txBody>
      </p:sp>
      <p:pic>
        <p:nvPicPr>
          <p:cNvPr id="7680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8075" y="1268414"/>
            <a:ext cx="5418138" cy="493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365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smtClean="0"/>
              <a:t>Difference between General and Business Communication</a:t>
            </a:r>
          </a:p>
        </p:txBody>
      </p:sp>
      <p:pic>
        <p:nvPicPr>
          <p:cNvPr id="77827" name="Picture 3"/>
          <p:cNvPicPr>
            <a:picLocks noChangeAspect="1"/>
          </p:cNvPicPr>
          <p:nvPr/>
        </p:nvPicPr>
        <p:blipFill>
          <a:blip r:embed="rId2">
            <a:extLst>
              <a:ext uri="{28A0092B-C50C-407E-A947-70E740481C1C}">
                <a14:useLocalDpi xmlns:a14="http://schemas.microsoft.com/office/drawing/2010/main" val="0"/>
              </a:ext>
            </a:extLst>
          </a:blip>
          <a:srcRect b="9145"/>
          <a:stretch>
            <a:fillRect/>
          </a:stretch>
        </p:blipFill>
        <p:spPr bwMode="auto">
          <a:xfrm>
            <a:off x="2514600" y="1844675"/>
            <a:ext cx="716280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1751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1992313" y="1589"/>
            <a:ext cx="8229600" cy="619125"/>
          </a:xfrm>
        </p:spPr>
        <p:txBody>
          <a:bodyPr/>
          <a:lstStyle/>
          <a:p>
            <a:r>
              <a:rPr lang="en-US" sz="3200"/>
              <a:t>BARRIERS TO COMMUNICATION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6138597"/>
              </p:ext>
            </p:extLst>
          </p:nvPr>
        </p:nvGraphicFramePr>
        <p:xfrm>
          <a:off x="602849" y="610363"/>
          <a:ext cx="8863123" cy="6126162"/>
        </p:xfrm>
        <a:graphic>
          <a:graphicData uri="http://schemas.openxmlformats.org/drawingml/2006/table">
            <a:tbl>
              <a:tblPr/>
              <a:tblGrid>
                <a:gridCol w="8863123"/>
              </a:tblGrid>
              <a:tr h="6126162">
                <a:tc>
                  <a:txBody>
                    <a:bodyPr/>
                    <a:lstStyle/>
                    <a:p>
                      <a:pPr algn="just"/>
                      <a:r>
                        <a:rPr lang="en-US" sz="1800" b="1" i="0" kern="1200" dirty="0" smtClean="0">
                          <a:solidFill>
                            <a:schemeClr val="tx1"/>
                          </a:solidFill>
                          <a:effectLst/>
                          <a:latin typeface="+mn-lt"/>
                          <a:ea typeface="+mn-ea"/>
                          <a:cs typeface="+mn-cs"/>
                        </a:rPr>
                        <a:t>Perceptual and Language Differences:</a:t>
                      </a:r>
                      <a:r>
                        <a:rPr lang="en-US" sz="1800" b="0" i="0" kern="1200" dirty="0" smtClean="0">
                          <a:solidFill>
                            <a:schemeClr val="tx1"/>
                          </a:solidFill>
                          <a:effectLst/>
                          <a:latin typeface="+mn-lt"/>
                          <a:ea typeface="+mn-ea"/>
                          <a:cs typeface="+mn-cs"/>
                        </a:rPr>
                        <a:t> Perception is generally how each individual interprets the world around him. All generally want to receive messages which are significant to them. But any message which is against their values is not accepted. A same event may be taken differently by different individuals. For example : A person is on leave for a month due to personal reasons (family member being critical). The HR Manager might be in confusion whether to retain that employee or not, the immediate manager might think of replacement because his teams productivity is being hampered, the family members might take him as an emotional support</a:t>
                      </a:r>
                    </a:p>
                    <a:p>
                      <a:pPr algn="just"/>
                      <a:r>
                        <a:rPr lang="en-US" sz="1800" b="1" i="0" kern="1200" dirty="0" smtClean="0">
                          <a:solidFill>
                            <a:schemeClr val="tx1"/>
                          </a:solidFill>
                          <a:effectLst/>
                          <a:latin typeface="+mn-lt"/>
                          <a:ea typeface="+mn-ea"/>
                          <a:cs typeface="+mn-cs"/>
                        </a:rPr>
                        <a:t>Information Overload:</a:t>
                      </a:r>
                      <a:r>
                        <a:rPr lang="en-US" sz="1800" b="0" i="0" kern="1200" dirty="0" smtClean="0">
                          <a:solidFill>
                            <a:schemeClr val="tx1"/>
                          </a:solidFill>
                          <a:effectLst/>
                          <a:latin typeface="+mn-lt"/>
                          <a:ea typeface="+mn-ea"/>
                          <a:cs typeface="+mn-cs"/>
                        </a:rPr>
                        <a:t> Managers are surrounded with a pool of information. It is essential to control this information flow else the information is likely to be misinterpreted or forgotten or overlooked. As a result communication is less effective.</a:t>
                      </a:r>
                    </a:p>
                    <a:p>
                      <a:pPr algn="just"/>
                      <a:r>
                        <a:rPr lang="en-US" sz="1800" b="1" i="0" kern="1200" dirty="0" smtClean="0">
                          <a:solidFill>
                            <a:schemeClr val="tx1"/>
                          </a:solidFill>
                          <a:effectLst/>
                          <a:latin typeface="+mn-lt"/>
                          <a:ea typeface="+mn-ea"/>
                          <a:cs typeface="+mn-cs"/>
                        </a:rPr>
                        <a:t>Inattention:</a:t>
                      </a:r>
                      <a:r>
                        <a:rPr lang="en-US" sz="1800" b="0" i="0" kern="1200" dirty="0" smtClean="0">
                          <a:solidFill>
                            <a:schemeClr val="tx1"/>
                          </a:solidFill>
                          <a:effectLst/>
                          <a:latin typeface="+mn-lt"/>
                          <a:ea typeface="+mn-ea"/>
                          <a:cs typeface="+mn-cs"/>
                        </a:rPr>
                        <a:t> At times we just not listen, but only hear. For example a traveler may pay attention to one “NO PARKING” sign, but if such sign is put all over the city, he no longer listens to it. Thus, repetitive messages should be ignored for effective communication. Similarly if a superior is engrossed in his paper work and his subordinate explains him his problem, the superior may not get what he is saying and it leads to disappointment of subordinate.</a:t>
                      </a:r>
                    </a:p>
                    <a:p>
                      <a:pPr algn="just"/>
                      <a:r>
                        <a:rPr lang="en-US" sz="1800" b="1" i="0" kern="1200" dirty="0" smtClean="0">
                          <a:solidFill>
                            <a:schemeClr val="tx1"/>
                          </a:solidFill>
                          <a:effectLst/>
                          <a:latin typeface="+mn-lt"/>
                          <a:ea typeface="+mn-ea"/>
                          <a:cs typeface="+mn-cs"/>
                        </a:rPr>
                        <a:t>Time Pressures:</a:t>
                      </a:r>
                      <a:r>
                        <a:rPr lang="en-US" sz="1800" b="0" i="0" kern="1200" dirty="0" smtClean="0">
                          <a:solidFill>
                            <a:schemeClr val="tx1"/>
                          </a:solidFill>
                          <a:effectLst/>
                          <a:latin typeface="+mn-lt"/>
                          <a:ea typeface="+mn-ea"/>
                          <a:cs typeface="+mn-cs"/>
                        </a:rPr>
                        <a:t> Often in organization the targets have to be achieved within a specified time period, the failure of which has adverse consequences. In a haste to meet deadlines, the formal channels of communication are shortened, or messages are partially given, i.e., not completely transferred. Thus sufficient time should be given for effective communication.</a:t>
                      </a:r>
                    </a:p>
                  </a:txBody>
                  <a:tcPr marL="91443" marR="91443" marT="45718" marB="45718" anchor="ctr">
                    <a:lnL>
                      <a:noFill/>
                    </a:lnL>
                    <a:lnR>
                      <a:noFill/>
                    </a:lnR>
                    <a:lnT>
                      <a:noFill/>
                    </a:lnT>
                    <a:lnB>
                      <a:noFill/>
                    </a:lnB>
                    <a:solidFill>
                      <a:srgbClr val="FFFFFF"/>
                    </a:solidFill>
                  </a:tcPr>
                </a:tc>
              </a:tr>
            </a:tbl>
          </a:graphicData>
        </a:graphic>
      </p:graphicFrame>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750" y="1589"/>
            <a:ext cx="2762250" cy="1657350"/>
          </a:xfrm>
          <a:prstGeom prst="rect">
            <a:avLst/>
          </a:prstGeom>
        </p:spPr>
      </p:pic>
    </p:spTree>
    <p:extLst>
      <p:ext uri="{BB962C8B-B14F-4D97-AF65-F5344CB8AC3E}">
        <p14:creationId xmlns:p14="http://schemas.microsoft.com/office/powerpoint/2010/main" val="785661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ChangeArrowheads="1"/>
          </p:cNvSpPr>
          <p:nvPr/>
        </p:nvSpPr>
        <p:spPr bwMode="auto">
          <a:xfrm>
            <a:off x="341022" y="233856"/>
            <a:ext cx="8229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r>
              <a:rPr lang="en-US" b="1" dirty="0"/>
              <a:t>Distraction/Noise:</a:t>
            </a:r>
            <a:r>
              <a:rPr lang="en-US" dirty="0"/>
              <a:t> Communication is also affected a lot by noise to distractions. Physical distractions are also there such as, poor lightning, uncomfortable sitting, unhygienic room also affects communication in a meeting. Similarly use of loud speakers interferes with communication.</a:t>
            </a:r>
          </a:p>
          <a:p>
            <a:pPr algn="just"/>
            <a:r>
              <a:rPr lang="en-US" b="1" dirty="0"/>
              <a:t>Emotions:</a:t>
            </a:r>
            <a:r>
              <a:rPr lang="en-US" dirty="0"/>
              <a:t> Emotional state at a particular point of time also affects communication. If the receiver feels that communicator is angry he interprets that the information being sent is very bad. While he takes it differently if the communicator is happy and jovial (in that case the message is interpreted to be good and interesting).</a:t>
            </a:r>
          </a:p>
          <a:p>
            <a:pPr algn="just"/>
            <a:r>
              <a:rPr lang="en-US" b="1" dirty="0"/>
              <a:t>Complexity in Organizational Structure:</a:t>
            </a:r>
            <a:r>
              <a:rPr lang="en-US" dirty="0"/>
              <a:t> Greater the hierarchy in an organization (i.e. more the number of managerial levels), more is the chances of communication getting destroyed. Only the people at the top level can see the overall picture while the people at low level just have knowledge about their own area and a little knowledge about other areas.</a:t>
            </a:r>
          </a:p>
          <a:p>
            <a:pPr algn="just"/>
            <a:r>
              <a:rPr lang="en-US" b="1" dirty="0"/>
              <a:t>Poor retention:</a:t>
            </a:r>
            <a:r>
              <a:rPr lang="en-US" dirty="0"/>
              <a:t> Human memory cannot function beyond a limit. One cant always retain what is being told specially if he is not interested or not attentive. This leads to communication breakdown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1391" y="4881094"/>
            <a:ext cx="5266442" cy="1848118"/>
          </a:xfrm>
          <a:prstGeom prst="rect">
            <a:avLst/>
          </a:prstGeom>
        </p:spPr>
      </p:pic>
    </p:spTree>
    <p:extLst>
      <p:ext uri="{BB962C8B-B14F-4D97-AF65-F5344CB8AC3E}">
        <p14:creationId xmlns:p14="http://schemas.microsoft.com/office/powerpoint/2010/main" val="4209944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smtClean="0"/>
              <a:t>Overcoming barriers in Communication</a:t>
            </a:r>
          </a:p>
        </p:txBody>
      </p:sp>
      <p:sp>
        <p:nvSpPr>
          <p:cNvPr id="80899" name="Rectangle 3"/>
          <p:cNvSpPr>
            <a:spLocks noChangeArrowheads="1"/>
          </p:cNvSpPr>
          <p:nvPr/>
        </p:nvSpPr>
        <p:spPr bwMode="auto">
          <a:xfrm>
            <a:off x="499571" y="1525744"/>
            <a:ext cx="8258062"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r>
              <a:rPr lang="en-US" b="1" dirty="0">
                <a:solidFill>
                  <a:srgbClr val="000000"/>
                </a:solidFill>
                <a:latin typeface="Open Sans"/>
              </a:rPr>
              <a:t>Eliminating differences in perception:</a:t>
            </a:r>
            <a:r>
              <a:rPr lang="en-US" dirty="0">
                <a:solidFill>
                  <a:srgbClr val="000000"/>
                </a:solidFill>
                <a:latin typeface="Open Sans"/>
              </a:rPr>
              <a:t> The organization should ensure that it is recruiting right individuals on the job. It’s the responsibility of the interviewer to ensure that the interviewee has command over the written and spoken language. There should be proper Induction program so that the policies of the company are clear to all the employees. There should be proper trainings conducted for required employees (for </a:t>
            </a:r>
            <a:r>
              <a:rPr lang="en-US" dirty="0" err="1">
                <a:solidFill>
                  <a:srgbClr val="000000"/>
                </a:solidFill>
                <a:latin typeface="Open Sans"/>
              </a:rPr>
              <a:t>eg</a:t>
            </a:r>
            <a:r>
              <a:rPr lang="en-US" dirty="0">
                <a:solidFill>
                  <a:srgbClr val="000000"/>
                </a:solidFill>
                <a:latin typeface="Open Sans"/>
              </a:rPr>
              <a:t>: Voice and Accent training</a:t>
            </a:r>
            <a:r>
              <a:rPr lang="en-US" dirty="0" smtClean="0">
                <a:solidFill>
                  <a:srgbClr val="000000"/>
                </a:solidFill>
                <a:latin typeface="Open Sans"/>
              </a:rPr>
              <a:t>).</a:t>
            </a:r>
          </a:p>
          <a:p>
            <a:pPr algn="just"/>
            <a:r>
              <a:rPr lang="en-US" b="1" dirty="0" smtClean="0">
                <a:solidFill>
                  <a:srgbClr val="000000"/>
                </a:solidFill>
                <a:latin typeface="Open Sans"/>
              </a:rPr>
              <a:t>Use </a:t>
            </a:r>
            <a:r>
              <a:rPr lang="en-US" b="1" dirty="0">
                <a:solidFill>
                  <a:srgbClr val="000000"/>
                </a:solidFill>
                <a:latin typeface="Open Sans"/>
              </a:rPr>
              <a:t>of Simple Language:</a:t>
            </a:r>
            <a:r>
              <a:rPr lang="en-US" dirty="0">
                <a:solidFill>
                  <a:srgbClr val="000000"/>
                </a:solidFill>
                <a:latin typeface="Open Sans"/>
              </a:rPr>
              <a:t> Use of simple and clear words should be emphasized. Use of ambiguous words and jargons should be avoided.</a:t>
            </a:r>
          </a:p>
          <a:p>
            <a:pPr algn="just"/>
            <a:r>
              <a:rPr lang="en-US" b="1" dirty="0">
                <a:solidFill>
                  <a:srgbClr val="000000"/>
                </a:solidFill>
                <a:latin typeface="Open Sans"/>
              </a:rPr>
              <a:t>Reduction and elimination of noise levels:</a:t>
            </a:r>
            <a:r>
              <a:rPr lang="en-US" dirty="0">
                <a:solidFill>
                  <a:srgbClr val="000000"/>
                </a:solidFill>
                <a:latin typeface="Open Sans"/>
              </a:rPr>
              <a:t> Noise is the main communication barrier which must be overcome on priority basis. It is essential to identify the source of noise and then eliminate that source.</a:t>
            </a:r>
          </a:p>
          <a:p>
            <a:pPr algn="just"/>
            <a:r>
              <a:rPr lang="en-US" b="1" dirty="0">
                <a:solidFill>
                  <a:srgbClr val="000000"/>
                </a:solidFill>
                <a:latin typeface="Open Sans"/>
              </a:rPr>
              <a:t>Active Listening:</a:t>
            </a:r>
            <a:r>
              <a:rPr lang="en-US" dirty="0">
                <a:solidFill>
                  <a:srgbClr val="000000"/>
                </a:solidFill>
                <a:latin typeface="Open Sans"/>
              </a:rPr>
              <a:t> Listen attentively and carefully. There is a difference between “listening” and “hearing”. Active listening means hearing with proper understanding of the message that is heard. By asking questions the speaker can ensure whether his/her message is understood or not by the receiver in the same terms as intended by the speaker.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3398" y="2351400"/>
            <a:ext cx="2628900" cy="1743075"/>
          </a:xfrm>
          <a:prstGeom prst="rect">
            <a:avLst/>
          </a:prstGeom>
        </p:spPr>
      </p:pic>
    </p:spTree>
    <p:extLst>
      <p:ext uri="{BB962C8B-B14F-4D97-AF65-F5344CB8AC3E}">
        <p14:creationId xmlns:p14="http://schemas.microsoft.com/office/powerpoint/2010/main" val="265774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endParaRPr lang="en-US" smtClean="0"/>
          </a:p>
        </p:txBody>
      </p:sp>
      <p:sp>
        <p:nvSpPr>
          <p:cNvPr id="81923" name="Content Placeholder 2"/>
          <p:cNvSpPr>
            <a:spLocks noGrp="1"/>
          </p:cNvSpPr>
          <p:nvPr>
            <p:ph idx="1"/>
          </p:nvPr>
        </p:nvSpPr>
        <p:spPr>
          <a:xfrm>
            <a:off x="426076" y="2149768"/>
            <a:ext cx="7790645" cy="3542695"/>
          </a:xfrm>
        </p:spPr>
        <p:txBody>
          <a:bodyPr>
            <a:normAutofit lnSpcReduction="10000"/>
          </a:bodyPr>
          <a:lstStyle/>
          <a:p>
            <a:pPr algn="just"/>
            <a:r>
              <a:rPr lang="en-US" sz="1800" b="1" dirty="0">
                <a:solidFill>
                  <a:srgbClr val="000000"/>
                </a:solidFill>
                <a:latin typeface="Open Sans"/>
              </a:rPr>
              <a:t>Emotional State:</a:t>
            </a:r>
            <a:r>
              <a:rPr lang="en-US" sz="1800" dirty="0">
                <a:solidFill>
                  <a:srgbClr val="000000"/>
                </a:solidFill>
                <a:latin typeface="Open Sans"/>
              </a:rPr>
              <a:t> During communication one should make effective use of body language. He/she should not show their emotions while communication as the receiver might misinterpret the message being delivered. For example, if the conveyer of the message is in a bad mood then the receiver might think that the information being delivered is not good.</a:t>
            </a:r>
          </a:p>
          <a:p>
            <a:pPr algn="just"/>
            <a:r>
              <a:rPr lang="en-US" sz="1800" b="1" dirty="0">
                <a:solidFill>
                  <a:srgbClr val="000000"/>
                </a:solidFill>
                <a:latin typeface="Open Sans"/>
              </a:rPr>
              <a:t>Simple Organizational Structure:</a:t>
            </a:r>
            <a:r>
              <a:rPr lang="en-US" sz="1800" dirty="0">
                <a:solidFill>
                  <a:srgbClr val="000000"/>
                </a:solidFill>
                <a:latin typeface="Open Sans"/>
              </a:rPr>
              <a:t> The organizational structure should not be complex. The number of hierarchical levels should be optimum. There should be a ideal span of control within the organization. Simpler the organizational structure, more effective will be the communication.</a:t>
            </a:r>
          </a:p>
          <a:p>
            <a:pPr algn="just"/>
            <a:r>
              <a:rPr lang="en-US" sz="1800" b="1" dirty="0">
                <a:solidFill>
                  <a:srgbClr val="000000"/>
                </a:solidFill>
                <a:latin typeface="Open Sans"/>
              </a:rPr>
              <a:t>Avoid Information Overload:</a:t>
            </a:r>
            <a:r>
              <a:rPr lang="en-US" sz="1800" dirty="0">
                <a:solidFill>
                  <a:srgbClr val="000000"/>
                </a:solidFill>
                <a:latin typeface="Open Sans"/>
              </a:rPr>
              <a:t> The managers should know how to prioritize their work. They should not overload themselves with the work. They should spend quality time with their subordinates and should listen to their problems and feedbacks actively.</a:t>
            </a:r>
          </a:p>
          <a:p>
            <a:endParaRPr lang="en-US"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5910" y="2252798"/>
            <a:ext cx="3766090" cy="2203291"/>
          </a:xfrm>
          <a:prstGeom prst="rect">
            <a:avLst/>
          </a:prstGeom>
        </p:spPr>
      </p:pic>
    </p:spTree>
    <p:extLst>
      <p:ext uri="{BB962C8B-B14F-4D97-AF65-F5344CB8AC3E}">
        <p14:creationId xmlns:p14="http://schemas.microsoft.com/office/powerpoint/2010/main" val="3989757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3830" y="1442941"/>
            <a:ext cx="8059562" cy="3970318"/>
          </a:xfrm>
          <a:prstGeom prst="rect">
            <a:avLst/>
          </a:prstGeom>
        </p:spPr>
        <p:txBody>
          <a:bodyPr wrap="square">
            <a:spAutoFit/>
          </a:bodyPr>
          <a:lstStyle/>
          <a:p>
            <a:pPr algn="just"/>
            <a:r>
              <a:rPr lang="en-US" b="1" dirty="0" smtClean="0">
                <a:solidFill>
                  <a:srgbClr val="000000"/>
                </a:solidFill>
                <a:latin typeface="Open Sans"/>
              </a:rPr>
              <a:t>Give Constructive Feedback:</a:t>
            </a:r>
            <a:r>
              <a:rPr lang="en-US" dirty="0" smtClean="0">
                <a:solidFill>
                  <a:srgbClr val="000000"/>
                </a:solidFill>
                <a:latin typeface="Open Sans"/>
              </a:rPr>
              <a:t> Avoid giving negative feedback. The contents of the feedback might be negative, but it should be delivered constructively. Constructive feedback will lead to effective communication between the superior and subordinate.</a:t>
            </a:r>
          </a:p>
          <a:p>
            <a:pPr algn="just"/>
            <a:r>
              <a:rPr lang="en-US" b="1" dirty="0" smtClean="0">
                <a:solidFill>
                  <a:srgbClr val="000000"/>
                </a:solidFill>
                <a:latin typeface="Open Sans"/>
              </a:rPr>
              <a:t>Proper Media Selection:</a:t>
            </a:r>
            <a:r>
              <a:rPr lang="en-US" dirty="0" smtClean="0">
                <a:solidFill>
                  <a:srgbClr val="000000"/>
                </a:solidFill>
                <a:latin typeface="Open Sans"/>
              </a:rPr>
              <a:t> The managers should properly select the medium of communication. Simple messages should be conveyed orally, like: face to face interaction or meetings. Use of written means of communication should be encouraged for delivering complex messages. For significant messages reminders can be given by using written means of communication such as : Memos, Notices etc.</a:t>
            </a:r>
          </a:p>
          <a:p>
            <a:pPr algn="just"/>
            <a:r>
              <a:rPr lang="en-US" b="1" dirty="0" smtClean="0">
                <a:solidFill>
                  <a:srgbClr val="000000"/>
                </a:solidFill>
                <a:latin typeface="Open Sans"/>
              </a:rPr>
              <a:t>Flexibility in meeting the targets:</a:t>
            </a:r>
            <a:r>
              <a:rPr lang="en-US" dirty="0" smtClean="0">
                <a:solidFill>
                  <a:srgbClr val="000000"/>
                </a:solidFill>
                <a:latin typeface="Open Sans"/>
              </a:rPr>
              <a:t> For effective communication in an organization the managers should ensure that the individuals are meeting their targets timely without skipping the formal channels of communication. There should not be much pressure on employees to meet their targets.</a:t>
            </a:r>
            <a:endParaRPr lang="en-US" dirty="0">
              <a:solidFill>
                <a:srgbClr val="000000"/>
              </a:solidFill>
              <a:latin typeface="Open Sans"/>
            </a:endParaRPr>
          </a:p>
        </p:txBody>
      </p:sp>
    </p:spTree>
    <p:extLst>
      <p:ext uri="{BB962C8B-B14F-4D97-AF65-F5344CB8AC3E}">
        <p14:creationId xmlns:p14="http://schemas.microsoft.com/office/powerpoint/2010/main" val="3817693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Open Sans</vt:lpstr>
      <vt:lpstr>Office Theme</vt:lpstr>
      <vt:lpstr>Communication</vt:lpstr>
      <vt:lpstr>Communication-Types</vt:lpstr>
      <vt:lpstr>Difference between General and Business Communication</vt:lpstr>
      <vt:lpstr>BARRIERS TO COMMUNICATION</vt:lpstr>
      <vt:lpstr>PowerPoint Presentation</vt:lpstr>
      <vt:lpstr>Overcoming barriers in Communication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dc:title>
  <dc:creator>Mahe</dc:creator>
  <cp:lastModifiedBy>Mahe</cp:lastModifiedBy>
  <cp:revision>1</cp:revision>
  <dcterms:created xsi:type="dcterms:W3CDTF">2016-10-19T06:15:35Z</dcterms:created>
  <dcterms:modified xsi:type="dcterms:W3CDTF">2016-10-19T06:15:47Z</dcterms:modified>
</cp:coreProperties>
</file>