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5"/>
  </p:notesMasterIdLst>
  <p:sldIdLst>
    <p:sldId id="256" r:id="rId2"/>
    <p:sldId id="257" r:id="rId3"/>
    <p:sldId id="258" r:id="rId4"/>
    <p:sldId id="280" r:id="rId5"/>
    <p:sldId id="281" r:id="rId6"/>
    <p:sldId id="282" r:id="rId7"/>
    <p:sldId id="259" r:id="rId8"/>
    <p:sldId id="260" r:id="rId9"/>
    <p:sldId id="283" r:id="rId10"/>
    <p:sldId id="261" r:id="rId11"/>
    <p:sldId id="284" r:id="rId12"/>
    <p:sldId id="285" r:id="rId13"/>
    <p:sldId id="262" r:id="rId14"/>
    <p:sldId id="277" r:id="rId15"/>
    <p:sldId id="278" r:id="rId16"/>
    <p:sldId id="286" r:id="rId17"/>
    <p:sldId id="287" r:id="rId18"/>
    <p:sldId id="263" r:id="rId19"/>
    <p:sldId id="264" r:id="rId20"/>
    <p:sldId id="288" r:id="rId21"/>
    <p:sldId id="289" r:id="rId22"/>
    <p:sldId id="290" r:id="rId23"/>
    <p:sldId id="291" r:id="rId24"/>
    <p:sldId id="292" r:id="rId25"/>
    <p:sldId id="293" r:id="rId26"/>
    <p:sldId id="294" r:id="rId27"/>
    <p:sldId id="295" r:id="rId28"/>
    <p:sldId id="297" r:id="rId29"/>
    <p:sldId id="296" r:id="rId30"/>
    <p:sldId id="298" r:id="rId31"/>
    <p:sldId id="299" r:id="rId32"/>
    <p:sldId id="300" r:id="rId33"/>
    <p:sldId id="27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08"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2A660-4222-4BD5-9855-FB2B3E7A03B8}" type="datetimeFigureOut">
              <a:rPr lang="en-IN" smtClean="0"/>
              <a:pPr/>
              <a:t>08-11-2017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16273-6432-4DA0-8969-259710897D7C}" type="slidenum">
              <a:rPr lang="en-IN" smtClean="0"/>
              <a:pPr/>
              <a:t>‹#›</a:t>
            </a:fld>
            <a:endParaRPr lang="en-IN"/>
          </a:p>
        </p:txBody>
      </p:sp>
    </p:spTree>
    <p:extLst>
      <p:ext uri="{BB962C8B-B14F-4D97-AF65-F5344CB8AC3E}">
        <p14:creationId xmlns:p14="http://schemas.microsoft.com/office/powerpoint/2010/main" xmlns="" val="137259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6FF720F-173B-41C4-904E-95A638E4DC7F}" type="datetime1">
              <a:rPr lang="en-US" smtClean="0"/>
              <a:pPr/>
              <a:t>11/8/2017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86454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4B6BBF-E4C0-4B85-96A5-291347B8E7F8}" type="datetime1">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27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D629A6B8-5DB4-4732-A051-810387F36AEE}" type="datetime1">
              <a:rPr lang="en-US" smtClean="0"/>
              <a:pPr/>
              <a:t>11/8/2017</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2036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DAAAAF-BED9-4CD3-A842-5F0CB4AA13CB}" type="datetime1">
              <a:rPr lang="en-US" smtClean="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1205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619C9DD-72BC-4F9E-8EDC-ECF9426679D4}" type="datetime1">
              <a:rPr lang="en-US" smtClean="0"/>
              <a:pPr/>
              <a:t>11/8/2017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3886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E48F81-46CD-4AFE-BF33-6A07EDAAE639}" type="datetime1">
              <a:rPr lang="en-US" smtClean="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5929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A1B571-5282-4E6A-AF41-B85EFB4E2DBC}" type="datetime1">
              <a:rPr lang="en-US" smtClean="0"/>
              <a:pPr/>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4125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8B8B59-0BCC-4918-9637-B5164A59BE75}" type="datetime1">
              <a:rPr lang="en-US" smtClean="0"/>
              <a:pPr/>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5969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0D5EC-D77E-4D48-92B6-6DC9AF6A6553}" type="datetime1">
              <a:rPr lang="en-US" smtClean="0"/>
              <a:pPr/>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6913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6A60DB3-86F1-4BA4-B287-D134117ABE8C}" type="datetime1">
              <a:rPr lang="en-US" smtClean="0"/>
              <a:pPr/>
              <a:t>11/8/2017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9131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17FFE8-9D8F-4F4D-A8AD-69F3A6826764}" type="datetime1">
              <a:rPr lang="en-US" smtClean="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4427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4CB2B996-F8D9-4B0F-B8F6-06DD2534E3BD}" type="datetime1">
              <a:rPr lang="en-US" smtClean="0"/>
              <a:pPr/>
              <a:t>11/8/2017</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692567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TATA </a:t>
            </a:r>
            <a:r>
              <a:rPr lang="en-IN" dirty="0" smtClean="0"/>
              <a:t>MOTORS LIMITED</a:t>
            </a:r>
            <a:br>
              <a:rPr lang="en-IN" dirty="0" smtClean="0"/>
            </a:br>
            <a:r>
              <a:rPr lang="en-IN" sz="2000" dirty="0" smtClean="0">
                <a:solidFill>
                  <a:schemeClr val="accent1">
                    <a:lumMod val="60000"/>
                    <a:lumOff val="40000"/>
                  </a:schemeClr>
                </a:solidFill>
              </a:rPr>
              <a:t>EOM Assignment III</a:t>
            </a:r>
            <a:r>
              <a:rPr lang="en-IN" dirty="0" smtClean="0"/>
              <a:t/>
            </a:r>
            <a:br>
              <a:rPr lang="en-IN" dirty="0" smtClean="0"/>
            </a:br>
            <a:endParaRPr lang="en-IN" dirty="0"/>
          </a:p>
        </p:txBody>
      </p:sp>
      <p:sp>
        <p:nvSpPr>
          <p:cNvPr id="3" name="Subtitle 2"/>
          <p:cNvSpPr>
            <a:spLocks noGrp="1"/>
          </p:cNvSpPr>
          <p:nvPr>
            <p:ph type="subTitle" idx="1"/>
          </p:nvPr>
        </p:nvSpPr>
        <p:spPr>
          <a:xfrm>
            <a:off x="581192" y="2077433"/>
            <a:ext cx="7989752" cy="861710"/>
          </a:xfrm>
        </p:spPr>
        <p:txBody>
          <a:bodyPr>
            <a:normAutofit/>
          </a:bodyPr>
          <a:lstStyle/>
          <a:p>
            <a:r>
              <a:rPr lang="en-IN" b="1" dirty="0" smtClean="0"/>
              <a:t>A presentation by</a:t>
            </a:r>
            <a:r>
              <a:rPr lang="en-IN" dirty="0" smtClean="0"/>
              <a:t>:</a:t>
            </a:r>
            <a:br>
              <a:rPr lang="en-IN" dirty="0" smtClean="0"/>
            </a:br>
            <a:r>
              <a:rPr lang="en-IN" dirty="0" err="1" smtClean="0"/>
              <a:t>Ashray</a:t>
            </a:r>
            <a:r>
              <a:rPr lang="en-IN" dirty="0" smtClean="0"/>
              <a:t> </a:t>
            </a:r>
            <a:r>
              <a:rPr lang="en-IN" dirty="0" err="1" smtClean="0"/>
              <a:t>Dimri</a:t>
            </a:r>
            <a:r>
              <a:rPr lang="en-IN" dirty="0" smtClean="0"/>
              <a:t> </a:t>
            </a:r>
            <a:r>
              <a:rPr lang="en-IN" b="1" dirty="0" smtClean="0"/>
              <a:t>|</a:t>
            </a:r>
            <a:r>
              <a:rPr lang="en-IN" dirty="0" smtClean="0"/>
              <a:t> </a:t>
            </a:r>
            <a:r>
              <a:rPr lang="en-IN" dirty="0" err="1" smtClean="0"/>
              <a:t>Riju</a:t>
            </a:r>
            <a:r>
              <a:rPr lang="en-IN" dirty="0" smtClean="0"/>
              <a:t> </a:t>
            </a:r>
            <a:r>
              <a:rPr lang="en-IN" dirty="0" err="1" smtClean="0"/>
              <a:t>khatri</a:t>
            </a:r>
            <a:r>
              <a:rPr lang="en-IN" dirty="0" smtClean="0"/>
              <a:t> </a:t>
            </a:r>
            <a:r>
              <a:rPr lang="en-IN" b="1" dirty="0" smtClean="0"/>
              <a:t>|</a:t>
            </a:r>
            <a:r>
              <a:rPr lang="en-IN" dirty="0" smtClean="0"/>
              <a:t> </a:t>
            </a:r>
            <a:r>
              <a:rPr lang="en-IN" dirty="0" err="1" smtClean="0"/>
              <a:t>Rishabh</a:t>
            </a:r>
            <a:r>
              <a:rPr lang="en-IN" dirty="0" smtClean="0"/>
              <a:t> </a:t>
            </a:r>
            <a:r>
              <a:rPr lang="en-IN" dirty="0" err="1" smtClean="0"/>
              <a:t>Drolia</a:t>
            </a:r>
            <a:r>
              <a:rPr lang="en-IN" dirty="0" smtClean="0"/>
              <a:t> </a:t>
            </a:r>
            <a:br>
              <a:rPr lang="en-IN" dirty="0" smtClean="0"/>
            </a:br>
            <a:r>
              <a:rPr lang="en-IN" dirty="0" err="1" smtClean="0"/>
              <a:t>Aman</a:t>
            </a:r>
            <a:r>
              <a:rPr lang="en-IN" dirty="0" smtClean="0"/>
              <a:t> </a:t>
            </a:r>
            <a:r>
              <a:rPr lang="en-IN" dirty="0" err="1" smtClean="0"/>
              <a:t>chopra</a:t>
            </a:r>
            <a:r>
              <a:rPr lang="en-IN" dirty="0" smtClean="0"/>
              <a:t> </a:t>
            </a:r>
            <a:r>
              <a:rPr lang="en-IN" b="1" dirty="0" smtClean="0"/>
              <a:t>| </a:t>
            </a:r>
            <a:r>
              <a:rPr lang="en-IN" dirty="0" err="1" smtClean="0"/>
              <a:t>Suvimal</a:t>
            </a:r>
            <a:r>
              <a:rPr lang="en-IN" dirty="0" smtClean="0"/>
              <a:t> </a:t>
            </a:r>
            <a:r>
              <a:rPr lang="en-IN" dirty="0" err="1" smtClean="0"/>
              <a:t>yashraj</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5" name="Picture 4" descr="Tata-Motors-Logo-Wallpaper.jpg"/>
          <p:cNvPicPr>
            <a:picLocks noChangeAspect="1"/>
          </p:cNvPicPr>
          <p:nvPr/>
        </p:nvPicPr>
        <p:blipFill>
          <a:blip r:embed="rId2"/>
          <a:stretch>
            <a:fillRect/>
          </a:stretch>
        </p:blipFill>
        <p:spPr>
          <a:xfrm>
            <a:off x="522513" y="3148148"/>
            <a:ext cx="8085909" cy="3161211"/>
          </a:xfrm>
          <a:prstGeom prst="rect">
            <a:avLst/>
          </a:prstGeom>
        </p:spPr>
      </p:pic>
    </p:spTree>
    <p:extLst>
      <p:ext uri="{BB962C8B-B14F-4D97-AF65-F5344CB8AC3E}">
        <p14:creationId xmlns:p14="http://schemas.microsoft.com/office/powerpoint/2010/main" xmlns="" val="4053223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LONG term goals</a:t>
            </a:r>
            <a:endParaRPr lang="en-IN" dirty="0"/>
          </a:p>
        </p:txBody>
      </p:sp>
      <p:sp>
        <p:nvSpPr>
          <p:cNvPr id="3" name="Content Placeholder 2"/>
          <p:cNvSpPr>
            <a:spLocks noGrp="1"/>
          </p:cNvSpPr>
          <p:nvPr>
            <p:ph idx="1"/>
          </p:nvPr>
        </p:nvSpPr>
        <p:spPr>
          <a:xfrm>
            <a:off x="581192" y="2228003"/>
            <a:ext cx="7989752" cy="4155544"/>
          </a:xfrm>
        </p:spPr>
        <p:txBody>
          <a:bodyPr>
            <a:normAutofit fontScale="77500" lnSpcReduction="20000"/>
          </a:bodyPr>
          <a:lstStyle/>
          <a:p>
            <a:pPr algn="just"/>
            <a:r>
              <a:rPr lang="en-IN" sz="2300" b="1" dirty="0" smtClean="0"/>
              <a:t>Maintaining financial strength : </a:t>
            </a:r>
            <a:r>
              <a:rPr lang="en-IN" sz="2300" dirty="0" smtClean="0"/>
              <a:t>Their cash flow from operating activities in fiscal </a:t>
            </a:r>
            <a:r>
              <a:rPr lang="en-IN" sz="2300" dirty="0" smtClean="0"/>
              <a:t>2015 and 2014 </a:t>
            </a:r>
            <a:r>
              <a:rPr lang="en-IN" sz="2300" dirty="0" smtClean="0"/>
              <a:t>was Rs. </a:t>
            </a:r>
            <a:r>
              <a:rPr lang="en-IN" sz="2300" dirty="0" smtClean="0"/>
              <a:t>35,194 </a:t>
            </a:r>
            <a:r>
              <a:rPr lang="en-IN" sz="2300" dirty="0" smtClean="0"/>
              <a:t>million and Rs. </a:t>
            </a:r>
            <a:r>
              <a:rPr lang="en-IN" sz="2300" dirty="0" smtClean="0"/>
              <a:t>33,114 </a:t>
            </a:r>
            <a:r>
              <a:rPr lang="en-IN" sz="2300" dirty="0" smtClean="0"/>
              <a:t>million respectively. Their net </a:t>
            </a:r>
            <a:r>
              <a:rPr lang="en-IN" sz="2300" dirty="0" smtClean="0"/>
              <a:t>income declined </a:t>
            </a:r>
            <a:r>
              <a:rPr lang="en-IN" sz="2300" dirty="0" smtClean="0"/>
              <a:t>in fiscal </a:t>
            </a:r>
            <a:r>
              <a:rPr lang="en-IN" sz="2300" dirty="0" smtClean="0"/>
              <a:t>2015, </a:t>
            </a:r>
            <a:r>
              <a:rPr lang="en-IN" sz="2300" dirty="0" smtClean="0"/>
              <a:t>due to sudden and significant deterioration of the world </a:t>
            </a:r>
            <a:r>
              <a:rPr lang="en-IN" sz="2300" dirty="0" smtClean="0"/>
              <a:t>economy, resulting </a:t>
            </a:r>
            <a:r>
              <a:rPr lang="en-IN" sz="2300" dirty="0" smtClean="0"/>
              <a:t>in a significant decline in sales volumes, which affected their income and </a:t>
            </a:r>
            <a:r>
              <a:rPr lang="en-IN" sz="2300" dirty="0" smtClean="0"/>
              <a:t>operating cash flow.</a:t>
            </a:r>
          </a:p>
          <a:p>
            <a:pPr algn="just"/>
            <a:r>
              <a:rPr lang="en-IN" sz="2300" b="1" dirty="0" smtClean="0"/>
              <a:t>Leveraging Brand equity :  </a:t>
            </a:r>
            <a:r>
              <a:rPr lang="en-IN" sz="2300" dirty="0" smtClean="0"/>
              <a:t>. The </a:t>
            </a:r>
            <a:r>
              <a:rPr lang="en-IN" sz="2300" dirty="0" smtClean="0"/>
              <a:t>Tata brand </a:t>
            </a:r>
            <a:r>
              <a:rPr lang="en-IN" sz="2300" dirty="0" smtClean="0"/>
              <a:t>is used and its benefits are leveraged by Tata Companies to their mutual </a:t>
            </a:r>
            <a:r>
              <a:rPr lang="en-IN" sz="2300" dirty="0" smtClean="0"/>
              <a:t>advantage. They </a:t>
            </a:r>
            <a:r>
              <a:rPr lang="en-IN" sz="2300" dirty="0" smtClean="0"/>
              <a:t>recognize the need for enhancing their brand recognition in highly </a:t>
            </a:r>
            <a:r>
              <a:rPr lang="en-IN" sz="2300" dirty="0" smtClean="0"/>
              <a:t>competitive markets </a:t>
            </a:r>
            <a:r>
              <a:rPr lang="en-IN" sz="2300" dirty="0" smtClean="0"/>
              <a:t>in which they compete with internationally </a:t>
            </a:r>
            <a:r>
              <a:rPr lang="en-IN" sz="2300" dirty="0" smtClean="0"/>
              <a:t>recognized </a:t>
            </a:r>
            <a:r>
              <a:rPr lang="en-IN" sz="2300" dirty="0" smtClean="0"/>
              <a:t>brands</a:t>
            </a:r>
            <a:r>
              <a:rPr lang="en-IN" sz="2300" dirty="0" smtClean="0"/>
              <a:t>.</a:t>
            </a:r>
          </a:p>
          <a:p>
            <a:pPr algn="just"/>
            <a:r>
              <a:rPr lang="en-IN" sz="2300" b="1" dirty="0" smtClean="0"/>
              <a:t>Mitigating Cyclicality:  </a:t>
            </a:r>
            <a:r>
              <a:rPr lang="en-IN" sz="2300" dirty="0" smtClean="0"/>
              <a:t>To mitigate </a:t>
            </a:r>
            <a:r>
              <a:rPr lang="en-IN" sz="2300" dirty="0" smtClean="0"/>
              <a:t>the impact </a:t>
            </a:r>
            <a:r>
              <a:rPr lang="en-IN" sz="2300" dirty="0" smtClean="0"/>
              <a:t>of </a:t>
            </a:r>
            <a:r>
              <a:rPr lang="en-IN" sz="2300" dirty="0" smtClean="0"/>
              <a:t>cyclicality in the automobile market, </a:t>
            </a:r>
            <a:r>
              <a:rPr lang="en-IN" sz="2300" dirty="0" smtClean="0"/>
              <a:t>they plan to continue to strengthen their operations through significant</a:t>
            </a:r>
            <a:br>
              <a:rPr lang="en-IN" sz="2300" dirty="0" smtClean="0"/>
            </a:br>
            <a:r>
              <a:rPr lang="en-IN" sz="2300" dirty="0" smtClean="0"/>
              <a:t>presence across different segments, wide range of products and geographies </a:t>
            </a:r>
            <a:br>
              <a:rPr lang="en-IN" sz="2300" dirty="0" smtClean="0"/>
            </a:br>
            <a:r>
              <a:rPr lang="en-IN" dirty="0" smtClean="0"/>
              <a:t/>
            </a:r>
            <a:br>
              <a:rPr lang="en-IN" dirty="0" smtClean="0"/>
            </a:br>
            <a:r>
              <a:rPr lang="en-IN" dirty="0" smtClean="0"/>
              <a:t> </a:t>
            </a:r>
            <a:r>
              <a:rPr lang="en-IN" b="1" dirty="0" smtClean="0"/>
              <a:t/>
            </a:r>
            <a:br>
              <a:rPr lang="en-IN" b="1" dirty="0" smtClean="0"/>
            </a:br>
            <a:endParaRPr lang="en-IN"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xmlns="" val="3083726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LONG term goals</a:t>
            </a:r>
            <a:endParaRPr lang="en-IN" dirty="0"/>
          </a:p>
        </p:txBody>
      </p:sp>
      <p:sp>
        <p:nvSpPr>
          <p:cNvPr id="3" name="Content Placeholder 2"/>
          <p:cNvSpPr>
            <a:spLocks noGrp="1"/>
          </p:cNvSpPr>
          <p:nvPr>
            <p:ph idx="1"/>
          </p:nvPr>
        </p:nvSpPr>
        <p:spPr>
          <a:xfrm>
            <a:off x="581192" y="2228003"/>
            <a:ext cx="7989752" cy="4155544"/>
          </a:xfrm>
        </p:spPr>
        <p:txBody>
          <a:bodyPr>
            <a:normAutofit/>
          </a:bodyPr>
          <a:lstStyle/>
          <a:p>
            <a:r>
              <a:rPr lang="en-IN" sz="2300" b="1" dirty="0" smtClean="0"/>
              <a:t>Expanding their International business</a:t>
            </a:r>
            <a:r>
              <a:rPr lang="en-IN" sz="2300" b="1" dirty="0" smtClean="0"/>
              <a:t>: </a:t>
            </a:r>
            <a:r>
              <a:rPr lang="en-IN" sz="2300" dirty="0" smtClean="0"/>
              <a:t>through strategic acquisitions and by </a:t>
            </a:r>
            <a:r>
              <a:rPr lang="en-IN" sz="2300" dirty="0" smtClean="0"/>
              <a:t>expanding their </a:t>
            </a:r>
            <a:r>
              <a:rPr lang="en-IN" sz="2300" dirty="0" smtClean="0"/>
              <a:t>product range into select geographies where they have an opportunity to grow </a:t>
            </a:r>
            <a:r>
              <a:rPr lang="en-IN" sz="2300" dirty="0" smtClean="0"/>
              <a:t>in markets </a:t>
            </a:r>
            <a:r>
              <a:rPr lang="en-IN" sz="2300" dirty="0" smtClean="0"/>
              <a:t>with similar characteristics to the Indian market. </a:t>
            </a:r>
            <a:br>
              <a:rPr lang="en-IN" sz="2300" dirty="0" smtClean="0"/>
            </a:br>
            <a:r>
              <a:rPr lang="en-IN" sz="2300" dirty="0" smtClean="0"/>
              <a:t/>
            </a:r>
            <a:br>
              <a:rPr lang="en-IN" sz="2300" dirty="0" smtClean="0"/>
            </a:br>
            <a:r>
              <a:rPr lang="en-IN" dirty="0" smtClean="0"/>
              <a:t/>
            </a:r>
            <a:br>
              <a:rPr lang="en-IN" dirty="0" smtClean="0"/>
            </a:br>
            <a:r>
              <a:rPr lang="en-IN" dirty="0" smtClean="0"/>
              <a:t> </a:t>
            </a:r>
            <a:r>
              <a:rPr lang="en-IN" b="1" dirty="0" smtClean="0"/>
              <a:t/>
            </a:r>
            <a:br>
              <a:rPr lang="en-IN" b="1" dirty="0" smtClean="0"/>
            </a:br>
            <a:endParaRPr lang="en-IN"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xmlns="" val="3083726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plans used </a:t>
            </a:r>
            <a:endParaRPr lang="en-IN" dirty="0"/>
          </a:p>
        </p:txBody>
      </p:sp>
      <p:sp>
        <p:nvSpPr>
          <p:cNvPr id="3" name="Text Placeholder 2"/>
          <p:cNvSpPr>
            <a:spLocks noGrp="1"/>
          </p:cNvSpPr>
          <p:nvPr>
            <p:ph type="body" idx="1"/>
          </p:nvPr>
        </p:nvSpPr>
        <p:spPr/>
        <p:txBody>
          <a:bodyPr/>
          <a:lstStyle/>
          <a:p>
            <a:r>
              <a:rPr lang="en-IN" dirty="0" smtClean="0"/>
              <a:t>TATA MOTORS LIMITED</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xmlns="" val="3883128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Purposes / vision </a:t>
            </a:r>
            <a:endParaRPr lang="en-IN" dirty="0"/>
          </a:p>
        </p:txBody>
      </p:sp>
      <p:sp>
        <p:nvSpPr>
          <p:cNvPr id="3" name="Content Placeholder 2"/>
          <p:cNvSpPr>
            <a:spLocks noGrp="1"/>
          </p:cNvSpPr>
          <p:nvPr>
            <p:ph idx="1"/>
          </p:nvPr>
        </p:nvSpPr>
        <p:spPr/>
        <p:txBody>
          <a:bodyPr>
            <a:normAutofit/>
          </a:bodyPr>
          <a:lstStyle/>
          <a:p>
            <a:r>
              <a:rPr lang="en-IN" sz="2400" dirty="0" smtClean="0"/>
              <a:t> </a:t>
            </a:r>
            <a:r>
              <a:rPr lang="en-IN" sz="2400" dirty="0" smtClean="0"/>
              <a:t>As a high performance organisation by FY2019</a:t>
            </a:r>
            <a:r>
              <a:rPr lang="en-IN" sz="2400" dirty="0" smtClean="0"/>
              <a:t>.</a:t>
            </a:r>
          </a:p>
          <a:p>
            <a:r>
              <a:rPr lang="en-IN" sz="2400" dirty="0" smtClean="0"/>
              <a:t> </a:t>
            </a:r>
            <a:r>
              <a:rPr lang="en-IN" sz="2400" dirty="0" smtClean="0"/>
              <a:t>Among the top 3 in global CV and domestic PV</a:t>
            </a:r>
            <a:r>
              <a:rPr lang="en-IN" sz="2400" dirty="0" smtClean="0"/>
              <a:t>.</a:t>
            </a:r>
          </a:p>
          <a:p>
            <a:r>
              <a:rPr lang="en-IN" sz="2400" dirty="0" smtClean="0"/>
              <a:t> </a:t>
            </a:r>
            <a:r>
              <a:rPr lang="en-IN" sz="2400" dirty="0" smtClean="0"/>
              <a:t>Achieving sustainable financial performance</a:t>
            </a:r>
            <a:r>
              <a:rPr lang="en-IN" sz="2400" dirty="0" smtClean="0"/>
              <a:t>.</a:t>
            </a:r>
          </a:p>
          <a:p>
            <a:r>
              <a:rPr lang="en-IN" sz="2400" dirty="0" smtClean="0"/>
              <a:t> </a:t>
            </a:r>
            <a:r>
              <a:rPr lang="en-IN" sz="2400" dirty="0" smtClean="0"/>
              <a:t>Delivering exciting innovations. </a:t>
            </a:r>
            <a:br>
              <a:rPr lang="en-IN" sz="2400" dirty="0" smtClean="0"/>
            </a:br>
            <a:endParaRPr lang="en-IN"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xmlns="" val="3074493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OBjectives</a:t>
            </a:r>
            <a:endParaRPr lang="en-IN" dirty="0"/>
          </a:p>
        </p:txBody>
      </p:sp>
      <p:sp>
        <p:nvSpPr>
          <p:cNvPr id="3" name="Content Placeholder 2"/>
          <p:cNvSpPr>
            <a:spLocks noGrp="1"/>
          </p:cNvSpPr>
          <p:nvPr>
            <p:ph idx="1"/>
          </p:nvPr>
        </p:nvSpPr>
        <p:spPr/>
        <p:txBody>
          <a:bodyPr>
            <a:normAutofit/>
          </a:bodyPr>
          <a:lstStyle/>
          <a:p>
            <a:r>
              <a:rPr lang="en-IN" sz="2400" dirty="0" smtClean="0"/>
              <a:t>National Growth</a:t>
            </a:r>
          </a:p>
          <a:p>
            <a:r>
              <a:rPr lang="en-IN" sz="2400" dirty="0" smtClean="0"/>
              <a:t>International Growth</a:t>
            </a:r>
          </a:p>
          <a:p>
            <a:r>
              <a:rPr lang="en-IN" sz="2400" dirty="0" smtClean="0"/>
              <a:t>Ethical Objectives</a:t>
            </a:r>
            <a:endParaRPr lang="en-IN"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Strategies</a:t>
            </a:r>
            <a:endParaRPr lang="en-IN" dirty="0"/>
          </a:p>
        </p:txBody>
      </p:sp>
      <p:sp>
        <p:nvSpPr>
          <p:cNvPr id="3" name="Content Placeholder 2"/>
          <p:cNvSpPr>
            <a:spLocks noGrp="1"/>
          </p:cNvSpPr>
          <p:nvPr>
            <p:ph idx="1"/>
          </p:nvPr>
        </p:nvSpPr>
        <p:spPr/>
        <p:txBody>
          <a:bodyPr/>
          <a:lstStyle/>
          <a:p>
            <a:endParaRPr lang="en-IN" dirty="0" smtClean="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descr="tata-motors-13-638.jpg"/>
          <p:cNvPicPr>
            <a:picLocks noChangeAspect="1"/>
          </p:cNvPicPr>
          <p:nvPr/>
        </p:nvPicPr>
        <p:blipFill>
          <a:blip r:embed="rId2"/>
          <a:srcRect l="11523" t="22085"/>
          <a:stretch>
            <a:fillRect/>
          </a:stretch>
        </p:blipFill>
        <p:spPr>
          <a:xfrm>
            <a:off x="627017" y="2155370"/>
            <a:ext cx="7731570" cy="415398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POLICIES</a:t>
            </a:r>
            <a:endParaRPr lang="en-IN" dirty="0"/>
          </a:p>
        </p:txBody>
      </p:sp>
      <p:sp>
        <p:nvSpPr>
          <p:cNvPr id="3" name="Content Placeholder 2"/>
          <p:cNvSpPr>
            <a:spLocks noGrp="1"/>
          </p:cNvSpPr>
          <p:nvPr>
            <p:ph idx="1"/>
          </p:nvPr>
        </p:nvSpPr>
        <p:spPr/>
        <p:txBody>
          <a:bodyPr>
            <a:normAutofit/>
          </a:bodyPr>
          <a:lstStyle/>
          <a:p>
            <a:r>
              <a:rPr lang="en-IN" sz="2400" dirty="0" smtClean="0"/>
              <a:t>Safety and Health Policy</a:t>
            </a:r>
          </a:p>
          <a:p>
            <a:r>
              <a:rPr lang="en-IN" sz="2400" dirty="0" smtClean="0"/>
              <a:t>Environmental Policy</a:t>
            </a:r>
          </a:p>
          <a:p>
            <a:r>
              <a:rPr lang="en-IN" sz="2400" dirty="0" smtClean="0"/>
              <a:t>Quality Policy</a:t>
            </a:r>
          </a:p>
          <a:p>
            <a:r>
              <a:rPr lang="en-IN" sz="2400" dirty="0" smtClean="0"/>
              <a:t>Whistle Blower Policy</a:t>
            </a:r>
          </a:p>
          <a:p>
            <a:pPr>
              <a:buNone/>
            </a:pPr>
            <a:endParaRPr lang="en-IN"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Programs</a:t>
            </a:r>
            <a:endParaRPr lang="en-IN" dirty="0"/>
          </a:p>
        </p:txBody>
      </p:sp>
      <p:sp>
        <p:nvSpPr>
          <p:cNvPr id="3" name="Content Placeholder 2"/>
          <p:cNvSpPr>
            <a:spLocks noGrp="1"/>
          </p:cNvSpPr>
          <p:nvPr>
            <p:ph idx="1"/>
          </p:nvPr>
        </p:nvSpPr>
        <p:spPr>
          <a:xfrm>
            <a:off x="581192" y="2400533"/>
            <a:ext cx="7989752" cy="3630795"/>
          </a:xfrm>
        </p:spPr>
        <p:txBody>
          <a:bodyPr>
            <a:normAutofit/>
          </a:bodyPr>
          <a:lstStyle/>
          <a:p>
            <a:r>
              <a:rPr lang="en-IN" sz="2400" b="1" dirty="0" err="1" smtClean="0"/>
              <a:t>Aarogya</a:t>
            </a:r>
            <a:r>
              <a:rPr lang="en-IN" sz="2400" dirty="0" smtClean="0"/>
              <a:t>- Health</a:t>
            </a:r>
            <a:endParaRPr lang="en-IN" sz="2400" b="1" dirty="0" smtClean="0"/>
          </a:p>
          <a:p>
            <a:r>
              <a:rPr lang="en-IN" sz="2400" b="1" dirty="0" err="1" smtClean="0"/>
              <a:t>Kaushalya</a:t>
            </a:r>
            <a:r>
              <a:rPr lang="en-IN" sz="2400" dirty="0" smtClean="0"/>
              <a:t>- Wealth by training</a:t>
            </a:r>
            <a:endParaRPr lang="en-IN" sz="2400" b="1" dirty="0" smtClean="0"/>
          </a:p>
          <a:p>
            <a:r>
              <a:rPr lang="en-IN" sz="2400" b="1" dirty="0" err="1" smtClean="0"/>
              <a:t>Vidyadhanam</a:t>
            </a:r>
            <a:r>
              <a:rPr lang="en-IN" sz="2400" dirty="0" smtClean="0"/>
              <a:t>- Education</a:t>
            </a:r>
          </a:p>
          <a:p>
            <a:r>
              <a:rPr lang="en-IN" sz="2400" b="1" dirty="0" err="1" smtClean="0"/>
              <a:t>Seva</a:t>
            </a:r>
            <a:r>
              <a:rPr lang="en-IN" sz="2400" dirty="0" smtClean="0"/>
              <a:t>- </a:t>
            </a:r>
            <a:r>
              <a:rPr lang="en-IN" sz="2400" dirty="0" err="1" smtClean="0"/>
              <a:t>Oppurtuinities</a:t>
            </a:r>
            <a:endParaRPr lang="en-IN" sz="2400" dirty="0" smtClean="0"/>
          </a:p>
          <a:p>
            <a:r>
              <a:rPr lang="en-IN" sz="2400" b="1" dirty="0" err="1" smtClean="0"/>
              <a:t>Aadhar</a:t>
            </a:r>
            <a:r>
              <a:rPr lang="en-IN" sz="2400" b="1" dirty="0" smtClean="0"/>
              <a:t>- </a:t>
            </a:r>
            <a:r>
              <a:rPr lang="en-IN" sz="2400" dirty="0" smtClean="0"/>
              <a:t>Helping backward castes</a:t>
            </a:r>
          </a:p>
          <a:p>
            <a:r>
              <a:rPr lang="en-IN" sz="2400" b="1" dirty="0" err="1" smtClean="0"/>
              <a:t>Vasundhara</a:t>
            </a:r>
            <a:r>
              <a:rPr lang="en-IN" sz="2400" b="1" dirty="0" smtClean="0"/>
              <a:t>- </a:t>
            </a:r>
            <a:r>
              <a:rPr lang="en-IN" sz="2400" dirty="0" smtClean="0"/>
              <a:t>CSR</a:t>
            </a:r>
          </a:p>
          <a:p>
            <a:r>
              <a:rPr lang="en-IN" sz="2400" b="1" dirty="0" err="1" smtClean="0"/>
              <a:t>Amrutdhara</a:t>
            </a:r>
            <a:r>
              <a:rPr lang="en-IN" sz="2400" b="1" dirty="0" smtClean="0"/>
              <a:t>- </a:t>
            </a:r>
            <a:r>
              <a:rPr lang="en-IN" sz="2400" dirty="0" smtClean="0"/>
              <a:t>Drinking Water</a:t>
            </a:r>
            <a:endParaRPr lang="en-IN" sz="2400" b="1" dirty="0" smtClean="0"/>
          </a:p>
          <a:p>
            <a:endParaRPr lang="en-IN"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an organisational plan</a:t>
            </a:r>
            <a:endParaRPr lang="en-IN" dirty="0"/>
          </a:p>
        </p:txBody>
      </p:sp>
      <p:sp>
        <p:nvSpPr>
          <p:cNvPr id="3" name="Text Placeholder 2"/>
          <p:cNvSpPr>
            <a:spLocks noGrp="1"/>
          </p:cNvSpPr>
          <p:nvPr>
            <p:ph type="body" idx="1"/>
          </p:nvPr>
        </p:nvSpPr>
        <p:spPr/>
        <p:txBody>
          <a:bodyPr/>
          <a:lstStyle/>
          <a:p>
            <a:r>
              <a:rPr lang="en-IN" dirty="0" smtClean="0"/>
              <a:t>Tata motors limited</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xmlns="" val="145746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an organisational plan</a:t>
            </a:r>
            <a:endParaRPr lang="en-IN" dirty="0"/>
          </a:p>
        </p:txBody>
      </p:sp>
      <p:sp>
        <p:nvSpPr>
          <p:cNvPr id="3" name="Content Placeholder 2"/>
          <p:cNvSpPr>
            <a:spLocks noGrp="1"/>
          </p:cNvSpPr>
          <p:nvPr>
            <p:ph idx="1"/>
          </p:nvPr>
        </p:nvSpPr>
        <p:spPr>
          <a:xfrm>
            <a:off x="581192" y="2642075"/>
            <a:ext cx="7989752" cy="3630795"/>
          </a:xfrm>
        </p:spPr>
        <p:txBody>
          <a:bodyPr>
            <a:noAutofit/>
          </a:bodyPr>
          <a:lstStyle/>
          <a:p>
            <a:r>
              <a:rPr lang="en-IN" dirty="0" smtClean="0"/>
              <a:t>Effective sharing of goals</a:t>
            </a:r>
          </a:p>
          <a:p>
            <a:r>
              <a:rPr lang="en-IN" dirty="0" smtClean="0"/>
              <a:t>Teamwork</a:t>
            </a:r>
          </a:p>
          <a:p>
            <a:r>
              <a:rPr lang="en-IN" dirty="0" smtClean="0"/>
              <a:t>High employee morale</a:t>
            </a:r>
          </a:p>
          <a:p>
            <a:r>
              <a:rPr lang="en-IN" dirty="0" smtClean="0"/>
              <a:t>Offers training opportunities</a:t>
            </a:r>
          </a:p>
          <a:p>
            <a:r>
              <a:rPr lang="en-IN" dirty="0" smtClean="0"/>
              <a:t>Leadership</a:t>
            </a:r>
          </a:p>
          <a:p>
            <a:r>
              <a:rPr lang="en-IN" dirty="0" smtClean="0"/>
              <a:t>Handles poor performance</a:t>
            </a:r>
          </a:p>
          <a:p>
            <a:r>
              <a:rPr lang="en-IN" dirty="0" smtClean="0"/>
              <a:t>Understanding Risks</a:t>
            </a:r>
          </a:p>
          <a:p>
            <a:r>
              <a:rPr lang="en-IN" dirty="0" smtClean="0"/>
              <a:t>Adapts to opportunities and changes</a:t>
            </a:r>
          </a:p>
          <a:p>
            <a:r>
              <a:rPr lang="en-IN" dirty="0" smtClean="0"/>
              <a:t>Clearly defined Structure</a:t>
            </a:r>
          </a:p>
          <a:p>
            <a:r>
              <a:rPr lang="en-IN" dirty="0" smtClean="0"/>
              <a:t>Well known company policies</a:t>
            </a:r>
            <a:endParaRPr lang="en-IN" dirty="0" smtClean="0"/>
          </a:p>
          <a:p>
            <a:endParaRPr lang="en-IN"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xmlns="" val="361317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the company</a:t>
            </a:r>
            <a:endParaRPr lang="en-IN" dirty="0"/>
          </a:p>
        </p:txBody>
      </p:sp>
      <p:sp>
        <p:nvSpPr>
          <p:cNvPr id="3" name="Content Placeholder 2"/>
          <p:cNvSpPr>
            <a:spLocks noGrp="1"/>
          </p:cNvSpPr>
          <p:nvPr>
            <p:ph idx="1"/>
          </p:nvPr>
        </p:nvSpPr>
        <p:spPr/>
        <p:txBody>
          <a:bodyPr/>
          <a:lstStyle/>
          <a:p>
            <a:r>
              <a:rPr lang="en-IN" b="1" dirty="0" smtClean="0"/>
              <a:t>Founded</a:t>
            </a:r>
            <a:r>
              <a:rPr lang="en-IN" dirty="0" smtClean="0"/>
              <a:t>: 1945</a:t>
            </a:r>
          </a:p>
          <a:p>
            <a:r>
              <a:rPr lang="en-IN" b="1" dirty="0" smtClean="0"/>
              <a:t>Founder:</a:t>
            </a:r>
            <a:r>
              <a:rPr lang="en-IN" dirty="0" smtClean="0"/>
              <a:t> JRD Tata</a:t>
            </a:r>
          </a:p>
          <a:p>
            <a:r>
              <a:rPr lang="en-IN" b="1" dirty="0" smtClean="0"/>
              <a:t>Headquarters:</a:t>
            </a:r>
            <a:r>
              <a:rPr lang="en-IN" dirty="0" smtClean="0"/>
              <a:t> Mumbai, India</a:t>
            </a:r>
          </a:p>
          <a:p>
            <a:r>
              <a:rPr lang="en-IN" b="1" dirty="0" smtClean="0"/>
              <a:t>Chairman :</a:t>
            </a:r>
            <a:r>
              <a:rPr lang="en-IN" dirty="0" smtClean="0"/>
              <a:t> </a:t>
            </a:r>
            <a:r>
              <a:rPr lang="en-IN" dirty="0" err="1" smtClean="0"/>
              <a:t>Natarajan</a:t>
            </a:r>
            <a:r>
              <a:rPr lang="en-IN" dirty="0" smtClean="0"/>
              <a:t> </a:t>
            </a:r>
            <a:r>
              <a:rPr lang="en-IN" dirty="0" err="1" smtClean="0"/>
              <a:t>Chandrasekaran</a:t>
            </a:r>
            <a:endParaRPr lang="en-IN" dirty="0" smtClean="0"/>
          </a:p>
          <a:p>
            <a:r>
              <a:rPr lang="en-IN" b="1" dirty="0" smtClean="0"/>
              <a:t>Parent: </a:t>
            </a:r>
            <a:r>
              <a:rPr lang="en-IN" dirty="0" smtClean="0"/>
              <a:t>Tata Group</a:t>
            </a:r>
          </a:p>
          <a:p>
            <a:r>
              <a:rPr lang="en-IN" b="1" dirty="0" smtClean="0"/>
              <a:t>Subsidiaries:</a:t>
            </a:r>
            <a:r>
              <a:rPr lang="en-IN" dirty="0" smtClean="0"/>
              <a:t> Jaguar, </a:t>
            </a:r>
            <a:r>
              <a:rPr lang="en-IN" dirty="0" err="1" smtClean="0"/>
              <a:t>Landrover</a:t>
            </a:r>
            <a:endParaRPr lang="en-IN" dirty="0" smtClean="0"/>
          </a:p>
          <a:p>
            <a:r>
              <a:rPr lang="en-IN" b="1" dirty="0" smtClean="0"/>
              <a:t>Products: </a:t>
            </a:r>
            <a:r>
              <a:rPr lang="en-IN" dirty="0" smtClean="0"/>
              <a:t>Automobiles and Engines.</a:t>
            </a:r>
            <a:endParaRPr lang="en-IN" b="1" dirty="0" smtClean="0"/>
          </a:p>
          <a:p>
            <a:r>
              <a:rPr lang="en-IN" b="1" dirty="0" smtClean="0"/>
              <a:t>Revenue: </a:t>
            </a:r>
            <a:r>
              <a:rPr lang="en-IN" dirty="0" smtClean="0"/>
              <a:t>Rs: 80,938.85 </a:t>
            </a:r>
            <a:r>
              <a:rPr lang="en-IN" dirty="0" err="1" smtClean="0"/>
              <a:t>Crores</a:t>
            </a:r>
            <a:r>
              <a:rPr lang="en-IN" dirty="0" smtClean="0"/>
              <a:t> (2016-17)</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4" descr="images.jpg"/>
          <p:cNvPicPr>
            <a:picLocks noChangeAspect="1"/>
          </p:cNvPicPr>
          <p:nvPr/>
        </p:nvPicPr>
        <p:blipFill>
          <a:blip r:embed="rId2"/>
          <a:stretch>
            <a:fillRect/>
          </a:stretch>
        </p:blipFill>
        <p:spPr>
          <a:xfrm>
            <a:off x="5046543" y="2432649"/>
            <a:ext cx="3842022" cy="3105511"/>
          </a:xfrm>
          <a:prstGeom prst="rect">
            <a:avLst/>
          </a:prstGeom>
        </p:spPr>
      </p:pic>
    </p:spTree>
    <p:extLst>
      <p:ext uri="{BB962C8B-B14F-4D97-AF65-F5344CB8AC3E}">
        <p14:creationId xmlns:p14="http://schemas.microsoft.com/office/powerpoint/2010/main" xmlns="" val="1494284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SWOT analysis &amp; </a:t>
            </a:r>
            <a:r>
              <a:rPr lang="en-IN" dirty="0" err="1" smtClean="0"/>
              <a:t>bcg</a:t>
            </a:r>
            <a:r>
              <a:rPr lang="en-IN" dirty="0" smtClean="0"/>
              <a:t> matrix</a:t>
            </a:r>
            <a:endParaRPr lang="en-IN" dirty="0"/>
          </a:p>
        </p:txBody>
      </p:sp>
      <p:sp>
        <p:nvSpPr>
          <p:cNvPr id="3" name="Text Placeholder 2"/>
          <p:cNvSpPr>
            <a:spLocks noGrp="1"/>
          </p:cNvSpPr>
          <p:nvPr>
            <p:ph type="body" idx="1"/>
          </p:nvPr>
        </p:nvSpPr>
        <p:spPr/>
        <p:txBody>
          <a:bodyPr/>
          <a:lstStyle/>
          <a:p>
            <a:r>
              <a:rPr lang="en-IN" dirty="0" smtClean="0"/>
              <a:t>Tata motors limited</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Swot analysis</a:t>
            </a:r>
            <a:endParaRPr lang="en-IN" dirty="0"/>
          </a:p>
        </p:txBody>
      </p:sp>
      <p:pic>
        <p:nvPicPr>
          <p:cNvPr id="5" name="Content Placeholder 4" descr="brand-audit-on-tata-motors-21-638.jpg"/>
          <p:cNvPicPr>
            <a:picLocks noGrp="1" noChangeAspect="1"/>
          </p:cNvPicPr>
          <p:nvPr>
            <p:ph idx="1"/>
          </p:nvPr>
        </p:nvPicPr>
        <p:blipFill>
          <a:blip r:embed="rId2"/>
          <a:srcRect t="9551"/>
          <a:stretch>
            <a:fillRect/>
          </a:stretch>
        </p:blipFill>
        <p:spPr>
          <a:xfrm>
            <a:off x="495075" y="2142309"/>
            <a:ext cx="8161788" cy="4153988"/>
          </a:xfrm>
        </p:spPr>
      </p:pic>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BCG MATRIX</a:t>
            </a:r>
            <a:endParaRPr lang="en-IN" dirty="0"/>
          </a:p>
        </p:txBody>
      </p:sp>
      <p:pic>
        <p:nvPicPr>
          <p:cNvPr id="5" name="Content Placeholder 4" descr="tata-indica-the-making-of-the-small-car-22-638.jpg"/>
          <p:cNvPicPr>
            <a:picLocks noGrp="1" noChangeAspect="1"/>
          </p:cNvPicPr>
          <p:nvPr>
            <p:ph idx="1"/>
          </p:nvPr>
        </p:nvPicPr>
        <p:blipFill>
          <a:blip r:embed="rId2"/>
          <a:srcRect t="20678"/>
          <a:stretch>
            <a:fillRect/>
          </a:stretch>
        </p:blipFill>
        <p:spPr>
          <a:xfrm>
            <a:off x="739458" y="1990422"/>
            <a:ext cx="7673022" cy="4569564"/>
          </a:xfrm>
        </p:spPr>
      </p:pic>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Organisational structure</a:t>
            </a:r>
            <a:endParaRPr lang="en-IN" dirty="0"/>
          </a:p>
        </p:txBody>
      </p:sp>
      <p:sp>
        <p:nvSpPr>
          <p:cNvPr id="3" name="Text Placeholder 2"/>
          <p:cNvSpPr>
            <a:spLocks noGrp="1"/>
          </p:cNvSpPr>
          <p:nvPr>
            <p:ph type="body" idx="1"/>
          </p:nvPr>
        </p:nvSpPr>
        <p:spPr/>
        <p:txBody>
          <a:bodyPr/>
          <a:lstStyle/>
          <a:p>
            <a:r>
              <a:rPr lang="en-IN" dirty="0" smtClean="0"/>
              <a:t>Tata motors limited</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Organisational Structure</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7" name="Content Placeholder 6" descr="ppt-on-tata-motors-limited-by-mohamedarif-and-his-team-5-638.jpg"/>
          <p:cNvPicPr>
            <a:picLocks noGrp="1" noChangeAspect="1"/>
          </p:cNvPicPr>
          <p:nvPr>
            <p:ph idx="1"/>
          </p:nvPr>
        </p:nvPicPr>
        <p:blipFill>
          <a:blip r:embed="rId2"/>
          <a:srcRect t="17801"/>
          <a:stretch>
            <a:fillRect/>
          </a:stretch>
        </p:blipFill>
        <p:spPr>
          <a:xfrm>
            <a:off x="539015" y="1875292"/>
            <a:ext cx="8073908" cy="4982708"/>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Managerial structure</a:t>
            </a:r>
            <a:endParaRPr lang="en-IN" dirty="0"/>
          </a:p>
        </p:txBody>
      </p:sp>
      <p:pic>
        <p:nvPicPr>
          <p:cNvPr id="5" name="Content Placeholder 4" descr="ppt-on-tata-motors-limited-by-mohamedarif-and-his-team-7-638.jpg"/>
          <p:cNvPicPr>
            <a:picLocks noGrp="1" noChangeAspect="1"/>
          </p:cNvPicPr>
          <p:nvPr>
            <p:ph idx="1"/>
          </p:nvPr>
        </p:nvPicPr>
        <p:blipFill>
          <a:blip r:embed="rId2"/>
          <a:stretch>
            <a:fillRect/>
          </a:stretch>
        </p:blipFill>
        <p:spPr>
          <a:xfrm>
            <a:off x="1371600" y="1884321"/>
            <a:ext cx="6485457" cy="4869175"/>
          </a:xfrm>
        </p:spPr>
      </p:pic>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Leadership style and decision making</a:t>
            </a:r>
            <a:endParaRPr lang="en-IN" dirty="0"/>
          </a:p>
        </p:txBody>
      </p:sp>
      <p:sp>
        <p:nvSpPr>
          <p:cNvPr id="3" name="Text Placeholder 2"/>
          <p:cNvSpPr>
            <a:spLocks noGrp="1"/>
          </p:cNvSpPr>
          <p:nvPr>
            <p:ph type="body" idx="1"/>
          </p:nvPr>
        </p:nvSpPr>
        <p:spPr/>
        <p:txBody>
          <a:bodyPr/>
          <a:lstStyle/>
          <a:p>
            <a:r>
              <a:rPr lang="en-IN" dirty="0" smtClean="0"/>
              <a:t>Tata motors limited</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Enterprise process model</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5" name="Content Placeholder 4" descr="6-89190d2f41.jpg"/>
          <p:cNvPicPr>
            <a:picLocks noGrp="1"/>
          </p:cNvPicPr>
          <p:nvPr>
            <p:ph idx="1"/>
          </p:nvPr>
        </p:nvPicPr>
        <p:blipFill>
          <a:blip r:embed="rId2" cstate="print"/>
          <a:srcRect l="9306" t="6467" r="8099" b="70438"/>
          <a:stretch>
            <a:fillRect/>
          </a:stretch>
        </p:blipFill>
        <p:spPr>
          <a:xfrm>
            <a:off x="744583" y="1998617"/>
            <a:ext cx="7537267" cy="403642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Enterprise process model</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Content Placeholder 5"/>
          <p:cNvSpPr>
            <a:spLocks noGrp="1"/>
          </p:cNvSpPr>
          <p:nvPr>
            <p:ph idx="1"/>
          </p:nvPr>
        </p:nvSpPr>
        <p:spPr/>
        <p:txBody>
          <a:bodyPr/>
          <a:lstStyle/>
          <a:p>
            <a:r>
              <a:rPr lang="en-IN" dirty="0" smtClean="0"/>
              <a:t>When Tata Motors made a huge loss of 500 </a:t>
            </a:r>
            <a:r>
              <a:rPr lang="en-IN" dirty="0" err="1" smtClean="0"/>
              <a:t>crores</a:t>
            </a:r>
            <a:r>
              <a:rPr lang="en-IN" dirty="0" smtClean="0"/>
              <a:t> in the year 2000-01, analysts had all but written off Tata Motors fortunes. But TML was determined to bounce back and hence started the process of serious introspection. Three key reasons were identified for the massive loss—</a:t>
            </a:r>
          </a:p>
          <a:p>
            <a:pPr lvl="1"/>
            <a:r>
              <a:rPr lang="en-IN" dirty="0" smtClean="0"/>
              <a:t> </a:t>
            </a:r>
            <a:r>
              <a:rPr lang="en-IN" dirty="0" smtClean="0"/>
              <a:t>Lack of customer focus</a:t>
            </a:r>
          </a:p>
          <a:p>
            <a:pPr lvl="1"/>
            <a:r>
              <a:rPr lang="en-IN" dirty="0" smtClean="0"/>
              <a:t>Lack </a:t>
            </a:r>
            <a:r>
              <a:rPr lang="en-IN" dirty="0" smtClean="0"/>
              <a:t>of process management </a:t>
            </a:r>
          </a:p>
          <a:p>
            <a:pPr lvl="1"/>
            <a:r>
              <a:rPr lang="en-IN" dirty="0" smtClean="0"/>
              <a:t> Lack </a:t>
            </a:r>
            <a:r>
              <a:rPr lang="en-IN" dirty="0" smtClean="0"/>
              <a:t>of new products and variants. </a:t>
            </a:r>
            <a:endParaRPr lang="en-IN" dirty="0" smtClean="0"/>
          </a:p>
          <a:p>
            <a:pPr>
              <a:buNone/>
            </a:pPr>
            <a:r>
              <a:rPr lang="en-IN" dirty="0" smtClean="0"/>
              <a:t>Then TTM introduced Enterprise Process Model in their organisational processes.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making process @ TTM </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Content Placeholder 4" descr="ppt-on-tata-motors-limited-by-mohamedarif-and-his-team-11-638.jpg"/>
          <p:cNvPicPr>
            <a:picLocks noGrp="1"/>
          </p:cNvPicPr>
          <p:nvPr>
            <p:ph idx="1"/>
          </p:nvPr>
        </p:nvPicPr>
        <p:blipFill>
          <a:blip r:embed="rId2" cstate="print"/>
          <a:srcRect l="3988" t="41814" r="4609" b="2876"/>
          <a:stretch>
            <a:fillRect/>
          </a:stretch>
        </p:blipFill>
        <p:spPr>
          <a:xfrm>
            <a:off x="608828" y="2025559"/>
            <a:ext cx="7934282" cy="40356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Tata motors at a glance</a:t>
            </a:r>
            <a:endParaRPr lang="en-IN" dirty="0"/>
          </a:p>
        </p:txBody>
      </p:sp>
      <p:sp>
        <p:nvSpPr>
          <p:cNvPr id="3" name="Content Placeholder 2"/>
          <p:cNvSpPr>
            <a:spLocks noGrp="1"/>
          </p:cNvSpPr>
          <p:nvPr>
            <p:ph idx="1"/>
          </p:nvPr>
        </p:nvSpPr>
        <p:spPr/>
        <p:txBody>
          <a:bodyPr/>
          <a:lstStyle/>
          <a:p>
            <a:r>
              <a:rPr lang="en-IN" b="1" dirty="0" smtClean="0"/>
              <a:t>Tata Engineering and Locomotive Company</a:t>
            </a:r>
            <a:r>
              <a:rPr lang="en-IN" dirty="0" smtClean="0"/>
              <a:t>- Renamed </a:t>
            </a:r>
            <a:r>
              <a:rPr lang="en-IN" b="1" dirty="0" smtClean="0"/>
              <a:t>Tata Motors</a:t>
            </a:r>
            <a:r>
              <a:rPr lang="en-IN" dirty="0" smtClean="0"/>
              <a:t> in 2003</a:t>
            </a:r>
          </a:p>
          <a:p>
            <a:pPr>
              <a:buNone/>
            </a:pPr>
            <a:endParaRPr lang="en-IN" dirty="0" smtClean="0"/>
          </a:p>
          <a:p>
            <a:r>
              <a:rPr lang="en-IN" dirty="0" smtClean="0"/>
              <a:t>India’s Largest Automobile manufacturing company</a:t>
            </a:r>
          </a:p>
          <a:p>
            <a:pPr>
              <a:buNone/>
            </a:pPr>
            <a:r>
              <a:rPr lang="en-IN" dirty="0" smtClean="0"/>
              <a:t>		</a:t>
            </a:r>
            <a:r>
              <a:rPr lang="en-IN" dirty="0" smtClean="0">
                <a:sym typeface="Wingdings" pitchFamily="2" charset="2"/>
              </a:rPr>
              <a:t> </a:t>
            </a:r>
            <a:r>
              <a:rPr lang="en-IN" dirty="0" smtClean="0">
                <a:sym typeface="Wingdings" pitchFamily="2" charset="2"/>
              </a:rPr>
              <a:t>Commercial Passenger and Utility vehicles – 59% Market Share</a:t>
            </a:r>
          </a:p>
          <a:p>
            <a:pPr>
              <a:buNone/>
            </a:pPr>
            <a:r>
              <a:rPr lang="en-IN" dirty="0" smtClean="0">
                <a:sym typeface="Wingdings" pitchFamily="2" charset="2"/>
              </a:rPr>
              <a:t>		 Medium and Heavy Commercial Vehicles – Ranked 6</a:t>
            </a:r>
            <a:r>
              <a:rPr lang="en-IN" baseline="30000" dirty="0" smtClean="0">
                <a:sym typeface="Wingdings" pitchFamily="2" charset="2"/>
              </a:rPr>
              <a:t>th</a:t>
            </a:r>
            <a:r>
              <a:rPr lang="en-IN" dirty="0" smtClean="0">
                <a:sym typeface="Wingdings" pitchFamily="2" charset="2"/>
              </a:rPr>
              <a:t> in the </a:t>
            </a:r>
            <a:r>
              <a:rPr lang="en-IN" dirty="0" smtClean="0">
                <a:sym typeface="Wingdings" pitchFamily="2" charset="2"/>
              </a:rPr>
              <a:t>world</a:t>
            </a:r>
          </a:p>
          <a:p>
            <a:pPr>
              <a:buNone/>
            </a:pPr>
            <a:endParaRPr lang="en-IN" dirty="0" smtClean="0"/>
          </a:p>
          <a:p>
            <a:r>
              <a:rPr lang="en-IN" dirty="0" smtClean="0"/>
              <a:t>First Company from India’s engineering sector to be listed in NYSE</a:t>
            </a:r>
          </a:p>
          <a:p>
            <a:pPr>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xmlns="" val="3574380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 </a:t>
            </a:r>
            <a:r>
              <a:rPr lang="en-IN" dirty="0" err="1" smtClean="0"/>
              <a:t>i</a:t>
            </a:r>
            <a:r>
              <a:rPr lang="en-IN" dirty="0" smtClean="0"/>
              <a:t> was the </a:t>
            </a:r>
            <a:r>
              <a:rPr lang="en-IN" dirty="0" err="1" smtClean="0"/>
              <a:t>ceo</a:t>
            </a:r>
            <a:r>
              <a:rPr lang="en-IN" dirty="0" smtClean="0"/>
              <a:t> of </a:t>
            </a:r>
            <a:r>
              <a:rPr lang="en-IN" dirty="0" err="1" smtClean="0"/>
              <a:t>tata</a:t>
            </a:r>
            <a:r>
              <a:rPr lang="en-IN" dirty="0" smtClean="0"/>
              <a:t> motors</a:t>
            </a:r>
            <a:endParaRPr lang="en-IN" dirty="0"/>
          </a:p>
        </p:txBody>
      </p:sp>
      <p:sp>
        <p:nvSpPr>
          <p:cNvPr id="3" name="Text Placeholder 2"/>
          <p:cNvSpPr>
            <a:spLocks noGrp="1"/>
          </p:cNvSpPr>
          <p:nvPr>
            <p:ph type="body" idx="1"/>
          </p:nvPr>
        </p:nvSpPr>
        <p:spPr/>
        <p:txBody>
          <a:bodyPr/>
          <a:lstStyle/>
          <a:p>
            <a:r>
              <a:rPr lang="en-IN" dirty="0" err="1" smtClean="0"/>
              <a:t>TATa</a:t>
            </a:r>
            <a:r>
              <a:rPr lang="en-IN" dirty="0" smtClean="0"/>
              <a:t> motors limited</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 term and long term goals</a:t>
            </a:r>
            <a:endParaRPr lang="en-IN" dirty="0"/>
          </a:p>
        </p:txBody>
      </p:sp>
      <p:sp>
        <p:nvSpPr>
          <p:cNvPr id="3" name="Content Placeholder 2"/>
          <p:cNvSpPr>
            <a:spLocks noGrp="1"/>
          </p:cNvSpPr>
          <p:nvPr>
            <p:ph idx="1"/>
          </p:nvPr>
        </p:nvSpPr>
        <p:spPr/>
        <p:txBody>
          <a:bodyPr>
            <a:normAutofit/>
          </a:bodyPr>
          <a:lstStyle/>
          <a:p>
            <a:r>
              <a:rPr lang="en-IN" sz="2000" b="1" dirty="0" smtClean="0"/>
              <a:t>Short term goals</a:t>
            </a:r>
          </a:p>
          <a:p>
            <a:pPr lvl="1"/>
            <a:r>
              <a:rPr lang="en-IN" sz="1800" dirty="0" smtClean="0"/>
              <a:t>Establishing </a:t>
            </a:r>
            <a:r>
              <a:rPr lang="en-IN" sz="1800" dirty="0" smtClean="0"/>
              <a:t>a hold on the mid value segment cars in the local market</a:t>
            </a:r>
            <a:r>
              <a:rPr lang="en-IN" sz="1800" dirty="0" smtClean="0"/>
              <a:t>.	</a:t>
            </a:r>
            <a:endParaRPr lang="en-IN" dirty="0" smtClean="0"/>
          </a:p>
          <a:p>
            <a:pPr lvl="1"/>
            <a:r>
              <a:rPr lang="en-IN" sz="1800" dirty="0" smtClean="0"/>
              <a:t>Leverage </a:t>
            </a:r>
            <a:r>
              <a:rPr lang="en-IN" sz="1800" dirty="0" smtClean="0"/>
              <a:t>existing IT and marketing infrastructure of the company to deploy newer marketing campaigns focusing on “Make in India”.</a:t>
            </a:r>
            <a:endParaRPr lang="en-IN" dirty="0" smtClean="0"/>
          </a:p>
          <a:p>
            <a:pPr lvl="1"/>
            <a:r>
              <a:rPr lang="en-IN" sz="1800" dirty="0" smtClean="0"/>
              <a:t>Reduce </a:t>
            </a:r>
            <a:r>
              <a:rPr lang="en-IN" sz="1800" dirty="0" smtClean="0"/>
              <a:t>the cost of manufacturing to provide cost efficient and effective models of cars to the customers also reduce the ultimate breakeven quantity.</a:t>
            </a:r>
            <a:endParaRPr lang="en-IN" dirty="0" smtClean="0"/>
          </a:p>
          <a:p>
            <a:pPr lvl="1"/>
            <a:endParaRPr lang="en-IN" sz="1800"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 term and long term goals</a:t>
            </a:r>
            <a:endParaRPr lang="en-IN" dirty="0"/>
          </a:p>
        </p:txBody>
      </p:sp>
      <p:sp>
        <p:nvSpPr>
          <p:cNvPr id="3" name="Content Placeholder 2"/>
          <p:cNvSpPr>
            <a:spLocks noGrp="1"/>
          </p:cNvSpPr>
          <p:nvPr>
            <p:ph idx="1"/>
          </p:nvPr>
        </p:nvSpPr>
        <p:spPr/>
        <p:txBody>
          <a:bodyPr>
            <a:normAutofit/>
          </a:bodyPr>
          <a:lstStyle/>
          <a:p>
            <a:r>
              <a:rPr lang="en-IN" sz="2400" b="1" dirty="0" smtClean="0"/>
              <a:t>Long term goals</a:t>
            </a:r>
          </a:p>
          <a:p>
            <a:pPr lvl="1"/>
            <a:r>
              <a:rPr lang="en-IN" sz="1800" dirty="0" smtClean="0"/>
              <a:t>To develop and launch </a:t>
            </a:r>
            <a:r>
              <a:rPr lang="en-IN" sz="1800" dirty="0" err="1" smtClean="0"/>
              <a:t>tata</a:t>
            </a:r>
            <a:r>
              <a:rPr lang="en-IN" sz="1800" dirty="0" smtClean="0"/>
              <a:t> motor’s first mid value segment electric cars in India. </a:t>
            </a:r>
            <a:endParaRPr lang="en-IN" dirty="0" smtClean="0"/>
          </a:p>
          <a:p>
            <a:pPr lvl="1"/>
            <a:r>
              <a:rPr lang="en-IN" sz="1800" dirty="0" smtClean="0"/>
              <a:t>To </a:t>
            </a:r>
            <a:r>
              <a:rPr lang="en-IN" sz="1800" dirty="0" smtClean="0"/>
              <a:t>open India’s first automotive R&amp;D lab in India.</a:t>
            </a:r>
            <a:endParaRPr lang="en-IN" dirty="0" smtClean="0"/>
          </a:p>
          <a:p>
            <a:pPr lvl="1"/>
            <a:r>
              <a:rPr lang="en-IN" sz="1800" dirty="0" smtClean="0"/>
              <a:t>To </a:t>
            </a:r>
            <a:r>
              <a:rPr lang="en-IN" sz="1800" dirty="0" smtClean="0"/>
              <a:t>shift focus to hybrid cars which contribute the environment and is eco-friendly.</a:t>
            </a:r>
            <a:endParaRPr lang="en-IN" dirty="0" smtClean="0"/>
          </a:p>
          <a:p>
            <a:pPr lvl="1">
              <a:buNone/>
            </a:pPr>
            <a:endParaRPr lang="en-IN" sz="2000"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
        <p:nvSpPr>
          <p:cNvPr id="5" name="Rectangle 4"/>
          <p:cNvSpPr/>
          <p:nvPr/>
        </p:nvSpPr>
        <p:spPr>
          <a:xfrm>
            <a:off x="2066828" y="2967335"/>
            <a:ext cx="5010346" cy="1323439"/>
          </a:xfrm>
          <a:prstGeom prst="rect">
            <a:avLst/>
          </a:prstGeom>
          <a:noFill/>
        </p:spPr>
        <p:txBody>
          <a:bodyPr wrap="none" lIns="91440" tIns="45720" rIns="91440" bIns="45720">
            <a:spAutoFit/>
          </a:bodyPr>
          <a:lstStyle/>
          <a:p>
            <a:pPr algn="ctr"/>
            <a:r>
              <a:rPr lang="en-US" sz="8000" b="0" cap="none" spc="0" dirty="0" smtClean="0">
                <a:ln w="0"/>
                <a:solidFill>
                  <a:schemeClr val="accent1"/>
                </a:solidFill>
                <a:effectLst>
                  <a:outerShdw blurRad="38100" dist="25400" dir="5400000" algn="ctr" rotWithShape="0">
                    <a:srgbClr val="6E747A">
                      <a:alpha val="43000"/>
                    </a:srgbClr>
                  </a:outerShdw>
                </a:effectLst>
              </a:rPr>
              <a:t>Thank You </a:t>
            </a:r>
            <a:r>
              <a:rPr lang="en-US" sz="8000" b="0" cap="none" spc="0" dirty="0" smtClean="0">
                <a:ln w="0"/>
                <a:solidFill>
                  <a:schemeClr val="accent1"/>
                </a:solidFill>
                <a:effectLst>
                  <a:outerShdw blurRad="38100" dist="25400" dir="5400000" algn="ctr" rotWithShape="0">
                    <a:srgbClr val="6E747A">
                      <a:alpha val="43000"/>
                    </a:srgbClr>
                  </a:outerShdw>
                </a:effectLst>
              </a:rPr>
              <a: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xmlns="" val="859226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 manufacturing and assembly Plants in India and abroad</a:t>
            </a:r>
            <a:endParaRPr lang="en-IN" dirty="0"/>
          </a:p>
        </p:txBody>
      </p:sp>
      <p:sp>
        <p:nvSpPr>
          <p:cNvPr id="3" name="Content Placeholder 2"/>
          <p:cNvSpPr>
            <a:spLocks noGrp="1"/>
          </p:cNvSpPr>
          <p:nvPr>
            <p:ph idx="1"/>
          </p:nvPr>
        </p:nvSpPr>
        <p:spPr>
          <a:xfrm>
            <a:off x="563939" y="2486797"/>
            <a:ext cx="7989752" cy="3630795"/>
          </a:xfrm>
        </p:spPr>
        <p:txBody>
          <a:bodyPr>
            <a:normAutofit fontScale="92500" lnSpcReduction="20000"/>
          </a:bodyPr>
          <a:lstStyle/>
          <a:p>
            <a:r>
              <a:rPr lang="en-IN" dirty="0" smtClean="0"/>
              <a:t>INDIA</a:t>
            </a:r>
          </a:p>
          <a:p>
            <a:pPr lvl="1"/>
            <a:r>
              <a:rPr lang="en-IN" dirty="0" smtClean="0"/>
              <a:t>Jamshedpur</a:t>
            </a:r>
          </a:p>
          <a:p>
            <a:pPr lvl="1"/>
            <a:r>
              <a:rPr lang="en-IN" dirty="0" err="1" smtClean="0"/>
              <a:t>Pantnagar</a:t>
            </a:r>
            <a:endParaRPr lang="en-IN" dirty="0" smtClean="0"/>
          </a:p>
          <a:p>
            <a:pPr lvl="1"/>
            <a:r>
              <a:rPr lang="en-IN" dirty="0" err="1" smtClean="0"/>
              <a:t>Lucknow</a:t>
            </a:r>
            <a:endParaRPr lang="en-IN" dirty="0" smtClean="0"/>
          </a:p>
          <a:p>
            <a:pPr lvl="1"/>
            <a:r>
              <a:rPr lang="en-IN" dirty="0" err="1" smtClean="0"/>
              <a:t>Sanand</a:t>
            </a:r>
            <a:endParaRPr lang="en-IN" dirty="0" smtClean="0"/>
          </a:p>
          <a:p>
            <a:pPr lvl="1"/>
            <a:r>
              <a:rPr lang="en-IN" dirty="0" err="1" smtClean="0"/>
              <a:t>Dahrwad</a:t>
            </a:r>
            <a:endParaRPr lang="en-IN" dirty="0" smtClean="0"/>
          </a:p>
          <a:p>
            <a:pPr lvl="1"/>
            <a:r>
              <a:rPr lang="en-IN" dirty="0" err="1" smtClean="0"/>
              <a:t>Pune</a:t>
            </a:r>
            <a:endParaRPr lang="en-IN" dirty="0" smtClean="0"/>
          </a:p>
          <a:p>
            <a:r>
              <a:rPr lang="en-IN" dirty="0" smtClean="0"/>
              <a:t>ARGENTINA</a:t>
            </a:r>
          </a:p>
          <a:p>
            <a:r>
              <a:rPr lang="en-IN" dirty="0" smtClean="0"/>
              <a:t>SOUTH AFRICA</a:t>
            </a:r>
          </a:p>
          <a:p>
            <a:r>
              <a:rPr lang="en-IN" dirty="0" smtClean="0"/>
              <a:t>GREAT BRITAIN</a:t>
            </a:r>
          </a:p>
          <a:p>
            <a:r>
              <a:rPr lang="en-IN" dirty="0" smtClean="0"/>
              <a:t>THAILAND</a:t>
            </a:r>
          </a:p>
          <a:p>
            <a:pPr lvl="1">
              <a:buNone/>
            </a:pPr>
            <a:endParaRPr lang="en-IN" dirty="0" smtClean="0"/>
          </a:p>
          <a:p>
            <a:pPr lvl="1"/>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TATA MOTORS </a:t>
            </a:r>
            <a:r>
              <a:rPr lang="en-IN" dirty="0" err="1" smtClean="0"/>
              <a:t>LIMIted</a:t>
            </a:r>
            <a:endParaRPr lang="en-IN" dirty="0"/>
          </a:p>
        </p:txBody>
      </p:sp>
      <p:sp>
        <p:nvSpPr>
          <p:cNvPr id="3" name="Content Placeholder 2"/>
          <p:cNvSpPr>
            <a:spLocks noGrp="1"/>
          </p:cNvSpPr>
          <p:nvPr>
            <p:ph idx="1"/>
          </p:nvPr>
        </p:nvSpPr>
        <p:spPr/>
        <p:txBody>
          <a:bodyPr/>
          <a:lstStyle/>
          <a:p>
            <a:r>
              <a:rPr lang="en-IN" b="1" dirty="0" smtClean="0"/>
              <a:t>VISION</a:t>
            </a:r>
          </a:p>
          <a:p>
            <a:pPr lvl="1"/>
            <a:r>
              <a:rPr lang="en-IN" dirty="0" smtClean="0"/>
              <a:t>As a high performance organisation by FY2019</a:t>
            </a:r>
          </a:p>
          <a:p>
            <a:pPr lvl="1"/>
            <a:r>
              <a:rPr lang="en-IN" dirty="0" smtClean="0"/>
              <a:t>Among the top 3 in global CV and domestic PV</a:t>
            </a:r>
          </a:p>
          <a:p>
            <a:pPr lvl="1"/>
            <a:r>
              <a:rPr lang="en-IN" dirty="0" smtClean="0"/>
              <a:t>Achieving sustainable financial performance</a:t>
            </a:r>
          </a:p>
          <a:p>
            <a:pPr lvl="1"/>
            <a:r>
              <a:rPr lang="en-IN" dirty="0" smtClean="0"/>
              <a:t>Delivering exciting </a:t>
            </a:r>
            <a:r>
              <a:rPr lang="en-IN" dirty="0" smtClean="0"/>
              <a:t>innovations</a:t>
            </a:r>
            <a:endParaRPr lang="en-IN" b="1" dirty="0" smtClean="0"/>
          </a:p>
          <a:p>
            <a:r>
              <a:rPr lang="en-IN" b="1" dirty="0" smtClean="0"/>
              <a:t>MISSION</a:t>
            </a:r>
          </a:p>
          <a:p>
            <a:pPr lvl="1"/>
            <a:r>
              <a:rPr lang="en-IN" dirty="0" smtClean="0"/>
              <a:t>Innovate mobility solutions with  passion to enhance the quality of life</a:t>
            </a:r>
          </a:p>
          <a:p>
            <a:pPr lvl="1">
              <a:buNone/>
            </a:pPr>
            <a:r>
              <a:rPr lang="en-IN" dirty="0" smtClean="0"/>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 (2).jpg"/>
          <p:cNvPicPr>
            <a:picLocks noChangeAspect="1"/>
          </p:cNvPicPr>
          <p:nvPr/>
        </p:nvPicPr>
        <p:blipFill>
          <a:blip r:embed="rId2"/>
          <a:stretch>
            <a:fillRect/>
          </a:stretch>
        </p:blipFill>
        <p:spPr>
          <a:xfrm>
            <a:off x="437545" y="-261740"/>
            <a:ext cx="8309640" cy="3813251"/>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descr="images (1).jpg"/>
          <p:cNvPicPr>
            <a:picLocks noChangeAspect="1"/>
          </p:cNvPicPr>
          <p:nvPr/>
        </p:nvPicPr>
        <p:blipFill>
          <a:blip r:embed="rId3"/>
          <a:stretch>
            <a:fillRect/>
          </a:stretch>
        </p:blipFill>
        <p:spPr>
          <a:xfrm>
            <a:off x="508957" y="3285317"/>
            <a:ext cx="8065700" cy="353817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 term &amp; long term goals</a:t>
            </a:r>
            <a:endParaRPr lang="en-IN" dirty="0"/>
          </a:p>
        </p:txBody>
      </p:sp>
      <p:sp>
        <p:nvSpPr>
          <p:cNvPr id="3" name="Text Placeholder 2"/>
          <p:cNvSpPr>
            <a:spLocks noGrp="1"/>
          </p:cNvSpPr>
          <p:nvPr>
            <p:ph type="body" idx="1"/>
          </p:nvPr>
        </p:nvSpPr>
        <p:spPr/>
        <p:txBody>
          <a:bodyPr/>
          <a:lstStyle/>
          <a:p>
            <a:r>
              <a:rPr lang="en-IN" dirty="0" smtClean="0"/>
              <a:t>TATA MOTORS LIMITED</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xmlns="" val="3883128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 term goals</a:t>
            </a:r>
            <a:endParaRPr lang="en-IN" dirty="0"/>
          </a:p>
        </p:txBody>
      </p:sp>
      <p:sp>
        <p:nvSpPr>
          <p:cNvPr id="3" name="Content Placeholder 2"/>
          <p:cNvSpPr>
            <a:spLocks noGrp="1"/>
          </p:cNvSpPr>
          <p:nvPr>
            <p:ph idx="1"/>
          </p:nvPr>
        </p:nvSpPr>
        <p:spPr>
          <a:xfrm>
            <a:off x="581192" y="2762846"/>
            <a:ext cx="7989752" cy="3630795"/>
          </a:xfrm>
        </p:spPr>
        <p:txBody>
          <a:bodyPr>
            <a:noAutofit/>
          </a:bodyPr>
          <a:lstStyle/>
          <a:p>
            <a:pPr algn="just"/>
            <a:r>
              <a:rPr lang="en-IN" sz="1600" b="1" dirty="0" smtClean="0"/>
              <a:t>Leveraging their Capabilities </a:t>
            </a:r>
            <a:r>
              <a:rPr lang="en-IN" sz="1600" dirty="0" smtClean="0"/>
              <a:t>:They have plans to leverage this broad product base further with their strong brand recognition in India, their understanding of local consumer preferences, well developed in-house engineering capabilities and extensive distribution network. </a:t>
            </a:r>
          </a:p>
          <a:p>
            <a:pPr algn="just"/>
            <a:r>
              <a:rPr lang="en-IN" sz="1600" b="1" dirty="0" smtClean="0"/>
              <a:t>Reducing Costs and breakeven points: </a:t>
            </a:r>
            <a:r>
              <a:rPr lang="en-IN" sz="1600" dirty="0" smtClean="0"/>
              <a:t>the diesel engine used in their </a:t>
            </a:r>
            <a:r>
              <a:rPr lang="en-IN" sz="1600" dirty="0" err="1" smtClean="0"/>
              <a:t>Indica</a:t>
            </a:r>
            <a:r>
              <a:rPr lang="en-IN" sz="1600" dirty="0" smtClean="0"/>
              <a:t> was modified for use in the </a:t>
            </a:r>
            <a:r>
              <a:rPr lang="en-IN" sz="1600" dirty="0" smtClean="0"/>
              <a:t>Ace, which </a:t>
            </a:r>
            <a:r>
              <a:rPr lang="en-IN" sz="1600" dirty="0" smtClean="0"/>
              <a:t>helped to reduce the project cost of the Ace. Similarly, platform sharing for </a:t>
            </a:r>
            <a:r>
              <a:rPr lang="en-IN" sz="1600" dirty="0" smtClean="0"/>
              <a:t>the manufacture </a:t>
            </a:r>
            <a:r>
              <a:rPr lang="en-IN" sz="1600" dirty="0" smtClean="0"/>
              <a:t>of pickup trucks and UVs enables them to reduce capital investment </a:t>
            </a:r>
            <a:r>
              <a:rPr lang="en-IN" sz="1600" dirty="0" smtClean="0"/>
              <a:t>that would </a:t>
            </a:r>
            <a:r>
              <a:rPr lang="en-IN" sz="1600" dirty="0" smtClean="0"/>
              <a:t>otherwise be required while allowing them to improve the utilization levels at </a:t>
            </a:r>
            <a:r>
              <a:rPr lang="en-IN" sz="1600" dirty="0" smtClean="0"/>
              <a:t>their manufacturing </a:t>
            </a:r>
            <a:r>
              <a:rPr lang="en-IN" sz="1600" dirty="0" smtClean="0"/>
              <a:t>facilities </a:t>
            </a:r>
            <a:r>
              <a:rPr lang="en-IN" sz="1600" dirty="0" smtClean="0"/>
              <a:t>.</a:t>
            </a:r>
            <a:r>
              <a:rPr lang="en-IN" sz="1600" dirty="0" smtClean="0"/>
              <a:t/>
            </a:r>
            <a:br>
              <a:rPr lang="en-IN" sz="1600" dirty="0" smtClean="0"/>
            </a:br>
            <a:endParaRPr lang="en-IN" sz="1600" b="1" dirty="0" smtClean="0"/>
          </a:p>
          <a:p>
            <a:pPr algn="just"/>
            <a:r>
              <a:rPr lang="en-IN" sz="1600" b="1" dirty="0" smtClean="0"/>
              <a:t>Enhancing </a:t>
            </a:r>
            <a:r>
              <a:rPr lang="en-IN" sz="1600" b="1" dirty="0" smtClean="0"/>
              <a:t>capabilities</a:t>
            </a:r>
            <a:r>
              <a:rPr lang="en-IN" sz="1600" b="1" dirty="0" smtClean="0"/>
              <a:t> through the adoption </a:t>
            </a:r>
            <a:r>
              <a:rPr lang="en-IN" sz="1600" b="1" dirty="0" smtClean="0"/>
              <a:t>of superior processes:  </a:t>
            </a:r>
            <a:r>
              <a:rPr lang="en-IN" sz="1600" dirty="0" smtClean="0"/>
              <a:t>Development of balance score cards (BSC) for measurement based feedback and management. </a:t>
            </a:r>
            <a:r>
              <a:rPr lang="en-IN" sz="1600" dirty="0" smtClean="0"/>
              <a:t> </a:t>
            </a:r>
            <a:r>
              <a:rPr lang="en-IN" sz="1600" dirty="0" smtClean="0"/>
              <a:t>Deployment of a new product introduction (NPI) process for systematic product </a:t>
            </a:r>
            <a:r>
              <a:rPr lang="en-IN" sz="1600" dirty="0" err="1" smtClean="0"/>
              <a:t>developement</a:t>
            </a:r>
            <a:r>
              <a:rPr lang="en-IN" sz="1600" dirty="0" smtClean="0"/>
              <a:t>. </a:t>
            </a:r>
            <a:endParaRPr lang="en-IN" sz="1600" b="1" dirty="0" smtClean="0"/>
          </a:p>
          <a:p>
            <a:pPr algn="just">
              <a:buNone/>
            </a:pPr>
            <a:r>
              <a:rPr lang="en-IN" sz="1600" dirty="0" smtClean="0"/>
              <a:t/>
            </a:r>
            <a:br>
              <a:rPr lang="en-IN" sz="1600" dirty="0" smtClean="0"/>
            </a:br>
            <a:endParaRPr lang="en-IN" sz="16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xmlns="" val="3945642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 term goals</a:t>
            </a:r>
            <a:endParaRPr lang="en-IN" dirty="0"/>
          </a:p>
        </p:txBody>
      </p:sp>
      <p:sp>
        <p:nvSpPr>
          <p:cNvPr id="3" name="Content Placeholder 2"/>
          <p:cNvSpPr>
            <a:spLocks noGrp="1"/>
          </p:cNvSpPr>
          <p:nvPr>
            <p:ph idx="1"/>
          </p:nvPr>
        </p:nvSpPr>
        <p:spPr>
          <a:xfrm>
            <a:off x="581192" y="2762846"/>
            <a:ext cx="7989752" cy="3630795"/>
          </a:xfrm>
        </p:spPr>
        <p:txBody>
          <a:bodyPr>
            <a:noAutofit/>
          </a:bodyPr>
          <a:lstStyle/>
          <a:p>
            <a:r>
              <a:rPr lang="en-IN" b="1" dirty="0" smtClean="0"/>
              <a:t>Customer Financing </a:t>
            </a:r>
            <a:r>
              <a:rPr lang="en-IN" dirty="0" smtClean="0"/>
              <a:t>: they </a:t>
            </a:r>
            <a:r>
              <a:rPr lang="en-IN" dirty="0" smtClean="0"/>
              <a:t>intend to expand </a:t>
            </a:r>
            <a:r>
              <a:rPr lang="en-IN" dirty="0" smtClean="0"/>
              <a:t>their vehicle </a:t>
            </a:r>
            <a:r>
              <a:rPr lang="en-IN" dirty="0" smtClean="0"/>
              <a:t>financing activities to enhance their vehicle sales </a:t>
            </a:r>
            <a:br>
              <a:rPr lang="en-IN" dirty="0" smtClean="0"/>
            </a:br>
            <a:endParaRPr lang="en-IN" dirty="0" smtClean="0"/>
          </a:p>
          <a:p>
            <a:pPr algn="just"/>
            <a:r>
              <a:rPr lang="en-IN" b="1" dirty="0" smtClean="0"/>
              <a:t>Continuing to invest in technology and technical skills: </a:t>
            </a:r>
            <a:r>
              <a:rPr lang="en-IN" dirty="0" smtClean="0"/>
              <a:t>Their research and development resources, which include those </a:t>
            </a:r>
            <a:r>
              <a:rPr lang="en-IN" dirty="0" smtClean="0"/>
              <a:t>at their </a:t>
            </a:r>
            <a:r>
              <a:rPr lang="en-IN" dirty="0" smtClean="0"/>
              <a:t>subsidiaries, like TMETC, TDCV, TTL and Hispano together with the two </a:t>
            </a:r>
            <a:r>
              <a:rPr lang="en-IN" dirty="0" smtClean="0"/>
              <a:t>advanced engineering </a:t>
            </a:r>
            <a:r>
              <a:rPr lang="en-IN" dirty="0" smtClean="0"/>
              <a:t>and design </a:t>
            </a:r>
            <a:r>
              <a:rPr lang="en-IN" dirty="0" smtClean="0"/>
              <a:t>centres </a:t>
            </a:r>
            <a:r>
              <a:rPr lang="en-IN" dirty="0" smtClean="0"/>
              <a:t>of Jaguar Land Rover they recently acquired, </a:t>
            </a:r>
            <a:r>
              <a:rPr lang="en-IN" dirty="0" smtClean="0"/>
              <a:t>further increase </a:t>
            </a:r>
            <a:r>
              <a:rPr lang="en-IN" dirty="0" smtClean="0"/>
              <a:t>their capabilities in product design, manufacturing and quality control </a:t>
            </a:r>
            <a:br>
              <a:rPr lang="en-IN" dirty="0" smtClean="0"/>
            </a:br>
            <a:endParaRPr lang="en-IN" b="1" dirty="0" smtClean="0"/>
          </a:p>
          <a:p>
            <a:pPr algn="just">
              <a:buNone/>
            </a:pP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xmlns="" val="3945642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335</TotalTime>
  <Words>731</Words>
  <Application>Microsoft Office PowerPoint</Application>
  <PresentationFormat>On-screen Show (4:3)</PresentationFormat>
  <Paragraphs>159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Dividend</vt:lpstr>
      <vt:lpstr>TATA MOTORS LIMITED EOM Assignment III </vt:lpstr>
      <vt:lpstr>About the company</vt:lpstr>
      <vt:lpstr>Tata motors at a glance</vt:lpstr>
      <vt:lpstr>Auto manufacturing and assembly Plants in India and abroad</vt:lpstr>
      <vt:lpstr>TATA MOTORS LIMIted</vt:lpstr>
      <vt:lpstr>Slide 6</vt:lpstr>
      <vt:lpstr>Short term &amp; long term goals</vt:lpstr>
      <vt:lpstr>Short term goals</vt:lpstr>
      <vt:lpstr>Short term goals</vt:lpstr>
      <vt:lpstr>LONG term goals</vt:lpstr>
      <vt:lpstr>LONG term goals</vt:lpstr>
      <vt:lpstr>Types of plans used </vt:lpstr>
      <vt:lpstr>Purposes / vision </vt:lpstr>
      <vt:lpstr>OBjectives</vt:lpstr>
      <vt:lpstr>Strategies</vt:lpstr>
      <vt:lpstr>POLICIES</vt:lpstr>
      <vt:lpstr>Programs</vt:lpstr>
      <vt:lpstr>Characteristics of an organisational plan</vt:lpstr>
      <vt:lpstr>Characteristics of an organisational plan</vt:lpstr>
      <vt:lpstr>SWOT analysis &amp; bcg matrix</vt:lpstr>
      <vt:lpstr>Swot analysis</vt:lpstr>
      <vt:lpstr>BCG MATRIX</vt:lpstr>
      <vt:lpstr>Organisational structure</vt:lpstr>
      <vt:lpstr>Organisational Structure</vt:lpstr>
      <vt:lpstr>Managerial structure</vt:lpstr>
      <vt:lpstr>Leadership style and decision making</vt:lpstr>
      <vt:lpstr>Enterprise process model</vt:lpstr>
      <vt:lpstr>Enterprise process model</vt:lpstr>
      <vt:lpstr>Decision making process @ TTM </vt:lpstr>
      <vt:lpstr>If i was the ceo of tata motors</vt:lpstr>
      <vt:lpstr>Short term and long term goals</vt:lpstr>
      <vt:lpstr>Short term and long term goals</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For Manufacturing &amp; Services</dc:title>
  <dc:creator>Sumeet Bahadkar</dc:creator>
  <cp:lastModifiedBy>Rishabh Drolia</cp:lastModifiedBy>
  <cp:revision>33</cp:revision>
  <dcterms:created xsi:type="dcterms:W3CDTF">2017-10-29T14:27:10Z</dcterms:created>
  <dcterms:modified xsi:type="dcterms:W3CDTF">2017-11-08T07:28:38Z</dcterms:modified>
</cp:coreProperties>
</file>