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21"/>
  </p:notesMasterIdLst>
  <p:handoutMasterIdLst>
    <p:handoutMasterId r:id="rId22"/>
  </p:handoutMasterIdLst>
  <p:sldIdLst>
    <p:sldId id="389" r:id="rId5"/>
    <p:sldId id="427" r:id="rId6"/>
    <p:sldId id="420" r:id="rId7"/>
    <p:sldId id="422" r:id="rId8"/>
    <p:sldId id="421" r:id="rId9"/>
    <p:sldId id="423" r:id="rId10"/>
    <p:sldId id="424" r:id="rId11"/>
    <p:sldId id="425" r:id="rId12"/>
    <p:sldId id="426" r:id="rId13"/>
    <p:sldId id="428" r:id="rId14"/>
    <p:sldId id="431" r:id="rId15"/>
    <p:sldId id="429" r:id="rId16"/>
    <p:sldId id="430" r:id="rId17"/>
    <p:sldId id="432" r:id="rId18"/>
    <p:sldId id="433" r:id="rId19"/>
    <p:sldId id="40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94434" autoAdjust="0"/>
  </p:normalViewPr>
  <p:slideViewPr>
    <p:cSldViewPr>
      <p:cViewPr varScale="1">
        <p:scale>
          <a:sx n="70" d="100"/>
          <a:sy n="70" d="100"/>
        </p:scale>
        <p:origin x="123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9/19/2017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9/19/2017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9/19/2017 8:44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19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19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19 September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19 September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19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19 September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19 September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19 September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19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19 September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9.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0.xml"/><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1.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3.xml"/><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4.xml"/><Relationship Id="rId5" Type="http://schemas.openxmlformats.org/officeDocument/2006/relationships/image" Target="../media/image1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4.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6.xml"/><Relationship Id="rId5"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Quantum Computation</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Multiple </a:t>
            </a:r>
            <a:r>
              <a:rPr lang="en-US" dirty="0" err="1" smtClean="0"/>
              <a:t>qubit</a:t>
            </a:r>
            <a:r>
              <a:rPr lang="en-US" dirty="0" smtClean="0"/>
              <a:t> gates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711958" y="1115117"/>
            <a:ext cx="7720084" cy="4599883"/>
          </a:xfrm>
          <a:prstGeom prst="rect">
            <a:avLst/>
          </a:prstGeom>
        </p:spPr>
      </p:pic>
    </p:spTree>
    <p:extLst>
      <p:ext uri="{BB962C8B-B14F-4D97-AF65-F5344CB8AC3E}">
        <p14:creationId xmlns:p14="http://schemas.microsoft.com/office/powerpoint/2010/main" val="5965055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Measurement Operation</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228600" y="1099782"/>
            <a:ext cx="8534400" cy="2314480"/>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Measurement : converts the </a:t>
            </a:r>
            <a:r>
              <a:rPr lang="en-US" dirty="0" err="1" smtClean="0"/>
              <a:t>qubit</a:t>
            </a:r>
            <a:r>
              <a:rPr lang="en-US" dirty="0" smtClean="0"/>
              <a:t> to a probabilistic classical bit </a:t>
            </a:r>
          </a:p>
          <a:p>
            <a:pPr marL="0" indent="0">
              <a:lnSpc>
                <a:spcPct val="150000"/>
              </a:lnSpc>
              <a:buNone/>
            </a:pPr>
            <a:endParaRPr lang="en-US" dirty="0"/>
          </a:p>
        </p:txBody>
      </p:sp>
      <p:pic>
        <p:nvPicPr>
          <p:cNvPr id="5" name="Picture 4"/>
          <p:cNvPicPr>
            <a:picLocks noChangeAspect="1"/>
          </p:cNvPicPr>
          <p:nvPr/>
        </p:nvPicPr>
        <p:blipFill>
          <a:blip r:embed="rId5"/>
          <a:stretch>
            <a:fillRect/>
          </a:stretch>
        </p:blipFill>
        <p:spPr>
          <a:xfrm>
            <a:off x="2057400" y="3017590"/>
            <a:ext cx="4256316" cy="1204913"/>
          </a:xfrm>
          <a:prstGeom prst="rect">
            <a:avLst/>
          </a:prstGeom>
        </p:spPr>
      </p:pic>
    </p:spTree>
    <p:extLst>
      <p:ext uri="{BB962C8B-B14F-4D97-AF65-F5344CB8AC3E}">
        <p14:creationId xmlns:p14="http://schemas.microsoft.com/office/powerpoint/2010/main" val="292920413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Quantum Circuit</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2057400" y="2438400"/>
            <a:ext cx="4298496" cy="2057400"/>
          </a:xfrm>
          <a:prstGeom prst="rect">
            <a:avLst/>
          </a:prstGeom>
        </p:spPr>
      </p:pic>
      <mc:AlternateContent xmlns:mc="http://schemas.openxmlformats.org/markup-compatibility/2006" xmlns:a14="http://schemas.microsoft.com/office/drawing/2010/main">
        <mc:Choice Requires="a14">
          <p:sp>
            <p:nvSpPr>
              <p:cNvPr id="7" name="Content Placeholder 3"/>
              <p:cNvSpPr txBox="1">
                <a:spLocks/>
              </p:cNvSpPr>
              <p:nvPr/>
            </p:nvSpPr>
            <p:spPr>
              <a:xfrm>
                <a:off x="228600" y="1099782"/>
                <a:ext cx="8534400" cy="1499513"/>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Write the output for the input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dirty="0" smtClean="0"/>
              </a:p>
              <a:p>
                <a:pPr marL="0" indent="0">
                  <a:lnSpc>
                    <a:spcPct val="150000"/>
                  </a:lnSpc>
                  <a:buNone/>
                </a:pPr>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228600" y="1099782"/>
                <a:ext cx="8534400" cy="1499513"/>
              </a:xfrm>
              <a:prstGeom prst="rect">
                <a:avLst/>
              </a:prstGeom>
              <a:blipFill rotWithShape="0">
                <a:blip r:embed="rId6"/>
                <a:stretch>
                  <a:fillRect l="-71"/>
                </a:stretch>
              </a:blipFill>
            </p:spPr>
            <p:txBody>
              <a:bodyPr/>
              <a:lstStyle/>
              <a:p>
                <a:r>
                  <a:rPr lang="en-US">
                    <a:noFill/>
                  </a:rPr>
                  <a:t> </a:t>
                </a:r>
              </a:p>
            </p:txBody>
          </p:sp>
        </mc:Fallback>
      </mc:AlternateContent>
    </p:spTree>
    <p:extLst>
      <p:ext uri="{BB962C8B-B14F-4D97-AF65-F5344CB8AC3E}">
        <p14:creationId xmlns:p14="http://schemas.microsoft.com/office/powerpoint/2010/main" val="34808792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Quantum Circuit v/s Classical  Circuit</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3"/>
          <p:cNvSpPr txBox="1">
            <a:spLocks/>
          </p:cNvSpPr>
          <p:nvPr/>
        </p:nvSpPr>
        <p:spPr>
          <a:xfrm>
            <a:off x="228600" y="1099782"/>
            <a:ext cx="8534400" cy="1575816"/>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dirty="0" smtClean="0"/>
          </a:p>
          <a:p>
            <a:pPr marL="0" indent="0">
              <a:lnSpc>
                <a:spcPct val="150000"/>
              </a:lnSpc>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3519887"/>
              </p:ext>
            </p:extLst>
          </p:nvPr>
        </p:nvGraphicFramePr>
        <p:xfrm>
          <a:off x="990600" y="1329519"/>
          <a:ext cx="6858000" cy="4156880"/>
        </p:xfrm>
        <a:graphic>
          <a:graphicData uri="http://schemas.openxmlformats.org/drawingml/2006/table">
            <a:tbl>
              <a:tblPr firstRow="1" bandRow="1">
                <a:tableStyleId>{21E4AEA4-8DFA-4A89-87EB-49C32662AFE0}</a:tableStyleId>
              </a:tblPr>
              <a:tblGrid>
                <a:gridCol w="3429000"/>
                <a:gridCol w="3429000"/>
              </a:tblGrid>
              <a:tr h="506937">
                <a:tc>
                  <a:txBody>
                    <a:bodyPr/>
                    <a:lstStyle/>
                    <a:p>
                      <a:pPr algn="ctr"/>
                      <a:r>
                        <a:rPr lang="en-US" sz="2400" b="1" dirty="0" smtClean="0"/>
                        <a:t>Quantum</a:t>
                      </a:r>
                      <a:r>
                        <a:rPr lang="en-US" sz="2400" b="1" baseline="0" dirty="0" smtClean="0"/>
                        <a:t> Circuit</a:t>
                      </a:r>
                      <a:endParaRPr lang="en-US" sz="2400" b="1" dirty="0"/>
                    </a:p>
                  </a:txBody>
                  <a:tcPr/>
                </a:tc>
                <a:tc>
                  <a:txBody>
                    <a:bodyPr/>
                    <a:lstStyle/>
                    <a:p>
                      <a:pPr algn="ctr"/>
                      <a:r>
                        <a:rPr lang="en-US" sz="2400" b="1" dirty="0" smtClean="0"/>
                        <a:t>Classical Circuit</a:t>
                      </a:r>
                      <a:endParaRPr lang="en-US" sz="2400" b="1" dirty="0"/>
                    </a:p>
                  </a:txBody>
                  <a:tcPr/>
                </a:tc>
              </a:tr>
              <a:tr h="709711">
                <a:tc>
                  <a:txBody>
                    <a:bodyPr/>
                    <a:lstStyle/>
                    <a:p>
                      <a:pPr algn="just"/>
                      <a:r>
                        <a:rPr lang="en-US" dirty="0" smtClean="0"/>
                        <a:t>Loops i.e.</a:t>
                      </a:r>
                      <a:r>
                        <a:rPr lang="en-US" baseline="0" dirty="0" smtClean="0"/>
                        <a:t> Feedback not allowed</a:t>
                      </a:r>
                    </a:p>
                    <a:p>
                      <a:pPr algn="just"/>
                      <a:r>
                        <a:rPr lang="en-US" baseline="0" dirty="0" smtClean="0"/>
                        <a:t>The circuits are acyclic</a:t>
                      </a:r>
                      <a:endParaRPr lang="en-US" dirty="0"/>
                    </a:p>
                  </a:txBody>
                  <a:tcPr anchor="ctr"/>
                </a:tc>
                <a:tc>
                  <a:txBody>
                    <a:bodyPr/>
                    <a:lstStyle/>
                    <a:p>
                      <a:pPr marL="0" marR="0" indent="0" algn="just" defTabSz="914363" rtl="0" eaLnBrk="1" fontAlgn="auto" latinLnBrk="0" hangingPunct="1">
                        <a:lnSpc>
                          <a:spcPct val="100000"/>
                        </a:lnSpc>
                        <a:spcBef>
                          <a:spcPts val="0"/>
                        </a:spcBef>
                        <a:spcAft>
                          <a:spcPts val="0"/>
                        </a:spcAft>
                        <a:buClrTx/>
                        <a:buSzTx/>
                        <a:buFontTx/>
                        <a:buNone/>
                        <a:tabLst/>
                        <a:defRPr/>
                      </a:pPr>
                      <a:r>
                        <a:rPr lang="en-US" dirty="0" smtClean="0"/>
                        <a:t>Loops i.e.</a:t>
                      </a:r>
                      <a:r>
                        <a:rPr lang="en-US" baseline="0" dirty="0" smtClean="0"/>
                        <a:t> Feedback allowed</a:t>
                      </a:r>
                      <a:endParaRPr lang="en-US" dirty="0" smtClean="0"/>
                    </a:p>
                    <a:p>
                      <a:pPr algn="just"/>
                      <a:endParaRPr lang="en-US" dirty="0"/>
                    </a:p>
                  </a:txBody>
                  <a:tcPr anchor="ctr"/>
                </a:tc>
              </a:tr>
              <a:tr h="1318035">
                <a:tc>
                  <a:txBody>
                    <a:bodyPr/>
                    <a:lstStyle/>
                    <a:p>
                      <a:pPr marL="0" marR="0" indent="0" algn="just" defTabSz="914363" rtl="0" eaLnBrk="1" fontAlgn="auto" latinLnBrk="0" hangingPunct="1">
                        <a:lnSpc>
                          <a:spcPct val="100000"/>
                        </a:lnSpc>
                        <a:spcBef>
                          <a:spcPts val="0"/>
                        </a:spcBef>
                        <a:spcAft>
                          <a:spcPts val="0"/>
                        </a:spcAft>
                        <a:buClrTx/>
                        <a:buSzTx/>
                        <a:buFontTx/>
                        <a:buNone/>
                        <a:tabLst/>
                        <a:defRPr/>
                      </a:pPr>
                      <a:r>
                        <a:rPr lang="en-US" dirty="0" smtClean="0"/>
                        <a:t>Doe not allow wires to be joined, an</a:t>
                      </a:r>
                      <a:r>
                        <a:rPr lang="en-US" baseline="0" dirty="0" smtClean="0"/>
                        <a:t> operation called as FANIN, as the operation is not reversible and therefore not unitary</a:t>
                      </a:r>
                      <a:endParaRPr lang="en-US" dirty="0" smtClean="0"/>
                    </a:p>
                  </a:txBody>
                  <a:tcPr anchor="ctr"/>
                </a:tc>
                <a:tc>
                  <a:txBody>
                    <a:bodyPr/>
                    <a:lstStyle/>
                    <a:p>
                      <a:pPr algn="just"/>
                      <a:r>
                        <a:rPr lang="en-US" dirty="0" smtClean="0"/>
                        <a:t>Allows wires to be joined, an</a:t>
                      </a:r>
                      <a:r>
                        <a:rPr lang="en-US" baseline="0" dirty="0" smtClean="0"/>
                        <a:t> operation called as FANIN</a:t>
                      </a:r>
                      <a:endParaRPr lang="en-US" dirty="0"/>
                    </a:p>
                  </a:txBody>
                  <a:tcPr anchor="ctr"/>
                </a:tc>
              </a:tr>
              <a:tr h="1622197">
                <a:tc>
                  <a:txBody>
                    <a:bodyPr/>
                    <a:lstStyle/>
                    <a:p>
                      <a:pPr algn="just"/>
                      <a:r>
                        <a:rPr lang="en-US" dirty="0" smtClean="0"/>
                        <a:t>Quantum mechanics forbids copying of bits and hence the FANOUT , where the several copies of bits are produced is</a:t>
                      </a:r>
                      <a:r>
                        <a:rPr lang="en-US" baseline="0" dirty="0" smtClean="0"/>
                        <a:t> not allowed in the circuit</a:t>
                      </a:r>
                      <a:endParaRPr lang="en-US" dirty="0"/>
                    </a:p>
                  </a:txBody>
                  <a:tcPr anchor="ctr"/>
                </a:tc>
                <a:tc>
                  <a:txBody>
                    <a:bodyPr/>
                    <a:lstStyle/>
                    <a:p>
                      <a:pPr algn="just"/>
                      <a:r>
                        <a:rPr lang="en-US" dirty="0" smtClean="0"/>
                        <a:t>FANOUT is allowed</a:t>
                      </a:r>
                      <a:endParaRPr lang="en-US" dirty="0"/>
                    </a:p>
                  </a:txBody>
                  <a:tcPr anchor="ctr"/>
                </a:tc>
              </a:tr>
            </a:tbl>
          </a:graphicData>
        </a:graphic>
      </p:graphicFrame>
    </p:spTree>
    <p:extLst>
      <p:ext uri="{BB962C8B-B14F-4D97-AF65-F5344CB8AC3E}">
        <p14:creationId xmlns:p14="http://schemas.microsoft.com/office/powerpoint/2010/main" val="31054467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err="1" smtClean="0"/>
              <a:t>Qubit</a:t>
            </a:r>
            <a:r>
              <a:rPr lang="en-US" dirty="0" smtClean="0"/>
              <a:t> Copying State</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3"/>
          <p:cNvSpPr txBox="1">
            <a:spLocks/>
          </p:cNvSpPr>
          <p:nvPr/>
        </p:nvSpPr>
        <p:spPr>
          <a:xfrm>
            <a:off x="228600" y="1099782"/>
            <a:ext cx="8534400" cy="1575816"/>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dirty="0" smtClean="0"/>
          </a:p>
          <a:p>
            <a:pPr marL="0" indent="0">
              <a:lnSpc>
                <a:spcPct val="150000"/>
              </a:lnSpc>
              <a:buNone/>
            </a:pPr>
            <a:endParaRPr lang="en-US" dirty="0"/>
          </a:p>
        </p:txBody>
      </p:sp>
      <p:pic>
        <p:nvPicPr>
          <p:cNvPr id="7" name="Picture 6"/>
          <p:cNvPicPr>
            <a:picLocks noChangeAspect="1"/>
          </p:cNvPicPr>
          <p:nvPr/>
        </p:nvPicPr>
        <p:blipFill>
          <a:blip r:embed="rId5"/>
          <a:stretch>
            <a:fillRect/>
          </a:stretch>
        </p:blipFill>
        <p:spPr>
          <a:xfrm>
            <a:off x="1143000" y="1677854"/>
            <a:ext cx="7315199" cy="2452687"/>
          </a:xfrm>
          <a:prstGeom prst="rect">
            <a:avLst/>
          </a:prstGeom>
        </p:spPr>
      </p:pic>
    </p:spTree>
    <p:extLst>
      <p:ext uri="{BB962C8B-B14F-4D97-AF65-F5344CB8AC3E}">
        <p14:creationId xmlns:p14="http://schemas.microsoft.com/office/powerpoint/2010/main" val="272008495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Bell States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3"/>
          <p:cNvSpPr txBox="1">
            <a:spLocks/>
          </p:cNvSpPr>
          <p:nvPr/>
        </p:nvSpPr>
        <p:spPr>
          <a:xfrm>
            <a:off x="228600" y="1099782"/>
            <a:ext cx="8534400" cy="1575816"/>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dirty="0" smtClean="0"/>
          </a:p>
          <a:p>
            <a:pPr marL="0" indent="0">
              <a:lnSpc>
                <a:spcPct val="150000"/>
              </a:lnSpc>
              <a:buNone/>
            </a:pPr>
            <a:endParaRPr lang="en-US" dirty="0"/>
          </a:p>
        </p:txBody>
      </p:sp>
      <p:pic>
        <p:nvPicPr>
          <p:cNvPr id="4" name="Picture 3"/>
          <p:cNvPicPr>
            <a:picLocks noChangeAspect="1"/>
          </p:cNvPicPr>
          <p:nvPr/>
        </p:nvPicPr>
        <p:blipFill>
          <a:blip r:embed="rId5"/>
          <a:stretch>
            <a:fillRect/>
          </a:stretch>
        </p:blipFill>
        <p:spPr>
          <a:xfrm>
            <a:off x="777708" y="1831727"/>
            <a:ext cx="7110489" cy="2816473"/>
          </a:xfrm>
          <a:prstGeom prst="rect">
            <a:avLst/>
          </a:prstGeom>
        </p:spPr>
      </p:pic>
    </p:spTree>
    <p:extLst>
      <p:ext uri="{BB962C8B-B14F-4D97-AF65-F5344CB8AC3E}">
        <p14:creationId xmlns:p14="http://schemas.microsoft.com/office/powerpoint/2010/main" val="7025014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1526572"/>
          </a:xfrm>
        </p:spPr>
        <p:txBody>
          <a:bodyPr/>
          <a:lstStyle/>
          <a:p>
            <a:pPr algn="just"/>
            <a:endParaRPr lang="en-US" dirty="0"/>
          </a:p>
          <a:p>
            <a:pPr algn="just"/>
            <a:r>
              <a:rPr lang="en-US" dirty="0" smtClean="0"/>
              <a:t>Quantum_text_41_54 :  </a:t>
            </a:r>
            <a:r>
              <a:rPr lang="en-US" dirty="0" err="1" smtClean="0"/>
              <a:t>ebook</a:t>
            </a:r>
            <a:r>
              <a:rPr lang="en-US" dirty="0" smtClean="0"/>
              <a:t> (page 41-54)</a:t>
            </a:r>
          </a:p>
          <a:p>
            <a:pPr marL="0" indent="0" algn="just">
              <a:buNone/>
            </a:pPr>
            <a:r>
              <a:rPr lang="en-US" dirty="0" smtClean="0"/>
              <a:t>Actual Book pages 13-26</a:t>
            </a:r>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6" name="Content Placeholder 2"/>
          <p:cNvSpPr txBox="1">
            <a:spLocks/>
          </p:cNvSpPr>
          <p:nvPr/>
        </p:nvSpPr>
        <p:spPr>
          <a:xfrm>
            <a:off x="90416" y="1066800"/>
            <a:ext cx="8915400" cy="2609945"/>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dirty="0" smtClean="0"/>
          </a:p>
          <a:p>
            <a:pPr algn="just"/>
            <a:endParaRPr lang="en-US" dirty="0"/>
          </a:p>
          <a:p>
            <a:pPr marL="0" indent="0" algn="just">
              <a:buNone/>
            </a:pPr>
            <a:r>
              <a:rPr lang="en-US" dirty="0" smtClean="0"/>
              <a:t>     </a:t>
            </a:r>
          </a:p>
          <a:p>
            <a:pPr marL="0" indent="0" algn="just">
              <a:buNone/>
            </a:pPr>
            <a:endParaRPr lang="en-US" dirty="0" smtClean="0"/>
          </a:p>
          <a:p>
            <a:pPr marL="0" indent="0" algn="just">
              <a:buNone/>
            </a:pPr>
            <a:endParaRPr lang="en-US" dirty="0" smtClean="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90416" y="762000"/>
                <a:ext cx="8382000" cy="5222007"/>
              </a:xfrm>
            </p:spPr>
            <p:txBody>
              <a:bodyPr/>
              <a:lstStyle/>
              <a:p>
                <a:pPr>
                  <a:lnSpc>
                    <a:spcPct val="150000"/>
                  </a:lnSpc>
                </a:pPr>
                <a:r>
                  <a:rPr lang="en-US" dirty="0"/>
                  <a:t>Qubits   </a:t>
                </a: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|0</m:t>
                        </m:r>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e>
                    </m:d>
                  </m:oMath>
                </a14:m>
                <a:endParaRPr lang="en-US" dirty="0" smtClean="0"/>
              </a:p>
              <a:p>
                <a:pPr>
                  <a:lnSpc>
                    <a:spcPct val="150000"/>
                  </a:lnSpc>
                </a:pPr>
                <a:r>
                  <a:rPr lang="en-US" dirty="0" smtClean="0"/>
                  <a:t>Linear Combination of states / Superposition</a:t>
                </a:r>
                <a:endParaRPr lang="en-US" dirty="0"/>
              </a:p>
              <a:p>
                <a:pPr>
                  <a:lnSpc>
                    <a:spcPct val="150000"/>
                  </a:lnSpc>
                </a:pPr>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m:t>
                        </m:r>
                        <m:r>
                          <m:rPr>
                            <m:sty m:val="p"/>
                          </m:rPr>
                          <a:rPr lang="el-GR" i="1" smtClean="0">
                            <a:latin typeface="Cambria Math" panose="02040503050406030204" pitchFamily="18" charset="0"/>
                          </a:rPr>
                          <m:t>ψ</m:t>
                        </m:r>
                      </m:e>
                    </m:d>
                  </m:oMath>
                </a14:m>
                <a:r>
                  <a:rPr lang="en-US" dirty="0" smtClean="0"/>
                  <a:t> = </a:t>
                </a:r>
                <a:r>
                  <a:rPr lang="el-GR" dirty="0" smtClean="0"/>
                  <a:t>α</a:t>
                </a:r>
                <a:r>
                  <a:rPr lang="en-US" dirty="0" smtClean="0"/>
                  <a:t> </a:t>
                </a:r>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e>
                    </m:d>
                  </m:oMath>
                </a14:m>
                <a:r>
                  <a:rPr lang="en-US" dirty="0" smtClean="0"/>
                  <a:t> + </a:t>
                </a:r>
                <a:r>
                  <a:rPr lang="el-GR" dirty="0" smtClean="0"/>
                  <a:t>β</a:t>
                </a:r>
                <a:r>
                  <a:rPr lang="en-US" dirty="0" smtClean="0"/>
                  <a:t> </a:t>
                </a:r>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1</m:t>
                        </m:r>
                      </m:e>
                    </m:d>
                  </m:oMath>
                </a14:m>
                <a:endParaRPr lang="en-US" dirty="0"/>
              </a:p>
              <a:p>
                <a:pPr>
                  <a:lnSpc>
                    <a:spcPct val="150000"/>
                  </a:lnSpc>
                </a:pPr>
                <a:r>
                  <a:rPr lang="en-US" dirty="0" err="1" smtClean="0"/>
                  <a:t>Qubit’s</a:t>
                </a:r>
                <a:r>
                  <a:rPr lang="en-US" dirty="0" smtClean="0"/>
                  <a:t>  state is a unit vector in a 2-D complex vector space. </a:t>
                </a:r>
                <a:endParaRPr lang="en-US" dirty="0"/>
              </a:p>
              <a:p>
                <a:pPr>
                  <a:lnSpc>
                    <a:spcPct val="150000"/>
                  </a:lnSpc>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den>
                    </m:f>
                  </m:oMath>
                </a14:m>
                <a:r>
                  <a:rPr lang="en-US" dirty="0" smtClean="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e>
                    </m:d>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den>
                    </m:f>
                  </m:oMath>
                </a14:m>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e>
                    </m:d>
                  </m:oMath>
                </a14:m>
                <a:r>
                  <a:rPr lang="en-US" dirty="0" smtClean="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m:t>
                        </m:r>
                      </m:e>
                    </m:d>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90416" y="762000"/>
                <a:ext cx="8382000" cy="5222007"/>
              </a:xfrm>
              <a:blipFill rotWithShape="0">
                <a:blip r:embed="rId5"/>
                <a:stretch>
                  <a:fillRect l="-73"/>
                </a:stretch>
              </a:blipFill>
            </p:spPr>
            <p:txBody>
              <a:bodyPr/>
              <a:lstStyle/>
              <a:p>
                <a:r>
                  <a:rPr lang="en-US">
                    <a:noFill/>
                  </a:rPr>
                  <a:t> </a:t>
                </a:r>
              </a:p>
            </p:txBody>
          </p:sp>
        </mc:Fallback>
      </mc:AlternateContent>
    </p:spTree>
    <p:extLst>
      <p:ext uri="{BB962C8B-B14F-4D97-AF65-F5344CB8AC3E}">
        <p14:creationId xmlns:p14="http://schemas.microsoft.com/office/powerpoint/2010/main" val="37718074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Multiple </a:t>
            </a:r>
            <a:r>
              <a:rPr lang="en-US" dirty="0" err="1" smtClean="0"/>
              <a:t>qubits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228600" y="1066800"/>
                <a:ext cx="8382000" cy="5345309"/>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14:m>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m:t>
                        </m:r>
                        <m:r>
                          <m:rPr>
                            <m:sty m:val="p"/>
                          </m:rPr>
                          <a:rPr lang="el-GR" i="1" smtClean="0">
                            <a:latin typeface="Cambria Math" panose="02040503050406030204" pitchFamily="18" charset="0"/>
                          </a:rPr>
                          <m:t>ψ</m:t>
                        </m:r>
                      </m:e>
                    </m:d>
                  </m:oMath>
                </a14:m>
                <a:r>
                  <a:rPr lang="en-US" dirty="0" smtClean="0"/>
                  <a:t> = </a:t>
                </a:r>
                <a14:m>
                  <m:oMath xmlns:m="http://schemas.openxmlformats.org/officeDocument/2006/math">
                    <m:sSub>
                      <m:sSubPr>
                        <m:ctrlPr>
                          <a:rPr lang="en-US" b="0" i="1" smtClean="0">
                            <a:latin typeface="Cambria Math" panose="02040503050406030204" pitchFamily="18" charset="0"/>
                          </a:rPr>
                        </m:ctrlPr>
                      </m:sSubPr>
                      <m:e>
                        <m:r>
                          <m:rPr>
                            <m:nor/>
                          </m:rPr>
                          <a:rPr lang="el-GR" dirty="0"/>
                          <m:t>α</m:t>
                        </m:r>
                      </m:e>
                      <m:sub>
                        <m:r>
                          <a:rPr lang="en-US" b="0" i="1" smtClean="0">
                            <a:latin typeface="Cambria Math" panose="02040503050406030204" pitchFamily="18" charset="0"/>
                          </a:rPr>
                          <m:t>00</m:t>
                        </m:r>
                      </m:sub>
                    </m:sSub>
                    <m:r>
                      <a:rPr lang="en-US" b="0" i="0" smtClean="0">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0</m:t>
                        </m:r>
                      </m:e>
                    </m:d>
                  </m:oMath>
                </a14:m>
                <a:r>
                  <a:rPr lang="en-US" dirty="0" smtClean="0"/>
                  <a:t> + </a:t>
                </a:r>
                <a14:m>
                  <m:oMath xmlns:m="http://schemas.openxmlformats.org/officeDocument/2006/math">
                    <m:sSub>
                      <m:sSubPr>
                        <m:ctrlPr>
                          <a:rPr lang="en-US" i="1">
                            <a:latin typeface="Cambria Math" panose="02040503050406030204" pitchFamily="18" charset="0"/>
                          </a:rPr>
                        </m:ctrlPr>
                      </m:sSubPr>
                      <m:e>
                        <m:r>
                          <m:rPr>
                            <m:nor/>
                          </m:rPr>
                          <a:rPr lang="el-GR" dirty="0"/>
                          <m:t>α</m:t>
                        </m:r>
                      </m:e>
                      <m:sub>
                        <m:r>
                          <a:rPr lang="en-US" i="1">
                            <a:latin typeface="Cambria Math" panose="02040503050406030204" pitchFamily="18" charset="0"/>
                          </a:rPr>
                          <m:t>0</m:t>
                        </m:r>
                        <m:r>
                          <a:rPr lang="en-US" b="0" i="1" smtClean="0">
                            <a:latin typeface="Cambria Math" panose="02040503050406030204" pitchFamily="18" charset="0"/>
                          </a:rPr>
                          <m:t>1</m:t>
                        </m:r>
                      </m:sub>
                    </m:sSub>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1</m:t>
                        </m:r>
                      </m:e>
                    </m:d>
                  </m:oMath>
                </a14:m>
                <a:r>
                  <a:rPr lang="en-US" dirty="0" smtClean="0"/>
                  <a:t>+</a:t>
                </a:r>
                <a14:m>
                  <m:oMath xmlns:m="http://schemas.openxmlformats.org/officeDocument/2006/math">
                    <m:sSub>
                      <m:sSubPr>
                        <m:ctrlPr>
                          <a:rPr lang="en-US" i="1">
                            <a:latin typeface="Cambria Math" panose="02040503050406030204" pitchFamily="18" charset="0"/>
                          </a:rPr>
                        </m:ctrlPr>
                      </m:sSubPr>
                      <m:e>
                        <m:r>
                          <m:rPr>
                            <m:nor/>
                          </m:rPr>
                          <a:rPr lang="el-GR" dirty="0"/>
                          <m:t>α</m:t>
                        </m:r>
                      </m:e>
                      <m:sub>
                        <m:r>
                          <a:rPr lang="en-US" b="0" i="1" dirty="0" smtClean="0">
                            <a:latin typeface="Cambria Math" panose="02040503050406030204" pitchFamily="18" charset="0"/>
                          </a:rPr>
                          <m:t>1</m:t>
                        </m:r>
                        <m:r>
                          <a:rPr lang="en-US" i="1">
                            <a:latin typeface="Cambria Math" panose="02040503050406030204" pitchFamily="18" charset="0"/>
                          </a:rPr>
                          <m:t>0</m:t>
                        </m:r>
                      </m:sub>
                    </m:sSub>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0</m:t>
                        </m:r>
                      </m:e>
                    </m:d>
                  </m:oMath>
                </a14:m>
                <a:r>
                  <a:rPr lang="en-US" dirty="0" smtClean="0"/>
                  <a:t>+</a:t>
                </a:r>
                <a14:m>
                  <m:oMath xmlns:m="http://schemas.openxmlformats.org/officeDocument/2006/math">
                    <m:sSub>
                      <m:sSubPr>
                        <m:ctrlPr>
                          <a:rPr lang="en-US" i="1">
                            <a:latin typeface="Cambria Math" panose="02040503050406030204" pitchFamily="18" charset="0"/>
                          </a:rPr>
                        </m:ctrlPr>
                      </m:sSubPr>
                      <m:e>
                        <m:r>
                          <m:rPr>
                            <m:nor/>
                          </m:rPr>
                          <a:rPr lang="el-GR" dirty="0"/>
                          <m:t>α</m:t>
                        </m:r>
                      </m:e>
                      <m:sub>
                        <m:r>
                          <a:rPr lang="en-US" b="0" i="1" dirty="0" smtClean="0">
                            <a:latin typeface="Cambria Math" panose="02040503050406030204" pitchFamily="18" charset="0"/>
                          </a:rPr>
                          <m:t>11</m:t>
                        </m:r>
                      </m:sub>
                    </m:sSub>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11</m:t>
                        </m:r>
                      </m:e>
                    </m:d>
                  </m:oMath>
                </a14:m>
                <a:endParaRPr lang="en-US" dirty="0"/>
              </a:p>
              <a:p>
                <a:pPr>
                  <a:lnSpc>
                    <a:spcPct val="150000"/>
                  </a:lnSpc>
                </a:pPr>
                <a:r>
                  <a:rPr lang="en-US" dirty="0" smtClean="0"/>
                  <a:t>Amplitude</a:t>
                </a:r>
              </a:p>
              <a:p>
                <a:pPr>
                  <a:lnSpc>
                    <a:spcPct val="150000"/>
                  </a:lnSpc>
                </a:pPr>
                <a:r>
                  <a:rPr lang="en-US" dirty="0" smtClean="0"/>
                  <a:t>Measurement of 2qubit system</a:t>
                </a:r>
              </a:p>
              <a:p>
                <a:pPr>
                  <a:lnSpc>
                    <a:spcPct val="150000"/>
                  </a:lnSpc>
                </a:pPr>
                <a:r>
                  <a:rPr lang="en-US" dirty="0" smtClean="0"/>
                  <a:t>Bell State or EPR pair</a:t>
                </a:r>
              </a:p>
              <a:p>
                <a:pPr marL="0" indent="0">
                  <a:lnSpc>
                    <a:spcPct val="150000"/>
                  </a:lnSpc>
                  <a:buNone/>
                </a:pPr>
                <a:r>
                  <a:rPr lang="en-US" dirty="0"/>
                  <a:t>	</a:t>
                </a:r>
                <a14:m>
                  <m:oMath xmlns:m="http://schemas.openxmlformats.org/officeDocument/2006/math">
                    <m:f>
                      <m:fPr>
                        <m:ctrlPr>
                          <a:rPr lang="en-US"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|00</m:t>
                            </m:r>
                          </m:e>
                        </m:d>
                        <m:r>
                          <m:rPr>
                            <m:nor/>
                          </m:rPr>
                          <a:rPr lang="en-US" dirty="0"/>
                          <m:t> + </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1</m:t>
                            </m:r>
                          </m:e>
                        </m:d>
                      </m:num>
                      <m:den>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den>
                    </m:f>
                  </m:oMath>
                </a14:m>
                <a:endParaRPr lang="en-US" dirty="0" smtClean="0"/>
              </a:p>
              <a:p>
                <a:pPr marL="0" indent="0">
                  <a:lnSpc>
                    <a:spcPct val="150000"/>
                  </a:lnSpc>
                  <a:buNone/>
                </a:pPr>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228600" y="1066800"/>
                <a:ext cx="8382000" cy="5345309"/>
              </a:xfrm>
              <a:prstGeom prst="rect">
                <a:avLst/>
              </a:prstGeom>
              <a:blipFill rotWithShape="0">
                <a:blip r:embed="rId5"/>
                <a:stretch>
                  <a:fillRect l="-73"/>
                </a:stretch>
              </a:blipFill>
            </p:spPr>
            <p:txBody>
              <a:bodyPr/>
              <a:lstStyle/>
              <a:p>
                <a:r>
                  <a:rPr lang="en-US">
                    <a:noFill/>
                  </a:rPr>
                  <a:t> </a:t>
                </a:r>
              </a:p>
            </p:txBody>
          </p:sp>
        </mc:Fallback>
      </mc:AlternateContent>
    </p:spTree>
    <p:extLst>
      <p:ext uri="{BB962C8B-B14F-4D97-AF65-F5344CB8AC3E}">
        <p14:creationId xmlns:p14="http://schemas.microsoft.com/office/powerpoint/2010/main" val="18829825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Condition for a Quantum Gate</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3"/>
          <p:cNvSpPr txBox="1">
            <a:spLocks/>
          </p:cNvSpPr>
          <p:nvPr/>
        </p:nvSpPr>
        <p:spPr>
          <a:xfrm>
            <a:off x="228600" y="1099782"/>
            <a:ext cx="8382000" cy="3988784"/>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Matrix representing the Gate is Unitary</a:t>
            </a:r>
          </a:p>
          <a:p>
            <a:pPr>
              <a:lnSpc>
                <a:spcPct val="150000"/>
              </a:lnSpc>
            </a:pPr>
            <a:r>
              <a:rPr lang="en-US" dirty="0" smtClean="0"/>
              <a:t>X </a:t>
            </a:r>
            <a:r>
              <a:rPr lang="en-US" dirty="0" err="1" smtClean="0"/>
              <a:t>X</a:t>
            </a:r>
            <a:r>
              <a:rPr lang="en-US" baseline="30000" dirty="0" smtClean="0"/>
              <a:t>†</a:t>
            </a:r>
            <a:r>
              <a:rPr lang="en-US" dirty="0" smtClean="0"/>
              <a:t> = I</a:t>
            </a:r>
            <a:r>
              <a:rPr lang="en-US" baseline="30000" dirty="0" smtClean="0"/>
              <a:t> </a:t>
            </a:r>
            <a:endParaRPr lang="en-US" baseline="30000" dirty="0"/>
          </a:p>
          <a:p>
            <a:pPr>
              <a:lnSpc>
                <a:spcPct val="150000"/>
              </a:lnSpc>
            </a:pPr>
            <a:r>
              <a:rPr lang="en-US" dirty="0"/>
              <a:t>X</a:t>
            </a:r>
            <a:r>
              <a:rPr lang="en-US" baseline="30000" dirty="0" smtClean="0"/>
              <a:t>† </a:t>
            </a:r>
            <a:r>
              <a:rPr lang="en-US" dirty="0" smtClean="0"/>
              <a:t>is </a:t>
            </a:r>
            <a:r>
              <a:rPr lang="en-US" dirty="0" err="1" smtClean="0"/>
              <a:t>adjoint</a:t>
            </a:r>
            <a:r>
              <a:rPr lang="en-US" dirty="0" smtClean="0"/>
              <a:t> of X, obtained by transposing and then complex conjugating X</a:t>
            </a:r>
          </a:p>
          <a:p>
            <a:pPr marL="0" indent="0">
              <a:lnSpc>
                <a:spcPct val="150000"/>
              </a:lnSpc>
              <a:buNone/>
            </a:pPr>
            <a:endParaRPr lang="en-US" dirty="0"/>
          </a:p>
        </p:txBody>
      </p:sp>
    </p:spTree>
    <p:extLst>
      <p:ext uri="{BB962C8B-B14F-4D97-AF65-F5344CB8AC3E}">
        <p14:creationId xmlns:p14="http://schemas.microsoft.com/office/powerpoint/2010/main" val="195212110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Single </a:t>
            </a:r>
            <a:r>
              <a:rPr lang="en-US" dirty="0" err="1" smtClean="0"/>
              <a:t>qubit</a:t>
            </a:r>
            <a:r>
              <a:rPr lang="en-US" dirty="0" smtClean="0"/>
              <a:t> gates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mc:AlternateContent xmlns:mc="http://schemas.openxmlformats.org/markup-compatibility/2006" xmlns:a14="http://schemas.microsoft.com/office/drawing/2010/main">
        <mc:Choice Requires="a14">
          <p:sp>
            <p:nvSpPr>
              <p:cNvPr id="5" name="Content Placeholder 3"/>
              <p:cNvSpPr txBox="1">
                <a:spLocks/>
              </p:cNvSpPr>
              <p:nvPr/>
            </p:nvSpPr>
            <p:spPr>
              <a:xfrm>
                <a:off x="228600" y="1099782"/>
                <a:ext cx="8382000" cy="4646144"/>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Classical not Gate 0 -&gt;1 and 1-&gt; 0</a:t>
                </a:r>
              </a:p>
              <a:p>
                <a:pPr>
                  <a:lnSpc>
                    <a:spcPct val="150000"/>
                  </a:lnSpc>
                </a:pPr>
                <a:r>
                  <a:rPr lang="en-US" dirty="0" smtClean="0"/>
                  <a:t>Quantum not Gate ??</a:t>
                </a:r>
              </a:p>
              <a:p>
                <a:pPr>
                  <a:lnSpc>
                    <a:spcPct val="150000"/>
                  </a:lnSpc>
                </a:pPr>
                <a14:m>
                  <m:oMath xmlns:m="http://schemas.openxmlformats.org/officeDocument/2006/math">
                    <m:r>
                      <m:rPr>
                        <m:nor/>
                      </m:rPr>
                      <a:rPr lang="el-GR" dirty="0"/>
                      <m:t>α</m:t>
                    </m:r>
                    <m:r>
                      <a:rPr lang="el-GR" i="1" dirty="0">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|0</m:t>
                        </m:r>
                      </m:e>
                    </m:d>
                  </m:oMath>
                </a14:m>
                <a:r>
                  <a:rPr lang="en-US" dirty="0"/>
                  <a:t> + </a:t>
                </a:r>
                <a14:m>
                  <m:oMath xmlns:m="http://schemas.openxmlformats.org/officeDocument/2006/math">
                    <m:r>
                      <m:rPr>
                        <m:sty m:val="p"/>
                      </m:rPr>
                      <a:rPr lang="el-GR" i="1" smtClean="0">
                        <a:latin typeface="Cambria Math" panose="02040503050406030204" pitchFamily="18" charset="0"/>
                      </a:rPr>
                      <m:t>β</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|1</m:t>
                        </m:r>
                      </m:e>
                    </m:d>
                  </m:oMath>
                </a14:m>
                <a:r>
                  <a:rPr lang="en-US" dirty="0" smtClean="0"/>
                  <a:t> -----?</a:t>
                </a:r>
              </a:p>
              <a:p>
                <a:pPr>
                  <a:lnSpc>
                    <a:spcPct val="150000"/>
                  </a:lnSpc>
                </a:pPr>
                <a:r>
                  <a:rPr lang="en-US" dirty="0" smtClean="0"/>
                  <a:t>X =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d>
                  </m:oMath>
                </a14:m>
                <a:endParaRPr lang="en-US" dirty="0" smtClean="0"/>
              </a:p>
              <a:p>
                <a:pPr marL="0" indent="0">
                  <a:lnSpc>
                    <a:spcPct val="150000"/>
                  </a:lnSpc>
                  <a:buNone/>
                </a:pPr>
                <a:endParaRPr lang="en-US" dirty="0"/>
              </a:p>
            </p:txBody>
          </p:sp>
        </mc:Choice>
        <mc:Fallback xmlns="">
          <p:sp>
            <p:nvSpPr>
              <p:cNvPr id="5" name="Content Placeholder 3"/>
              <p:cNvSpPr txBox="1">
                <a:spLocks noRot="1" noChangeAspect="1" noMove="1" noResize="1" noEditPoints="1" noAdjustHandles="1" noChangeArrowheads="1" noChangeShapeType="1" noTextEdit="1"/>
              </p:cNvSpPr>
              <p:nvPr/>
            </p:nvSpPr>
            <p:spPr>
              <a:xfrm>
                <a:off x="228600" y="1099782"/>
                <a:ext cx="8382000" cy="4646144"/>
              </a:xfrm>
              <a:prstGeom prst="rect">
                <a:avLst/>
              </a:prstGeom>
              <a:blipFill rotWithShape="0">
                <a:blip r:embed="rId5"/>
                <a:stretch>
                  <a:fillRect l="-73"/>
                </a:stretch>
              </a:blipFill>
            </p:spPr>
            <p:txBody>
              <a:bodyPr/>
              <a:lstStyle/>
              <a:p>
                <a:r>
                  <a:rPr lang="en-US">
                    <a:noFill/>
                  </a:rPr>
                  <a:t> </a:t>
                </a:r>
              </a:p>
            </p:txBody>
          </p:sp>
        </mc:Fallback>
      </mc:AlternateContent>
    </p:spTree>
    <p:extLst>
      <p:ext uri="{BB962C8B-B14F-4D97-AF65-F5344CB8AC3E}">
        <p14:creationId xmlns:p14="http://schemas.microsoft.com/office/powerpoint/2010/main" val="10011420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Single </a:t>
            </a:r>
            <a:r>
              <a:rPr lang="en-US" dirty="0" err="1" smtClean="0"/>
              <a:t>qubit</a:t>
            </a:r>
            <a:r>
              <a:rPr lang="en-US" dirty="0" smtClean="0"/>
              <a:t> gates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mc:AlternateContent xmlns:mc="http://schemas.openxmlformats.org/markup-compatibility/2006" xmlns:a14="http://schemas.microsoft.com/office/drawing/2010/main">
        <mc:Choice Requires="a14">
          <p:sp>
            <p:nvSpPr>
              <p:cNvPr id="5" name="Content Placeholder 3"/>
              <p:cNvSpPr txBox="1">
                <a:spLocks/>
              </p:cNvSpPr>
              <p:nvPr/>
            </p:nvSpPr>
            <p:spPr>
              <a:xfrm>
                <a:off x="228600" y="1099782"/>
                <a:ext cx="8382000" cy="3732689"/>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Z Gate</a:t>
                </a:r>
              </a:p>
              <a:p>
                <a:pPr>
                  <a:lnSpc>
                    <a:spcPct val="150000"/>
                  </a:lnSpc>
                </a:pPr>
                <a:r>
                  <a:rPr lang="en-US" dirty="0" smtClean="0"/>
                  <a:t>Leaves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e>
                    </m:d>
                  </m:oMath>
                </a14:m>
                <a:r>
                  <a:rPr lang="en-US" dirty="0"/>
                  <a:t> </a:t>
                </a:r>
                <a:r>
                  <a:rPr lang="en-US" dirty="0" smtClean="0"/>
                  <a:t>unchanged and flips sign of</a:t>
                </a: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|1</m:t>
                        </m:r>
                      </m:e>
                    </m:d>
                  </m:oMath>
                </a14:m>
                <a:r>
                  <a:rPr lang="en-US" dirty="0"/>
                  <a:t> </a:t>
                </a:r>
              </a:p>
              <a:p>
                <a:pPr>
                  <a:lnSpc>
                    <a:spcPct val="150000"/>
                  </a:lnSpc>
                </a:pPr>
                <a:r>
                  <a:rPr lang="en-US" dirty="0" smtClean="0"/>
                  <a:t>Z =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smtClean="0"/>
              </a:p>
              <a:p>
                <a:pPr marL="0" indent="0">
                  <a:lnSpc>
                    <a:spcPct val="150000"/>
                  </a:lnSpc>
                  <a:buNone/>
                </a:pPr>
                <a:endParaRPr lang="en-US" dirty="0"/>
              </a:p>
            </p:txBody>
          </p:sp>
        </mc:Choice>
        <mc:Fallback xmlns="">
          <p:sp>
            <p:nvSpPr>
              <p:cNvPr id="5" name="Content Placeholder 3"/>
              <p:cNvSpPr txBox="1">
                <a:spLocks noRot="1" noChangeAspect="1" noMove="1" noResize="1" noEditPoints="1" noAdjustHandles="1" noChangeArrowheads="1" noChangeShapeType="1" noTextEdit="1"/>
              </p:cNvSpPr>
              <p:nvPr/>
            </p:nvSpPr>
            <p:spPr>
              <a:xfrm>
                <a:off x="228600" y="1099782"/>
                <a:ext cx="8382000" cy="3732689"/>
              </a:xfrm>
              <a:prstGeom prst="rect">
                <a:avLst/>
              </a:prstGeom>
              <a:blipFill rotWithShape="0">
                <a:blip r:embed="rId5"/>
                <a:stretch>
                  <a:fillRect l="-73"/>
                </a:stretch>
              </a:blipFill>
            </p:spPr>
            <p:txBody>
              <a:bodyPr/>
              <a:lstStyle/>
              <a:p>
                <a:r>
                  <a:rPr lang="en-US">
                    <a:noFill/>
                  </a:rPr>
                  <a:t> </a:t>
                </a:r>
              </a:p>
            </p:txBody>
          </p:sp>
        </mc:Fallback>
      </mc:AlternateContent>
    </p:spTree>
    <p:extLst>
      <p:ext uri="{BB962C8B-B14F-4D97-AF65-F5344CB8AC3E}">
        <p14:creationId xmlns:p14="http://schemas.microsoft.com/office/powerpoint/2010/main" val="344536663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Single </a:t>
            </a:r>
            <a:r>
              <a:rPr lang="en-US" dirty="0" err="1" smtClean="0"/>
              <a:t>qubit</a:t>
            </a:r>
            <a:r>
              <a:rPr lang="en-US" dirty="0" smtClean="0"/>
              <a:t> gates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mc:AlternateContent xmlns:mc="http://schemas.openxmlformats.org/markup-compatibility/2006" xmlns:a14="http://schemas.microsoft.com/office/drawing/2010/main">
        <mc:Choice Requires="a14">
          <p:sp>
            <p:nvSpPr>
              <p:cNvPr id="5" name="Content Placeholder 3"/>
              <p:cNvSpPr txBox="1">
                <a:spLocks/>
              </p:cNvSpPr>
              <p:nvPr/>
            </p:nvSpPr>
            <p:spPr>
              <a:xfrm>
                <a:off x="228600" y="1099782"/>
                <a:ext cx="8382000" cy="4809522"/>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Hadamard Gate / square root of not Gate</a:t>
                </a:r>
              </a:p>
              <a:p>
                <a:pPr>
                  <a:lnSpc>
                    <a:spcPct val="150000"/>
                  </a:lnSpc>
                </a:pPr>
                <a:r>
                  <a:rPr lang="en-US" dirty="0" smtClean="0"/>
                  <a:t>Turns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e>
                    </m:d>
                  </m:oMath>
                </a14:m>
                <a:r>
                  <a:rPr lang="en-US" dirty="0"/>
                  <a:t> </a:t>
                </a:r>
                <a:r>
                  <a:rPr lang="en-US" dirty="0" smtClean="0"/>
                  <a:t>to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e>
                    </m:d>
                  </m:oMath>
                </a14:m>
                <a:r>
                  <a:rPr lang="en-US" dirty="0" smtClean="0"/>
                  <a:t>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1</m:t>
                        </m:r>
                      </m:e>
                    </m:d>
                  </m:oMath>
                </a14:m>
                <a:r>
                  <a:rPr lang="en-US" dirty="0" smtClean="0"/>
                  <a:t>)/ </a:t>
                </a:r>
                <a14:m>
                  <m:oMath xmlns:m="http://schemas.openxmlformats.org/officeDocument/2006/math">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oMath>
                </a14:m>
                <a:endParaRPr lang="en-US" dirty="0" smtClean="0"/>
              </a:p>
              <a:p>
                <a:pPr>
                  <a:lnSpc>
                    <a:spcPct val="150000"/>
                  </a:lnSpc>
                </a:pPr>
                <a:r>
                  <a:rPr lang="en-US" dirty="0" smtClean="0"/>
                  <a:t>Turns</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1</m:t>
                        </m:r>
                      </m:e>
                    </m:d>
                  </m:oMath>
                </a14:m>
                <a:r>
                  <a:rPr lang="en-US" dirty="0"/>
                  <a:t> to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e>
                    </m:d>
                  </m:oMath>
                </a14:m>
                <a:r>
                  <a:rPr lang="en-US" dirty="0"/>
                  <a:t> </a:t>
                </a:r>
                <a:r>
                  <a:rPr lang="en-US" dirty="0" smtClean="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e>
                    </m:d>
                  </m:oMath>
                </a14:m>
                <a:r>
                  <a:rPr lang="en-US" dirty="0"/>
                  <a:t>)/ </a:t>
                </a:r>
                <a14:m>
                  <m:oMath xmlns:m="http://schemas.openxmlformats.org/officeDocument/2006/math">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oMath>
                </a14:m>
                <a:endParaRPr lang="en-US" dirty="0"/>
              </a:p>
              <a:p>
                <a:pPr>
                  <a:lnSpc>
                    <a:spcPct val="150000"/>
                  </a:lnSpc>
                </a:pPr>
                <a:r>
                  <a:rPr lang="en-US" dirty="0" smtClean="0"/>
                  <a:t>Z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den>
                    </m:f>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a14:m>
                <a:endParaRPr lang="en-US" dirty="0" smtClean="0"/>
              </a:p>
              <a:p>
                <a:pPr marL="0" indent="0">
                  <a:lnSpc>
                    <a:spcPct val="150000"/>
                  </a:lnSpc>
                  <a:buNone/>
                </a:pPr>
                <a:endParaRPr lang="en-US" dirty="0"/>
              </a:p>
            </p:txBody>
          </p:sp>
        </mc:Choice>
        <mc:Fallback xmlns="">
          <p:sp>
            <p:nvSpPr>
              <p:cNvPr id="5" name="Content Placeholder 3"/>
              <p:cNvSpPr txBox="1">
                <a:spLocks noRot="1" noChangeAspect="1" noMove="1" noResize="1" noEditPoints="1" noAdjustHandles="1" noChangeArrowheads="1" noChangeShapeType="1" noTextEdit="1"/>
              </p:cNvSpPr>
              <p:nvPr/>
            </p:nvSpPr>
            <p:spPr>
              <a:xfrm>
                <a:off x="228600" y="1099782"/>
                <a:ext cx="8382000" cy="4809522"/>
              </a:xfrm>
              <a:prstGeom prst="rect">
                <a:avLst/>
              </a:prstGeom>
              <a:blipFill rotWithShape="0">
                <a:blip r:embed="rId5"/>
                <a:stretch>
                  <a:fillRect l="-73"/>
                </a:stretch>
              </a:blipFill>
            </p:spPr>
            <p:txBody>
              <a:bodyPr/>
              <a:lstStyle/>
              <a:p>
                <a:r>
                  <a:rPr lang="en-US">
                    <a:noFill/>
                  </a:rPr>
                  <a:t> </a:t>
                </a:r>
              </a:p>
            </p:txBody>
          </p:sp>
        </mc:Fallback>
      </mc:AlternateContent>
    </p:spTree>
    <p:extLst>
      <p:ext uri="{BB962C8B-B14F-4D97-AF65-F5344CB8AC3E}">
        <p14:creationId xmlns:p14="http://schemas.microsoft.com/office/powerpoint/2010/main" val="38543075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Single </a:t>
            </a:r>
            <a:r>
              <a:rPr lang="en-US" dirty="0" err="1" smtClean="0"/>
              <a:t>qubit</a:t>
            </a:r>
            <a:r>
              <a:rPr lang="en-US" dirty="0" smtClean="0"/>
              <a:t> gates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3"/>
          <p:cNvSpPr txBox="1">
            <a:spLocks/>
          </p:cNvSpPr>
          <p:nvPr/>
        </p:nvSpPr>
        <p:spPr>
          <a:xfrm>
            <a:off x="228600" y="1099782"/>
            <a:ext cx="8382000" cy="1499513"/>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dirty="0" smtClean="0"/>
          </a:p>
          <a:p>
            <a:pPr marL="0" indent="0">
              <a:lnSpc>
                <a:spcPct val="150000"/>
              </a:lnSpc>
              <a:buNone/>
            </a:pPr>
            <a:endParaRPr lang="en-US" dirty="0"/>
          </a:p>
        </p:txBody>
      </p:sp>
      <p:pic>
        <p:nvPicPr>
          <p:cNvPr id="4" name="Picture 3"/>
          <p:cNvPicPr>
            <a:picLocks noChangeAspect="1"/>
          </p:cNvPicPr>
          <p:nvPr/>
        </p:nvPicPr>
        <p:blipFill>
          <a:blip r:embed="rId5"/>
          <a:stretch>
            <a:fillRect/>
          </a:stretch>
        </p:blipFill>
        <p:spPr>
          <a:xfrm>
            <a:off x="283054" y="1456958"/>
            <a:ext cx="8469710" cy="2664063"/>
          </a:xfrm>
          <a:prstGeom prst="rect">
            <a:avLst/>
          </a:prstGeom>
        </p:spPr>
      </p:pic>
    </p:spTree>
    <p:extLst>
      <p:ext uri="{BB962C8B-B14F-4D97-AF65-F5344CB8AC3E}">
        <p14:creationId xmlns:p14="http://schemas.microsoft.com/office/powerpoint/2010/main" val="346502129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Multiple </a:t>
            </a:r>
            <a:r>
              <a:rPr lang="en-US" dirty="0" err="1" smtClean="0"/>
              <a:t>qubit</a:t>
            </a:r>
            <a:r>
              <a:rPr lang="en-US" dirty="0" smtClean="0"/>
              <a:t> gates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3"/>
          <p:cNvSpPr txBox="1">
            <a:spLocks/>
          </p:cNvSpPr>
          <p:nvPr/>
        </p:nvSpPr>
        <p:spPr>
          <a:xfrm>
            <a:off x="228600" y="1099782"/>
            <a:ext cx="8534400" cy="4924425"/>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Controlled-Not or CNOT gate</a:t>
            </a:r>
          </a:p>
          <a:p>
            <a:pPr>
              <a:lnSpc>
                <a:spcPct val="150000"/>
              </a:lnSpc>
            </a:pPr>
            <a:r>
              <a:rPr lang="en-US" dirty="0" smtClean="0"/>
              <a:t>2 inputs : control </a:t>
            </a:r>
            <a:r>
              <a:rPr lang="en-US" dirty="0" err="1" smtClean="0"/>
              <a:t>qubit</a:t>
            </a:r>
            <a:r>
              <a:rPr lang="en-US" dirty="0" smtClean="0"/>
              <a:t> &amp; target </a:t>
            </a:r>
            <a:r>
              <a:rPr lang="en-US" dirty="0" err="1" smtClean="0"/>
              <a:t>qubit</a:t>
            </a:r>
            <a:endParaRPr lang="en-US" dirty="0" smtClean="0"/>
          </a:p>
          <a:p>
            <a:pPr>
              <a:lnSpc>
                <a:spcPct val="150000"/>
              </a:lnSpc>
            </a:pPr>
            <a:r>
              <a:rPr lang="en-US" dirty="0" smtClean="0"/>
              <a:t>If control </a:t>
            </a:r>
            <a:r>
              <a:rPr lang="en-US" dirty="0" err="1" smtClean="0"/>
              <a:t>qubit</a:t>
            </a:r>
            <a:r>
              <a:rPr lang="en-US" dirty="0" smtClean="0"/>
              <a:t> set to 0 then target left alone</a:t>
            </a:r>
          </a:p>
          <a:p>
            <a:pPr>
              <a:lnSpc>
                <a:spcPct val="150000"/>
              </a:lnSpc>
            </a:pPr>
            <a:r>
              <a:rPr lang="en-US" dirty="0" smtClean="0"/>
              <a:t> </a:t>
            </a:r>
            <a:r>
              <a:rPr lang="en-US" dirty="0"/>
              <a:t>If control </a:t>
            </a:r>
            <a:r>
              <a:rPr lang="en-US" dirty="0" err="1"/>
              <a:t>qubit</a:t>
            </a:r>
            <a:r>
              <a:rPr lang="en-US" dirty="0"/>
              <a:t> set to </a:t>
            </a:r>
            <a:r>
              <a:rPr lang="en-US" dirty="0" smtClean="0"/>
              <a:t>1 </a:t>
            </a:r>
            <a:r>
              <a:rPr lang="en-US" dirty="0"/>
              <a:t>then target </a:t>
            </a:r>
            <a:r>
              <a:rPr lang="en-US" dirty="0" err="1" smtClean="0"/>
              <a:t>qubit</a:t>
            </a:r>
            <a:r>
              <a:rPr lang="en-US" dirty="0" smtClean="0"/>
              <a:t> flipped</a:t>
            </a:r>
            <a:endParaRPr lang="en-US" dirty="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12663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8918</TotalTime>
  <Words>356</Words>
  <Application>Microsoft Office PowerPoint</Application>
  <PresentationFormat>On-screen Show (4:3)</PresentationFormat>
  <Paragraphs>92</Paragraphs>
  <Slides>16</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Quantum Computation</vt:lpstr>
      <vt:lpstr>Introduction</vt:lpstr>
      <vt:lpstr>Multiple qubits</vt:lpstr>
      <vt:lpstr>Condition for a Quantum Gate</vt:lpstr>
      <vt:lpstr>Single qubit gates</vt:lpstr>
      <vt:lpstr>Single qubit gates</vt:lpstr>
      <vt:lpstr>Single qubit gates</vt:lpstr>
      <vt:lpstr>Single qubit gates</vt:lpstr>
      <vt:lpstr>Multiple qubit gates</vt:lpstr>
      <vt:lpstr>Multiple qubit gates</vt:lpstr>
      <vt:lpstr>Measurement Operation</vt:lpstr>
      <vt:lpstr>Quantum Circuit</vt:lpstr>
      <vt:lpstr>Quantum Circuit v/s Classical  Circuit</vt:lpstr>
      <vt:lpstr>Qubit Copying State</vt:lpstr>
      <vt:lpstr>Bell States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1776</cp:revision>
  <dcterms:created xsi:type="dcterms:W3CDTF">2016-05-11T06:01:51Z</dcterms:created>
  <dcterms:modified xsi:type="dcterms:W3CDTF">2017-09-19T05:10:09Z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