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60" r:id="rId3"/>
    <p:sldId id="268" r:id="rId4"/>
    <p:sldId id="280" r:id="rId5"/>
    <p:sldId id="281" r:id="rId6"/>
    <p:sldId id="259" r:id="rId7"/>
    <p:sldId id="269" r:id="rId8"/>
    <p:sldId id="265" r:id="rId9"/>
    <p:sldId id="282" r:id="rId10"/>
    <p:sldId id="272" r:id="rId11"/>
    <p:sldId id="267" r:id="rId12"/>
    <p:sldId id="270" r:id="rId13"/>
    <p:sldId id="266" r:id="rId14"/>
    <p:sldId id="271" r:id="rId15"/>
    <p:sldId id="273" r:id="rId16"/>
    <p:sldId id="274" r:id="rId17"/>
    <p:sldId id="284" r:id="rId18"/>
    <p:sldId id="283" r:id="rId19"/>
    <p:sldId id="285" r:id="rId20"/>
    <p:sldId id="286" r:id="rId21"/>
    <p:sldId id="275" r:id="rId22"/>
    <p:sldId id="276" r:id="rId23"/>
    <p:sldId id="277"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301" autoAdjust="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F39F7-9330-484D-904F-EC5D5FF69CF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E3D30849-2F83-4C15-B891-BE3145534FBE}">
      <dgm:prSet custT="1">
        <dgm:style>
          <a:lnRef idx="2">
            <a:schemeClr val="accent2"/>
          </a:lnRef>
          <a:fillRef idx="1">
            <a:schemeClr val="lt1"/>
          </a:fillRef>
          <a:effectRef idx="0">
            <a:schemeClr val="accent2"/>
          </a:effectRef>
          <a:fontRef idx="minor">
            <a:schemeClr val="dk1"/>
          </a:fontRef>
        </dgm:style>
      </dgm:prSet>
      <dgm:spPr/>
      <dgm:t>
        <a:bodyPr>
          <a:scene3d>
            <a:camera prst="orthographicFront"/>
            <a:lightRig rig="soft" dir="t">
              <a:rot lat="0" lon="0" rev="15600000"/>
            </a:lightRig>
          </a:scene3d>
          <a:sp3d extrusionH="57150" prstMaterial="softEdge">
            <a:bevelT w="25400" h="38100"/>
          </a:sp3d>
        </a:bodyPr>
        <a:lstStyle/>
        <a:p>
          <a:pPr algn="ctr" rtl="0"/>
          <a:r>
            <a:rPr lang="en-US" sz="7200" b="1" i="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rPr>
            <a:t>Thanks All</a:t>
          </a:r>
          <a:endParaRPr lang="en-US" sz="7200" b="1" i="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endParaRPr>
        </a:p>
      </dgm:t>
    </dgm:pt>
    <dgm:pt modelId="{AA0BE12E-6175-4CE8-9EE7-F9042F89E887}" type="parTrans" cxnId="{19EBCB00-E3E1-4587-BEF6-B48E1B0B6C7E}">
      <dgm:prSet/>
      <dgm:spPr/>
      <dgm:t>
        <a:bodyPr/>
        <a:lstStyle/>
        <a:p>
          <a:endParaRPr lang="en-US"/>
        </a:p>
      </dgm:t>
    </dgm:pt>
    <dgm:pt modelId="{9343C26E-EB3C-4626-B138-13D3C3928271}" type="sibTrans" cxnId="{19EBCB00-E3E1-4587-BEF6-B48E1B0B6C7E}">
      <dgm:prSet/>
      <dgm:spPr/>
      <dgm:t>
        <a:bodyPr/>
        <a:lstStyle/>
        <a:p>
          <a:endParaRPr lang="en-US"/>
        </a:p>
      </dgm:t>
    </dgm:pt>
    <dgm:pt modelId="{777433BB-F57A-4699-BB66-6A787EFC2BFD}" type="pres">
      <dgm:prSet presAssocID="{28BF39F7-9330-484D-904F-EC5D5FF69CFD}" presName="linear" presStyleCnt="0">
        <dgm:presLayoutVars>
          <dgm:animLvl val="lvl"/>
          <dgm:resizeHandles val="exact"/>
        </dgm:presLayoutVars>
      </dgm:prSet>
      <dgm:spPr/>
      <dgm:t>
        <a:bodyPr/>
        <a:lstStyle/>
        <a:p>
          <a:endParaRPr lang="en-US"/>
        </a:p>
      </dgm:t>
    </dgm:pt>
    <dgm:pt modelId="{91F37CD0-06A2-48CD-898A-4173D7D186BD}" type="pres">
      <dgm:prSet presAssocID="{E3D30849-2F83-4C15-B891-BE3145534FBE}" presName="parentText" presStyleLbl="node1" presStyleIdx="0" presStyleCnt="1" custLinFactNeighborX="-4854" custLinFactNeighborY="36446">
        <dgm:presLayoutVars>
          <dgm:chMax val="0"/>
          <dgm:bulletEnabled val="1"/>
        </dgm:presLayoutVars>
      </dgm:prSet>
      <dgm:spPr/>
      <dgm:t>
        <a:bodyPr/>
        <a:lstStyle/>
        <a:p>
          <a:endParaRPr lang="en-US"/>
        </a:p>
      </dgm:t>
    </dgm:pt>
  </dgm:ptLst>
  <dgm:cxnLst>
    <dgm:cxn modelId="{66C74EF6-2A1E-4EBA-B205-9759075B0119}" type="presOf" srcId="{28BF39F7-9330-484D-904F-EC5D5FF69CFD}" destId="{777433BB-F57A-4699-BB66-6A787EFC2BFD}" srcOrd="0" destOrd="0" presId="urn:microsoft.com/office/officeart/2005/8/layout/vList2"/>
    <dgm:cxn modelId="{19EBCB00-E3E1-4587-BEF6-B48E1B0B6C7E}" srcId="{28BF39F7-9330-484D-904F-EC5D5FF69CFD}" destId="{E3D30849-2F83-4C15-B891-BE3145534FBE}" srcOrd="0" destOrd="0" parTransId="{AA0BE12E-6175-4CE8-9EE7-F9042F89E887}" sibTransId="{9343C26E-EB3C-4626-B138-13D3C3928271}"/>
    <dgm:cxn modelId="{80AAA948-8EAA-41BD-9ED1-E44B66BD5411}" type="presOf" srcId="{E3D30849-2F83-4C15-B891-BE3145534FBE}" destId="{91F37CD0-06A2-48CD-898A-4173D7D186BD}" srcOrd="0" destOrd="0" presId="urn:microsoft.com/office/officeart/2005/8/layout/vList2"/>
    <dgm:cxn modelId="{602DE70D-72B4-4EEE-8EAF-D3B8E28A81A2}" type="presParOf" srcId="{777433BB-F57A-4699-BB66-6A787EFC2BFD}" destId="{91F37CD0-06A2-48CD-898A-4173D7D186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37CD0-06A2-48CD-898A-4173D7D186BD}">
      <dsp:nvSpPr>
        <dsp:cNvPr id="0" name=""/>
        <dsp:cNvSpPr/>
      </dsp:nvSpPr>
      <dsp:spPr>
        <a:xfrm>
          <a:off x="0" y="1115820"/>
          <a:ext cx="6934200" cy="1673100"/>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274320" tIns="274320" rIns="274320" bIns="274320" numCol="1" spcCol="1270" anchor="ctr" anchorCtr="0">
          <a:noAutofit/>
          <a:scene3d>
            <a:camera prst="orthographicFront"/>
            <a:lightRig rig="soft" dir="t">
              <a:rot lat="0" lon="0" rev="15600000"/>
            </a:lightRig>
          </a:scene3d>
          <a:sp3d extrusionH="57150" prstMaterial="softEdge">
            <a:bevelT w="25400" h="38100"/>
          </a:sp3d>
        </a:bodyPr>
        <a:lstStyle/>
        <a:p>
          <a:pPr lvl="0" algn="ctr" defTabSz="3200400" rtl="0">
            <a:lnSpc>
              <a:spcPct val="90000"/>
            </a:lnSpc>
            <a:spcBef>
              <a:spcPct val="0"/>
            </a:spcBef>
            <a:spcAft>
              <a:spcPct val="35000"/>
            </a:spcAft>
          </a:pPr>
          <a:r>
            <a:rPr lang="en-US" sz="7200" b="1" i="1" kern="1200"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rPr>
            <a:t>Thanks All</a:t>
          </a:r>
          <a:endParaRPr lang="en-US" sz="7200" b="1" i="1" kern="1200"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endParaRPr>
        </a:p>
      </dsp:txBody>
      <dsp:txXfrm>
        <a:off x="81674" y="1197494"/>
        <a:ext cx="6770852"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FD7F34-FAD0-49F2-9943-DAEE8B48EF84}" type="datetimeFigureOut">
              <a:rPr lang="en-US" smtClean="0"/>
              <a:t>9/30/2017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3AC84-3E05-46C5-951E-9B292F5E682D}" type="slidenum">
              <a:rPr lang="en-US" smtClean="0"/>
              <a:t>‹#›</a:t>
            </a:fld>
            <a:endParaRPr lang="en-US"/>
          </a:p>
        </p:txBody>
      </p:sp>
    </p:spTree>
    <p:extLst>
      <p:ext uri="{BB962C8B-B14F-4D97-AF65-F5344CB8AC3E}">
        <p14:creationId xmlns:p14="http://schemas.microsoft.com/office/powerpoint/2010/main" val="19566626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FBB03-2EC8-49DC-8F9F-79BDFB704C52}" type="datetimeFigureOut">
              <a:rPr lang="en-US" smtClean="0"/>
              <a:t>9/30/2017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D4BF62-6606-45E2-9FC0-C16EAE1FCD79}" type="slidenum">
              <a:rPr lang="en-US" smtClean="0"/>
              <a:t>‹#›</a:t>
            </a:fld>
            <a:endParaRPr lang="en-US"/>
          </a:p>
        </p:txBody>
      </p:sp>
    </p:spTree>
    <p:extLst>
      <p:ext uri="{BB962C8B-B14F-4D97-AF65-F5344CB8AC3E}">
        <p14:creationId xmlns:p14="http://schemas.microsoft.com/office/powerpoint/2010/main" val="8206699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D4BF62-6606-45E2-9FC0-C16EAE1FCD79}" type="slidenum">
              <a:rPr lang="en-US" smtClean="0"/>
              <a:t>1</a:t>
            </a:fld>
            <a:endParaRPr lang="en-US"/>
          </a:p>
        </p:txBody>
      </p:sp>
    </p:spTree>
    <p:extLst>
      <p:ext uri="{BB962C8B-B14F-4D97-AF65-F5344CB8AC3E}">
        <p14:creationId xmlns:p14="http://schemas.microsoft.com/office/powerpoint/2010/main" val="6546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FF68B-39BC-4DD7-BF81-0F3FE5A70BF4}" type="slidenum">
              <a:rPr lang="en-US" altLang="en-US"/>
              <a:pPr/>
              <a:t>4</a:t>
            </a:fld>
            <a:endParaRPr lang="en-US" altLang="en-US"/>
          </a:p>
        </p:txBody>
      </p:sp>
      <p:sp>
        <p:nvSpPr>
          <p:cNvPr id="1323010" name="Rectangle 2"/>
          <p:cNvSpPr>
            <a:spLocks noGrp="1" noRot="1" noChangeAspect="1" noChangeArrowheads="1" noTextEdit="1"/>
          </p:cNvSpPr>
          <p:nvPr>
            <p:ph type="sldImg"/>
          </p:nvPr>
        </p:nvSpPr>
        <p:spPr>
          <a:ln/>
        </p:spPr>
      </p:sp>
      <p:sp>
        <p:nvSpPr>
          <p:cNvPr id="132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952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41130-4EFC-44E0-99A7-C3974DD34E32}" type="slidenum">
              <a:rPr lang="en-US" altLang="en-US"/>
              <a:pPr/>
              <a:t>5</a:t>
            </a:fld>
            <a:endParaRPr lang="en-US" altLang="en-US"/>
          </a:p>
        </p:txBody>
      </p:sp>
      <p:sp>
        <p:nvSpPr>
          <p:cNvPr id="1325058" name="Rectangle 2"/>
          <p:cNvSpPr>
            <a:spLocks noGrp="1" noRot="1" noChangeAspect="1" noChangeArrowheads="1" noTextEdit="1"/>
          </p:cNvSpPr>
          <p:nvPr>
            <p:ph type="sldImg"/>
          </p:nvPr>
        </p:nvSpPr>
        <p:spPr>
          <a:ln/>
        </p:spPr>
      </p:sp>
      <p:sp>
        <p:nvSpPr>
          <p:cNvPr id="132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632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DE85A-188C-4C20-9397-590592F2181F}" type="slidenum">
              <a:rPr lang="en-US" altLang="en-US"/>
              <a:pPr/>
              <a:t>9</a:t>
            </a:fld>
            <a:endParaRPr lang="en-US" altLang="en-US"/>
          </a:p>
        </p:txBody>
      </p:sp>
      <p:sp>
        <p:nvSpPr>
          <p:cNvPr id="1333250" name="Rectangle 2"/>
          <p:cNvSpPr>
            <a:spLocks noGrp="1" noRot="1" noChangeAspect="1" noChangeArrowheads="1" noTextEdit="1"/>
          </p:cNvSpPr>
          <p:nvPr>
            <p:ph type="sldImg"/>
          </p:nvPr>
        </p:nvSpPr>
        <p:spPr>
          <a:ln/>
        </p:spPr>
      </p:sp>
      <p:sp>
        <p:nvSpPr>
          <p:cNvPr id="133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975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BCE4D-52CD-45AD-ADB9-11A03B2ECFDB}" type="slidenum">
              <a:rPr lang="en-US" altLang="en-US"/>
              <a:pPr/>
              <a:t>17</a:t>
            </a:fld>
            <a:endParaRPr lang="en-US" alt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3576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8FF6B-98D4-4DAD-A62F-9259D3062DE6}" type="slidenum">
              <a:rPr lang="en-US" altLang="en-US"/>
              <a:pPr/>
              <a:t>19</a:t>
            </a:fld>
            <a:endParaRPr lang="en-US" altLang="en-US"/>
          </a:p>
        </p:txBody>
      </p:sp>
      <p:sp>
        <p:nvSpPr>
          <p:cNvPr id="1235970" name="Rectangle 2"/>
          <p:cNvSpPr>
            <a:spLocks noGrp="1" noRot="1" noChangeAspect="1" noChangeArrowheads="1" noTextEdit="1"/>
          </p:cNvSpPr>
          <p:nvPr>
            <p:ph type="sldImg"/>
          </p:nvPr>
        </p:nvSpPr>
        <p:spPr>
          <a:ln/>
        </p:spPr>
      </p:sp>
      <p:sp>
        <p:nvSpPr>
          <p:cNvPr id="12359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813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F9755-BE43-4AF2-BD18-E68AB9CE63CF}" type="slidenum">
              <a:rPr lang="en-US" altLang="en-US"/>
              <a:pPr/>
              <a:t>20</a:t>
            </a:fld>
            <a:endParaRPr lang="en-US" altLang="en-US"/>
          </a:p>
        </p:txBody>
      </p:sp>
      <p:sp>
        <p:nvSpPr>
          <p:cNvPr id="1242114" name="Rectangle 2"/>
          <p:cNvSpPr>
            <a:spLocks noGrp="1" noRot="1" noChangeAspect="1" noChangeArrowheads="1" noTextEdit="1"/>
          </p:cNvSpPr>
          <p:nvPr>
            <p:ph type="sldImg"/>
          </p:nvPr>
        </p:nvSpPr>
        <p:spPr>
          <a:ln/>
        </p:spPr>
      </p:sp>
      <p:sp>
        <p:nvSpPr>
          <p:cNvPr id="12421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83624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242BEE3-0CD6-4E8F-93C3-3A5074F1869C}" type="datetime4">
              <a:rPr lang="en-US" smtClean="0"/>
              <a:t>September 30, 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F36B909-94FF-4B5E-BC34-D2DF47606B67}"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FD9A8D-498D-47FE-B331-4BDB5DB7CC25}" type="datetime4">
              <a:rPr lang="en-US" smtClean="0"/>
              <a:t>September 30,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8B6D31-08C4-4AE3-AFBD-ECA008C04B1B}" type="datetime4">
              <a:rPr lang="en-US" smtClean="0"/>
              <a:t>September 30,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BB7DAC-9096-4B80-B842-3E2074BAD526}" type="datetime4">
              <a:rPr lang="en-US" smtClean="0"/>
              <a:t>September 30,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36B909-94FF-4B5E-BC34-D2DF47606B67}"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668762-1CD7-4C04-B039-A8ADD43A5C38}" type="datetime4">
              <a:rPr lang="en-US" smtClean="0"/>
              <a:t>September 30, 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6325F65-B349-4920-B1C1-D88B40DC848B}" type="datetime4">
              <a:rPr lang="en-US" smtClean="0"/>
              <a:t>September 30, 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fld id="{059740B6-E8A9-47E5-A30C-B4845EEE2913}" type="datetime4">
              <a:rPr lang="en-US" smtClean="0"/>
              <a:t>September 30, 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1FA8A68-D605-4A66-8657-689D5910C7D9}" type="datetime4">
              <a:rPr lang="en-US" smtClean="0"/>
              <a:t>September 30, 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36B909-94FF-4B5E-BC34-D2DF47606B67}"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0B7081-5290-4C1E-A49F-7839C8E22274}" type="datetime4">
              <a:rPr lang="en-US" smtClean="0"/>
              <a:t>September 30, 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36B909-94FF-4B5E-BC34-D2DF47606B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34CE77C-DA74-4F81-993A-0272DDD47931}" type="datetime4">
              <a:rPr lang="en-US" smtClean="0"/>
              <a:t>September 30, 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36B909-94FF-4B5E-BC34-D2DF47606B67}"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E7B6583-FF5C-4A8F-844E-0D23F74AAF4A}" type="datetime4">
              <a:rPr lang="en-US" smtClean="0"/>
              <a:t>September 30, 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F36B909-94FF-4B5E-BC34-D2DF47606B67}"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7.xml"/><Relationship Id="rId7"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10" Type="http://schemas.openxmlformats.org/officeDocument/2006/relationships/image" Target="../media/image15.wmf"/><Relationship Id="rId4" Type="http://schemas.openxmlformats.org/officeDocument/2006/relationships/tags" Target="../tags/tag48.xml"/><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6" Type="http://schemas.openxmlformats.org/officeDocument/2006/relationships/image" Target="../media/image5.wmf"/><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notesSlide" Target="../notesSlides/notesSlide2.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notesSlide" Target="../notesSlides/notesSlide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slideLayout" Target="../slideLayouts/slideLayout7.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image" Target="../media/image7.png"/><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653727">
            <a:off x="828793" y="2011751"/>
            <a:ext cx="7757533" cy="1757729"/>
          </a:xfrm>
        </p:spPr>
        <p:style>
          <a:lnRef idx="1">
            <a:schemeClr val="accent3"/>
          </a:lnRef>
          <a:fillRef idx="1003">
            <a:schemeClr val="lt2"/>
          </a:fillRef>
          <a:effectRef idx="1">
            <a:schemeClr val="accent3"/>
          </a:effectRef>
          <a:fontRef idx="minor">
            <a:schemeClr val="dk1"/>
          </a:fontRef>
        </p:style>
        <p:txBody>
          <a:bodyPr>
            <a:normAutofit fontScale="90000"/>
          </a:bodyPr>
          <a:lstStyle/>
          <a:p>
            <a:pPr algn="ctr"/>
            <a:r>
              <a:rPr lang="en-US" sz="48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cs typeface="Arial" pitchFamily="34" charset="0"/>
              </a:rPr>
              <a:t>Secure Hash Algorithm-512 </a:t>
            </a:r>
            <a:br>
              <a:rPr lang="en-US" sz="48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cs typeface="Arial" pitchFamily="34" charset="0"/>
              </a:rPr>
            </a:br>
            <a:r>
              <a:rPr lang="en-US" sz="48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cs typeface="Arial" pitchFamily="34" charset="0"/>
              </a:rPr>
              <a:t>(SHA-512)</a:t>
            </a:r>
            <a:endParaRPr lang="en-US"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itchFamily="34" charset="0"/>
              <a:cs typeface="Arial" pitchFamily="34" charset="0"/>
            </a:endParaRPr>
          </a:p>
        </p:txBody>
      </p:sp>
      <p:sp>
        <p:nvSpPr>
          <p:cNvPr id="4" name="Slide Number Placeholder 3"/>
          <p:cNvSpPr>
            <a:spLocks noGrp="1"/>
          </p:cNvSpPr>
          <p:nvPr>
            <p:ph type="sldNum" sz="quarter" idx="12"/>
          </p:nvPr>
        </p:nvSpPr>
        <p:spPr>
          <a:xfrm>
            <a:off x="8382000" y="6248400"/>
            <a:ext cx="594360" cy="457200"/>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r>
              <a:rPr lang="en-US" sz="1600" b="1" dirty="0" smtClean="0">
                <a:solidFill>
                  <a:schemeClr val="tx1">
                    <a:lumMod val="95000"/>
                    <a:lumOff val="5000"/>
                  </a:schemeClr>
                </a:solidFill>
                <a:latin typeface="Arial Narrow" pitchFamily="34" charset="0"/>
              </a:rPr>
              <a:t>      </a:t>
            </a:r>
            <a:fld id="{DF36B909-94FF-4B5E-BC34-D2DF47606B67}" type="slidenum">
              <a:rPr lang="en-US" sz="1600" b="1" smtClean="0">
                <a:solidFill>
                  <a:schemeClr val="tx1">
                    <a:lumMod val="95000"/>
                    <a:lumOff val="5000"/>
                  </a:schemeClr>
                </a:solidFill>
                <a:latin typeface="Arial Narrow" pitchFamily="34" charset="0"/>
              </a:rPr>
              <a:t>1</a:t>
            </a:fld>
            <a:endParaRPr lang="en-US" sz="1600" b="1" dirty="0">
              <a:solidFill>
                <a:schemeClr val="tx1">
                  <a:lumMod val="95000"/>
                  <a:lumOff val="5000"/>
                </a:schemeClr>
              </a:solidFill>
              <a:latin typeface="Arial Narrow" pitchFamily="34" charset="0"/>
            </a:endParaRPr>
          </a:p>
        </p:txBody>
      </p:sp>
      <p:sp>
        <p:nvSpPr>
          <p:cNvPr id="5" name="Date Placeholder 4"/>
          <p:cNvSpPr>
            <a:spLocks noGrp="1"/>
          </p:cNvSpPr>
          <p:nvPr>
            <p:ph type="dt" sz="half" idx="10"/>
          </p:nvPr>
        </p:nvSpPr>
        <p:spPr>
          <a:xfrm>
            <a:off x="1143000" y="6553200"/>
            <a:ext cx="2133600" cy="304800"/>
          </a:xfrm>
          <a:ln>
            <a:solidFill>
              <a:schemeClr val="bg1"/>
            </a:solidFill>
          </a:ln>
        </p:spPr>
        <p:style>
          <a:lnRef idx="2">
            <a:schemeClr val="accent6"/>
          </a:lnRef>
          <a:fillRef idx="1001">
            <a:schemeClr val="lt1"/>
          </a:fillRef>
          <a:effectRef idx="0">
            <a:schemeClr val="accent6"/>
          </a:effectRef>
          <a:fontRef idx="minor">
            <a:schemeClr val="dk1"/>
          </a:fontRef>
        </p:style>
        <p:txBody>
          <a:bodyPr/>
          <a:lstStyle/>
          <a:p>
            <a:pPr algn="l"/>
            <a:fld id="{258D9C8C-B52E-4C4B-ACAE-55D19A372DD4}" type="datetime4">
              <a:rPr lang="en-US" smtClean="0">
                <a:solidFill>
                  <a:schemeClr val="tx1">
                    <a:lumMod val="50000"/>
                    <a:lumOff val="50000"/>
                  </a:schemeClr>
                </a:solidFill>
                <a:latin typeface="Arial" pitchFamily="34" charset="0"/>
                <a:cs typeface="Arial" pitchFamily="34" charset="0"/>
              </a:rPr>
              <a:pPr algn="l"/>
              <a:t>September 30, 2017</a:t>
            </a:fld>
            <a:endParaRPr lang="en-US"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79512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153400" cy="762000"/>
          </a:xfrm>
        </p:spPr>
        <p:txBody>
          <a:bodyPr>
            <a:normAutofit/>
          </a:bodyPr>
          <a:lstStyle/>
          <a:p>
            <a:pPr algn="ctr">
              <a:buClr>
                <a:srgbClr val="00B0F0"/>
              </a:buClr>
            </a:pPr>
            <a:r>
              <a:rPr lang="en-US" sz="3600" dirty="0" smtClean="0">
                <a:solidFill>
                  <a:schemeClr val="accent5">
                    <a:lumMod val="50000"/>
                  </a:schemeClr>
                </a:solidFill>
                <a:effectLst/>
                <a:latin typeface="Arial" pitchFamily="34" charset="0"/>
                <a:cs typeface="Arial" pitchFamily="34" charset="0"/>
              </a:rPr>
              <a:t>Calculation of constants</a:t>
            </a:r>
            <a:endParaRPr lang="en-US" sz="3600" dirty="0">
              <a:solidFill>
                <a:schemeClr val="accent5">
                  <a:lumMod val="50000"/>
                </a:schemeClr>
              </a:solidFill>
              <a:effectLst/>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10</a:t>
            </a:fld>
            <a:endParaRPr lang="en-US" b="1" dirty="0">
              <a:solidFill>
                <a:schemeClr val="tx1">
                  <a:lumMod val="95000"/>
                  <a:lumOff val="5000"/>
                </a:schemeClr>
              </a:solidFill>
              <a:latin typeface="Arial Narrow" pitchFamily="34" charset="0"/>
            </a:endParaRPr>
          </a:p>
        </p:txBody>
      </p:sp>
      <p:sp>
        <p:nvSpPr>
          <p:cNvPr id="5" name="Date Placeholder 4"/>
          <p:cNvSpPr>
            <a:spLocks noGrp="1"/>
          </p:cNvSpPr>
          <p:nvPr>
            <p:ph type="dt" sz="half" idx="4294967295"/>
          </p:nvPr>
        </p:nvSpPr>
        <p:spPr>
          <a:xfrm>
            <a:off x="3581400" y="6305550"/>
            <a:ext cx="2133600" cy="476250"/>
          </a:xfrm>
        </p:spPr>
        <p:txBody>
          <a:bodyPr/>
          <a:lstStyle/>
          <a:p>
            <a:fld id="{2FD022AA-617A-46DA-86FF-5A377992EBE9}" type="datetime4">
              <a:rPr lang="en-US" smtClean="0"/>
              <a:t>September 30, 2017</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6800" y="990600"/>
                <a:ext cx="8077200" cy="5486400"/>
              </a:xfrm>
            </p:spPr>
            <p:txBody>
              <a:bodyPr>
                <a:normAutofit/>
              </a:bodyPr>
              <a:lstStyle/>
              <a:p>
                <a:pPr marL="82296" indent="0">
                  <a:buNone/>
                </a:pPr>
                <a:r>
                  <a:rPr lang="en-US" sz="2200" dirty="0" smtClean="0">
                    <a:latin typeface="Arial" pitchFamily="34" charset="0"/>
                    <a:cs typeface="Arial" pitchFamily="34" charset="0"/>
                  </a:rPr>
                  <a:t>For example, </a:t>
                </a:r>
              </a:p>
              <a:p>
                <a:pPr marL="82296" indent="0">
                  <a:buNone/>
                </a:pPr>
                <a:r>
                  <a:rPr lang="en-US" sz="2200" dirty="0" smtClean="0">
                    <a:latin typeface="Arial" pitchFamily="34" charset="0"/>
                    <a:cs typeface="Arial" pitchFamily="34" charset="0"/>
                  </a:rPr>
                  <a:t>The 8th </a:t>
                </a:r>
                <a:r>
                  <a:rPr lang="en-US" sz="2200" dirty="0">
                    <a:latin typeface="Arial" pitchFamily="34" charset="0"/>
                    <a:cs typeface="Arial" pitchFamily="34" charset="0"/>
                  </a:rPr>
                  <a:t>prime is </a:t>
                </a:r>
                <a:r>
                  <a:rPr lang="en-US" sz="2200" dirty="0" smtClean="0">
                    <a:latin typeface="Arial" pitchFamily="34" charset="0"/>
                    <a:cs typeface="Arial" pitchFamily="34" charset="0"/>
                  </a:rPr>
                  <a:t>19,</a:t>
                </a:r>
                <a:r>
                  <a:rPr lang="en-US" sz="2200" dirty="0">
                    <a:latin typeface="Arial" pitchFamily="34" charset="0"/>
                    <a:cs typeface="Arial" pitchFamily="34" charset="0"/>
                  </a:rPr>
                  <a:t> with the </a:t>
                </a:r>
                <a:r>
                  <a:rPr lang="en-US" sz="2200" dirty="0" smtClean="0">
                    <a:latin typeface="Arial" pitchFamily="34" charset="0"/>
                    <a:cs typeface="Arial" pitchFamily="34" charset="0"/>
                  </a:rPr>
                  <a:t>square </a:t>
                </a:r>
                <a:r>
                  <a:rPr lang="en-US" sz="2200" dirty="0">
                    <a:latin typeface="Arial" pitchFamily="34" charset="0"/>
                    <a:cs typeface="Arial" pitchFamily="34" charset="0"/>
                  </a:rPr>
                  <a:t>root </a:t>
                </a:r>
                <a:r>
                  <a:rPr lang="en-US" sz="2200" dirty="0" smtClean="0">
                    <a:latin typeface="Arial" pitchFamily="34" charset="0"/>
                    <a:cs typeface="Arial" pitchFamily="34" charset="0"/>
                  </a:rPr>
                  <a:t>(19)</a:t>
                </a:r>
                <a:r>
                  <a:rPr lang="en-US" sz="2200" baseline="30000" dirty="0" smtClean="0">
                    <a:latin typeface="Arial" pitchFamily="34" charset="0"/>
                    <a:cs typeface="Arial" pitchFamily="34" charset="0"/>
                  </a:rPr>
                  <a:t>1/2</a:t>
                </a:r>
                <a:r>
                  <a:rPr lang="en-US" sz="2200" dirty="0" smtClean="0">
                    <a:latin typeface="Arial" pitchFamily="34" charset="0"/>
                    <a:cs typeface="Arial" pitchFamily="34" charset="0"/>
                  </a:rPr>
                  <a:t>= 4.35889894354 Converting </a:t>
                </a:r>
                <a:r>
                  <a:rPr lang="en-US" sz="2200" dirty="0">
                    <a:latin typeface="Arial" pitchFamily="34" charset="0"/>
                    <a:cs typeface="Arial" pitchFamily="34" charset="0"/>
                  </a:rPr>
                  <a:t>this number to binary with only 64 bits in the fraction part, we </a:t>
                </a:r>
                <a:r>
                  <a:rPr lang="en-US" sz="2200" dirty="0" smtClean="0">
                    <a:latin typeface="Arial" pitchFamily="34" charset="0"/>
                    <a:cs typeface="Arial" pitchFamily="34" charset="0"/>
                  </a:rPr>
                  <a:t>get,</a:t>
                </a:r>
              </a:p>
              <a:p>
                <a:pPr marL="82296" indent="0">
                  <a:buNone/>
                </a:pPr>
                <a:endParaRPr lang="en-US" sz="2200" dirty="0">
                  <a:latin typeface="Arial" pitchFamily="34" charset="0"/>
                  <a:cs typeface="Arial" pitchFamily="34" charset="0"/>
                </a:endParaRPr>
              </a:p>
              <a:p>
                <a:pPr marL="82296" indent="0">
                  <a:buNone/>
                </a:pPr>
                <a:r>
                  <a:rPr lang="en-US" sz="2200" dirty="0" smtClean="0">
                    <a:latin typeface="Arial" pitchFamily="34" charset="0"/>
                    <a:cs typeface="Arial" pitchFamily="34" charset="0"/>
                  </a:rPr>
                  <a:t>  </a:t>
                </a:r>
              </a:p>
              <a:p>
                <a:pPr marL="82296" indent="0">
                  <a:buNone/>
                </a:pPr>
                <a:r>
                  <a:rPr lang="en-US" sz="2200" dirty="0" smtClean="0">
                    <a:latin typeface="Arial" pitchFamily="34" charset="0"/>
                    <a:cs typeface="Arial" pitchFamily="34" charset="0"/>
                  </a:rPr>
                  <a:t>The </a:t>
                </a:r>
                <a:r>
                  <a:rPr lang="en-US" sz="2200" dirty="0">
                    <a:latin typeface="Arial" pitchFamily="34" charset="0"/>
                    <a:cs typeface="Arial" pitchFamily="34" charset="0"/>
                  </a:rPr>
                  <a:t>fraction part </a:t>
                </a:r>
                <a14:m>
                  <m:oMath xmlns:m="http://schemas.openxmlformats.org/officeDocument/2006/math">
                    <m:r>
                      <a:rPr lang="en-US" sz="2200" b="0" i="0" dirty="0" smtClean="0">
                        <a:latin typeface="Cambria Math"/>
                      </a:rPr>
                      <m:t>:</m:t>
                    </m:r>
                    <m:sSub>
                      <m:sSubPr>
                        <m:ctrlPr>
                          <a:rPr lang="en-US" sz="2200" i="1" dirty="0" smtClean="0">
                            <a:solidFill>
                              <a:srgbClr val="FF0000"/>
                            </a:solidFill>
                            <a:latin typeface="Cambria Math" panose="02040503050406030204" pitchFamily="18" charset="0"/>
                          </a:rPr>
                        </m:ctrlPr>
                      </m:sSubPr>
                      <m:e>
                        <m:r>
                          <m:rPr>
                            <m:nor/>
                          </m:rPr>
                          <a:rPr lang="en-US" sz="2200" dirty="0">
                            <a:solidFill>
                              <a:srgbClr val="FF0000"/>
                            </a:solidFill>
                            <a:latin typeface="Arial" pitchFamily="34" charset="0"/>
                            <a:cs typeface="Arial" pitchFamily="34" charset="0"/>
                          </a:rPr>
                          <m:t> (</m:t>
                        </m:r>
                        <m:r>
                          <a:rPr lang="en-US" sz="2200" i="1" dirty="0">
                            <a:solidFill>
                              <a:srgbClr val="FF0000"/>
                            </a:solidFill>
                            <a:latin typeface="Cambria Math"/>
                          </a:rPr>
                          <m:t>5</m:t>
                        </m:r>
                        <m:r>
                          <a:rPr lang="en-US" sz="2200" i="1" dirty="0">
                            <a:solidFill>
                              <a:srgbClr val="FF0000"/>
                            </a:solidFill>
                            <a:latin typeface="Cambria Math"/>
                          </a:rPr>
                          <m:t>𝐵𝐸</m:t>
                        </m:r>
                        <m:r>
                          <a:rPr lang="en-US" sz="2200" i="1" dirty="0">
                            <a:solidFill>
                              <a:srgbClr val="FF0000"/>
                            </a:solidFill>
                            <a:latin typeface="Cambria Math"/>
                          </a:rPr>
                          <m:t>0</m:t>
                        </m:r>
                        <m:r>
                          <a:rPr lang="en-US" sz="2200" i="1" dirty="0">
                            <a:solidFill>
                              <a:srgbClr val="FF0000"/>
                            </a:solidFill>
                            <a:latin typeface="Cambria Math"/>
                          </a:rPr>
                          <m:t>𝐶𝐷</m:t>
                        </m:r>
                        <m:r>
                          <a:rPr lang="en-US" sz="2200" i="1" dirty="0">
                            <a:solidFill>
                              <a:srgbClr val="FF0000"/>
                            </a:solidFill>
                            <a:latin typeface="Cambria Math"/>
                          </a:rPr>
                          <m:t>19137</m:t>
                        </m:r>
                        <m:r>
                          <a:rPr lang="en-US" sz="2200" i="1" dirty="0">
                            <a:solidFill>
                              <a:srgbClr val="FF0000"/>
                            </a:solidFill>
                            <a:latin typeface="Cambria Math"/>
                          </a:rPr>
                          <m:t>𝐸</m:t>
                        </m:r>
                        <m:r>
                          <a:rPr lang="en-US" sz="2200" i="1" dirty="0">
                            <a:solidFill>
                              <a:srgbClr val="FF0000"/>
                            </a:solidFill>
                            <a:latin typeface="Cambria Math"/>
                          </a:rPr>
                          <m:t>2179</m:t>
                        </m:r>
                        <m:r>
                          <m:rPr>
                            <m:nor/>
                          </m:rPr>
                          <a:rPr lang="en-US" sz="2200" dirty="0">
                            <a:solidFill>
                              <a:srgbClr val="FF0000"/>
                            </a:solidFill>
                            <a:latin typeface="Arial" pitchFamily="34" charset="0"/>
                            <a:cs typeface="Arial" pitchFamily="34" charset="0"/>
                          </a:rPr>
                          <m:t>)</m:t>
                        </m:r>
                      </m:e>
                      <m:sub>
                        <m:r>
                          <a:rPr lang="en-US" sz="2200" i="1" dirty="0">
                            <a:solidFill>
                              <a:srgbClr val="FF0000"/>
                            </a:solidFill>
                            <a:latin typeface="Cambria Math"/>
                          </a:rPr>
                          <m:t>16 </m:t>
                        </m:r>
                      </m:sub>
                    </m:sSub>
                  </m:oMath>
                </a14:m>
                <a:endParaRPr lang="en-US" sz="2200" dirty="0" smtClean="0">
                  <a:latin typeface="Arial" pitchFamily="34" charset="0"/>
                  <a:cs typeface="Arial" pitchFamily="34" charset="0"/>
                </a:endParaRPr>
              </a:p>
              <a:p>
                <a:pPr marL="82296" indent="0">
                  <a:buNone/>
                </a:pPr>
                <a:endParaRPr lang="en-US" sz="2200" dirty="0">
                  <a:latin typeface="Arial" pitchFamily="34" charset="0"/>
                  <a:cs typeface="Arial" pitchFamily="34" charset="0"/>
                </a:endParaRPr>
              </a:p>
              <a:p>
                <a:pPr marL="82296" indent="0">
                  <a:buNone/>
                </a:pPr>
                <a:r>
                  <a:rPr lang="en-US" sz="2200" dirty="0" smtClean="0">
                    <a:latin typeface="Arial" pitchFamily="34" charset="0"/>
                    <a:cs typeface="Arial" pitchFamily="34" charset="0"/>
                  </a:rPr>
                  <a:t>The </a:t>
                </a:r>
                <a:r>
                  <a:rPr lang="en-US" sz="2200" dirty="0">
                    <a:latin typeface="Arial" pitchFamily="34" charset="0"/>
                    <a:cs typeface="Arial" pitchFamily="34" charset="0"/>
                  </a:rPr>
                  <a:t>80th prime is 409, with the cubic root (409)</a:t>
                </a:r>
                <a:r>
                  <a:rPr lang="en-US" sz="2200" baseline="30000" dirty="0">
                    <a:latin typeface="Arial" pitchFamily="34" charset="0"/>
                    <a:cs typeface="Arial" pitchFamily="34" charset="0"/>
                  </a:rPr>
                  <a:t>1/3</a:t>
                </a:r>
                <a:r>
                  <a:rPr lang="en-US" sz="2200" dirty="0">
                    <a:latin typeface="Arial" pitchFamily="34" charset="0"/>
                    <a:cs typeface="Arial" pitchFamily="34" charset="0"/>
                  </a:rPr>
                  <a:t> = 7.42291412044. Converting this number to binary with only 64 bits in the fraction part, we get</a:t>
                </a:r>
              </a:p>
              <a:p>
                <a:pPr marL="82296" indent="0">
                  <a:buNone/>
                </a:pPr>
                <a:endParaRPr lang="en-US" sz="2200" dirty="0">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6800" y="990600"/>
                <a:ext cx="8077200" cy="5486400"/>
              </a:xfrm>
              <a:blipFill rotWithShape="1">
                <a:blip r:embed="rId4"/>
                <a:stretch>
                  <a:fillRect t="-556" r="-604"/>
                </a:stretch>
              </a:blipFill>
            </p:spPr>
            <p:txBody>
              <a:bodyPr/>
              <a:lstStyle/>
              <a:p>
                <a:r>
                  <a:rPr lang="en-US">
                    <a:noFill/>
                  </a:rPr>
                  <a:t> </a:t>
                </a:r>
              </a:p>
            </p:txBody>
          </p:sp>
        </mc:Fallback>
      </mc:AlternateContent>
      <p:pic>
        <p:nvPicPr>
          <p:cNvPr id="6" name="Picture 11"/>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143000" y="5403209"/>
            <a:ext cx="7797800" cy="46037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2"/>
          <p:cNvSpPr>
            <a:spLocks noChangeArrowheads="1"/>
          </p:cNvSpPr>
          <p:nvPr>
            <p:custDataLst>
              <p:tags r:id="rId2"/>
            </p:custDataLst>
          </p:nvPr>
        </p:nvSpPr>
        <p:spPr bwMode="auto">
          <a:xfrm>
            <a:off x="1661615" y="6021359"/>
            <a:ext cx="64770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400" baseline="0" dirty="0"/>
              <a:t>The fraction part: </a:t>
            </a:r>
            <a:r>
              <a:rPr lang="en-US" sz="2400" baseline="0" dirty="0">
                <a:solidFill>
                  <a:srgbClr val="FF0000"/>
                </a:solidFill>
              </a:rPr>
              <a:t>(6C44198C4A475817)</a:t>
            </a:r>
            <a:r>
              <a:rPr lang="en-US" sz="2400" baseline="-25000" dirty="0">
                <a:solidFill>
                  <a:srgbClr val="FF0000"/>
                </a:solidFill>
              </a:rPr>
              <a:t>16</a:t>
            </a:r>
            <a:endParaRPr lang="en-US" sz="2400" baseline="0" dirty="0">
              <a:solidFill>
                <a:srgbClr val="FF0000"/>
              </a:solidFill>
            </a:endParaRPr>
          </a:p>
        </p:txBody>
      </p:sp>
      <mc:AlternateContent xmlns:mc="http://schemas.openxmlformats.org/markup-compatibility/2006" xmlns:a14="http://schemas.microsoft.com/office/drawing/2010/main">
        <mc:Choice Requires="a14">
          <p:sp>
            <p:nvSpPr>
              <p:cNvPr id="9" name="TextBox 8"/>
              <p:cNvSpPr txBox="1"/>
              <p:nvPr/>
            </p:nvSpPr>
            <p:spPr>
              <a:xfrm>
                <a:off x="1050365" y="2693155"/>
                <a:ext cx="7373392" cy="436723"/>
              </a:xfrm>
              <a:prstGeom prst="rect">
                <a:avLst/>
              </a:prstGeom>
              <a:noFill/>
              <a:ln>
                <a:solidFill>
                  <a:srgbClr val="FF0000"/>
                </a:solidFill>
              </a:ln>
            </p:spPr>
            <p:txBody>
              <a:bodyPr wrap="square" rtlCol="0">
                <a:spAutoFit/>
              </a:bodyPr>
              <a:lstStyle/>
              <a:p>
                <a14:m>
                  <m:oMath xmlns:m="http://schemas.openxmlformats.org/officeDocument/2006/math">
                    <m:sSub>
                      <m:sSubPr>
                        <m:ctrlPr>
                          <a:rPr lang="en-US" sz="2000" i="1" dirty="0" smtClean="0">
                            <a:latin typeface="Cambria Math" panose="02040503050406030204" pitchFamily="18" charset="0"/>
                          </a:rPr>
                        </m:ctrlPr>
                      </m:sSubPr>
                      <m:e>
                        <m:r>
                          <m:rPr>
                            <m:nor/>
                          </m:rPr>
                          <a:rPr lang="en-US" sz="2000" b="0" i="0" dirty="0" smtClean="0">
                            <a:latin typeface="Cambria Math"/>
                          </a:rPr>
                          <m:t>      (</m:t>
                        </m:r>
                        <m:r>
                          <m:rPr>
                            <m:nor/>
                          </m:rPr>
                          <a:rPr lang="en-US" sz="2000" dirty="0"/>
                          <m:t>100.0101 1011 1110 …1001</m:t>
                        </m:r>
                        <m:r>
                          <a:rPr lang="en-US" sz="2000" b="0" i="1" dirty="0" smtClean="0">
                            <a:latin typeface="Cambria Math"/>
                          </a:rPr>
                          <m:t>)</m:t>
                        </m:r>
                      </m:e>
                      <m:sub>
                        <m:r>
                          <a:rPr lang="en-US" sz="2000" b="0" i="1" dirty="0" smtClean="0">
                            <a:latin typeface="Cambria Math"/>
                          </a:rPr>
                          <m:t>2</m:t>
                        </m:r>
                      </m:sub>
                    </m:sSub>
                    <m:sSub>
                      <m:sSubPr>
                        <m:ctrlPr>
                          <a:rPr lang="en-US" sz="2000" i="1" dirty="0" smtClean="0">
                            <a:latin typeface="Cambria Math" panose="02040503050406030204" pitchFamily="18" charset="0"/>
                          </a:rPr>
                        </m:ctrlPr>
                      </m:sSubPr>
                      <m:e>
                        <m:r>
                          <m:rPr>
                            <m:nor/>
                          </m:rPr>
                          <a:rPr lang="en-US" sz="2000" b="0" i="0" dirty="0" smtClean="0">
                            <a:latin typeface="Cambria Math"/>
                          </a:rPr>
                          <m:t>           </m:t>
                        </m:r>
                        <m:r>
                          <m:rPr>
                            <m:nor/>
                          </m:rPr>
                          <a:rPr lang="en-US" sz="2000" dirty="0"/>
                          <m:t>(</m:t>
                        </m:r>
                        <m:r>
                          <a:rPr lang="en-US" sz="2000" i="1" dirty="0">
                            <a:latin typeface="Cambria Math"/>
                          </a:rPr>
                          <m:t>4.5</m:t>
                        </m:r>
                        <m:r>
                          <a:rPr lang="en-US" sz="2000" i="1" dirty="0">
                            <a:latin typeface="Cambria Math"/>
                          </a:rPr>
                          <m:t>𝐵𝐸</m:t>
                        </m:r>
                        <m:r>
                          <a:rPr lang="en-US" sz="2000" i="1" dirty="0">
                            <a:latin typeface="Cambria Math"/>
                          </a:rPr>
                          <m:t>0</m:t>
                        </m:r>
                        <m:r>
                          <a:rPr lang="en-US" sz="2000" i="1" dirty="0">
                            <a:latin typeface="Cambria Math"/>
                          </a:rPr>
                          <m:t>𝐶𝐷</m:t>
                        </m:r>
                        <m:r>
                          <a:rPr lang="en-US" sz="2000" i="1" dirty="0">
                            <a:latin typeface="Cambria Math"/>
                          </a:rPr>
                          <m:t>19137</m:t>
                        </m:r>
                        <m:r>
                          <a:rPr lang="en-US" sz="2000" i="1" dirty="0">
                            <a:latin typeface="Cambria Math"/>
                          </a:rPr>
                          <m:t>𝐸</m:t>
                        </m:r>
                        <m:r>
                          <a:rPr lang="en-US" sz="2000" i="1" dirty="0">
                            <a:latin typeface="Cambria Math"/>
                          </a:rPr>
                          <m:t>2179</m:t>
                        </m:r>
                        <m:r>
                          <m:rPr>
                            <m:nor/>
                          </m:rPr>
                          <a:rPr lang="en-US" sz="2000" dirty="0" smtClean="0"/>
                          <m:t>)</m:t>
                        </m:r>
                      </m:e>
                      <m:sub>
                        <m:r>
                          <a:rPr lang="en-US" sz="2000" b="0" i="1" dirty="0" smtClean="0">
                            <a:latin typeface="Cambria Math"/>
                          </a:rPr>
                          <m:t>16 </m:t>
                        </m:r>
                      </m:sub>
                    </m:sSub>
                  </m:oMath>
                </a14:m>
                <a:r>
                  <a:rPr lang="en-US" sz="2000" dirty="0" smtClean="0"/>
                  <a:t> </a:t>
                </a:r>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050365" y="2693155"/>
                <a:ext cx="7373392" cy="436723"/>
              </a:xfrm>
              <a:prstGeom prst="rect">
                <a:avLst/>
              </a:prstGeom>
              <a:blipFill rotWithShape="1">
                <a:blip r:embed="rId6"/>
                <a:stretch>
                  <a:fillRect b="-6849"/>
                </a:stretch>
              </a:blipFill>
              <a:ln>
                <a:solidFill>
                  <a:srgbClr val="FF0000"/>
                </a:solidFill>
              </a:ln>
            </p:spPr>
            <p:txBody>
              <a:bodyPr/>
              <a:lstStyle/>
              <a:p>
                <a:r>
                  <a:rPr lang="en-US">
                    <a:noFill/>
                  </a:rPr>
                  <a:t> </a:t>
                </a:r>
              </a:p>
            </p:txBody>
          </p:sp>
        </mc:Fallback>
      </mc:AlternateContent>
      <p:cxnSp>
        <p:nvCxnSpPr>
          <p:cNvPr id="11" name="Straight Arrow Connector 10"/>
          <p:cNvCxnSpPr/>
          <p:nvPr/>
        </p:nvCxnSpPr>
        <p:spPr>
          <a:xfrm>
            <a:off x="4793491" y="2911516"/>
            <a:ext cx="464309"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35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6400800"/>
            <a:ext cx="8153400" cy="453788"/>
          </a:xfrm>
        </p:spPr>
        <p:txBody>
          <a:bodyPr anchor="b">
            <a:noAutofit/>
          </a:bodyPr>
          <a:lstStyle/>
          <a:p>
            <a:pPr algn="ctr"/>
            <a:r>
              <a:rPr lang="en-US" sz="2400" dirty="0" smtClean="0">
                <a:solidFill>
                  <a:schemeClr val="accent3">
                    <a:lumMod val="50000"/>
                  </a:schemeClr>
                </a:solidFill>
                <a:effectLst/>
                <a:latin typeface="Arial" pitchFamily="34" charset="0"/>
                <a:cs typeface="Arial" pitchFamily="34" charset="0"/>
              </a:rPr>
              <a:t>Figure: Compression Function in SHA-512 </a:t>
            </a:r>
            <a:endParaRPr lang="en-US" sz="2400" dirty="0">
              <a:solidFill>
                <a:schemeClr val="accent3">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11</a:t>
            </a:fld>
            <a:endParaRPr lang="en-US" sz="1600" b="1" dirty="0">
              <a:solidFill>
                <a:schemeClr val="tx1">
                  <a:lumMod val="95000"/>
                  <a:lumOff val="5000"/>
                </a:schemeClr>
              </a:solidFill>
              <a:latin typeface="Arial Narrow" pitchFamily="34" charset="0"/>
            </a:endParaRPr>
          </a:p>
        </p:txBody>
      </p:sp>
      <p:pic>
        <p:nvPicPr>
          <p:cNvPr id="5" name="Picture 12"/>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685800"/>
            <a:ext cx="7239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
          </p:nvPr>
        </p:nvSpPr>
        <p:spPr>
          <a:xfrm>
            <a:off x="1207929" y="15922"/>
            <a:ext cx="7631271" cy="517478"/>
          </a:xfrm>
        </p:spPr>
        <p:txBody>
          <a:bodyPr>
            <a:noAutofit/>
          </a:bodyPr>
          <a:lstStyle/>
          <a:p>
            <a:pPr marL="82296" indent="0" algn="ctr">
              <a:buNone/>
            </a:pPr>
            <a:r>
              <a:rPr lang="en-US" dirty="0" smtClean="0">
                <a:solidFill>
                  <a:schemeClr val="accent5">
                    <a:lumMod val="50000"/>
                  </a:schemeClr>
                </a:solidFill>
                <a:latin typeface="Arial" pitchFamily="34" charset="0"/>
                <a:cs typeface="Arial" pitchFamily="34" charset="0"/>
              </a:rPr>
              <a:t>SHA-512 Compression Function</a:t>
            </a:r>
            <a:endParaRPr lang="en-US"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165546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0"/>
            <a:ext cx="8153400" cy="447675"/>
          </a:xfrm>
        </p:spPr>
        <p:txBody>
          <a:bodyPr anchor="b">
            <a:noAutofit/>
          </a:bodyPr>
          <a:lstStyle/>
          <a:p>
            <a:pPr algn="ctr"/>
            <a:r>
              <a:rPr lang="en-US" sz="2400" dirty="0" smtClean="0">
                <a:solidFill>
                  <a:schemeClr val="accent5">
                    <a:lumMod val="50000"/>
                  </a:schemeClr>
                </a:solidFill>
                <a:effectLst/>
                <a:latin typeface="Arial" pitchFamily="34" charset="0"/>
                <a:cs typeface="Arial" pitchFamily="34" charset="0"/>
              </a:rPr>
              <a:t>Figure: List of round constants used in SHA-512 </a:t>
            </a:r>
            <a:endParaRPr lang="en-US" sz="2400" dirty="0">
              <a:solidFill>
                <a:schemeClr val="accent5">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86800" y="6442854"/>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12</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143000" y="152400"/>
            <a:ext cx="7631271" cy="457200"/>
          </a:xfrm>
        </p:spPr>
        <p:txBody>
          <a:bodyPr>
            <a:noAutofit/>
          </a:bodyPr>
          <a:lstStyle/>
          <a:p>
            <a:pPr marL="82296" indent="0" algn="ctr">
              <a:buNone/>
            </a:pPr>
            <a:r>
              <a:rPr lang="en-US" sz="3600" dirty="0" smtClean="0">
                <a:latin typeface="Arial" pitchFamily="34" charset="0"/>
                <a:cs typeface="Arial" pitchFamily="34" charset="0"/>
              </a:rPr>
              <a:t>SHA-512 Round constants (K)</a:t>
            </a:r>
            <a:endParaRPr lang="en-US" sz="3600" dirty="0">
              <a:latin typeface="Arial" pitchFamily="34" charset="0"/>
              <a:cs typeface="Arial" pitchFamily="34" charset="0"/>
            </a:endParaRPr>
          </a:p>
        </p:txBody>
      </p:sp>
      <p:pic>
        <p:nvPicPr>
          <p:cNvPr id="8" name="Picture 1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59976" y="990600"/>
            <a:ext cx="78613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59976" y="990600"/>
            <a:ext cx="5569424"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414976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6092588"/>
            <a:ext cx="8153400" cy="762000"/>
          </a:xfrm>
        </p:spPr>
        <p:txBody>
          <a:bodyPr anchor="b">
            <a:normAutofit/>
          </a:bodyPr>
          <a:lstStyle/>
          <a:p>
            <a:pPr algn="ctr"/>
            <a:r>
              <a:rPr lang="en-US" sz="2000" dirty="0" smtClean="0">
                <a:solidFill>
                  <a:schemeClr val="accent3">
                    <a:lumMod val="50000"/>
                  </a:schemeClr>
                </a:solidFill>
                <a:effectLst/>
                <a:latin typeface="Arial" pitchFamily="34" charset="0"/>
                <a:cs typeface="Arial" pitchFamily="34" charset="0"/>
              </a:rPr>
              <a:t>Figure: Structure of each round in SHA-512 </a:t>
            </a:r>
            <a:endParaRPr lang="en-US" sz="2000" dirty="0">
              <a:solidFill>
                <a:schemeClr val="accent3">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10600" y="6324600"/>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13</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143000" y="152400"/>
            <a:ext cx="7631271" cy="457200"/>
          </a:xfrm>
        </p:spPr>
        <p:txBody>
          <a:bodyPr>
            <a:noAutofit/>
          </a:bodyPr>
          <a:lstStyle/>
          <a:p>
            <a:pPr marL="82296" indent="0" algn="ctr">
              <a:buNone/>
            </a:pPr>
            <a:r>
              <a:rPr lang="en-US" sz="2800" dirty="0" smtClean="0">
                <a:latin typeface="Arial" pitchFamily="34" charset="0"/>
                <a:cs typeface="Arial" pitchFamily="34" charset="0"/>
              </a:rPr>
              <a:t>SHA-512 Round Function</a:t>
            </a:r>
            <a:endParaRPr lang="en-US" sz="2800" dirty="0">
              <a:latin typeface="Arial" pitchFamily="34" charset="0"/>
              <a:cs typeface="Arial" pitchFamily="34" charset="0"/>
            </a:endParaRPr>
          </a:p>
        </p:txBody>
      </p:sp>
      <p:pic>
        <p:nvPicPr>
          <p:cNvPr id="7" name="Picture 13"/>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371600" y="643746"/>
            <a:ext cx="7391400" cy="583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503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990600"/>
            <a:ext cx="8082887" cy="5562600"/>
          </a:xfrm>
        </p:spPr>
        <p:txBody>
          <a:bodyPr anchor="b">
            <a:normAutofit/>
          </a:bodyPr>
          <a:lstStyle/>
          <a:p>
            <a:pPr algn="ctr"/>
            <a:r>
              <a:rPr lang="en-US" sz="2000" dirty="0" smtClean="0">
                <a:solidFill>
                  <a:schemeClr val="accent3">
                    <a:lumMod val="50000"/>
                  </a:schemeClr>
                </a:solidFill>
                <a:effectLst/>
                <a:latin typeface="Arial" pitchFamily="34" charset="0"/>
                <a:cs typeface="Arial" pitchFamily="34" charset="0"/>
              </a:rPr>
              <a:t> </a:t>
            </a:r>
            <a:endParaRPr lang="en-US" sz="2000" dirty="0">
              <a:solidFill>
                <a:schemeClr val="accent3">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10600" y="6400800"/>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14</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143000" y="152400"/>
            <a:ext cx="7631271" cy="457200"/>
          </a:xfrm>
        </p:spPr>
        <p:txBody>
          <a:bodyPr>
            <a:noAutofit/>
          </a:bodyPr>
          <a:lstStyle/>
          <a:p>
            <a:pPr marL="82296" indent="0" algn="ctr">
              <a:buNone/>
            </a:pPr>
            <a:r>
              <a:rPr lang="en-US" sz="3600" dirty="0" smtClean="0">
                <a:latin typeface="Arial" pitchFamily="34" charset="0"/>
                <a:cs typeface="Arial" pitchFamily="34" charset="0"/>
              </a:rPr>
              <a:t>SHA-512 Round Function</a:t>
            </a:r>
            <a:endParaRPr lang="en-US" sz="3600" dirty="0">
              <a:latin typeface="Arial" pitchFamily="34" charset="0"/>
              <a:cs typeface="Arial" pitchFamily="34" charset="0"/>
            </a:endParaRPr>
          </a:p>
        </p:txBody>
      </p:sp>
      <p:sp>
        <p:nvSpPr>
          <p:cNvPr id="8" name="Rectangle 9"/>
          <p:cNvSpPr>
            <a:spLocks noChangeArrowheads="1"/>
          </p:cNvSpPr>
          <p:nvPr>
            <p:custDataLst>
              <p:tags r:id="rId1"/>
            </p:custDataLst>
          </p:nvPr>
        </p:nvSpPr>
        <p:spPr bwMode="auto">
          <a:xfrm>
            <a:off x="1621628" y="1136720"/>
            <a:ext cx="64341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baseline="0" dirty="0"/>
              <a:t>Majority Function</a:t>
            </a:r>
          </a:p>
        </p:txBody>
      </p:sp>
      <p:pic>
        <p:nvPicPr>
          <p:cNvPr id="9" name="Picture 11"/>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621629" y="1600200"/>
            <a:ext cx="6434137" cy="5937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2"/>
          <p:cNvSpPr>
            <a:spLocks noChangeArrowheads="1"/>
          </p:cNvSpPr>
          <p:nvPr>
            <p:custDataLst>
              <p:tags r:id="rId3"/>
            </p:custDataLst>
          </p:nvPr>
        </p:nvSpPr>
        <p:spPr bwMode="auto">
          <a:xfrm>
            <a:off x="1621629" y="2602468"/>
            <a:ext cx="64341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baseline="0" dirty="0"/>
              <a:t>Conditional Function</a:t>
            </a:r>
          </a:p>
        </p:txBody>
      </p:sp>
      <p:pic>
        <p:nvPicPr>
          <p:cNvPr id="11" name="Picture 14"/>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2269328" y="3048000"/>
            <a:ext cx="5138737" cy="55721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3"/>
          <p:cNvSpPr>
            <a:spLocks noChangeArrowheads="1"/>
          </p:cNvSpPr>
          <p:nvPr>
            <p:custDataLst>
              <p:tags r:id="rId5"/>
            </p:custDataLst>
          </p:nvPr>
        </p:nvSpPr>
        <p:spPr bwMode="auto">
          <a:xfrm>
            <a:off x="1621629" y="4202668"/>
            <a:ext cx="643413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baseline="0" dirty="0"/>
              <a:t>Rotate Functions</a:t>
            </a:r>
          </a:p>
        </p:txBody>
      </p:sp>
      <p:pic>
        <p:nvPicPr>
          <p:cNvPr id="13" name="Picture 15"/>
          <p:cNvPicPr>
            <a:picLocks noChangeAspect="1" noChangeArrowheads="1"/>
          </p:cNvPicPr>
          <p:nvPr>
            <p:custDataLst>
              <p:tags r:id="rId6"/>
            </p:custDataLst>
          </p:nvPr>
        </p:nvPicPr>
        <p:blipFill>
          <a:blip r:embed="rId10">
            <a:extLst>
              <a:ext uri="{28A0092B-C50C-407E-A947-70E740481C1C}">
                <a14:useLocalDpi xmlns:a14="http://schemas.microsoft.com/office/drawing/2010/main" val="0"/>
              </a:ext>
            </a:extLst>
          </a:blip>
          <a:srcRect/>
          <a:stretch>
            <a:fillRect/>
          </a:stretch>
        </p:blipFill>
        <p:spPr bwMode="auto">
          <a:xfrm>
            <a:off x="1295400" y="4876800"/>
            <a:ext cx="7370763" cy="105251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4294967295"/>
          </p:nvPr>
        </p:nvSpPr>
        <p:spPr>
          <a:xfrm>
            <a:off x="3581400" y="6305550"/>
            <a:ext cx="2133600" cy="476250"/>
          </a:xfrm>
        </p:spPr>
        <p:txBody>
          <a:bodyPr/>
          <a:lstStyle/>
          <a:p>
            <a:fld id="{D9689ED8-CEDC-4E33-B2EA-02382EC8C1B6}" type="datetime4">
              <a:rPr lang="en-US" smtClean="0"/>
              <a:t>September 30, 2017</a:t>
            </a:fld>
            <a:endParaRPr lang="en-US"/>
          </a:p>
        </p:txBody>
      </p:sp>
    </p:spTree>
    <p:extLst>
      <p:ext uri="{BB962C8B-B14F-4D97-AF65-F5344CB8AC3E}">
        <p14:creationId xmlns:p14="http://schemas.microsoft.com/office/powerpoint/2010/main" val="25577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990600"/>
            <a:ext cx="8082887" cy="5562600"/>
          </a:xfrm>
        </p:spPr>
        <p:txBody>
          <a:bodyPr anchor="b">
            <a:normAutofit/>
          </a:bodyPr>
          <a:lstStyle/>
          <a:p>
            <a:pPr algn="ctr"/>
            <a:r>
              <a:rPr lang="en-US" sz="2000" dirty="0" smtClean="0">
                <a:solidFill>
                  <a:schemeClr val="accent3">
                    <a:lumMod val="50000"/>
                  </a:schemeClr>
                </a:solidFill>
                <a:effectLst/>
                <a:latin typeface="Arial" pitchFamily="34" charset="0"/>
                <a:cs typeface="Arial" pitchFamily="34" charset="0"/>
              </a:rPr>
              <a:t> </a:t>
            </a:r>
            <a:endParaRPr lang="en-US" sz="2000" dirty="0">
              <a:solidFill>
                <a:schemeClr val="accent3">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10600" y="6400800"/>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15</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990600" y="152400"/>
            <a:ext cx="8153400" cy="1013937"/>
          </a:xfrm>
        </p:spPr>
        <p:txBody>
          <a:bodyPr>
            <a:normAutofit/>
          </a:bodyPr>
          <a:lstStyle/>
          <a:p>
            <a:pPr marL="82296" indent="0" algn="ctr">
              <a:buNone/>
            </a:pPr>
            <a:r>
              <a:rPr lang="en-US" sz="3600" dirty="0" smtClean="0">
                <a:latin typeface="Arial" pitchFamily="34" charset="0"/>
                <a:cs typeface="Arial" pitchFamily="34" charset="0"/>
              </a:rPr>
              <a:t>SHA-512 </a:t>
            </a:r>
            <a:r>
              <a:rPr lang="en-US" sz="3600" dirty="0">
                <a:latin typeface="Arial" pitchFamily="34" charset="0"/>
                <a:cs typeface="Arial" pitchFamily="34" charset="0"/>
              </a:rPr>
              <a:t>Majority </a:t>
            </a:r>
            <a:r>
              <a:rPr lang="en-US" sz="3600" dirty="0" smtClean="0">
                <a:latin typeface="Arial" pitchFamily="34" charset="0"/>
                <a:cs typeface="Arial" pitchFamily="34" charset="0"/>
              </a:rPr>
              <a:t>Function calculation</a:t>
            </a:r>
            <a:endParaRPr lang="en-US" sz="3600" dirty="0">
              <a:latin typeface="Arial" pitchFamily="34" charset="0"/>
              <a:cs typeface="Arial" pitchFamily="34" charset="0"/>
            </a:endParaRPr>
          </a:p>
        </p:txBody>
      </p:sp>
      <p:sp>
        <p:nvSpPr>
          <p:cNvPr id="14" name="Rectangle 10"/>
          <p:cNvSpPr>
            <a:spLocks noChangeArrowheads="1"/>
          </p:cNvSpPr>
          <p:nvPr>
            <p:custDataLst>
              <p:tags r:id="rId1"/>
            </p:custDataLst>
          </p:nvPr>
        </p:nvSpPr>
        <p:spPr bwMode="auto">
          <a:xfrm>
            <a:off x="990600" y="1166337"/>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eaLnBrk="1" hangingPunct="1">
              <a:buFont typeface="Wingdings" pitchFamily="2" charset="2"/>
              <a:buChar char="q"/>
            </a:pPr>
            <a:r>
              <a:rPr lang="en-US" sz="2400" i="0" baseline="0" dirty="0">
                <a:latin typeface="Arial" pitchFamily="34" charset="0"/>
                <a:cs typeface="Arial" pitchFamily="34" charset="0"/>
              </a:rPr>
              <a:t>We apply the Majority function on buffers A, B, and C. If the leftmost hexadecimal digits of these buffers are 0x7, 0xA, and 0xE, respectively, what is the leftmost digit of the result</a:t>
            </a:r>
            <a:r>
              <a:rPr lang="en-US" sz="2400" i="0" baseline="0" dirty="0" smtClean="0">
                <a:latin typeface="Arial" pitchFamily="34" charset="0"/>
                <a:cs typeface="Arial" pitchFamily="34" charset="0"/>
              </a:rPr>
              <a:t>?</a:t>
            </a:r>
            <a:endParaRPr lang="en-US" sz="2400" dirty="0">
              <a:solidFill>
                <a:srgbClr val="FF0000"/>
              </a:solidFill>
              <a:latin typeface="Arial" pitchFamily="34" charset="0"/>
              <a:cs typeface="Arial" pitchFamily="34" charset="0"/>
            </a:endParaRPr>
          </a:p>
          <a:p>
            <a:pPr algn="just"/>
            <a:r>
              <a:rPr lang="en-US" sz="2400" dirty="0" smtClean="0">
                <a:solidFill>
                  <a:srgbClr val="FF0000"/>
                </a:solidFill>
                <a:latin typeface="Arial" pitchFamily="34" charset="0"/>
                <a:cs typeface="Arial" pitchFamily="34" charset="0"/>
              </a:rPr>
              <a:t>Solution</a:t>
            </a:r>
          </a:p>
          <a:p>
            <a:pPr algn="just"/>
            <a:endParaRPr lang="en-US" sz="2400" dirty="0">
              <a:solidFill>
                <a:srgbClr val="FF0000"/>
              </a:solidFill>
              <a:latin typeface="Arial" pitchFamily="34" charset="0"/>
              <a:cs typeface="Arial" pitchFamily="34" charset="0"/>
            </a:endParaRPr>
          </a:p>
          <a:p>
            <a:pPr algn="just"/>
            <a:endParaRPr lang="en-US" sz="2400" dirty="0">
              <a:solidFill>
                <a:srgbClr val="FF0000"/>
              </a:solidFill>
              <a:latin typeface="Arial" pitchFamily="34" charset="0"/>
              <a:cs typeface="Arial" pitchFamily="34" charset="0"/>
            </a:endParaRPr>
          </a:p>
          <a:p>
            <a:pPr algn="just"/>
            <a:r>
              <a:rPr lang="en-US" sz="2400" dirty="0">
                <a:latin typeface="Arial" pitchFamily="34" charset="0"/>
                <a:cs typeface="Arial" pitchFamily="34" charset="0"/>
              </a:rPr>
              <a:t>The digits in binary are 0111, 1010, and 1110.</a:t>
            </a:r>
          </a:p>
          <a:p>
            <a:pPr algn="just"/>
            <a:r>
              <a:rPr lang="en-US" sz="2400" dirty="0" smtClean="0">
                <a:solidFill>
                  <a:srgbClr val="FF0000"/>
                </a:solidFill>
                <a:latin typeface="Arial" pitchFamily="34" charset="0"/>
                <a:cs typeface="Arial" pitchFamily="34" charset="0"/>
              </a:rPr>
              <a:t>a. </a:t>
            </a:r>
            <a:r>
              <a:rPr lang="en-US" sz="2400" dirty="0" smtClean="0">
                <a:latin typeface="Arial" pitchFamily="34" charset="0"/>
                <a:cs typeface="Arial" pitchFamily="34" charset="0"/>
              </a:rPr>
              <a:t>The </a:t>
            </a:r>
            <a:r>
              <a:rPr lang="en-US" sz="2400" dirty="0">
                <a:latin typeface="Arial" pitchFamily="34" charset="0"/>
                <a:cs typeface="Arial" pitchFamily="34" charset="0"/>
              </a:rPr>
              <a:t>first bits are 0, 1, and 1. The majority is 1. </a:t>
            </a:r>
            <a:endParaRPr lang="en-US" sz="2400" dirty="0" smtClean="0">
              <a:latin typeface="Arial" pitchFamily="34" charset="0"/>
              <a:cs typeface="Arial" pitchFamily="34" charset="0"/>
            </a:endParaRPr>
          </a:p>
          <a:p>
            <a:pPr algn="just"/>
            <a:r>
              <a:rPr lang="en-US" sz="2400" dirty="0" smtClean="0">
                <a:solidFill>
                  <a:srgbClr val="FF0000"/>
                </a:solidFill>
                <a:latin typeface="Arial" pitchFamily="34" charset="0"/>
                <a:cs typeface="Arial" pitchFamily="34" charset="0"/>
              </a:rPr>
              <a:t>b</a:t>
            </a:r>
            <a:r>
              <a:rPr lang="en-US" sz="2400" dirty="0">
                <a:solidFill>
                  <a:srgbClr val="FF0000"/>
                </a:solidFill>
                <a:latin typeface="Arial" pitchFamily="34" charset="0"/>
                <a:cs typeface="Arial" pitchFamily="34" charset="0"/>
              </a:rPr>
              <a:t>. </a:t>
            </a:r>
            <a:r>
              <a:rPr lang="en-US" sz="2400" dirty="0">
                <a:latin typeface="Arial" pitchFamily="34" charset="0"/>
                <a:cs typeface="Arial" pitchFamily="34" charset="0"/>
              </a:rPr>
              <a:t>The second bits are 1, 0, and 1. The majority is 1.</a:t>
            </a:r>
          </a:p>
          <a:p>
            <a:pPr algn="just"/>
            <a:r>
              <a:rPr lang="en-US" sz="2400" dirty="0">
                <a:solidFill>
                  <a:srgbClr val="FF0000"/>
                </a:solidFill>
                <a:latin typeface="Arial" pitchFamily="34" charset="0"/>
                <a:cs typeface="Arial" pitchFamily="34" charset="0"/>
              </a:rPr>
              <a:t>c. </a:t>
            </a:r>
            <a:r>
              <a:rPr lang="en-US" sz="2400" dirty="0">
                <a:latin typeface="Arial" pitchFamily="34" charset="0"/>
                <a:cs typeface="Arial" pitchFamily="34" charset="0"/>
              </a:rPr>
              <a:t>The third bits are 1, 1, and 1. The majority is 1.</a:t>
            </a:r>
          </a:p>
          <a:p>
            <a:pPr algn="just"/>
            <a:r>
              <a:rPr lang="en-US" sz="2400" dirty="0">
                <a:solidFill>
                  <a:srgbClr val="FF0000"/>
                </a:solidFill>
                <a:latin typeface="Arial" pitchFamily="34" charset="0"/>
                <a:cs typeface="Arial" pitchFamily="34" charset="0"/>
              </a:rPr>
              <a:t>d. </a:t>
            </a:r>
            <a:r>
              <a:rPr lang="en-US" sz="2400" dirty="0">
                <a:latin typeface="Arial" pitchFamily="34" charset="0"/>
                <a:cs typeface="Arial" pitchFamily="34" charset="0"/>
              </a:rPr>
              <a:t>The fourth bits are 1, 0, and 0. The majority is 0</a:t>
            </a:r>
            <a:r>
              <a:rPr lang="en-US" sz="2400" dirty="0" smtClean="0">
                <a:latin typeface="Arial" pitchFamily="34" charset="0"/>
                <a:cs typeface="Arial" pitchFamily="34" charset="0"/>
              </a:rPr>
              <a:t>.</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The result is </a:t>
            </a:r>
            <a:r>
              <a:rPr lang="en-US" sz="2400" dirty="0">
                <a:solidFill>
                  <a:srgbClr val="FF0000"/>
                </a:solidFill>
                <a:latin typeface="Arial" pitchFamily="34" charset="0"/>
                <a:cs typeface="Arial" pitchFamily="34" charset="0"/>
              </a:rPr>
              <a:t>1110</a:t>
            </a:r>
            <a:r>
              <a:rPr lang="en-US" sz="2400" dirty="0">
                <a:latin typeface="Arial" pitchFamily="34" charset="0"/>
                <a:cs typeface="Arial" pitchFamily="34" charset="0"/>
              </a:rPr>
              <a:t>, or 0x</a:t>
            </a:r>
            <a:r>
              <a:rPr lang="en-US" sz="2400" dirty="0">
                <a:solidFill>
                  <a:srgbClr val="FF0000"/>
                </a:solidFill>
                <a:latin typeface="Arial" pitchFamily="34" charset="0"/>
                <a:cs typeface="Arial" pitchFamily="34" charset="0"/>
              </a:rPr>
              <a:t>E</a:t>
            </a:r>
            <a:r>
              <a:rPr lang="en-US" sz="2400" dirty="0">
                <a:latin typeface="Arial" pitchFamily="34" charset="0"/>
                <a:cs typeface="Arial" pitchFamily="34" charset="0"/>
              </a:rPr>
              <a:t> in hexadecimal.</a:t>
            </a:r>
          </a:p>
          <a:p>
            <a:pPr algn="just" eaLnBrk="1" hangingPunct="1"/>
            <a:endParaRPr lang="en-US" sz="2400" i="0" baseline="0" dirty="0">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3071885"/>
            <a:ext cx="6934199" cy="685801"/>
          </a:xfrm>
          <a:prstGeom prst="rect">
            <a:avLst/>
          </a:prstGeom>
          <a:ln>
            <a:solidFill>
              <a:srgbClr val="FF0000"/>
            </a:solidFill>
          </a:ln>
        </p:spPr>
      </p:pic>
      <p:sp>
        <p:nvSpPr>
          <p:cNvPr id="5" name="Date Placeholder 4"/>
          <p:cNvSpPr>
            <a:spLocks noGrp="1"/>
          </p:cNvSpPr>
          <p:nvPr>
            <p:ph type="dt" sz="half" idx="4294967295"/>
          </p:nvPr>
        </p:nvSpPr>
        <p:spPr>
          <a:xfrm>
            <a:off x="3581400" y="6305550"/>
            <a:ext cx="2133600" cy="476250"/>
          </a:xfrm>
        </p:spPr>
        <p:txBody>
          <a:bodyPr/>
          <a:lstStyle/>
          <a:p>
            <a:fld id="{D9689ED8-CEDC-4E33-B2EA-02382EC8C1B6}" type="datetime4">
              <a:rPr lang="en-US" smtClean="0"/>
              <a:t>September 30, 2017</a:t>
            </a:fld>
            <a:endParaRPr lang="en-US"/>
          </a:p>
        </p:txBody>
      </p:sp>
    </p:spTree>
    <p:extLst>
      <p:ext uri="{BB962C8B-B14F-4D97-AF65-F5344CB8AC3E}">
        <p14:creationId xmlns:p14="http://schemas.microsoft.com/office/powerpoint/2010/main" val="76233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990600"/>
            <a:ext cx="8082887" cy="5562600"/>
          </a:xfrm>
        </p:spPr>
        <p:txBody>
          <a:bodyPr anchor="b">
            <a:normAutofit/>
          </a:bodyPr>
          <a:lstStyle/>
          <a:p>
            <a:pPr algn="ctr"/>
            <a:r>
              <a:rPr lang="en-US" sz="2000" dirty="0" smtClean="0">
                <a:solidFill>
                  <a:schemeClr val="accent3">
                    <a:lumMod val="50000"/>
                  </a:schemeClr>
                </a:solidFill>
                <a:effectLst/>
                <a:latin typeface="Arial" pitchFamily="34" charset="0"/>
                <a:cs typeface="Arial" pitchFamily="34" charset="0"/>
              </a:rPr>
              <a:t> </a:t>
            </a:r>
            <a:endParaRPr lang="en-US" sz="2000" dirty="0">
              <a:solidFill>
                <a:schemeClr val="accent3">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86800" y="6442854"/>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16</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066800" y="152400"/>
            <a:ext cx="8077200" cy="1066800"/>
          </a:xfrm>
        </p:spPr>
        <p:txBody>
          <a:bodyPr>
            <a:normAutofit/>
          </a:bodyPr>
          <a:lstStyle/>
          <a:p>
            <a:pPr marL="82296" indent="0" algn="ctr">
              <a:buNone/>
            </a:pPr>
            <a:r>
              <a:rPr lang="en-US" dirty="0" smtClean="0">
                <a:solidFill>
                  <a:schemeClr val="accent5">
                    <a:lumMod val="50000"/>
                  </a:schemeClr>
                </a:solidFill>
                <a:latin typeface="Arial" pitchFamily="34" charset="0"/>
                <a:cs typeface="Arial" pitchFamily="34" charset="0"/>
              </a:rPr>
              <a:t>SHA-512 Conditional Function calculation</a:t>
            </a:r>
            <a:endParaRPr lang="en-US" dirty="0">
              <a:solidFill>
                <a:schemeClr val="accent5">
                  <a:lumMod val="50000"/>
                </a:schemeClr>
              </a:solidFill>
              <a:latin typeface="Arial" pitchFamily="34" charset="0"/>
              <a:cs typeface="Arial" pitchFamily="34" charset="0"/>
            </a:endParaRPr>
          </a:p>
        </p:txBody>
      </p:sp>
      <p:sp>
        <p:nvSpPr>
          <p:cNvPr id="4" name="Rectangle 3"/>
          <p:cNvSpPr/>
          <p:nvPr/>
        </p:nvSpPr>
        <p:spPr>
          <a:xfrm>
            <a:off x="1066800" y="762000"/>
            <a:ext cx="8077200" cy="6001643"/>
          </a:xfrm>
          <a:prstGeom prst="rect">
            <a:avLst/>
          </a:prstGeom>
        </p:spPr>
        <p:txBody>
          <a:bodyPr wrap="square">
            <a:spAutoFit/>
          </a:bodyPr>
          <a:lstStyle/>
          <a:p>
            <a:pPr marL="342900" indent="-342900" algn="just">
              <a:buFont typeface="Wingdings" pitchFamily="2" charset="2"/>
              <a:buChar char="q"/>
            </a:pPr>
            <a:endParaRPr lang="en-US" sz="2400" dirty="0" smtClean="0">
              <a:solidFill>
                <a:schemeClr val="tx1">
                  <a:lumMod val="95000"/>
                  <a:lumOff val="5000"/>
                </a:schemeClr>
              </a:solidFill>
              <a:latin typeface="Arial" pitchFamily="34" charset="0"/>
              <a:cs typeface="Arial" pitchFamily="34" charset="0"/>
            </a:endParaRPr>
          </a:p>
          <a:p>
            <a:pPr marL="342900" indent="-342900" algn="just">
              <a:buFont typeface="Wingdings" pitchFamily="2" charset="2"/>
              <a:buChar char="q"/>
            </a:pPr>
            <a:r>
              <a:rPr lang="en-US" sz="2400" dirty="0" smtClean="0">
                <a:solidFill>
                  <a:schemeClr val="tx1">
                    <a:lumMod val="95000"/>
                    <a:lumOff val="5000"/>
                  </a:schemeClr>
                </a:solidFill>
                <a:latin typeface="Arial" pitchFamily="34" charset="0"/>
                <a:cs typeface="Arial" pitchFamily="34" charset="0"/>
              </a:rPr>
              <a:t>We </a:t>
            </a:r>
            <a:r>
              <a:rPr lang="en-US" sz="2400" dirty="0">
                <a:solidFill>
                  <a:schemeClr val="tx1">
                    <a:lumMod val="95000"/>
                    <a:lumOff val="5000"/>
                  </a:schemeClr>
                </a:solidFill>
                <a:latin typeface="Arial" pitchFamily="34" charset="0"/>
                <a:cs typeface="Arial" pitchFamily="34" charset="0"/>
              </a:rPr>
              <a:t>apply the Conditional function on E, F, and G buffers. If the leftmost hexadecimal digits of these buffers are 0x9, 0xA, and 0xF respectively, what is the leftmost digit of the result</a:t>
            </a:r>
            <a:r>
              <a:rPr lang="en-US" sz="2400" dirty="0" smtClean="0">
                <a:solidFill>
                  <a:schemeClr val="tx1">
                    <a:lumMod val="95000"/>
                    <a:lumOff val="5000"/>
                  </a:schemeClr>
                </a:solidFill>
                <a:latin typeface="Arial" pitchFamily="34" charset="0"/>
                <a:cs typeface="Arial" pitchFamily="34" charset="0"/>
              </a:rPr>
              <a:t>?</a:t>
            </a:r>
          </a:p>
          <a:p>
            <a:pPr algn="just"/>
            <a:r>
              <a:rPr lang="en-US" sz="2400" dirty="0" smtClean="0">
                <a:solidFill>
                  <a:srgbClr val="FF0000"/>
                </a:solidFill>
                <a:latin typeface="Arial" pitchFamily="34" charset="0"/>
                <a:cs typeface="Arial" pitchFamily="34" charset="0"/>
              </a:rPr>
              <a:t>Solution</a:t>
            </a:r>
          </a:p>
          <a:p>
            <a:pPr algn="just"/>
            <a:endParaRPr lang="en-US" sz="2400" dirty="0">
              <a:solidFill>
                <a:srgbClr val="FF0000"/>
              </a:solidFill>
              <a:latin typeface="Arial" pitchFamily="34" charset="0"/>
              <a:cs typeface="Arial" pitchFamily="34" charset="0"/>
            </a:endParaRPr>
          </a:p>
          <a:p>
            <a:pPr algn="just"/>
            <a:endParaRPr lang="en-US" sz="2400" dirty="0">
              <a:solidFill>
                <a:srgbClr val="FF0000"/>
              </a:solidFill>
              <a:latin typeface="Arial" pitchFamily="34" charset="0"/>
              <a:cs typeface="Arial" pitchFamily="34" charset="0"/>
            </a:endParaRPr>
          </a:p>
          <a:p>
            <a:pPr algn="just"/>
            <a:r>
              <a:rPr lang="en-US" sz="2400" dirty="0">
                <a:solidFill>
                  <a:schemeClr val="tx1">
                    <a:lumMod val="95000"/>
                    <a:lumOff val="5000"/>
                  </a:schemeClr>
                </a:solidFill>
                <a:latin typeface="Arial" pitchFamily="34" charset="0"/>
                <a:cs typeface="Arial" pitchFamily="34" charset="0"/>
              </a:rPr>
              <a:t>The digits in binary are 1001, 1010, and 1111.</a:t>
            </a:r>
          </a:p>
          <a:p>
            <a:pPr algn="just"/>
            <a:r>
              <a:rPr lang="en-US" sz="2400" dirty="0" smtClean="0">
                <a:solidFill>
                  <a:srgbClr val="FF0000"/>
                </a:solidFill>
                <a:latin typeface="Arial" pitchFamily="34" charset="0"/>
                <a:cs typeface="Arial" pitchFamily="34" charset="0"/>
              </a:rPr>
              <a:t>a. </a:t>
            </a:r>
            <a:r>
              <a:rPr lang="en-US" sz="2400" dirty="0" smtClean="0">
                <a:solidFill>
                  <a:schemeClr val="tx1">
                    <a:lumMod val="95000"/>
                    <a:lumOff val="5000"/>
                  </a:schemeClr>
                </a:solidFill>
                <a:latin typeface="Arial" pitchFamily="34" charset="0"/>
                <a:cs typeface="Arial" pitchFamily="34" charset="0"/>
              </a:rPr>
              <a:t>The </a:t>
            </a:r>
            <a:r>
              <a:rPr lang="en-US" sz="2400" dirty="0">
                <a:solidFill>
                  <a:schemeClr val="tx1">
                    <a:lumMod val="95000"/>
                    <a:lumOff val="5000"/>
                  </a:schemeClr>
                </a:solidFill>
                <a:latin typeface="Arial" pitchFamily="34" charset="0"/>
                <a:cs typeface="Arial" pitchFamily="34" charset="0"/>
              </a:rPr>
              <a:t>first bits are 1, </a:t>
            </a:r>
            <a:r>
              <a:rPr lang="en-US" sz="2400" dirty="0" smtClean="0">
                <a:solidFill>
                  <a:schemeClr val="tx1">
                    <a:lumMod val="95000"/>
                    <a:lumOff val="5000"/>
                  </a:schemeClr>
                </a:solidFill>
                <a:latin typeface="Arial" pitchFamily="34" charset="0"/>
                <a:cs typeface="Arial" pitchFamily="34" charset="0"/>
              </a:rPr>
              <a:t>1,and 1.The </a:t>
            </a:r>
            <a:r>
              <a:rPr lang="en-US" sz="2400" dirty="0">
                <a:solidFill>
                  <a:schemeClr val="tx1">
                    <a:lumMod val="95000"/>
                    <a:lumOff val="5000"/>
                  </a:schemeClr>
                </a:solidFill>
                <a:latin typeface="Arial" pitchFamily="34" charset="0"/>
                <a:cs typeface="Arial" pitchFamily="34" charset="0"/>
              </a:rPr>
              <a:t>result is F</a:t>
            </a:r>
            <a:r>
              <a:rPr lang="en-US" sz="2400" baseline="-25000" dirty="0">
                <a:solidFill>
                  <a:schemeClr val="tx1">
                    <a:lumMod val="95000"/>
                    <a:lumOff val="5000"/>
                  </a:schemeClr>
                </a:solidFill>
                <a:latin typeface="Arial" pitchFamily="34" charset="0"/>
                <a:cs typeface="Arial" pitchFamily="34" charset="0"/>
              </a:rPr>
              <a:t>1</a:t>
            </a:r>
            <a:r>
              <a:rPr lang="en-US" sz="2400" dirty="0">
                <a:solidFill>
                  <a:schemeClr val="tx1">
                    <a:lumMod val="95000"/>
                    <a:lumOff val="5000"/>
                  </a:schemeClr>
                </a:solidFill>
                <a:latin typeface="Arial" pitchFamily="34" charset="0"/>
                <a:cs typeface="Arial" pitchFamily="34" charset="0"/>
              </a:rPr>
              <a:t>, which is 1</a:t>
            </a:r>
            <a:r>
              <a:rPr lang="en-US" sz="2400" dirty="0" smtClean="0">
                <a:solidFill>
                  <a:schemeClr val="tx1">
                    <a:lumMod val="95000"/>
                    <a:lumOff val="5000"/>
                  </a:schemeClr>
                </a:solidFill>
                <a:latin typeface="Arial" pitchFamily="34" charset="0"/>
                <a:cs typeface="Arial" pitchFamily="34" charset="0"/>
              </a:rPr>
              <a:t>.</a:t>
            </a:r>
            <a:endParaRPr lang="en-US" sz="2400" dirty="0">
              <a:solidFill>
                <a:schemeClr val="tx1">
                  <a:lumMod val="95000"/>
                  <a:lumOff val="5000"/>
                </a:schemeClr>
              </a:solidFill>
              <a:latin typeface="Arial" pitchFamily="34" charset="0"/>
              <a:cs typeface="Arial" pitchFamily="34" charset="0"/>
            </a:endParaRPr>
          </a:p>
          <a:p>
            <a:pPr algn="just"/>
            <a:r>
              <a:rPr lang="en-US" sz="2400" dirty="0">
                <a:solidFill>
                  <a:srgbClr val="FF0000"/>
                </a:solidFill>
                <a:latin typeface="Arial" pitchFamily="34" charset="0"/>
                <a:cs typeface="Arial" pitchFamily="34" charset="0"/>
              </a:rPr>
              <a:t>b. </a:t>
            </a:r>
            <a:r>
              <a:rPr lang="en-US" sz="2400" dirty="0">
                <a:solidFill>
                  <a:schemeClr val="tx1">
                    <a:lumMod val="95000"/>
                    <a:lumOff val="5000"/>
                  </a:schemeClr>
                </a:solidFill>
                <a:latin typeface="Arial" pitchFamily="34" charset="0"/>
                <a:cs typeface="Arial" pitchFamily="34" charset="0"/>
              </a:rPr>
              <a:t>The second bits are </a:t>
            </a:r>
            <a:r>
              <a:rPr lang="en-US" sz="2400" dirty="0" smtClean="0">
                <a:solidFill>
                  <a:schemeClr val="tx1">
                    <a:lumMod val="95000"/>
                    <a:lumOff val="5000"/>
                  </a:schemeClr>
                </a:solidFill>
                <a:latin typeface="Arial" pitchFamily="34" charset="0"/>
                <a:cs typeface="Arial" pitchFamily="34" charset="0"/>
              </a:rPr>
              <a:t>0,0</a:t>
            </a:r>
            <a:r>
              <a:rPr lang="en-US" sz="2400" dirty="0">
                <a:solidFill>
                  <a:schemeClr val="tx1">
                    <a:lumMod val="95000"/>
                    <a:lumOff val="5000"/>
                  </a:schemeClr>
                </a:solidFill>
                <a:latin typeface="Arial" pitchFamily="34" charset="0"/>
                <a:cs typeface="Arial" pitchFamily="34" charset="0"/>
              </a:rPr>
              <a:t>, and 1. The result is G</a:t>
            </a:r>
            <a:r>
              <a:rPr lang="en-US" sz="2400" baseline="-25000" dirty="0">
                <a:solidFill>
                  <a:schemeClr val="tx1">
                    <a:lumMod val="95000"/>
                    <a:lumOff val="5000"/>
                  </a:schemeClr>
                </a:solidFill>
                <a:latin typeface="Arial" pitchFamily="34" charset="0"/>
                <a:cs typeface="Arial" pitchFamily="34" charset="0"/>
              </a:rPr>
              <a:t>2</a:t>
            </a:r>
            <a:r>
              <a:rPr lang="en-US" sz="2400" dirty="0">
                <a:solidFill>
                  <a:schemeClr val="tx1">
                    <a:lumMod val="95000"/>
                    <a:lumOff val="5000"/>
                  </a:schemeClr>
                </a:solidFill>
                <a:latin typeface="Arial" pitchFamily="34" charset="0"/>
                <a:cs typeface="Arial" pitchFamily="34" charset="0"/>
              </a:rPr>
              <a:t>, which is 1.</a:t>
            </a:r>
          </a:p>
          <a:p>
            <a:pPr algn="just"/>
            <a:r>
              <a:rPr lang="en-US" sz="2400" dirty="0">
                <a:solidFill>
                  <a:srgbClr val="FF0000"/>
                </a:solidFill>
                <a:latin typeface="Arial" pitchFamily="34" charset="0"/>
                <a:cs typeface="Arial" pitchFamily="34" charset="0"/>
              </a:rPr>
              <a:t>c. </a:t>
            </a:r>
            <a:r>
              <a:rPr lang="en-US" sz="2400" dirty="0">
                <a:solidFill>
                  <a:schemeClr val="tx1">
                    <a:lumMod val="95000"/>
                    <a:lumOff val="5000"/>
                  </a:schemeClr>
                </a:solidFill>
                <a:latin typeface="Arial" pitchFamily="34" charset="0"/>
                <a:cs typeface="Arial" pitchFamily="34" charset="0"/>
              </a:rPr>
              <a:t>The third bits are </a:t>
            </a:r>
            <a:r>
              <a:rPr lang="en-US" sz="2400" dirty="0" smtClean="0">
                <a:solidFill>
                  <a:schemeClr val="tx1">
                    <a:lumMod val="95000"/>
                    <a:lumOff val="5000"/>
                  </a:schemeClr>
                </a:solidFill>
                <a:latin typeface="Arial" pitchFamily="34" charset="0"/>
                <a:cs typeface="Arial" pitchFamily="34" charset="0"/>
              </a:rPr>
              <a:t>0,1,and 1.The </a:t>
            </a:r>
            <a:r>
              <a:rPr lang="en-US" sz="2400" dirty="0">
                <a:solidFill>
                  <a:schemeClr val="tx1">
                    <a:lumMod val="95000"/>
                    <a:lumOff val="5000"/>
                  </a:schemeClr>
                </a:solidFill>
                <a:latin typeface="Arial" pitchFamily="34" charset="0"/>
                <a:cs typeface="Arial" pitchFamily="34" charset="0"/>
              </a:rPr>
              <a:t>result is G</a:t>
            </a:r>
            <a:r>
              <a:rPr lang="en-US" sz="2400" baseline="-25000" dirty="0">
                <a:solidFill>
                  <a:schemeClr val="tx1">
                    <a:lumMod val="95000"/>
                    <a:lumOff val="5000"/>
                  </a:schemeClr>
                </a:solidFill>
                <a:latin typeface="Arial" pitchFamily="34" charset="0"/>
                <a:cs typeface="Arial" pitchFamily="34" charset="0"/>
              </a:rPr>
              <a:t>3</a:t>
            </a:r>
            <a:r>
              <a:rPr lang="en-US" sz="2400" dirty="0">
                <a:solidFill>
                  <a:schemeClr val="tx1">
                    <a:lumMod val="95000"/>
                    <a:lumOff val="5000"/>
                  </a:schemeClr>
                </a:solidFill>
                <a:latin typeface="Arial" pitchFamily="34" charset="0"/>
                <a:cs typeface="Arial" pitchFamily="34" charset="0"/>
              </a:rPr>
              <a:t>, which is 1.</a:t>
            </a:r>
          </a:p>
          <a:p>
            <a:pPr algn="just"/>
            <a:r>
              <a:rPr lang="en-US" sz="2400" dirty="0">
                <a:solidFill>
                  <a:srgbClr val="FF0000"/>
                </a:solidFill>
                <a:latin typeface="Arial" pitchFamily="34" charset="0"/>
                <a:cs typeface="Arial" pitchFamily="34" charset="0"/>
              </a:rPr>
              <a:t>d. </a:t>
            </a:r>
            <a:r>
              <a:rPr lang="en-US" sz="2400" dirty="0">
                <a:solidFill>
                  <a:schemeClr val="tx1">
                    <a:lumMod val="95000"/>
                    <a:lumOff val="5000"/>
                  </a:schemeClr>
                </a:solidFill>
                <a:latin typeface="Arial" pitchFamily="34" charset="0"/>
                <a:cs typeface="Arial" pitchFamily="34" charset="0"/>
              </a:rPr>
              <a:t>The fourth bits are </a:t>
            </a:r>
            <a:r>
              <a:rPr lang="en-US" sz="2400" dirty="0" smtClean="0">
                <a:solidFill>
                  <a:schemeClr val="tx1">
                    <a:lumMod val="95000"/>
                    <a:lumOff val="5000"/>
                  </a:schemeClr>
                </a:solidFill>
                <a:latin typeface="Arial" pitchFamily="34" charset="0"/>
                <a:cs typeface="Arial" pitchFamily="34" charset="0"/>
              </a:rPr>
              <a:t>1,0,and 1.The </a:t>
            </a:r>
            <a:r>
              <a:rPr lang="en-US" sz="2400" dirty="0">
                <a:solidFill>
                  <a:schemeClr val="tx1">
                    <a:lumMod val="95000"/>
                    <a:lumOff val="5000"/>
                  </a:schemeClr>
                </a:solidFill>
                <a:latin typeface="Arial" pitchFamily="34" charset="0"/>
                <a:cs typeface="Arial" pitchFamily="34" charset="0"/>
              </a:rPr>
              <a:t>result is F</a:t>
            </a:r>
            <a:r>
              <a:rPr lang="en-US" sz="2400" baseline="-25000" dirty="0">
                <a:solidFill>
                  <a:schemeClr val="tx1">
                    <a:lumMod val="95000"/>
                    <a:lumOff val="5000"/>
                  </a:schemeClr>
                </a:solidFill>
                <a:latin typeface="Arial" pitchFamily="34" charset="0"/>
                <a:cs typeface="Arial" pitchFamily="34" charset="0"/>
              </a:rPr>
              <a:t>4</a:t>
            </a:r>
            <a:r>
              <a:rPr lang="en-US" sz="2400" dirty="0">
                <a:solidFill>
                  <a:schemeClr val="tx1">
                    <a:lumMod val="95000"/>
                    <a:lumOff val="5000"/>
                  </a:schemeClr>
                </a:solidFill>
                <a:latin typeface="Arial" pitchFamily="34" charset="0"/>
                <a:cs typeface="Arial" pitchFamily="34" charset="0"/>
              </a:rPr>
              <a:t>, which is 0.</a:t>
            </a:r>
          </a:p>
          <a:p>
            <a:pPr algn="just"/>
            <a:r>
              <a:rPr lang="en-US" sz="2400" dirty="0">
                <a:solidFill>
                  <a:schemeClr val="tx1">
                    <a:lumMod val="95000"/>
                    <a:lumOff val="5000"/>
                  </a:schemeClr>
                </a:solidFill>
                <a:latin typeface="Arial" pitchFamily="34" charset="0"/>
                <a:cs typeface="Arial" pitchFamily="34" charset="0"/>
              </a:rPr>
              <a:t>The result is </a:t>
            </a:r>
            <a:r>
              <a:rPr lang="en-US" sz="2400" dirty="0">
                <a:solidFill>
                  <a:srgbClr val="FF0000"/>
                </a:solidFill>
                <a:latin typeface="Arial" pitchFamily="34" charset="0"/>
                <a:cs typeface="Arial" pitchFamily="34" charset="0"/>
              </a:rPr>
              <a:t>1110</a:t>
            </a:r>
            <a:r>
              <a:rPr lang="en-US" sz="2400" dirty="0">
                <a:solidFill>
                  <a:schemeClr val="tx1">
                    <a:lumMod val="95000"/>
                    <a:lumOff val="5000"/>
                  </a:schemeClr>
                </a:solidFill>
                <a:latin typeface="Arial" pitchFamily="34" charset="0"/>
                <a:cs typeface="Arial" pitchFamily="34" charset="0"/>
              </a:rPr>
              <a:t>, or 0x</a:t>
            </a:r>
            <a:r>
              <a:rPr lang="en-US" sz="2400" dirty="0">
                <a:solidFill>
                  <a:srgbClr val="FF0000"/>
                </a:solidFill>
                <a:latin typeface="Arial" pitchFamily="34" charset="0"/>
                <a:cs typeface="Arial" pitchFamily="34" charset="0"/>
              </a:rPr>
              <a:t>E</a:t>
            </a:r>
            <a:r>
              <a:rPr lang="en-US" sz="2400" dirty="0">
                <a:solidFill>
                  <a:schemeClr val="tx1">
                    <a:lumMod val="95000"/>
                    <a:lumOff val="5000"/>
                  </a:schemeClr>
                </a:solidFill>
                <a:latin typeface="Arial" pitchFamily="34" charset="0"/>
                <a:cs typeface="Arial" pitchFamily="34" charset="0"/>
              </a:rPr>
              <a:t> in hexadecimal.</a:t>
            </a:r>
          </a:p>
          <a:p>
            <a:pPr algn="just"/>
            <a:endParaRPr lang="en-US" sz="2400" dirty="0">
              <a:solidFill>
                <a:schemeClr val="tx1">
                  <a:lumMod val="95000"/>
                  <a:lumOff val="5000"/>
                </a:schemeClr>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409" y="2971800"/>
            <a:ext cx="5715000" cy="685799"/>
          </a:xfrm>
          <a:prstGeom prst="rect">
            <a:avLst/>
          </a:prstGeom>
          <a:ln>
            <a:solidFill>
              <a:srgbClr val="FF0000"/>
            </a:solidFill>
          </a:ln>
        </p:spPr>
      </p:pic>
      <p:sp>
        <p:nvSpPr>
          <p:cNvPr id="7" name="Date Placeholder 6"/>
          <p:cNvSpPr>
            <a:spLocks noGrp="1"/>
          </p:cNvSpPr>
          <p:nvPr>
            <p:ph type="dt" sz="half" idx="4294967295"/>
          </p:nvPr>
        </p:nvSpPr>
        <p:spPr>
          <a:xfrm>
            <a:off x="3581400" y="6305550"/>
            <a:ext cx="2133600" cy="476250"/>
          </a:xfrm>
        </p:spPr>
        <p:txBody>
          <a:bodyPr/>
          <a:lstStyle/>
          <a:p>
            <a:fld id="{D9689ED8-CEDC-4E33-B2EA-02382EC8C1B6}" type="datetime4">
              <a:rPr lang="en-US" smtClean="0"/>
              <a:t>September 30, 2017</a:t>
            </a:fld>
            <a:endParaRPr lang="en-US"/>
          </a:p>
        </p:txBody>
      </p:sp>
    </p:spTree>
    <p:extLst>
      <p:ext uri="{BB962C8B-B14F-4D97-AF65-F5344CB8AC3E}">
        <p14:creationId xmlns:p14="http://schemas.microsoft.com/office/powerpoint/2010/main" val="130993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ltLang="en-US"/>
              <a:t>4.</a:t>
            </a:r>
            <a:fld id="{714A7829-D5F0-4F65-90DF-4474FC3ACE7F}" type="slidenum">
              <a:rPr lang="en-US" altLang="en-US"/>
              <a:pPr/>
              <a:t>17</a:t>
            </a:fld>
            <a:endParaRPr lang="en-US" altLang="en-US"/>
          </a:p>
        </p:txBody>
      </p:sp>
      <p:sp>
        <p:nvSpPr>
          <p:cNvPr id="1200136" name="Text Box 8"/>
          <p:cNvSpPr txBox="1">
            <a:spLocks noChangeArrowheads="1"/>
          </p:cNvSpPr>
          <p:nvPr/>
        </p:nvSpPr>
        <p:spPr bwMode="auto">
          <a:xfrm>
            <a:off x="2181225" y="6172200"/>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folHlink"/>
                </a:solidFill>
              </a:rPr>
              <a:t>Figure 4.1  </a:t>
            </a:r>
            <a:r>
              <a:rPr lang="en-US" altLang="en-US" sz="2000" baseline="0"/>
              <a:t>Logic operations at the bit level</a:t>
            </a:r>
          </a:p>
        </p:txBody>
      </p:sp>
      <p:pic>
        <p:nvPicPr>
          <p:cNvPr id="12001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603250"/>
            <a:ext cx="71120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559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867"/>
            <a:ext cx="7498080" cy="1143000"/>
          </a:xfrm>
        </p:spPr>
        <p:txBody>
          <a:bodyPr>
            <a:normAutofit fontScale="90000"/>
          </a:bodyPr>
          <a:lstStyle/>
          <a:p>
            <a:r>
              <a:rPr lang="en-US" dirty="0" smtClean="0"/>
              <a:t>Some of the operations Done …</a:t>
            </a:r>
            <a:endParaRPr lang="en-US" dirty="0"/>
          </a:p>
        </p:txBody>
      </p:sp>
      <p:sp>
        <p:nvSpPr>
          <p:cNvPr id="4" name="Date Placeholder 3"/>
          <p:cNvSpPr>
            <a:spLocks noGrp="1"/>
          </p:cNvSpPr>
          <p:nvPr>
            <p:ph type="dt" sz="half" idx="4294967295"/>
          </p:nvPr>
        </p:nvSpPr>
        <p:spPr>
          <a:xfrm>
            <a:off x="3581400" y="6305550"/>
            <a:ext cx="2133600" cy="476250"/>
          </a:xfrm>
        </p:spPr>
        <p:txBody>
          <a:bodyPr/>
          <a:lstStyle/>
          <a:p>
            <a:fld id="{D9689ED8-CEDC-4E33-B2EA-02382EC8C1B6}" type="datetime4">
              <a:rPr lang="en-US" smtClean="0"/>
              <a:t>September 30, 2017</a:t>
            </a:fld>
            <a:endParaRPr lang="en-US"/>
          </a:p>
        </p:txBody>
      </p:sp>
      <p:sp>
        <p:nvSpPr>
          <p:cNvPr id="5" name="Slide Number Placeholder 4"/>
          <p:cNvSpPr>
            <a:spLocks noGrp="1"/>
          </p:cNvSpPr>
          <p:nvPr>
            <p:ph type="sldNum" sz="quarter" idx="4294967295"/>
          </p:nvPr>
        </p:nvSpPr>
        <p:spPr>
          <a:xfrm>
            <a:off x="8613648" y="6305550"/>
            <a:ext cx="457200" cy="476250"/>
          </a:xfrm>
        </p:spPr>
        <p:txBody>
          <a:bodyPr/>
          <a:lstStyle/>
          <a:p>
            <a:fld id="{DF36B909-94FF-4B5E-BC34-D2DF47606B67}" type="slidenum">
              <a:rPr lang="en-US" smtClean="0"/>
              <a:t>18</a:t>
            </a:fld>
            <a:endParaRPr lang="en-US"/>
          </a:p>
        </p:txBody>
      </p:sp>
      <p:sp>
        <p:nvSpPr>
          <p:cNvPr id="7" name="Rectangle 6"/>
          <p:cNvSpPr/>
          <p:nvPr/>
        </p:nvSpPr>
        <p:spPr>
          <a:xfrm>
            <a:off x="990600" y="838200"/>
            <a:ext cx="7924800" cy="1384995"/>
          </a:xfrm>
          <a:prstGeom prst="rect">
            <a:avLst/>
          </a:prstGeom>
        </p:spPr>
        <p:txBody>
          <a:bodyPr wrap="square">
            <a:spAutoFit/>
          </a:bodyPr>
          <a:lstStyle/>
          <a:p>
            <a:pPr algn="just"/>
            <a:r>
              <a:rPr lang="en-IN" sz="2800" dirty="0" smtClean="0">
                <a:solidFill>
                  <a:srgbClr val="483D8B"/>
                </a:solidFill>
                <a:latin typeface="Times New Roman" panose="02020603050405020304" pitchFamily="18" charset="0"/>
              </a:rPr>
              <a:t>Logical </a:t>
            </a:r>
            <a:r>
              <a:rPr lang="en-IN" sz="2800" dirty="0">
                <a:solidFill>
                  <a:srgbClr val="483D8B"/>
                </a:solidFill>
                <a:latin typeface="Times New Roman" panose="02020603050405020304" pitchFamily="18" charset="0"/>
              </a:rPr>
              <a:t>shift operations insert zeros from the right or left; the circular shifts take whatever bits drop out of one end of the word  and put them into the other end.</a:t>
            </a:r>
            <a:endParaRPr lang="en-US" sz="2800" dirty="0"/>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77" y="2461528"/>
            <a:ext cx="8491537"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7" y="4648200"/>
            <a:ext cx="81168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228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p:cNvSpPr>
            <a:spLocks noGrp="1"/>
          </p:cNvSpPr>
          <p:nvPr>
            <p:ph type="sldNum" sz="quarter" idx="10"/>
          </p:nvPr>
        </p:nvSpPr>
        <p:spPr/>
        <p:txBody>
          <a:bodyPr/>
          <a:lstStyle/>
          <a:p>
            <a:r>
              <a:rPr lang="en-US" altLang="en-US"/>
              <a:t>4.</a:t>
            </a:r>
            <a:fld id="{E41C3217-333A-4BC3-A7F7-0103B1B6A85C}" type="slidenum">
              <a:rPr lang="en-US" altLang="en-US"/>
              <a:pPr/>
              <a:t>19</a:t>
            </a:fld>
            <a:endParaRPr lang="en-US" altLang="en-US"/>
          </a:p>
        </p:txBody>
      </p:sp>
      <p:sp>
        <p:nvSpPr>
          <p:cNvPr id="1234947" name="Rectangle 3"/>
          <p:cNvSpPr>
            <a:spLocks noChangeArrowheads="1"/>
          </p:cNvSpPr>
          <p:nvPr/>
        </p:nvSpPr>
        <p:spPr bwMode="auto">
          <a:xfrm>
            <a:off x="381000" y="306389"/>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0" baseline="0" dirty="0">
                <a:effectLst>
                  <a:outerShdw blurRad="38100" dist="38100" dir="2700000" algn="tl">
                    <a:srgbClr val="C0C0C0"/>
                  </a:outerShdw>
                </a:effectLst>
              </a:rPr>
              <a:t>Use a logical left shift operation on the bit pattern 10011000.</a:t>
            </a:r>
          </a:p>
        </p:txBody>
      </p:sp>
      <p:sp>
        <p:nvSpPr>
          <p:cNvPr id="1234948" name="Rectangle 4"/>
          <p:cNvSpPr>
            <a:spLocks noChangeArrowheads="1"/>
          </p:cNvSpPr>
          <p:nvPr/>
        </p:nvSpPr>
        <p:spPr bwMode="auto">
          <a:xfrm>
            <a:off x="228600" y="47433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dirty="0">
                <a:solidFill>
                  <a:schemeClr val="folHlink"/>
                </a:solidFill>
                <a:effectLst>
                  <a:outerShdw blurRad="38100" dist="38100" dir="2700000" algn="tl">
                    <a:srgbClr val="C0C0C0"/>
                  </a:outerShdw>
                </a:effectLst>
              </a:rPr>
              <a:t>Solution</a:t>
            </a:r>
          </a:p>
          <a:p>
            <a:pPr algn="just" eaLnBrk="1" hangingPunct="1"/>
            <a:r>
              <a:rPr lang="en-US" altLang="en-US" b="0" baseline="0" dirty="0">
                <a:effectLst>
                  <a:outerShdw blurRad="38100" dist="38100" dir="2700000" algn="tl">
                    <a:srgbClr val="C0C0C0"/>
                  </a:outerShdw>
                </a:effectLst>
              </a:rPr>
              <a:t>The solution is shown below. The leftmost bit is lost and a 0 is inserted as the rightmost bit.</a:t>
            </a:r>
          </a:p>
        </p:txBody>
      </p:sp>
      <p:pic>
        <p:nvPicPr>
          <p:cNvPr id="2" name="Picture 1"/>
          <p:cNvPicPr>
            <a:picLocks noChangeAspect="1"/>
          </p:cNvPicPr>
          <p:nvPr/>
        </p:nvPicPr>
        <p:blipFill>
          <a:blip r:embed="rId3"/>
          <a:stretch>
            <a:fillRect/>
          </a:stretch>
        </p:blipFill>
        <p:spPr>
          <a:xfrm>
            <a:off x="1585912" y="1661780"/>
            <a:ext cx="6124575" cy="1914525"/>
          </a:xfrm>
          <a:prstGeom prst="rect">
            <a:avLst/>
          </a:prstGeom>
        </p:spPr>
      </p:pic>
      <p:pic>
        <p:nvPicPr>
          <p:cNvPr id="3" name="Picture 2"/>
          <p:cNvPicPr>
            <a:picLocks noChangeAspect="1"/>
          </p:cNvPicPr>
          <p:nvPr/>
        </p:nvPicPr>
        <p:blipFill>
          <a:blip r:embed="rId4"/>
          <a:stretch>
            <a:fillRect/>
          </a:stretch>
        </p:blipFill>
        <p:spPr>
          <a:xfrm>
            <a:off x="3048000" y="4198936"/>
            <a:ext cx="4324350" cy="1809750"/>
          </a:xfrm>
          <a:prstGeom prst="rect">
            <a:avLst/>
          </a:prstGeom>
        </p:spPr>
      </p:pic>
      <p:sp>
        <p:nvSpPr>
          <p:cNvPr id="4" name="TextBox 3"/>
          <p:cNvSpPr txBox="1"/>
          <p:nvPr/>
        </p:nvSpPr>
        <p:spPr>
          <a:xfrm>
            <a:off x="1066800" y="4198936"/>
            <a:ext cx="990600" cy="646331"/>
          </a:xfrm>
          <a:prstGeom prst="rect">
            <a:avLst/>
          </a:prstGeom>
          <a:noFill/>
        </p:spPr>
        <p:txBody>
          <a:bodyPr wrap="square" rtlCol="0">
            <a:spAutoFit/>
          </a:bodyPr>
          <a:lstStyle/>
          <a:p>
            <a:r>
              <a:rPr lang="en-US" dirty="0" smtClean="0"/>
              <a:t>RIGHT SHIFT</a:t>
            </a:r>
            <a:endParaRPr lang="en-US" dirty="0"/>
          </a:p>
        </p:txBody>
      </p:sp>
    </p:spTree>
    <p:extLst>
      <p:ext uri="{BB962C8B-B14F-4D97-AF65-F5344CB8AC3E}">
        <p14:creationId xmlns:p14="http://schemas.microsoft.com/office/powerpoint/2010/main" val="427003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04" y="6230203"/>
            <a:ext cx="7826991" cy="609600"/>
          </a:xfrm>
        </p:spPr>
        <p:txBody>
          <a:bodyPr>
            <a:noAutofit/>
          </a:bodyPr>
          <a:lstStyle/>
          <a:p>
            <a:pPr algn="ctr"/>
            <a:r>
              <a:rPr lang="en-US" sz="2400" dirty="0" smtClean="0">
                <a:solidFill>
                  <a:schemeClr val="accent5">
                    <a:lumMod val="50000"/>
                  </a:schemeClr>
                </a:solidFill>
                <a:effectLst/>
                <a:latin typeface="Arial" pitchFamily="34" charset="0"/>
                <a:cs typeface="Arial" pitchFamily="34" charset="0"/>
              </a:rPr>
              <a:t>Figure: </a:t>
            </a:r>
            <a:r>
              <a:rPr lang="en-US" sz="2400" dirty="0">
                <a:solidFill>
                  <a:schemeClr val="accent5">
                    <a:lumMod val="50000"/>
                  </a:schemeClr>
                </a:solidFill>
                <a:effectLst/>
                <a:latin typeface="Arial" pitchFamily="34" charset="0"/>
                <a:cs typeface="Arial" pitchFamily="34" charset="0"/>
              </a:rPr>
              <a:t>SHA-512 Processing of a Single 1024-Bit </a:t>
            </a:r>
            <a:r>
              <a:rPr lang="en-US" sz="2400" dirty="0" smtClean="0">
                <a:solidFill>
                  <a:schemeClr val="accent5">
                    <a:lumMod val="50000"/>
                  </a:schemeClr>
                </a:solidFill>
                <a:effectLst/>
                <a:latin typeface="Arial" pitchFamily="34" charset="0"/>
                <a:cs typeface="Arial" pitchFamily="34" charset="0"/>
              </a:rPr>
              <a:t>Block</a:t>
            </a:r>
            <a:endParaRPr lang="en-US" sz="2400" dirty="0">
              <a:solidFill>
                <a:schemeClr val="accent5">
                  <a:lumMod val="50000"/>
                </a:schemeClr>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1" y="685801"/>
            <a:ext cx="7848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294967295"/>
          </p:nvPr>
        </p:nvSpPr>
        <p:spPr>
          <a:xfrm>
            <a:off x="8660642" y="6248400"/>
            <a:ext cx="457200" cy="476250"/>
          </a:xfr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2</a:t>
            </a:fld>
            <a:endParaRPr lang="en-US" sz="1600" b="1" dirty="0">
              <a:solidFill>
                <a:schemeClr val="tx1">
                  <a:lumMod val="95000"/>
                  <a:lumOff val="5000"/>
                </a:schemeClr>
              </a:solidFill>
              <a:latin typeface="Arial Narrow" pitchFamily="34" charset="0"/>
            </a:endParaRPr>
          </a:p>
        </p:txBody>
      </p:sp>
      <p:sp>
        <p:nvSpPr>
          <p:cNvPr id="4" name="Rectangle 3"/>
          <p:cNvSpPr/>
          <p:nvPr/>
        </p:nvSpPr>
        <p:spPr>
          <a:xfrm>
            <a:off x="1752600" y="0"/>
            <a:ext cx="6477000" cy="609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rPr>
              <a:t>Processing of SHA-512</a:t>
            </a:r>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itchFamily="34" charset="0"/>
              <a:cs typeface="Arial" pitchFamily="34" charset="0"/>
            </a:endParaRPr>
          </a:p>
        </p:txBody>
      </p:sp>
    </p:spTree>
    <p:extLst>
      <p:ext uri="{BB962C8B-B14F-4D97-AF65-F5344CB8AC3E}">
        <p14:creationId xmlns:p14="http://schemas.microsoft.com/office/powerpoint/2010/main" val="2234556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
          <p:cNvSpPr>
            <a:spLocks noGrp="1"/>
          </p:cNvSpPr>
          <p:nvPr>
            <p:ph type="sldNum" sz="quarter" idx="10"/>
          </p:nvPr>
        </p:nvSpPr>
        <p:spPr/>
        <p:txBody>
          <a:bodyPr/>
          <a:lstStyle/>
          <a:p>
            <a:r>
              <a:rPr lang="en-US" altLang="en-US"/>
              <a:t>4.</a:t>
            </a:r>
            <a:fld id="{DFEE7E2B-3302-4BAA-AC78-6A6A85F20358}" type="slidenum">
              <a:rPr lang="en-US" altLang="en-US"/>
              <a:pPr/>
              <a:t>20</a:t>
            </a:fld>
            <a:endParaRPr lang="en-US" altLang="en-US"/>
          </a:p>
        </p:txBody>
      </p:sp>
      <p:sp>
        <p:nvSpPr>
          <p:cNvPr id="1241091" name="Rectangle 3"/>
          <p:cNvSpPr>
            <a:spLocks noChangeArrowheads="1"/>
          </p:cNvSpPr>
          <p:nvPr/>
        </p:nvSpPr>
        <p:spPr bwMode="auto">
          <a:xfrm>
            <a:off x="13326" y="274951"/>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0" baseline="0">
                <a:effectLst>
                  <a:outerShdw blurRad="38100" dist="38100" dir="2700000" algn="tl">
                    <a:srgbClr val="C0C0C0"/>
                  </a:outerShdw>
                </a:effectLst>
              </a:rPr>
              <a:t>Use a circular left shift operation on the bit pattern 10011000.</a:t>
            </a:r>
          </a:p>
        </p:txBody>
      </p:sp>
      <p:sp>
        <p:nvSpPr>
          <p:cNvPr id="1241092" name="Rectangle 4"/>
          <p:cNvSpPr>
            <a:spLocks noChangeArrowheads="1"/>
          </p:cNvSpPr>
          <p:nvPr/>
        </p:nvSpPr>
        <p:spPr bwMode="auto">
          <a:xfrm>
            <a:off x="-11358" y="717742"/>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dirty="0">
                <a:solidFill>
                  <a:schemeClr val="folHlink"/>
                </a:solidFill>
                <a:effectLst>
                  <a:outerShdw blurRad="38100" dist="38100" dir="2700000" algn="tl">
                    <a:srgbClr val="C0C0C0"/>
                  </a:outerShdw>
                </a:effectLst>
              </a:rPr>
              <a:t>Solution</a:t>
            </a:r>
          </a:p>
          <a:p>
            <a:pPr algn="just" eaLnBrk="1" hangingPunct="1"/>
            <a:r>
              <a:rPr lang="en-US" altLang="en-US" b="0" baseline="0" dirty="0">
                <a:effectLst>
                  <a:outerShdw blurRad="38100" dist="38100" dir="2700000" algn="tl">
                    <a:srgbClr val="C0C0C0"/>
                  </a:outerShdw>
                </a:effectLst>
              </a:rPr>
              <a:t>The solution is shown below. The leftmost bit is circulated and becomes the rightmost bit.</a:t>
            </a:r>
          </a:p>
        </p:txBody>
      </p:sp>
      <p:sp>
        <p:nvSpPr>
          <p:cNvPr id="1241093" name="Line 5"/>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41094" name="Group 6"/>
          <p:cNvGrpSpPr>
            <a:grpSpLocks/>
          </p:cNvGrpSpPr>
          <p:nvPr/>
        </p:nvGrpSpPr>
        <p:grpSpPr bwMode="auto">
          <a:xfrm>
            <a:off x="381000" y="2003135"/>
            <a:ext cx="6873875" cy="1646237"/>
            <a:chOff x="576" y="2323"/>
            <a:chExt cx="4330" cy="1037"/>
          </a:xfrm>
        </p:grpSpPr>
        <p:pic>
          <p:nvPicPr>
            <p:cNvPr id="12410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 y="2323"/>
              <a:ext cx="4053" cy="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1096" name="Line 8"/>
            <p:cNvSpPr>
              <a:spLocks noChangeShapeType="1"/>
            </p:cNvSpPr>
            <p:nvPr/>
          </p:nvSpPr>
          <p:spPr bwMode="auto">
            <a:xfrm>
              <a:off x="720" y="2592"/>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097" name="Line 9"/>
            <p:cNvSpPr>
              <a:spLocks noChangeShapeType="1"/>
            </p:cNvSpPr>
            <p:nvPr/>
          </p:nvSpPr>
          <p:spPr bwMode="auto">
            <a:xfrm flipH="1">
              <a:off x="151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098" name="Line 10"/>
            <p:cNvSpPr>
              <a:spLocks noChangeShapeType="1"/>
            </p:cNvSpPr>
            <p:nvPr/>
          </p:nvSpPr>
          <p:spPr bwMode="auto">
            <a:xfrm flipH="1">
              <a:off x="225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099" name="Line 11"/>
            <p:cNvSpPr>
              <a:spLocks noChangeShapeType="1"/>
            </p:cNvSpPr>
            <p:nvPr/>
          </p:nvSpPr>
          <p:spPr bwMode="auto">
            <a:xfrm flipH="1">
              <a:off x="1200"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0" name="Line 12"/>
            <p:cNvSpPr>
              <a:spLocks noChangeShapeType="1"/>
            </p:cNvSpPr>
            <p:nvPr/>
          </p:nvSpPr>
          <p:spPr bwMode="auto">
            <a:xfrm flipH="1">
              <a:off x="2544"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1" name="Line 13"/>
            <p:cNvSpPr>
              <a:spLocks noChangeShapeType="1"/>
            </p:cNvSpPr>
            <p:nvPr/>
          </p:nvSpPr>
          <p:spPr bwMode="auto">
            <a:xfrm flipH="1">
              <a:off x="2880"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2" name="Line 14"/>
            <p:cNvSpPr>
              <a:spLocks noChangeShapeType="1"/>
            </p:cNvSpPr>
            <p:nvPr/>
          </p:nvSpPr>
          <p:spPr bwMode="auto">
            <a:xfrm flipH="1">
              <a:off x="321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3" name="Line 15"/>
            <p:cNvSpPr>
              <a:spLocks noChangeShapeType="1"/>
            </p:cNvSpPr>
            <p:nvPr/>
          </p:nvSpPr>
          <p:spPr bwMode="auto">
            <a:xfrm flipH="1">
              <a:off x="1872"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4" name="Line 16"/>
            <p:cNvSpPr>
              <a:spLocks noChangeShapeType="1"/>
            </p:cNvSpPr>
            <p:nvPr/>
          </p:nvSpPr>
          <p:spPr bwMode="auto">
            <a:xfrm flipH="1">
              <a:off x="576" y="2592"/>
              <a:ext cx="3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5" name="Line 17"/>
            <p:cNvSpPr>
              <a:spLocks noChangeShapeType="1"/>
            </p:cNvSpPr>
            <p:nvPr/>
          </p:nvSpPr>
          <p:spPr bwMode="auto">
            <a:xfrm>
              <a:off x="576" y="2592"/>
              <a:ext cx="0" cy="76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6" name="Line 18"/>
            <p:cNvSpPr>
              <a:spLocks noChangeShapeType="1"/>
            </p:cNvSpPr>
            <p:nvPr/>
          </p:nvSpPr>
          <p:spPr bwMode="auto">
            <a:xfrm>
              <a:off x="576" y="3360"/>
              <a:ext cx="292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1107" name="Line 19"/>
            <p:cNvSpPr>
              <a:spLocks noChangeShapeType="1"/>
            </p:cNvSpPr>
            <p:nvPr/>
          </p:nvSpPr>
          <p:spPr bwMode="auto">
            <a:xfrm flipV="1">
              <a:off x="3504" y="3120"/>
              <a:ext cx="0" cy="24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 name="Picture 1"/>
          <p:cNvPicPr>
            <a:picLocks noChangeAspect="1"/>
          </p:cNvPicPr>
          <p:nvPr/>
        </p:nvPicPr>
        <p:blipFill>
          <a:blip r:embed="rId4"/>
          <a:stretch>
            <a:fillRect/>
          </a:stretch>
        </p:blipFill>
        <p:spPr>
          <a:xfrm>
            <a:off x="1485900" y="3919828"/>
            <a:ext cx="6324600" cy="2619375"/>
          </a:xfrm>
          <a:prstGeom prst="rect">
            <a:avLst/>
          </a:prstGeom>
        </p:spPr>
      </p:pic>
    </p:spTree>
    <p:extLst>
      <p:ext uri="{BB962C8B-B14F-4D97-AF65-F5344CB8AC3E}">
        <p14:creationId xmlns:p14="http://schemas.microsoft.com/office/powerpoint/2010/main" val="1189974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686800" y="6442854"/>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21</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990600" y="152400"/>
            <a:ext cx="8077200" cy="609600"/>
          </a:xfrm>
        </p:spPr>
        <p:txBody>
          <a:bodyPr>
            <a:noAutofit/>
          </a:bodyPr>
          <a:lstStyle/>
          <a:p>
            <a:pPr marL="82296" indent="0" algn="ctr">
              <a:buNone/>
            </a:pPr>
            <a:r>
              <a:rPr lang="en-US" dirty="0" smtClean="0">
                <a:solidFill>
                  <a:schemeClr val="accent5">
                    <a:lumMod val="50000"/>
                  </a:schemeClr>
                </a:solidFill>
                <a:latin typeface="Arial" pitchFamily="34" charset="0"/>
                <a:cs typeface="Arial" pitchFamily="34" charset="0"/>
              </a:rPr>
              <a:t>Example using SHA-512</a:t>
            </a:r>
            <a:endParaRPr lang="en-US" dirty="0">
              <a:solidFill>
                <a:schemeClr val="accent5">
                  <a:lumMod val="50000"/>
                </a:schemeClr>
              </a:solidFill>
              <a:latin typeface="Arial" pitchFamily="34" charset="0"/>
              <a:cs typeface="Arial" pitchFamily="34" charset="0"/>
            </a:endParaRPr>
          </a:p>
        </p:txBody>
      </p:sp>
      <p:sp>
        <p:nvSpPr>
          <p:cNvPr id="7" name="TextBox 6"/>
          <p:cNvSpPr txBox="1"/>
          <p:nvPr/>
        </p:nvSpPr>
        <p:spPr>
          <a:xfrm>
            <a:off x="975814" y="838200"/>
            <a:ext cx="8168185" cy="5847755"/>
          </a:xfrm>
          <a:prstGeom prst="rect">
            <a:avLst/>
          </a:prstGeom>
          <a:noFill/>
        </p:spPr>
        <p:txBody>
          <a:bodyPr wrap="square" rtlCol="0">
            <a:spAutoFit/>
          </a:bodyPr>
          <a:lstStyle/>
          <a:p>
            <a:r>
              <a:rPr lang="en-US" sz="1700" dirty="0">
                <a:solidFill>
                  <a:schemeClr val="tx1">
                    <a:lumMod val="95000"/>
                    <a:lumOff val="5000"/>
                  </a:schemeClr>
                </a:solidFill>
                <a:latin typeface="Arial" pitchFamily="34" charset="0"/>
                <a:cs typeface="Arial" pitchFamily="34" charset="0"/>
              </a:rPr>
              <a:t>ASCII characters: “</a:t>
            </a:r>
            <a:r>
              <a:rPr lang="en-US" sz="1700" dirty="0" err="1">
                <a:solidFill>
                  <a:schemeClr val="tx1">
                    <a:lumMod val="95000"/>
                    <a:lumOff val="5000"/>
                  </a:schemeClr>
                </a:solidFill>
                <a:latin typeface="Arial" pitchFamily="34" charset="0"/>
                <a:cs typeface="Arial" pitchFamily="34" charset="0"/>
              </a:rPr>
              <a:t>abc</a:t>
            </a:r>
            <a:r>
              <a:rPr lang="en-US" sz="1700" dirty="0">
                <a:solidFill>
                  <a:schemeClr val="tx1">
                    <a:lumMod val="95000"/>
                    <a:lumOff val="5000"/>
                  </a:schemeClr>
                </a:solidFill>
                <a:latin typeface="Arial" pitchFamily="34" charset="0"/>
                <a:cs typeface="Arial" pitchFamily="34" charset="0"/>
              </a:rPr>
              <a:t>”, which is equivalent to the following 24-bit binary string</a:t>
            </a:r>
            <a:r>
              <a:rPr lang="en-US" sz="1700" dirty="0" smtClean="0">
                <a:solidFill>
                  <a:schemeClr val="tx1">
                    <a:lumMod val="95000"/>
                    <a:lumOff val="5000"/>
                  </a:schemeClr>
                </a:solidFill>
                <a:latin typeface="Arial" pitchFamily="34" charset="0"/>
                <a:cs typeface="Arial" pitchFamily="34" charset="0"/>
              </a:rPr>
              <a:t>:</a:t>
            </a:r>
          </a:p>
          <a:p>
            <a:r>
              <a:rPr lang="en-US" sz="1700" dirty="0">
                <a:solidFill>
                  <a:schemeClr val="tx1">
                    <a:lumMod val="95000"/>
                    <a:lumOff val="5000"/>
                  </a:schemeClr>
                </a:solidFill>
                <a:latin typeface="Arial" pitchFamily="34" charset="0"/>
                <a:cs typeface="Arial" pitchFamily="34" charset="0"/>
              </a:rPr>
              <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01100001  01100010   01100011  =  616263 in </a:t>
            </a:r>
            <a:r>
              <a:rPr lang="en-US" sz="1700" dirty="0" smtClean="0">
                <a:solidFill>
                  <a:schemeClr val="tx1">
                    <a:lumMod val="95000"/>
                    <a:lumOff val="5000"/>
                  </a:schemeClr>
                </a:solidFill>
                <a:latin typeface="Arial" pitchFamily="34" charset="0"/>
                <a:cs typeface="Arial" pitchFamily="34" charset="0"/>
              </a:rPr>
              <a:t>Hexadecimal</a:t>
            </a:r>
          </a:p>
          <a:p>
            <a:r>
              <a:rPr lang="en-US" sz="1700" dirty="0">
                <a:solidFill>
                  <a:schemeClr val="tx1">
                    <a:lumMod val="95000"/>
                    <a:lumOff val="5000"/>
                  </a:schemeClr>
                </a:solidFill>
                <a:latin typeface="Arial" pitchFamily="34" charset="0"/>
                <a:cs typeface="Arial" pitchFamily="34" charset="0"/>
              </a:rPr>
              <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The original length is 24 bits, or </a:t>
            </a:r>
            <a:r>
              <a:rPr lang="en-US" sz="1700" dirty="0" smtClean="0">
                <a:solidFill>
                  <a:schemeClr val="tx1">
                    <a:lumMod val="95000"/>
                    <a:lumOff val="5000"/>
                  </a:schemeClr>
                </a:solidFill>
                <a:latin typeface="Arial" pitchFamily="34" charset="0"/>
                <a:cs typeface="Arial" pitchFamily="34" charset="0"/>
              </a:rPr>
              <a:t>a hexadecimal </a:t>
            </a:r>
            <a:r>
              <a:rPr lang="en-US" sz="1700" dirty="0">
                <a:solidFill>
                  <a:schemeClr val="tx1">
                    <a:lumMod val="95000"/>
                    <a:lumOff val="5000"/>
                  </a:schemeClr>
                </a:solidFill>
                <a:latin typeface="Arial" pitchFamily="34" charset="0"/>
                <a:cs typeface="Arial" pitchFamily="34" charset="0"/>
              </a:rPr>
              <a:t>value of 18.</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the 1024-bit message block, </a:t>
            </a:r>
            <a:r>
              <a:rPr lang="en-US" sz="1700" dirty="0" smtClean="0">
                <a:solidFill>
                  <a:schemeClr val="tx1">
                    <a:lumMod val="95000"/>
                    <a:lumOff val="5000"/>
                  </a:schemeClr>
                </a:solidFill>
                <a:latin typeface="Arial" pitchFamily="34" charset="0"/>
                <a:cs typeface="Arial" pitchFamily="34" charset="0"/>
              </a:rPr>
              <a:t>in hexadecimal</a:t>
            </a:r>
            <a:r>
              <a:rPr lang="en-US" sz="1700" dirty="0">
                <a:solidFill>
                  <a:schemeClr val="tx1">
                    <a:lumMod val="95000"/>
                    <a:lumOff val="5000"/>
                  </a:schemeClr>
                </a:solidFill>
                <a:latin typeface="Arial" pitchFamily="34" charset="0"/>
                <a:cs typeface="Arial" pitchFamily="34" charset="0"/>
              </a:rPr>
              <a:t>, </a:t>
            </a:r>
            <a:r>
              <a:rPr lang="en-US" sz="1700" dirty="0" smtClean="0">
                <a:solidFill>
                  <a:schemeClr val="tx1">
                    <a:lumMod val="95000"/>
                    <a:lumOff val="5000"/>
                  </a:schemeClr>
                </a:solidFill>
                <a:latin typeface="Arial" pitchFamily="34" charset="0"/>
                <a:cs typeface="Arial" pitchFamily="34" charset="0"/>
              </a:rPr>
              <a:t>is</a:t>
            </a:r>
          </a:p>
          <a:p>
            <a:r>
              <a:rPr lang="en-US" sz="1700">
                <a:solidFill>
                  <a:schemeClr val="tx1">
                    <a:lumMod val="95000"/>
                    <a:lumOff val="5000"/>
                  </a:schemeClr>
                </a:solidFill>
                <a:latin typeface="Arial" pitchFamily="34" charset="0"/>
                <a:cs typeface="Arial" pitchFamily="34" charset="0"/>
              </a:rPr>
              <a:t/>
            </a:r>
            <a:br>
              <a:rPr lang="en-US" sz="1700">
                <a:solidFill>
                  <a:schemeClr val="tx1">
                    <a:lumMod val="95000"/>
                    <a:lumOff val="5000"/>
                  </a:schemeClr>
                </a:solidFill>
                <a:latin typeface="Arial" pitchFamily="34" charset="0"/>
                <a:cs typeface="Arial" pitchFamily="34" charset="0"/>
              </a:rPr>
            </a:br>
            <a:r>
              <a:rPr lang="en-US" sz="1700" smtClean="0">
                <a:solidFill>
                  <a:schemeClr val="tx1">
                    <a:lumMod val="95000"/>
                    <a:lumOff val="5000"/>
                  </a:schemeClr>
                </a:solidFill>
                <a:latin typeface="Arial" pitchFamily="34" charset="0"/>
                <a:cs typeface="Arial" pitchFamily="34" charset="0"/>
              </a:rPr>
              <a:t>6162631000000000 </a:t>
            </a:r>
            <a:r>
              <a:rPr lang="en-US" sz="1700" dirty="0">
                <a:solidFill>
                  <a:schemeClr val="tx1">
                    <a:lumMod val="95000"/>
                    <a:lumOff val="5000"/>
                  </a:schemeClr>
                </a:solidFill>
                <a:latin typeface="Arial" pitchFamily="34" charset="0"/>
                <a:cs typeface="Arial" pitchFamily="34" charset="0"/>
              </a:rPr>
              <a:t>0000000000000000 0000000000000000 0000000000000000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0000000000000000 0000000000000000 0000000000000000 0000000000000000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0000000000000000 0000000000000000 0000000000000000 0000000000000000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0000000000000000 0000000000000000 0000000000000000 0000000000000018</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W0 </a:t>
            </a:r>
            <a:r>
              <a:rPr lang="en-US" sz="1700" dirty="0" smtClean="0">
                <a:solidFill>
                  <a:schemeClr val="tx1">
                    <a:lumMod val="95000"/>
                    <a:lumOff val="5000"/>
                  </a:schemeClr>
                </a:solidFill>
                <a:latin typeface="Arial" pitchFamily="34" charset="0"/>
                <a:cs typeface="Arial" pitchFamily="34" charset="0"/>
              </a:rPr>
              <a:t> = </a:t>
            </a:r>
            <a:r>
              <a:rPr lang="en-US" sz="1700" dirty="0">
                <a:solidFill>
                  <a:schemeClr val="tx1">
                    <a:lumMod val="95000"/>
                    <a:lumOff val="5000"/>
                  </a:schemeClr>
                </a:solidFill>
                <a:latin typeface="Arial" pitchFamily="34" charset="0"/>
                <a:cs typeface="Arial" pitchFamily="34" charset="0"/>
              </a:rPr>
              <a:t>6162638000000000 </a:t>
            </a:r>
            <a:r>
              <a:rPr lang="en-US" sz="1700" dirty="0" smtClean="0">
                <a:solidFill>
                  <a:schemeClr val="tx1">
                    <a:lumMod val="95000"/>
                    <a:lumOff val="5000"/>
                  </a:schemeClr>
                </a:solidFill>
                <a:latin typeface="Arial" pitchFamily="34" charset="0"/>
                <a:cs typeface="Arial" pitchFamily="34" charset="0"/>
              </a:rPr>
              <a:t>        W5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dirty="0" smtClean="0">
                <a:solidFill>
                  <a:schemeClr val="tx1">
                    <a:lumMod val="95000"/>
                    <a:lumOff val="5000"/>
                  </a:schemeClr>
                </a:solidFill>
                <a:latin typeface="Arial" pitchFamily="34" charset="0"/>
                <a:cs typeface="Arial" pitchFamily="34" charset="0"/>
              </a:rPr>
              <a:t>W1  </a:t>
            </a:r>
            <a:r>
              <a:rPr lang="en-US" sz="1700" dirty="0">
                <a:solidFill>
                  <a:schemeClr val="tx1">
                    <a:lumMod val="95000"/>
                    <a:lumOff val="5000"/>
                  </a:schemeClr>
                </a:solidFill>
                <a:latin typeface="Arial" pitchFamily="34" charset="0"/>
                <a:cs typeface="Arial" pitchFamily="34" charset="0"/>
              </a:rPr>
              <a:t>= 0000000000000000 </a:t>
            </a:r>
            <a:r>
              <a:rPr lang="en-US" sz="1700" dirty="0" smtClean="0">
                <a:solidFill>
                  <a:schemeClr val="tx1">
                    <a:lumMod val="95000"/>
                    <a:lumOff val="5000"/>
                  </a:schemeClr>
                </a:solidFill>
                <a:latin typeface="Arial" pitchFamily="34" charset="0"/>
                <a:cs typeface="Arial" pitchFamily="34" charset="0"/>
              </a:rPr>
              <a:t>        W6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W2 </a:t>
            </a:r>
            <a:r>
              <a:rPr lang="en-US" sz="1700" dirty="0" smtClean="0">
                <a:solidFill>
                  <a:schemeClr val="tx1">
                    <a:lumMod val="95000"/>
                    <a:lumOff val="5000"/>
                  </a:schemeClr>
                </a:solidFill>
                <a:latin typeface="Arial" pitchFamily="34" charset="0"/>
                <a:cs typeface="Arial" pitchFamily="34" charset="0"/>
              </a:rPr>
              <a:t> = 0000000000000000         </a:t>
            </a:r>
            <a:r>
              <a:rPr lang="en-US" sz="1700" dirty="0">
                <a:solidFill>
                  <a:schemeClr val="tx1">
                    <a:lumMod val="95000"/>
                    <a:lumOff val="5000"/>
                  </a:schemeClr>
                </a:solidFill>
                <a:latin typeface="Arial" pitchFamily="34" charset="0"/>
                <a:cs typeface="Arial" pitchFamily="34" charset="0"/>
              </a:rPr>
              <a:t>W7 =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W3 </a:t>
            </a:r>
            <a:r>
              <a:rPr lang="en-US" sz="1700" dirty="0" smtClean="0">
                <a:solidFill>
                  <a:schemeClr val="tx1">
                    <a:lumMod val="95000"/>
                    <a:lumOff val="5000"/>
                  </a:schemeClr>
                </a:solidFill>
                <a:latin typeface="Arial" pitchFamily="34" charset="0"/>
                <a:cs typeface="Arial" pitchFamily="34" charset="0"/>
              </a:rPr>
              <a:t> = 0000000000000000         W8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dirty="0">
                <a:solidFill>
                  <a:schemeClr val="tx1">
                    <a:lumMod val="95000"/>
                    <a:lumOff val="5000"/>
                  </a:schemeClr>
                </a:solidFill>
                <a:latin typeface="Arial" pitchFamily="34" charset="0"/>
                <a:cs typeface="Arial" pitchFamily="34" charset="0"/>
              </a:rPr>
              <a:t>W4 </a:t>
            </a:r>
            <a:r>
              <a:rPr lang="en-US" sz="1700" dirty="0" smtClean="0">
                <a:solidFill>
                  <a:schemeClr val="tx1">
                    <a:lumMod val="95000"/>
                    <a:lumOff val="5000"/>
                  </a:schemeClr>
                </a:solidFill>
                <a:latin typeface="Arial" pitchFamily="34" charset="0"/>
                <a:cs typeface="Arial" pitchFamily="34" charset="0"/>
              </a:rPr>
              <a:t> = </a:t>
            </a:r>
            <a:r>
              <a:rPr lang="en-US" sz="1700" dirty="0">
                <a:solidFill>
                  <a:schemeClr val="tx1">
                    <a:lumMod val="95000"/>
                    <a:lumOff val="5000"/>
                  </a:schemeClr>
                </a:solidFill>
                <a:latin typeface="Arial" pitchFamily="34" charset="0"/>
                <a:cs typeface="Arial" pitchFamily="34" charset="0"/>
              </a:rPr>
              <a:t>0000000000000000 </a:t>
            </a:r>
            <a:r>
              <a:rPr lang="en-US" sz="1700" dirty="0" smtClean="0">
                <a:solidFill>
                  <a:schemeClr val="tx1">
                    <a:lumMod val="95000"/>
                    <a:lumOff val="5000"/>
                  </a:schemeClr>
                </a:solidFill>
                <a:latin typeface="Arial" pitchFamily="34" charset="0"/>
                <a:cs typeface="Arial" pitchFamily="34" charset="0"/>
              </a:rPr>
              <a:t>        W9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i="1" dirty="0">
                <a:solidFill>
                  <a:schemeClr val="tx1">
                    <a:lumMod val="95000"/>
                    <a:lumOff val="5000"/>
                  </a:schemeClr>
                </a:solidFill>
                <a:latin typeface="Arial" pitchFamily="34" charset="0"/>
                <a:cs typeface="Arial" pitchFamily="34" charset="0"/>
              </a:rPr>
              <a:t>W</a:t>
            </a:r>
            <a:r>
              <a:rPr lang="en-US" sz="1700" dirty="0" smtClean="0">
                <a:solidFill>
                  <a:schemeClr val="tx1">
                    <a:lumMod val="95000"/>
                    <a:lumOff val="5000"/>
                  </a:schemeClr>
                </a:solidFill>
                <a:latin typeface="Arial" pitchFamily="34" charset="0"/>
                <a:cs typeface="Arial" pitchFamily="34" charset="0"/>
              </a:rPr>
              <a:t>10 </a:t>
            </a:r>
            <a:r>
              <a:rPr lang="en-US" sz="1700" dirty="0">
                <a:solidFill>
                  <a:schemeClr val="tx1">
                    <a:lumMod val="95000"/>
                    <a:lumOff val="5000"/>
                  </a:schemeClr>
                </a:solidFill>
                <a:latin typeface="Arial" pitchFamily="34" charset="0"/>
                <a:cs typeface="Arial" pitchFamily="34" charset="0"/>
              </a:rPr>
              <a:t>= 0000000000000000 </a:t>
            </a:r>
            <a:r>
              <a:rPr lang="en-US" sz="1700" dirty="0" smtClean="0">
                <a:solidFill>
                  <a:schemeClr val="tx1">
                    <a:lumMod val="95000"/>
                    <a:lumOff val="5000"/>
                  </a:schemeClr>
                </a:solidFill>
                <a:latin typeface="Arial" pitchFamily="34" charset="0"/>
                <a:cs typeface="Arial" pitchFamily="34" charset="0"/>
              </a:rPr>
              <a:t>      </a:t>
            </a:r>
            <a:r>
              <a:rPr lang="en-US" sz="1700" i="1" dirty="0" smtClean="0">
                <a:solidFill>
                  <a:schemeClr val="tx1">
                    <a:lumMod val="95000"/>
                    <a:lumOff val="5000"/>
                  </a:schemeClr>
                </a:solidFill>
                <a:latin typeface="Arial" pitchFamily="34" charset="0"/>
                <a:cs typeface="Arial" pitchFamily="34" charset="0"/>
              </a:rPr>
              <a:t>W</a:t>
            </a:r>
            <a:r>
              <a:rPr lang="en-US" sz="1700" dirty="0" smtClean="0">
                <a:solidFill>
                  <a:schemeClr val="tx1">
                    <a:lumMod val="95000"/>
                    <a:lumOff val="5000"/>
                  </a:schemeClr>
                </a:solidFill>
                <a:latin typeface="Arial" pitchFamily="34" charset="0"/>
                <a:cs typeface="Arial" pitchFamily="34" charset="0"/>
              </a:rPr>
              <a:t>13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i="1" dirty="0">
                <a:solidFill>
                  <a:schemeClr val="tx1">
                    <a:lumMod val="95000"/>
                    <a:lumOff val="5000"/>
                  </a:schemeClr>
                </a:solidFill>
                <a:latin typeface="Arial" pitchFamily="34" charset="0"/>
                <a:cs typeface="Arial" pitchFamily="34" charset="0"/>
              </a:rPr>
              <a:t>W</a:t>
            </a:r>
            <a:r>
              <a:rPr lang="en-US" sz="1700" dirty="0">
                <a:solidFill>
                  <a:schemeClr val="tx1">
                    <a:lumMod val="95000"/>
                    <a:lumOff val="5000"/>
                  </a:schemeClr>
                </a:solidFill>
                <a:latin typeface="Arial" pitchFamily="34" charset="0"/>
                <a:cs typeface="Arial" pitchFamily="34" charset="0"/>
              </a:rPr>
              <a:t>11 = 0000000000000000 </a:t>
            </a:r>
            <a:r>
              <a:rPr lang="en-US" sz="1700" dirty="0" smtClean="0">
                <a:solidFill>
                  <a:schemeClr val="tx1">
                    <a:lumMod val="95000"/>
                    <a:lumOff val="5000"/>
                  </a:schemeClr>
                </a:solidFill>
                <a:latin typeface="Arial" pitchFamily="34" charset="0"/>
                <a:cs typeface="Arial" pitchFamily="34" charset="0"/>
              </a:rPr>
              <a:t>      </a:t>
            </a:r>
            <a:r>
              <a:rPr lang="en-US" sz="1700" i="1" dirty="0" smtClean="0">
                <a:solidFill>
                  <a:schemeClr val="tx1">
                    <a:lumMod val="95000"/>
                    <a:lumOff val="5000"/>
                  </a:schemeClr>
                </a:solidFill>
                <a:latin typeface="Arial" pitchFamily="34" charset="0"/>
                <a:cs typeface="Arial" pitchFamily="34" charset="0"/>
              </a:rPr>
              <a:t>W</a:t>
            </a:r>
            <a:r>
              <a:rPr lang="en-US" sz="1700" dirty="0" smtClean="0">
                <a:solidFill>
                  <a:schemeClr val="tx1">
                    <a:lumMod val="95000"/>
                    <a:lumOff val="5000"/>
                  </a:schemeClr>
                </a:solidFill>
                <a:latin typeface="Arial" pitchFamily="34" charset="0"/>
                <a:cs typeface="Arial" pitchFamily="34" charset="0"/>
              </a:rPr>
              <a:t>14 </a:t>
            </a:r>
            <a:r>
              <a:rPr lang="en-US" sz="1700" dirty="0">
                <a:solidFill>
                  <a:schemeClr val="tx1">
                    <a:lumMod val="95000"/>
                    <a:lumOff val="5000"/>
                  </a:schemeClr>
                </a:solidFill>
                <a:latin typeface="Arial" pitchFamily="34" charset="0"/>
                <a:cs typeface="Arial" pitchFamily="34" charset="0"/>
              </a:rPr>
              <a:t>= 0000000000000000</a:t>
            </a:r>
            <a:br>
              <a:rPr lang="en-US" sz="1700" dirty="0">
                <a:solidFill>
                  <a:schemeClr val="tx1">
                    <a:lumMod val="95000"/>
                    <a:lumOff val="5000"/>
                  </a:schemeClr>
                </a:solidFill>
                <a:latin typeface="Arial" pitchFamily="34" charset="0"/>
                <a:cs typeface="Arial" pitchFamily="34" charset="0"/>
              </a:rPr>
            </a:br>
            <a:r>
              <a:rPr lang="en-US" sz="1700" i="1" dirty="0">
                <a:solidFill>
                  <a:schemeClr val="tx1">
                    <a:lumMod val="95000"/>
                    <a:lumOff val="5000"/>
                  </a:schemeClr>
                </a:solidFill>
                <a:latin typeface="Arial" pitchFamily="34" charset="0"/>
                <a:cs typeface="Arial" pitchFamily="34" charset="0"/>
              </a:rPr>
              <a:t>W</a:t>
            </a:r>
            <a:r>
              <a:rPr lang="en-US" sz="1700" dirty="0">
                <a:solidFill>
                  <a:schemeClr val="tx1">
                    <a:lumMod val="95000"/>
                    <a:lumOff val="5000"/>
                  </a:schemeClr>
                </a:solidFill>
                <a:latin typeface="Arial" pitchFamily="34" charset="0"/>
                <a:cs typeface="Arial" pitchFamily="34" charset="0"/>
              </a:rPr>
              <a:t>12 = 0000000000000000 </a:t>
            </a:r>
            <a:r>
              <a:rPr lang="en-US" sz="1700" dirty="0" smtClean="0">
                <a:solidFill>
                  <a:schemeClr val="tx1">
                    <a:lumMod val="95000"/>
                    <a:lumOff val="5000"/>
                  </a:schemeClr>
                </a:solidFill>
                <a:latin typeface="Arial" pitchFamily="34" charset="0"/>
                <a:cs typeface="Arial" pitchFamily="34" charset="0"/>
              </a:rPr>
              <a:t>      </a:t>
            </a:r>
            <a:r>
              <a:rPr lang="en-US" sz="1700" i="1" dirty="0" smtClean="0">
                <a:solidFill>
                  <a:schemeClr val="tx1">
                    <a:lumMod val="95000"/>
                    <a:lumOff val="5000"/>
                  </a:schemeClr>
                </a:solidFill>
                <a:latin typeface="Arial" pitchFamily="34" charset="0"/>
                <a:cs typeface="Arial" pitchFamily="34" charset="0"/>
              </a:rPr>
              <a:t>W</a:t>
            </a:r>
            <a:r>
              <a:rPr lang="en-US" sz="1700" dirty="0" smtClean="0">
                <a:solidFill>
                  <a:schemeClr val="tx1">
                    <a:lumMod val="95000"/>
                    <a:lumOff val="5000"/>
                  </a:schemeClr>
                </a:solidFill>
                <a:latin typeface="Arial" pitchFamily="34" charset="0"/>
                <a:cs typeface="Arial" pitchFamily="34" charset="0"/>
              </a:rPr>
              <a:t>15 </a:t>
            </a:r>
            <a:r>
              <a:rPr lang="en-US" sz="1700" dirty="0">
                <a:solidFill>
                  <a:schemeClr val="tx1">
                    <a:lumMod val="95000"/>
                    <a:lumOff val="5000"/>
                  </a:schemeClr>
                </a:solidFill>
                <a:latin typeface="Arial" pitchFamily="34" charset="0"/>
                <a:cs typeface="Arial" pitchFamily="34" charset="0"/>
              </a:rPr>
              <a:t>= 0000000000000018</a:t>
            </a:r>
            <a:br>
              <a:rPr lang="en-US" sz="1700" dirty="0">
                <a:solidFill>
                  <a:schemeClr val="tx1">
                    <a:lumMod val="95000"/>
                    <a:lumOff val="5000"/>
                  </a:schemeClr>
                </a:solidFill>
                <a:latin typeface="Arial" pitchFamily="34" charset="0"/>
                <a:cs typeface="Arial" pitchFamily="34" charset="0"/>
              </a:rPr>
            </a:br>
            <a:endParaRPr lang="en-US" sz="1700" dirty="0">
              <a:solidFill>
                <a:schemeClr val="tx1">
                  <a:lumMod val="95000"/>
                  <a:lumOff val="5000"/>
                </a:schemeClr>
              </a:solidFill>
              <a:latin typeface="Arial" pitchFamily="34" charset="0"/>
              <a:cs typeface="Arial" pitchFamily="34" charset="0"/>
            </a:endParaRPr>
          </a:p>
        </p:txBody>
      </p:sp>
      <p:sp>
        <p:nvSpPr>
          <p:cNvPr id="9" name="Date Placeholder 8"/>
          <p:cNvSpPr>
            <a:spLocks noGrp="1"/>
          </p:cNvSpPr>
          <p:nvPr>
            <p:ph type="dt" sz="half" idx="4294967295"/>
          </p:nvPr>
        </p:nvSpPr>
        <p:spPr>
          <a:xfrm>
            <a:off x="3581400" y="6305550"/>
            <a:ext cx="2133600" cy="476250"/>
          </a:xfrm>
        </p:spPr>
        <p:txBody>
          <a:bodyPr/>
          <a:lstStyle/>
          <a:p>
            <a:fld id="{D9689ED8-CEDC-4E33-B2EA-02382EC8C1B6}" type="datetime4">
              <a:rPr lang="en-US" smtClean="0"/>
              <a:t>September 30, 2017</a:t>
            </a:fld>
            <a:endParaRPr lang="en-US"/>
          </a:p>
        </p:txBody>
      </p:sp>
    </p:spTree>
    <p:extLst>
      <p:ext uri="{BB962C8B-B14F-4D97-AF65-F5344CB8AC3E}">
        <p14:creationId xmlns:p14="http://schemas.microsoft.com/office/powerpoint/2010/main" val="7078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913" y="685800"/>
            <a:ext cx="8082887" cy="6096000"/>
          </a:xfrm>
        </p:spPr>
        <p:txBody>
          <a:bodyPr anchor="b">
            <a:normAutofit fontScale="90000"/>
          </a:bodyPr>
          <a:lstStyle/>
          <a:p>
            <a:r>
              <a:rPr lang="en-US" sz="2000" dirty="0" smtClean="0">
                <a:solidFill>
                  <a:schemeClr val="tx1"/>
                </a:solidFill>
                <a:effectLst/>
                <a:latin typeface="Arial" pitchFamily="34" charset="0"/>
                <a:cs typeface="Arial" pitchFamily="34" charset="0"/>
              </a:rPr>
              <a:t>T</a:t>
            </a:r>
            <a:r>
              <a:rPr lang="en-US" sz="1800" dirty="0" smtClean="0">
                <a:solidFill>
                  <a:schemeClr val="tx1"/>
                </a:solidFill>
                <a:effectLst/>
                <a:latin typeface="Arial" pitchFamily="34" charset="0"/>
                <a:cs typeface="Arial" pitchFamily="34" charset="0"/>
              </a:rPr>
              <a:t>he </a:t>
            </a:r>
            <a:r>
              <a:rPr lang="en-US" sz="1800" dirty="0">
                <a:solidFill>
                  <a:schemeClr val="tx1"/>
                </a:solidFill>
                <a:effectLst/>
                <a:latin typeface="Arial" pitchFamily="34" charset="0"/>
                <a:cs typeface="Arial" pitchFamily="34" charset="0"/>
              </a:rPr>
              <a:t>following table shows the initial values of </a:t>
            </a:r>
            <a:r>
              <a:rPr lang="en-US" sz="1800" dirty="0" smtClean="0">
                <a:solidFill>
                  <a:schemeClr val="tx1"/>
                </a:solidFill>
                <a:effectLst/>
                <a:latin typeface="Arial" pitchFamily="34" charset="0"/>
                <a:cs typeface="Arial" pitchFamily="34" charset="0"/>
              </a:rPr>
              <a:t>these variables </a:t>
            </a:r>
            <a:r>
              <a:rPr lang="en-US" sz="1800" dirty="0">
                <a:solidFill>
                  <a:schemeClr val="tx1"/>
                </a:solidFill>
                <a:effectLst/>
                <a:latin typeface="Arial" pitchFamily="34" charset="0"/>
                <a:cs typeface="Arial" pitchFamily="34" charset="0"/>
              </a:rPr>
              <a:t>and their values after each of the first two rounds</a:t>
            </a:r>
            <a:r>
              <a:rPr lang="en-US" sz="1800" dirty="0" smtClean="0">
                <a:solidFill>
                  <a:schemeClr val="tx1"/>
                </a:solidFill>
                <a:effectLst/>
                <a:latin typeface="Arial" pitchFamily="34" charset="0"/>
                <a:cs typeface="Arial" pitchFamily="34" charset="0"/>
              </a:rPr>
              <a:t>.</a:t>
            </a: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The process continues through 80 rounds. The output of the final round </a:t>
            </a:r>
            <a:r>
              <a:rPr lang="en-US" sz="1800" dirty="0" smtClean="0">
                <a:solidFill>
                  <a:schemeClr val="tx1"/>
                </a:solidFill>
                <a:effectLst/>
                <a:latin typeface="Arial" pitchFamily="34" charset="0"/>
                <a:cs typeface="Arial" pitchFamily="34" charset="0"/>
              </a:rPr>
              <a:t>is</a:t>
            </a:r>
            <a:br>
              <a:rPr lang="en-US" sz="1800" dirty="0" smtClean="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smtClean="0">
                <a:solidFill>
                  <a:schemeClr val="tx1"/>
                </a:solidFill>
                <a:effectLst/>
                <a:latin typeface="Arial" pitchFamily="34" charset="0"/>
                <a:cs typeface="Arial" pitchFamily="34" charset="0"/>
              </a:rPr>
              <a:t>73a54f399fa4b1b2   10d9c4c4295599f6   d67806db8b148677   654ef9abec389ca9</a:t>
            </a: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d08446aa79693ed7 </a:t>
            </a:r>
            <a:r>
              <a:rPr lang="en-US" sz="1800" dirty="0" smtClean="0">
                <a:solidFill>
                  <a:schemeClr val="tx1"/>
                </a:solidFill>
                <a:effectLst/>
                <a:latin typeface="Arial" pitchFamily="34" charset="0"/>
                <a:cs typeface="Arial" pitchFamily="34" charset="0"/>
              </a:rPr>
              <a:t> 9bb4d39778c07f9e  25c96a7768fb2aa3   ceb9fc3691ce8326</a:t>
            </a: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r>
              <a:rPr lang="en-US" sz="1800" dirty="0">
                <a:solidFill>
                  <a:schemeClr val="tx1"/>
                </a:solidFill>
                <a:effectLst/>
                <a:latin typeface="Arial" pitchFamily="34" charset="0"/>
                <a:cs typeface="Arial" pitchFamily="34" charset="0"/>
              </a:rPr>
              <a:t/>
            </a:r>
            <a:br>
              <a:rPr lang="en-US" sz="1800" dirty="0">
                <a:solidFill>
                  <a:schemeClr val="tx1"/>
                </a:solidFill>
                <a:effectLst/>
                <a:latin typeface="Arial" pitchFamily="34" charset="0"/>
                <a:cs typeface="Arial" pitchFamily="34" charset="0"/>
              </a:rPr>
            </a:br>
            <a:endParaRPr lang="en-US" sz="2000" dirty="0">
              <a:solidFill>
                <a:schemeClr val="tx1"/>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86800" y="6442854"/>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22</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066800" y="152400"/>
            <a:ext cx="8077200" cy="1066800"/>
          </a:xfrm>
        </p:spPr>
        <p:txBody>
          <a:bodyPr>
            <a:normAutofit/>
          </a:bodyPr>
          <a:lstStyle/>
          <a:p>
            <a:pPr marL="82296" indent="0" algn="ctr">
              <a:buNone/>
            </a:pPr>
            <a:r>
              <a:rPr lang="en-US" dirty="0">
                <a:solidFill>
                  <a:schemeClr val="accent5">
                    <a:lumMod val="50000"/>
                  </a:schemeClr>
                </a:solidFill>
                <a:latin typeface="Arial" pitchFamily="34" charset="0"/>
                <a:cs typeface="Arial" pitchFamily="34" charset="0"/>
              </a:rPr>
              <a:t>Example </a:t>
            </a:r>
            <a:r>
              <a:rPr lang="en-US" dirty="0" smtClean="0">
                <a:solidFill>
                  <a:schemeClr val="accent5">
                    <a:lumMod val="50000"/>
                  </a:schemeClr>
                </a:solidFill>
                <a:latin typeface="Arial" pitchFamily="34" charset="0"/>
                <a:cs typeface="Arial" pitchFamily="34" charset="0"/>
              </a:rPr>
              <a:t>using </a:t>
            </a:r>
            <a:r>
              <a:rPr lang="en-US" dirty="0">
                <a:solidFill>
                  <a:schemeClr val="accent5">
                    <a:lumMod val="50000"/>
                  </a:schemeClr>
                </a:solidFill>
                <a:latin typeface="Arial" pitchFamily="34" charset="0"/>
                <a:cs typeface="Arial" pitchFamily="34" charset="0"/>
              </a:rPr>
              <a:t>SHA-512</a:t>
            </a:r>
          </a:p>
        </p:txBody>
      </p:sp>
      <p:graphicFrame>
        <p:nvGraphicFramePr>
          <p:cNvPr id="4" name="Table 3"/>
          <p:cNvGraphicFramePr>
            <a:graphicFrameLocks noGrp="1"/>
          </p:cNvGraphicFramePr>
          <p:nvPr>
            <p:extLst>
              <p:ext uri="{D42A27DB-BD31-4B8C-83A1-F6EECF244321}">
                <p14:modId xmlns:p14="http://schemas.microsoft.com/office/powerpoint/2010/main" val="364600385"/>
              </p:ext>
            </p:extLst>
          </p:nvPr>
        </p:nvGraphicFramePr>
        <p:xfrm>
          <a:off x="1143000" y="1676400"/>
          <a:ext cx="7696200" cy="2966720"/>
        </p:xfrm>
        <a:graphic>
          <a:graphicData uri="http://schemas.openxmlformats.org/drawingml/2006/table">
            <a:tbl>
              <a:tblPr firstRow="1" bandRow="1">
                <a:tableStyleId>{5C22544A-7EE6-4342-B048-85BDC9FD1C3A}</a:tableStyleId>
              </a:tblPr>
              <a:tblGrid>
                <a:gridCol w="609600"/>
                <a:gridCol w="2438400"/>
                <a:gridCol w="2209800"/>
                <a:gridCol w="2438400"/>
              </a:tblGrid>
              <a:tr h="370840">
                <a:tc>
                  <a:txBody>
                    <a:bodyPr/>
                    <a:lstStyle/>
                    <a:p>
                      <a:r>
                        <a:rPr lang="en-US" b="0" dirty="0" smtClean="0">
                          <a:solidFill>
                            <a:schemeClr val="tx1"/>
                          </a:solidFill>
                          <a:latin typeface="Arial" pitchFamily="34" charset="0"/>
                          <a:cs typeface="Arial" pitchFamily="34" charset="0"/>
                        </a:rPr>
                        <a:t>a</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6a09e667f3bcc908</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f6afceb8bcfcddf5</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1320f8c9fb872cc0</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bb67ae8584caa73b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6a09e667f3bcc908</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 f6afceb8bcfcddf5</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c</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3c6ef372fe94f82b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bb67ae8584caa73b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 6a09e667f3bcc908</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d</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a54ff53a5f1d36f1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3c6ef372fe94f82b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 bb67ae8584caa73b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e</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510e527fade682d1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58cb02347ab51f91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c3d4ebfd48650ffa</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f</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9b05688c2b3e6c1f</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510e527fade682d1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58cb02347ab51f91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g</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1f83d9abfb41bd6b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9b05688c2b3e6c1f</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510e527fade682d1</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dirty="0" smtClean="0">
                          <a:solidFill>
                            <a:schemeClr val="tx1"/>
                          </a:solidFill>
                          <a:latin typeface="Arial" pitchFamily="34" charset="0"/>
                          <a:cs typeface="Arial" pitchFamily="34" charset="0"/>
                        </a:rPr>
                        <a:t>h</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5be0cd19137e2179</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1f83d9abfb41bd6b</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800" b="0" i="0" kern="1200" dirty="0" smtClean="0">
                          <a:solidFill>
                            <a:schemeClr val="tx1"/>
                          </a:solidFill>
                          <a:effectLst/>
                          <a:latin typeface="Arial" pitchFamily="34" charset="0"/>
                          <a:ea typeface="+mn-ea"/>
                          <a:cs typeface="Arial" pitchFamily="34" charset="0"/>
                        </a:rPr>
                        <a:t>9b05688c2b3e6c1f</a:t>
                      </a:r>
                      <a:endParaRPr lang="en-US" b="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4299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686800" y="6442854"/>
            <a:ext cx="427630" cy="415146"/>
          </a:xfrm>
          <a:ln>
            <a:solidFill>
              <a:schemeClr val="bg1"/>
            </a:solidFill>
          </a:ln>
        </p:spPr>
        <p:style>
          <a:lnRef idx="2">
            <a:schemeClr val="accent6"/>
          </a:lnRef>
          <a:fillRef idx="1">
            <a:schemeClr val="lt1"/>
          </a:fillRef>
          <a:effectRef idx="0">
            <a:schemeClr val="accent6"/>
          </a:effectRef>
          <a:fontRef idx="minor">
            <a:schemeClr val="dk1"/>
          </a:fontRef>
        </p:style>
        <p:txBody>
          <a:bodyPr/>
          <a:lstStyle/>
          <a:p>
            <a:fld id="{DF36B909-94FF-4B5E-BC34-D2DF47606B67}" type="slidenum">
              <a:rPr lang="en-US" sz="1600" b="1" smtClean="0">
                <a:solidFill>
                  <a:schemeClr val="tx1">
                    <a:lumMod val="95000"/>
                    <a:lumOff val="5000"/>
                  </a:schemeClr>
                </a:solidFill>
                <a:latin typeface="Arial Narrow" pitchFamily="34" charset="0"/>
              </a:rPr>
              <a:t>23</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143000" y="152400"/>
            <a:ext cx="7631271" cy="1066800"/>
          </a:xfrm>
        </p:spPr>
        <p:txBody>
          <a:bodyPr>
            <a:normAutofit/>
          </a:bodyPr>
          <a:lstStyle/>
          <a:p>
            <a:pPr marL="82296" indent="0" algn="ctr">
              <a:buNone/>
            </a:pPr>
            <a:r>
              <a:rPr lang="en-US" dirty="0">
                <a:solidFill>
                  <a:schemeClr val="accent5">
                    <a:lumMod val="50000"/>
                  </a:schemeClr>
                </a:solidFill>
                <a:latin typeface="Arial" pitchFamily="34" charset="0"/>
                <a:cs typeface="Arial" pitchFamily="34" charset="0"/>
              </a:rPr>
              <a:t>Example </a:t>
            </a:r>
            <a:r>
              <a:rPr lang="en-US" dirty="0" smtClean="0">
                <a:solidFill>
                  <a:schemeClr val="accent5">
                    <a:lumMod val="50000"/>
                  </a:schemeClr>
                </a:solidFill>
                <a:latin typeface="Arial" pitchFamily="34" charset="0"/>
                <a:cs typeface="Arial" pitchFamily="34" charset="0"/>
              </a:rPr>
              <a:t>using </a:t>
            </a:r>
            <a:r>
              <a:rPr lang="en-US" dirty="0">
                <a:solidFill>
                  <a:schemeClr val="accent5">
                    <a:lumMod val="50000"/>
                  </a:schemeClr>
                </a:solidFill>
                <a:latin typeface="Arial" pitchFamily="34" charset="0"/>
                <a:cs typeface="Arial" pitchFamily="34" charset="0"/>
              </a:rPr>
              <a:t>SHA-512</a:t>
            </a:r>
          </a:p>
        </p:txBody>
      </p:sp>
      <p:sp>
        <p:nvSpPr>
          <p:cNvPr id="7" name="TextBox 6"/>
          <p:cNvSpPr txBox="1"/>
          <p:nvPr/>
        </p:nvSpPr>
        <p:spPr>
          <a:xfrm>
            <a:off x="1066800" y="1219200"/>
            <a:ext cx="7924800" cy="5016758"/>
          </a:xfrm>
          <a:prstGeom prst="rect">
            <a:avLst/>
          </a:prstGeom>
          <a:noFill/>
        </p:spPr>
        <p:txBody>
          <a:bodyPr wrap="square" rtlCol="0">
            <a:spAutoFit/>
          </a:bodyPr>
          <a:lstStyle/>
          <a:p>
            <a:r>
              <a:rPr lang="en-US" dirty="0">
                <a:latin typeface="Arial" pitchFamily="34" charset="0"/>
                <a:cs typeface="Arial" pitchFamily="34" charset="0"/>
              </a:rPr>
              <a:t>The hash value is then calculated </a:t>
            </a:r>
            <a:r>
              <a:rPr lang="en-US" dirty="0" smtClean="0">
                <a:latin typeface="Arial" pitchFamily="34" charset="0"/>
                <a:cs typeface="Arial" pitchFamily="34" charset="0"/>
              </a:rPr>
              <a:t>as</a:t>
            </a:r>
          </a:p>
          <a:p>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H1,7 = 5be0cd19137e2179 + ceb9fc3691ce8326 </a:t>
            </a:r>
            <a:r>
              <a:rPr lang="en-US" dirty="0" smtClean="0">
                <a:latin typeface="Arial" pitchFamily="34" charset="0"/>
                <a:cs typeface="Arial" pitchFamily="34" charset="0"/>
              </a:rPr>
              <a:t>  = </a:t>
            </a:r>
            <a:r>
              <a:rPr lang="en-US" dirty="0">
                <a:latin typeface="Arial" pitchFamily="34" charset="0"/>
                <a:cs typeface="Arial" pitchFamily="34" charset="0"/>
              </a:rPr>
              <a:t>2a9ac94fa54ca49f</a:t>
            </a:r>
            <a:br>
              <a:rPr lang="en-US" dirty="0">
                <a:latin typeface="Arial" pitchFamily="34" charset="0"/>
                <a:cs typeface="Arial" pitchFamily="34" charset="0"/>
              </a:rPr>
            </a:br>
            <a:r>
              <a:rPr lang="en-US" dirty="0">
                <a:latin typeface="Arial" pitchFamily="34" charset="0"/>
                <a:cs typeface="Arial" pitchFamily="34" charset="0"/>
              </a:rPr>
              <a:t>H1,6 = 1f83d9abfb41bd6b </a:t>
            </a:r>
            <a:r>
              <a:rPr lang="en-US" dirty="0" smtClean="0">
                <a:latin typeface="Arial" pitchFamily="34" charset="0"/>
                <a:cs typeface="Arial" pitchFamily="34" charset="0"/>
              </a:rPr>
              <a:t>  + </a:t>
            </a:r>
            <a:r>
              <a:rPr lang="en-US" dirty="0">
                <a:latin typeface="Arial" pitchFamily="34" charset="0"/>
                <a:cs typeface="Arial" pitchFamily="34" charset="0"/>
              </a:rPr>
              <a:t>25c96a7768fb2aa3 </a:t>
            </a:r>
            <a:r>
              <a:rPr lang="en-US" dirty="0" smtClean="0">
                <a:latin typeface="Arial" pitchFamily="34" charset="0"/>
                <a:cs typeface="Arial" pitchFamily="34" charset="0"/>
              </a:rPr>
              <a:t>  = </a:t>
            </a:r>
            <a:r>
              <a:rPr lang="en-US" dirty="0">
                <a:latin typeface="Arial" pitchFamily="34" charset="0"/>
                <a:cs typeface="Arial" pitchFamily="34" charset="0"/>
              </a:rPr>
              <a:t>454d4423643ce80e</a:t>
            </a:r>
            <a:br>
              <a:rPr lang="en-US" dirty="0">
                <a:latin typeface="Arial" pitchFamily="34" charset="0"/>
                <a:cs typeface="Arial" pitchFamily="34" charset="0"/>
              </a:rPr>
            </a:br>
            <a:r>
              <a:rPr lang="en-US" dirty="0">
                <a:latin typeface="Arial" pitchFamily="34" charset="0"/>
                <a:cs typeface="Arial" pitchFamily="34" charset="0"/>
              </a:rPr>
              <a:t>H1,5 = </a:t>
            </a:r>
            <a:r>
              <a:rPr lang="en-US" dirty="0" smtClean="0">
                <a:latin typeface="Arial" pitchFamily="34" charset="0"/>
                <a:cs typeface="Arial" pitchFamily="34" charset="0"/>
              </a:rPr>
              <a:t>9b05688c2b3e6c1f  </a:t>
            </a:r>
            <a:r>
              <a:rPr lang="en-US" dirty="0">
                <a:latin typeface="Arial" pitchFamily="34" charset="0"/>
                <a:cs typeface="Arial" pitchFamily="34" charset="0"/>
              </a:rPr>
              <a:t>+ 9bb4d39778c07f9e </a:t>
            </a:r>
            <a:r>
              <a:rPr lang="en-US" dirty="0" smtClean="0">
                <a:latin typeface="Arial" pitchFamily="34" charset="0"/>
                <a:cs typeface="Arial" pitchFamily="34" charset="0"/>
              </a:rPr>
              <a:t>  = 36ba3c23a3feebbd</a:t>
            </a:r>
            <a:r>
              <a:rPr lang="en-US" dirty="0">
                <a:latin typeface="Arial" pitchFamily="34" charset="0"/>
                <a:cs typeface="Arial" pitchFamily="34" charset="0"/>
              </a:rPr>
              <a:t/>
            </a:r>
            <a:br>
              <a:rPr lang="en-US" dirty="0">
                <a:latin typeface="Arial" pitchFamily="34" charset="0"/>
                <a:cs typeface="Arial" pitchFamily="34" charset="0"/>
              </a:rPr>
            </a:br>
            <a:r>
              <a:rPr lang="en-US" i="1" dirty="0">
                <a:latin typeface="Arial" pitchFamily="34" charset="0"/>
                <a:cs typeface="Arial" pitchFamily="34" charset="0"/>
              </a:rPr>
              <a:t>H</a:t>
            </a:r>
            <a:r>
              <a:rPr lang="en-US" dirty="0">
                <a:latin typeface="Arial" pitchFamily="34" charset="0"/>
                <a:cs typeface="Arial" pitchFamily="34" charset="0"/>
              </a:rPr>
              <a:t>1,4 = 510e527fade682d1 </a:t>
            </a:r>
            <a:r>
              <a:rPr lang="en-US" dirty="0" smtClean="0">
                <a:latin typeface="Arial" pitchFamily="34" charset="0"/>
                <a:cs typeface="Arial" pitchFamily="34" charset="0"/>
              </a:rPr>
              <a:t> + d08446aa79693ed7  = </a:t>
            </a:r>
            <a:r>
              <a:rPr lang="en-US" dirty="0">
                <a:latin typeface="Arial" pitchFamily="34" charset="0"/>
                <a:cs typeface="Arial" pitchFamily="34" charset="0"/>
              </a:rPr>
              <a:t>2192992a274fc1a8</a:t>
            </a:r>
            <a:br>
              <a:rPr lang="en-US" dirty="0">
                <a:latin typeface="Arial" pitchFamily="34" charset="0"/>
                <a:cs typeface="Arial" pitchFamily="34" charset="0"/>
              </a:rPr>
            </a:br>
            <a:r>
              <a:rPr lang="en-US" dirty="0">
                <a:latin typeface="Arial" pitchFamily="34" charset="0"/>
                <a:cs typeface="Arial" pitchFamily="34" charset="0"/>
              </a:rPr>
              <a:t>H1,3 = </a:t>
            </a:r>
            <a:r>
              <a:rPr lang="en-US" dirty="0" smtClean="0">
                <a:latin typeface="Arial" pitchFamily="34" charset="0"/>
                <a:cs typeface="Arial" pitchFamily="34" charset="0"/>
              </a:rPr>
              <a:t>a54ff53a5f1d36f1      </a:t>
            </a:r>
            <a:r>
              <a:rPr lang="en-US" dirty="0">
                <a:latin typeface="Arial" pitchFamily="34" charset="0"/>
                <a:cs typeface="Arial" pitchFamily="34" charset="0"/>
              </a:rPr>
              <a:t>+ 654ef9abec389ca9 </a:t>
            </a:r>
            <a:r>
              <a:rPr lang="en-US" dirty="0" smtClean="0">
                <a:latin typeface="Arial" pitchFamily="34" charset="0"/>
                <a:cs typeface="Arial" pitchFamily="34" charset="0"/>
              </a:rPr>
              <a:t>  = </a:t>
            </a:r>
            <a:r>
              <a:rPr lang="en-US" dirty="0">
                <a:latin typeface="Arial" pitchFamily="34" charset="0"/>
                <a:cs typeface="Arial" pitchFamily="34" charset="0"/>
              </a:rPr>
              <a:t>0a9eeee64b55d39a</a:t>
            </a:r>
            <a:br>
              <a:rPr lang="en-US" dirty="0">
                <a:latin typeface="Arial" pitchFamily="34" charset="0"/>
                <a:cs typeface="Arial" pitchFamily="34" charset="0"/>
              </a:rPr>
            </a:br>
            <a:r>
              <a:rPr lang="en-US" dirty="0">
                <a:latin typeface="Arial" pitchFamily="34" charset="0"/>
                <a:cs typeface="Arial" pitchFamily="34" charset="0"/>
              </a:rPr>
              <a:t>H1,2 = </a:t>
            </a:r>
            <a:r>
              <a:rPr lang="en-US" dirty="0" smtClean="0">
                <a:latin typeface="Arial" pitchFamily="34" charset="0"/>
                <a:cs typeface="Arial" pitchFamily="34" charset="0"/>
              </a:rPr>
              <a:t>3c6ef372fe94f82b     </a:t>
            </a:r>
            <a:r>
              <a:rPr lang="en-US" dirty="0">
                <a:latin typeface="Arial" pitchFamily="34" charset="0"/>
                <a:cs typeface="Arial" pitchFamily="34" charset="0"/>
              </a:rPr>
              <a:t>+ d67806db8b148677 </a:t>
            </a:r>
            <a:r>
              <a:rPr lang="en-US" dirty="0" smtClean="0">
                <a:latin typeface="Arial" pitchFamily="34" charset="0"/>
                <a:cs typeface="Arial" pitchFamily="34" charset="0"/>
              </a:rPr>
              <a:t>= </a:t>
            </a:r>
            <a:r>
              <a:rPr lang="en-US" dirty="0">
                <a:latin typeface="Arial" pitchFamily="34" charset="0"/>
                <a:cs typeface="Arial" pitchFamily="34" charset="0"/>
              </a:rPr>
              <a:t>12e6fa4e89a97ea2</a:t>
            </a:r>
            <a:br>
              <a:rPr lang="en-US" dirty="0">
                <a:latin typeface="Arial" pitchFamily="34" charset="0"/>
                <a:cs typeface="Arial" pitchFamily="34" charset="0"/>
              </a:rPr>
            </a:br>
            <a:r>
              <a:rPr lang="en-US" dirty="0">
                <a:latin typeface="Arial" pitchFamily="34" charset="0"/>
                <a:cs typeface="Arial" pitchFamily="34" charset="0"/>
              </a:rPr>
              <a:t>H1,1 = bb67ae8584caa73b </a:t>
            </a:r>
            <a:r>
              <a:rPr lang="en-US" dirty="0" smtClean="0">
                <a:latin typeface="Arial" pitchFamily="34" charset="0"/>
                <a:cs typeface="Arial" pitchFamily="34" charset="0"/>
              </a:rPr>
              <a:t>  + </a:t>
            </a:r>
            <a:r>
              <a:rPr lang="en-US" dirty="0">
                <a:latin typeface="Arial" pitchFamily="34" charset="0"/>
                <a:cs typeface="Arial" pitchFamily="34" charset="0"/>
              </a:rPr>
              <a:t>10d9c4c4295599f6 </a:t>
            </a:r>
            <a:r>
              <a:rPr lang="en-US" dirty="0" smtClean="0">
                <a:latin typeface="Arial" pitchFamily="34" charset="0"/>
                <a:cs typeface="Arial" pitchFamily="34" charset="0"/>
              </a:rPr>
              <a:t> = </a:t>
            </a:r>
            <a:r>
              <a:rPr lang="en-US" dirty="0">
                <a:latin typeface="Arial" pitchFamily="34" charset="0"/>
                <a:cs typeface="Arial" pitchFamily="34" charset="0"/>
              </a:rPr>
              <a:t>cc417349ae204131</a:t>
            </a:r>
            <a:br>
              <a:rPr lang="en-US" dirty="0">
                <a:latin typeface="Arial" pitchFamily="34" charset="0"/>
                <a:cs typeface="Arial" pitchFamily="34" charset="0"/>
              </a:rPr>
            </a:br>
            <a:r>
              <a:rPr lang="en-US" dirty="0">
                <a:latin typeface="Arial" pitchFamily="34" charset="0"/>
                <a:cs typeface="Arial" pitchFamily="34" charset="0"/>
              </a:rPr>
              <a:t>H1,0 = 6a09e667f3bcc908 </a:t>
            </a:r>
            <a:r>
              <a:rPr lang="en-US" dirty="0" smtClean="0">
                <a:latin typeface="Arial" pitchFamily="34" charset="0"/>
                <a:cs typeface="Arial" pitchFamily="34" charset="0"/>
              </a:rPr>
              <a:t>   + </a:t>
            </a:r>
            <a:r>
              <a:rPr lang="en-US" dirty="0">
                <a:latin typeface="Arial" pitchFamily="34" charset="0"/>
                <a:cs typeface="Arial" pitchFamily="34" charset="0"/>
              </a:rPr>
              <a:t>73a54f399fa4b1b2 </a:t>
            </a:r>
            <a:r>
              <a:rPr lang="en-US" dirty="0" smtClean="0">
                <a:latin typeface="Arial" pitchFamily="34" charset="0"/>
                <a:cs typeface="Arial" pitchFamily="34" charset="0"/>
              </a:rPr>
              <a:t>  = </a:t>
            </a:r>
            <a:r>
              <a:rPr lang="en-US" dirty="0">
                <a:latin typeface="Arial" pitchFamily="34" charset="0"/>
                <a:cs typeface="Arial" pitchFamily="34" charset="0"/>
              </a:rPr>
              <a:t>ddaf35a193617aba</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The resulting 512-bit message digest </a:t>
            </a:r>
            <a:r>
              <a:rPr lang="en-US" dirty="0" smtClean="0">
                <a:latin typeface="Arial" pitchFamily="34" charset="0"/>
                <a:cs typeface="Arial" pitchFamily="34" charset="0"/>
              </a:rPr>
              <a:t>is</a:t>
            </a:r>
          </a:p>
          <a:p>
            <a:r>
              <a:rPr lang="en-US" dirty="0">
                <a:latin typeface="Arial" pitchFamily="34" charset="0"/>
                <a:cs typeface="Arial" pitchFamily="34" charset="0"/>
              </a:rPr>
              <a:t/>
            </a:r>
            <a:br>
              <a:rPr lang="en-US" dirty="0">
                <a:latin typeface="Arial" pitchFamily="34" charset="0"/>
                <a:cs typeface="Arial" pitchFamily="34" charset="0"/>
              </a:rPr>
            </a:br>
            <a:r>
              <a:rPr lang="en-US" sz="1600" dirty="0">
                <a:latin typeface="Arial" pitchFamily="34" charset="0"/>
                <a:cs typeface="Arial" pitchFamily="34" charset="0"/>
              </a:rPr>
              <a:t>ddaf35a193617aba    cc417349ae204131   12e6fa4e89a97ea2    0a9eeee64b55d39a</a:t>
            </a:r>
            <a:br>
              <a:rPr lang="en-US" sz="1600" dirty="0">
                <a:latin typeface="Arial" pitchFamily="34" charset="0"/>
                <a:cs typeface="Arial" pitchFamily="34" charset="0"/>
              </a:rPr>
            </a:br>
            <a:r>
              <a:rPr lang="en-US" sz="1600" dirty="0">
                <a:latin typeface="Arial" pitchFamily="34" charset="0"/>
                <a:cs typeface="Arial" pitchFamily="34" charset="0"/>
              </a:rPr>
              <a:t>2192992a274fc1a8    36ba3c23a3feebbd    454d4423643ce80e   2a9ac94fa54ca49f</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Tree>
    <p:extLst>
      <p:ext uri="{BB962C8B-B14F-4D97-AF65-F5344CB8AC3E}">
        <p14:creationId xmlns:p14="http://schemas.microsoft.com/office/powerpoint/2010/main" val="23695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935162"/>
          </a:xfrm>
        </p:spPr>
        <p:txBody>
          <a:bodyPr/>
          <a:lstStyle/>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58412877"/>
              </p:ext>
            </p:extLst>
          </p:nvPr>
        </p:nvGraphicFramePr>
        <p:xfrm>
          <a:off x="1524000" y="1066800"/>
          <a:ext cx="6934200" cy="2788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8613648" y="6305550"/>
            <a:ext cx="457200" cy="476250"/>
          </a:xfrm>
        </p:spPr>
        <p:txBody>
          <a:bodyPr/>
          <a:lstStyle/>
          <a:p>
            <a:endParaRPr lang="en-US" dirty="0"/>
          </a:p>
          <a:p>
            <a:fld id="{DF36B909-94FF-4B5E-BC34-D2DF47606B67}" type="slidenum">
              <a:rPr lang="en-US" sz="1600" b="1" smtClean="0">
                <a:solidFill>
                  <a:schemeClr val="tx1">
                    <a:lumMod val="95000"/>
                    <a:lumOff val="5000"/>
                  </a:schemeClr>
                </a:solidFill>
                <a:latin typeface="Arial Narrow" pitchFamily="34" charset="0"/>
              </a:rPr>
              <a:t>24</a:t>
            </a:fld>
            <a:endParaRPr lang="en-US" sz="1600" b="1" dirty="0">
              <a:solidFill>
                <a:schemeClr val="tx1">
                  <a:lumMod val="95000"/>
                  <a:lumOff val="5000"/>
                </a:schemeClr>
              </a:solidFill>
              <a:latin typeface="Arial Narrow" pitchFamily="34" charset="0"/>
            </a:endParaRPr>
          </a:p>
        </p:txBody>
      </p:sp>
      <p:sp>
        <p:nvSpPr>
          <p:cNvPr id="7" name="Date Placeholder 6"/>
          <p:cNvSpPr>
            <a:spLocks noGrp="1"/>
          </p:cNvSpPr>
          <p:nvPr>
            <p:ph type="dt" sz="half" idx="4294967295"/>
          </p:nvPr>
        </p:nvSpPr>
        <p:spPr>
          <a:xfrm>
            <a:off x="3581400" y="6305550"/>
            <a:ext cx="2133600" cy="476250"/>
          </a:xfrm>
        </p:spPr>
        <p:txBody>
          <a:bodyPr/>
          <a:lstStyle/>
          <a:p>
            <a:fld id="{F1F1785B-3433-4BF8-A81E-7BCFD84A8549}" type="datetime4">
              <a:rPr lang="en-US" smtClean="0"/>
              <a:t>September 30, 2017</a:t>
            </a:fld>
            <a:endParaRPr lang="en-US"/>
          </a:p>
        </p:txBody>
      </p:sp>
    </p:spTree>
    <p:extLst>
      <p:ext uri="{BB962C8B-B14F-4D97-AF65-F5344CB8AC3E}">
        <p14:creationId xmlns:p14="http://schemas.microsoft.com/office/powerpoint/2010/main" val="264001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153400" cy="762000"/>
          </a:xfrm>
        </p:spPr>
        <p:txBody>
          <a:bodyPr>
            <a:normAutofit/>
          </a:bodyPr>
          <a:lstStyle/>
          <a:p>
            <a:pPr algn="ctr">
              <a:buClr>
                <a:srgbClr val="00B0F0"/>
              </a:buClr>
            </a:pPr>
            <a:r>
              <a:rPr lang="en-US" sz="3600" dirty="0" smtClean="0">
                <a:solidFill>
                  <a:schemeClr val="accent5">
                    <a:lumMod val="50000"/>
                  </a:schemeClr>
                </a:solidFill>
                <a:effectLst/>
                <a:latin typeface="Arial" pitchFamily="34" charset="0"/>
                <a:cs typeface="Arial" pitchFamily="34" charset="0"/>
              </a:rPr>
              <a:t>Message </a:t>
            </a:r>
            <a:r>
              <a:rPr lang="en-US" sz="3600" dirty="0">
                <a:solidFill>
                  <a:schemeClr val="accent5">
                    <a:lumMod val="50000"/>
                  </a:schemeClr>
                </a:solidFill>
                <a:effectLst/>
                <a:latin typeface="Arial" pitchFamily="34" charset="0"/>
                <a:cs typeface="Arial" pitchFamily="34" charset="0"/>
              </a:rPr>
              <a:t>block and </a:t>
            </a:r>
            <a:r>
              <a:rPr lang="en-US" sz="3600" dirty="0" smtClean="0">
                <a:solidFill>
                  <a:schemeClr val="accent5">
                    <a:lumMod val="50000"/>
                  </a:schemeClr>
                </a:solidFill>
                <a:effectLst/>
                <a:latin typeface="Arial" pitchFamily="34" charset="0"/>
                <a:cs typeface="Arial" pitchFamily="34" charset="0"/>
              </a:rPr>
              <a:t>digest word</a:t>
            </a:r>
            <a:endParaRPr lang="en-US" sz="3600" dirty="0">
              <a:solidFill>
                <a:schemeClr val="accent5">
                  <a:lumMod val="50000"/>
                </a:schemeClr>
              </a:solidFill>
              <a:effectLst/>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3</a:t>
            </a:fld>
            <a:endParaRPr lang="en-US" b="1" dirty="0">
              <a:solidFill>
                <a:schemeClr val="tx1">
                  <a:lumMod val="95000"/>
                  <a:lumOff val="5000"/>
                </a:schemeClr>
              </a:solidFill>
              <a:latin typeface="Arial Narrow" pitchFamily="34" charset="0"/>
            </a:endParaRPr>
          </a:p>
        </p:txBody>
      </p:sp>
      <p:sp>
        <p:nvSpPr>
          <p:cNvPr id="5" name="Date Placeholder 4"/>
          <p:cNvSpPr>
            <a:spLocks noGrp="1"/>
          </p:cNvSpPr>
          <p:nvPr>
            <p:ph type="dt" sz="half" idx="4294967295"/>
          </p:nvPr>
        </p:nvSpPr>
        <p:spPr>
          <a:xfrm>
            <a:off x="3581400" y="6305550"/>
            <a:ext cx="2133600" cy="476250"/>
          </a:xfrm>
        </p:spPr>
        <p:txBody>
          <a:bodyPr/>
          <a:lstStyle/>
          <a:p>
            <a:fld id="{2FD022AA-617A-46DA-86FF-5A377992EBE9}" type="datetime4">
              <a:rPr lang="en-US" smtClean="0"/>
              <a:t>September 30, 2017</a:t>
            </a:fld>
            <a:endParaRPr lang="en-US"/>
          </a:p>
        </p:txBody>
      </p:sp>
      <p:pic>
        <p:nvPicPr>
          <p:cNvPr id="6" name="Picture 12"/>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8001000" cy="201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064525" y="4114800"/>
            <a:ext cx="799147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62100" y="6091535"/>
            <a:ext cx="6553200" cy="461665"/>
          </a:xfrm>
          <a:prstGeom prst="rect">
            <a:avLst/>
          </a:prstGeom>
          <a:noFill/>
        </p:spPr>
        <p:txBody>
          <a:bodyPr wrap="square" rtlCol="0">
            <a:spAutoFit/>
          </a:bodyPr>
          <a:lstStyle/>
          <a:p>
            <a:pPr algn="ctr"/>
            <a:r>
              <a:rPr lang="en-US" sz="2400" dirty="0" smtClean="0">
                <a:solidFill>
                  <a:schemeClr val="accent5">
                    <a:lumMod val="50000"/>
                  </a:schemeClr>
                </a:solidFill>
                <a:latin typeface="Arial" pitchFamily="34" charset="0"/>
                <a:cs typeface="Arial" pitchFamily="34" charset="0"/>
              </a:rPr>
              <a:t>Figure: Padding and length field</a:t>
            </a:r>
            <a:endParaRPr lang="en-US" sz="2400" dirty="0">
              <a:solidFill>
                <a:schemeClr val="accent5">
                  <a:lumMod val="50000"/>
                </a:schemeClr>
              </a:solidFill>
              <a:latin typeface="Arial" pitchFamily="34" charset="0"/>
              <a:cs typeface="Arial" pitchFamily="34" charset="0"/>
            </a:endParaRPr>
          </a:p>
        </p:txBody>
      </p:sp>
      <p:sp>
        <p:nvSpPr>
          <p:cNvPr id="10" name="TextBox 9"/>
          <p:cNvSpPr txBox="1"/>
          <p:nvPr/>
        </p:nvSpPr>
        <p:spPr>
          <a:xfrm>
            <a:off x="1562100" y="3352800"/>
            <a:ext cx="7048500" cy="461665"/>
          </a:xfrm>
          <a:prstGeom prst="rect">
            <a:avLst/>
          </a:prstGeom>
          <a:noFill/>
        </p:spPr>
        <p:txBody>
          <a:bodyPr wrap="square" rtlCol="0">
            <a:spAutoFit/>
          </a:bodyPr>
          <a:lstStyle/>
          <a:p>
            <a:pPr algn="ctr"/>
            <a:r>
              <a:rPr lang="en-US" sz="2400" dirty="0" smtClean="0">
                <a:solidFill>
                  <a:schemeClr val="accent5">
                    <a:lumMod val="50000"/>
                  </a:schemeClr>
                </a:solidFill>
                <a:latin typeface="Arial" pitchFamily="34" charset="0"/>
                <a:cs typeface="Arial" pitchFamily="34" charset="0"/>
              </a:rPr>
              <a:t>Figure:  A message block and the digest as words</a:t>
            </a:r>
            <a:endParaRPr lang="en-US" sz="2400"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72363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12.</a:t>
            </a:r>
            <a:fld id="{9BE0C123-3ADB-449D-9560-60A0A0C066BB}" type="slidenum">
              <a:rPr lang="en-US" altLang="en-US"/>
              <a:pPr/>
              <a:t>4</a:t>
            </a:fld>
            <a:endParaRPr lang="en-US" altLang="en-US"/>
          </a:p>
        </p:txBody>
      </p:sp>
      <p:sp>
        <p:nvSpPr>
          <p:cNvPr id="1321986" name="Rectangle 2"/>
          <p:cNvSpPr>
            <a:spLocks noChangeArrowheads="1"/>
          </p:cNvSpPr>
          <p:nvPr>
            <p:custDataLst>
              <p:tags r:id="rId1"/>
            </p:custDataLst>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87" name="Rectangle 3"/>
          <p:cNvSpPr>
            <a:spLocks noChangeArrowheads="1"/>
          </p:cNvSpPr>
          <p:nvPr>
            <p:custDataLst>
              <p:tags r:id="rId2"/>
            </p:custDataLst>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88" name="Rectangle 4"/>
          <p:cNvSpPr>
            <a:spLocks noChangeArrowheads="1"/>
          </p:cNvSpPr>
          <p:nvPr>
            <p:custDataLst>
              <p:tags r:id="rId3"/>
            </p:custDataLst>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89" name="Rectangle 5"/>
          <p:cNvSpPr>
            <a:spLocks noChangeArrowheads="1"/>
          </p:cNvSpPr>
          <p:nvPr>
            <p:custDataLst>
              <p:tags r:id="rId4"/>
            </p:custDataLst>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90" name="Rectangle 6"/>
          <p:cNvSpPr>
            <a:spLocks noChangeArrowheads="1"/>
          </p:cNvSpPr>
          <p:nvPr>
            <p:custDataLst>
              <p:tags r:id="rId5"/>
            </p:custDataLst>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91" name="Rectangle 7"/>
          <p:cNvSpPr>
            <a:spLocks noChangeArrowheads="1"/>
          </p:cNvSpPr>
          <p:nvPr>
            <p:custDataLst>
              <p:tags r:id="rId6"/>
            </p:custDataLst>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92" name="Rectangle 8"/>
          <p:cNvSpPr>
            <a:spLocks noChangeArrowheads="1"/>
          </p:cNvSpPr>
          <p:nvPr>
            <p:custDataLst>
              <p:tags r:id="rId7"/>
            </p:custDataLst>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1993" name="Text Box 9"/>
          <p:cNvSpPr txBox="1">
            <a:spLocks noChangeArrowheads="1"/>
          </p:cNvSpPr>
          <p:nvPr>
            <p:custDataLst>
              <p:tags r:id="rId8"/>
            </p:custDataLst>
          </p:nvPr>
        </p:nvSpPr>
        <p:spPr bwMode="auto">
          <a:xfrm>
            <a:off x="1143000" y="0"/>
            <a:ext cx="346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t>12.2.1</a:t>
            </a:r>
            <a:r>
              <a:rPr lang="en-US" altLang="en-US" sz="3200" baseline="0">
                <a:solidFill>
                  <a:schemeClr val="hlink"/>
                </a:solidFill>
              </a:rPr>
              <a:t>     </a:t>
            </a:r>
            <a:r>
              <a:rPr lang="en-US" altLang="en-US" sz="3200" baseline="0"/>
              <a:t>Continued</a:t>
            </a:r>
          </a:p>
        </p:txBody>
      </p:sp>
      <p:sp>
        <p:nvSpPr>
          <p:cNvPr id="1321994" name="Rectangle 10"/>
          <p:cNvSpPr>
            <a:spLocks noChangeArrowheads="1"/>
          </p:cNvSpPr>
          <p:nvPr>
            <p:custDataLst>
              <p:tags r:id="rId9"/>
            </p:custDataLst>
          </p:nvPr>
        </p:nvSpPr>
        <p:spPr bwMode="auto">
          <a:xfrm>
            <a:off x="152400" y="167640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t>What is the number of padding bits if the length of the original message is 2590 bits?</a:t>
            </a:r>
          </a:p>
        </p:txBody>
      </p:sp>
      <p:sp>
        <p:nvSpPr>
          <p:cNvPr id="1321995" name="Text Box 11"/>
          <p:cNvSpPr txBox="1">
            <a:spLocks noChangeArrowheads="1"/>
          </p:cNvSpPr>
          <p:nvPr>
            <p:custDataLst>
              <p:tags r:id="rId10"/>
            </p:custDataLst>
          </p:nvPr>
        </p:nvSpPr>
        <p:spPr bwMode="auto">
          <a:xfrm>
            <a:off x="228600" y="11430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bg1"/>
                </a:solidFill>
              </a:rPr>
              <a:t>Example 12.3</a:t>
            </a:r>
            <a:endParaRPr lang="en-US" altLang="en-US" sz="2000" baseline="0">
              <a:solidFill>
                <a:schemeClr val="bg1"/>
              </a:solidFill>
            </a:endParaRPr>
          </a:p>
        </p:txBody>
      </p:sp>
      <p:sp>
        <p:nvSpPr>
          <p:cNvPr id="1321996" name="Rectangle 12"/>
          <p:cNvSpPr>
            <a:spLocks noChangeArrowheads="1"/>
          </p:cNvSpPr>
          <p:nvPr>
            <p:custDataLst>
              <p:tags r:id="rId11"/>
            </p:custDataLst>
          </p:nvPr>
        </p:nvSpPr>
        <p:spPr bwMode="auto">
          <a:xfrm>
            <a:off x="152400" y="274320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solidFill>
                  <a:schemeClr val="hlink"/>
                </a:solidFill>
              </a:rPr>
              <a:t>Solution</a:t>
            </a:r>
          </a:p>
          <a:p>
            <a:pPr algn="just" eaLnBrk="1" hangingPunct="1"/>
            <a:r>
              <a:rPr lang="en-US" altLang="en-US" sz="2400" i="0" baseline="0"/>
              <a:t>We can calculate the number of padding bits as follows:</a:t>
            </a:r>
          </a:p>
        </p:txBody>
      </p:sp>
      <p:pic>
        <p:nvPicPr>
          <p:cNvPr id="1321997" name="Picture 13"/>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a:stretch>
            <a:fillRect/>
          </a:stretch>
        </p:blipFill>
        <p:spPr bwMode="auto">
          <a:xfrm>
            <a:off x="723900" y="3733800"/>
            <a:ext cx="769461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998" name="Rectangle 14"/>
          <p:cNvSpPr>
            <a:spLocks noChangeArrowheads="1"/>
          </p:cNvSpPr>
          <p:nvPr>
            <p:custDataLst>
              <p:tags r:id="rId13"/>
            </p:custDataLst>
          </p:nvPr>
        </p:nvSpPr>
        <p:spPr bwMode="auto">
          <a:xfrm>
            <a:off x="152400" y="5303838"/>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t>The padding consists of one 1 followed by 353 0’s.</a:t>
            </a:r>
          </a:p>
        </p:txBody>
      </p:sp>
    </p:spTree>
    <p:extLst>
      <p:ext uri="{BB962C8B-B14F-4D97-AF65-F5344CB8AC3E}">
        <p14:creationId xmlns:p14="http://schemas.microsoft.com/office/powerpoint/2010/main" val="1581828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12.</a:t>
            </a:r>
            <a:fld id="{DE3CDDA0-1E01-4879-B2FC-B65650043273}" type="slidenum">
              <a:rPr lang="en-US" altLang="en-US"/>
              <a:pPr/>
              <a:t>5</a:t>
            </a:fld>
            <a:endParaRPr lang="en-US" altLang="en-US"/>
          </a:p>
        </p:txBody>
      </p:sp>
      <p:sp>
        <p:nvSpPr>
          <p:cNvPr id="1324034" name="Rectangle 2"/>
          <p:cNvSpPr>
            <a:spLocks noChangeArrowheads="1"/>
          </p:cNvSpPr>
          <p:nvPr>
            <p:custDataLst>
              <p:tags r:id="rId1"/>
            </p:custDataLst>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35" name="Rectangle 3"/>
          <p:cNvSpPr>
            <a:spLocks noChangeArrowheads="1"/>
          </p:cNvSpPr>
          <p:nvPr>
            <p:custDataLst>
              <p:tags r:id="rId2"/>
            </p:custDataLst>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36" name="Rectangle 4"/>
          <p:cNvSpPr>
            <a:spLocks noChangeArrowheads="1"/>
          </p:cNvSpPr>
          <p:nvPr>
            <p:custDataLst>
              <p:tags r:id="rId3"/>
            </p:custDataLst>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37" name="Rectangle 5"/>
          <p:cNvSpPr>
            <a:spLocks noChangeArrowheads="1"/>
          </p:cNvSpPr>
          <p:nvPr>
            <p:custDataLst>
              <p:tags r:id="rId4"/>
            </p:custDataLst>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38" name="Rectangle 6"/>
          <p:cNvSpPr>
            <a:spLocks noChangeArrowheads="1"/>
          </p:cNvSpPr>
          <p:nvPr>
            <p:custDataLst>
              <p:tags r:id="rId5"/>
            </p:custDataLst>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39" name="Rectangle 7"/>
          <p:cNvSpPr>
            <a:spLocks noChangeArrowheads="1"/>
          </p:cNvSpPr>
          <p:nvPr>
            <p:custDataLst>
              <p:tags r:id="rId6"/>
            </p:custDataLst>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40" name="Rectangle 8"/>
          <p:cNvSpPr>
            <a:spLocks noChangeArrowheads="1"/>
          </p:cNvSpPr>
          <p:nvPr>
            <p:custDataLst>
              <p:tags r:id="rId7"/>
            </p:custDataLst>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24041" name="Text Box 9"/>
          <p:cNvSpPr txBox="1">
            <a:spLocks noChangeArrowheads="1"/>
          </p:cNvSpPr>
          <p:nvPr>
            <p:custDataLst>
              <p:tags r:id="rId8"/>
            </p:custDataLst>
          </p:nvPr>
        </p:nvSpPr>
        <p:spPr bwMode="auto">
          <a:xfrm>
            <a:off x="1143000" y="0"/>
            <a:ext cx="346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t>12.2.1</a:t>
            </a:r>
            <a:r>
              <a:rPr lang="en-US" altLang="en-US" sz="3200" baseline="0">
                <a:solidFill>
                  <a:schemeClr val="hlink"/>
                </a:solidFill>
              </a:rPr>
              <a:t>     </a:t>
            </a:r>
            <a:r>
              <a:rPr lang="en-US" altLang="en-US" sz="3200" baseline="0"/>
              <a:t>Continued</a:t>
            </a:r>
          </a:p>
        </p:txBody>
      </p:sp>
      <p:sp>
        <p:nvSpPr>
          <p:cNvPr id="1324042" name="Rectangle 10"/>
          <p:cNvSpPr>
            <a:spLocks noChangeArrowheads="1"/>
          </p:cNvSpPr>
          <p:nvPr>
            <p:custDataLst>
              <p:tags r:id="rId9"/>
            </p:custDataLst>
          </p:nvPr>
        </p:nvSpPr>
        <p:spPr bwMode="auto">
          <a:xfrm>
            <a:off x="152400" y="167640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t>Do we need padding if the length of the original message is already a multiple of 1024 bits?</a:t>
            </a:r>
          </a:p>
        </p:txBody>
      </p:sp>
      <p:sp>
        <p:nvSpPr>
          <p:cNvPr id="1324043" name="Text Box 11"/>
          <p:cNvSpPr txBox="1">
            <a:spLocks noChangeArrowheads="1"/>
          </p:cNvSpPr>
          <p:nvPr>
            <p:custDataLst>
              <p:tags r:id="rId10"/>
            </p:custDataLst>
          </p:nvPr>
        </p:nvSpPr>
        <p:spPr bwMode="auto">
          <a:xfrm>
            <a:off x="228600" y="11430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bg1"/>
                </a:solidFill>
              </a:rPr>
              <a:t>Example 12.4</a:t>
            </a:r>
            <a:endParaRPr lang="en-US" altLang="en-US" sz="2000" baseline="0">
              <a:solidFill>
                <a:schemeClr val="bg1"/>
              </a:solidFill>
            </a:endParaRPr>
          </a:p>
        </p:txBody>
      </p:sp>
      <p:sp>
        <p:nvSpPr>
          <p:cNvPr id="1324044" name="Rectangle 12"/>
          <p:cNvSpPr>
            <a:spLocks noChangeArrowheads="1"/>
          </p:cNvSpPr>
          <p:nvPr>
            <p:custDataLst>
              <p:tags r:id="rId11"/>
            </p:custDataLst>
          </p:nvPr>
        </p:nvSpPr>
        <p:spPr bwMode="auto">
          <a:xfrm>
            <a:off x="152400" y="3641725"/>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solidFill>
                  <a:schemeClr val="hlink"/>
                </a:solidFill>
              </a:rPr>
              <a:t>Solution</a:t>
            </a:r>
          </a:p>
          <a:p>
            <a:pPr algn="just" eaLnBrk="1" hangingPunct="1"/>
            <a:r>
              <a:rPr lang="en-US" altLang="en-US" sz="2400" i="0" baseline="0"/>
              <a:t>Yes we do, because we need to add the length field. So padding is needed to make the new block a multiple of 1024 bits.</a:t>
            </a:r>
          </a:p>
        </p:txBody>
      </p:sp>
    </p:spTree>
    <p:extLst>
      <p:ext uri="{BB962C8B-B14F-4D97-AF65-F5344CB8AC3E}">
        <p14:creationId xmlns:p14="http://schemas.microsoft.com/office/powerpoint/2010/main" val="1931515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8080" cy="944562"/>
          </a:xfrm>
        </p:spPr>
        <p:txBody>
          <a:bodyPr>
            <a:normAutofit/>
          </a:bodyPr>
          <a:lstStyle/>
          <a:p>
            <a:pPr algn="ctr"/>
            <a:r>
              <a:rPr lang="en-US" sz="4800" dirty="0">
                <a:solidFill>
                  <a:schemeClr val="accent5">
                    <a:lumMod val="50000"/>
                  </a:schemeClr>
                </a:solidFill>
                <a:effectLst/>
                <a:latin typeface="Arial" pitchFamily="34" charset="0"/>
                <a:cs typeface="Arial" pitchFamily="34" charset="0"/>
              </a:rPr>
              <a:t>Processing of SHA-512</a:t>
            </a:r>
          </a:p>
        </p:txBody>
      </p:sp>
      <p:sp>
        <p:nvSpPr>
          <p:cNvPr id="3" name="Content Placeholder 2"/>
          <p:cNvSpPr>
            <a:spLocks noGrp="1"/>
          </p:cNvSpPr>
          <p:nvPr>
            <p:ph idx="1"/>
          </p:nvPr>
        </p:nvSpPr>
        <p:spPr>
          <a:xfrm>
            <a:off x="990600" y="1447800"/>
            <a:ext cx="8077200" cy="4800600"/>
          </a:xfrm>
        </p:spPr>
        <p:style>
          <a:lnRef idx="2">
            <a:schemeClr val="accent4"/>
          </a:lnRef>
          <a:fillRef idx="1">
            <a:schemeClr val="lt1"/>
          </a:fillRef>
          <a:effectRef idx="0">
            <a:schemeClr val="accent4"/>
          </a:effectRef>
          <a:fontRef idx="minor">
            <a:schemeClr val="dk1"/>
          </a:fontRef>
        </p:style>
        <p:txBody>
          <a:bodyPr>
            <a:normAutofit/>
          </a:bodyPr>
          <a:lstStyle/>
          <a:p>
            <a:pPr>
              <a:buFont typeface="Wingdings" pitchFamily="2" charset="2"/>
              <a:buChar char="q"/>
              <a:defRPr/>
            </a:pPr>
            <a:r>
              <a:rPr lang="en-AU" sz="2400" dirty="0" smtClean="0">
                <a:latin typeface="Arial" pitchFamily="34" charset="0"/>
                <a:cs typeface="Arial" pitchFamily="34" charset="0"/>
              </a:rPr>
              <a:t> appending padding and fixed 128 bit length field</a:t>
            </a:r>
          </a:p>
          <a:p>
            <a:pPr>
              <a:buFont typeface="Wingdings" pitchFamily="2" charset="2"/>
              <a:buChar char="q"/>
              <a:defRPr/>
            </a:pPr>
            <a:r>
              <a:rPr lang="en-AU" sz="2400" dirty="0" smtClean="0">
                <a:latin typeface="Arial" pitchFamily="34" charset="0"/>
                <a:cs typeface="Arial" pitchFamily="34" charset="0"/>
              </a:rPr>
              <a:t> dividing the augmented message into blocks</a:t>
            </a:r>
          </a:p>
          <a:p>
            <a:pPr>
              <a:buFont typeface="Wingdings" pitchFamily="2" charset="2"/>
              <a:buChar char="q"/>
              <a:defRPr/>
            </a:pPr>
            <a:r>
              <a:rPr lang="en-AU" sz="2400" dirty="0">
                <a:latin typeface="Arial" pitchFamily="34" charset="0"/>
                <a:cs typeface="Arial" pitchFamily="34" charset="0"/>
              </a:rPr>
              <a:t> using a 64-bit </a:t>
            </a:r>
            <a:r>
              <a:rPr lang="en-AU" sz="2400" dirty="0" smtClean="0">
                <a:latin typeface="Arial" pitchFamily="34" charset="0"/>
                <a:cs typeface="Arial" pitchFamily="34" charset="0"/>
              </a:rPr>
              <a:t>word derived </a:t>
            </a:r>
            <a:r>
              <a:rPr lang="en-AU" sz="2400" dirty="0">
                <a:latin typeface="Arial" pitchFamily="34" charset="0"/>
                <a:cs typeface="Arial" pitchFamily="34" charset="0"/>
              </a:rPr>
              <a:t>from the current  message </a:t>
            </a:r>
            <a:r>
              <a:rPr lang="en-AU" sz="2400" dirty="0" smtClean="0">
                <a:latin typeface="Arial" pitchFamily="34" charset="0"/>
                <a:cs typeface="Arial" pitchFamily="34" charset="0"/>
              </a:rPr>
              <a:t>block </a:t>
            </a:r>
          </a:p>
          <a:p>
            <a:pPr>
              <a:buFont typeface="Wingdings" pitchFamily="2" charset="2"/>
              <a:buChar char="q"/>
              <a:defRPr/>
            </a:pPr>
            <a:r>
              <a:rPr lang="en-AU" sz="2400" dirty="0" smtClean="0">
                <a:latin typeface="Arial" pitchFamily="34" charset="0"/>
                <a:cs typeface="Arial" pitchFamily="34" charset="0"/>
              </a:rPr>
              <a:t> using 8 </a:t>
            </a:r>
            <a:r>
              <a:rPr lang="en-AU" sz="2400" dirty="0">
                <a:latin typeface="Arial" pitchFamily="34" charset="0"/>
                <a:cs typeface="Arial" pitchFamily="34" charset="0"/>
              </a:rPr>
              <a:t>constants </a:t>
            </a:r>
            <a:r>
              <a:rPr lang="en-AU" sz="2400" dirty="0" smtClean="0">
                <a:latin typeface="Arial" pitchFamily="34" charset="0"/>
                <a:cs typeface="Arial" pitchFamily="34" charset="0"/>
              </a:rPr>
              <a:t>based </a:t>
            </a:r>
            <a:r>
              <a:rPr lang="en-AU" sz="2400" dirty="0">
                <a:latin typeface="Arial" pitchFamily="34" charset="0"/>
                <a:cs typeface="Arial" pitchFamily="34" charset="0"/>
              </a:rPr>
              <a:t>on </a:t>
            </a:r>
            <a:r>
              <a:rPr lang="en-AU" sz="2400" dirty="0" smtClean="0">
                <a:latin typeface="Arial" pitchFamily="34" charset="0"/>
                <a:cs typeface="Arial" pitchFamily="34" charset="0"/>
              </a:rPr>
              <a:t>square </a:t>
            </a:r>
            <a:r>
              <a:rPr lang="en-AU" sz="2400" dirty="0">
                <a:latin typeface="Arial" pitchFamily="34" charset="0"/>
                <a:cs typeface="Arial" pitchFamily="34" charset="0"/>
              </a:rPr>
              <a:t>root of first </a:t>
            </a:r>
            <a:r>
              <a:rPr lang="en-AU" sz="2400" dirty="0" smtClean="0">
                <a:latin typeface="Arial" pitchFamily="34" charset="0"/>
                <a:cs typeface="Arial" pitchFamily="34" charset="0"/>
              </a:rPr>
              <a:t>8 </a:t>
            </a:r>
            <a:r>
              <a:rPr lang="en-AU" sz="2400" dirty="0">
                <a:latin typeface="Arial" pitchFamily="34" charset="0"/>
                <a:cs typeface="Arial" pitchFamily="34" charset="0"/>
              </a:rPr>
              <a:t>prime numbers </a:t>
            </a:r>
            <a:r>
              <a:rPr lang="en-AU" sz="2400" dirty="0" smtClean="0">
                <a:latin typeface="Arial" pitchFamily="34" charset="0"/>
                <a:cs typeface="Arial" pitchFamily="34" charset="0"/>
              </a:rPr>
              <a:t>(2-19) </a:t>
            </a:r>
          </a:p>
          <a:p>
            <a:pPr>
              <a:buFont typeface="Wingdings" pitchFamily="2" charset="2"/>
              <a:buChar char="q"/>
              <a:defRPr/>
            </a:pPr>
            <a:r>
              <a:rPr lang="en-AU" sz="2400" dirty="0" smtClean="0">
                <a:latin typeface="Arial" pitchFamily="34" charset="0"/>
                <a:cs typeface="Arial" pitchFamily="34" charset="0"/>
              </a:rPr>
              <a:t> updating </a:t>
            </a:r>
            <a:r>
              <a:rPr lang="en-AU" sz="2400" dirty="0">
                <a:latin typeface="Arial" pitchFamily="34" charset="0"/>
                <a:cs typeface="Arial" pitchFamily="34" charset="0"/>
              </a:rPr>
              <a:t>a 512-bit buffer </a:t>
            </a:r>
          </a:p>
          <a:p>
            <a:pPr>
              <a:buFont typeface="Wingdings" pitchFamily="2" charset="2"/>
              <a:buChar char="q"/>
              <a:defRPr/>
            </a:pPr>
            <a:r>
              <a:rPr lang="en-AU" sz="2400" dirty="0" smtClean="0">
                <a:latin typeface="Arial" pitchFamily="34" charset="0"/>
                <a:cs typeface="Arial" pitchFamily="34" charset="0"/>
              </a:rPr>
              <a:t> using </a:t>
            </a:r>
            <a:r>
              <a:rPr lang="en-AU" sz="2400" dirty="0">
                <a:latin typeface="Arial" pitchFamily="34" charset="0"/>
                <a:cs typeface="Arial" pitchFamily="34" charset="0"/>
              </a:rPr>
              <a:t>a round constant based on cube root of first 80 prime </a:t>
            </a:r>
            <a:r>
              <a:rPr lang="en-AU" sz="2400" dirty="0" smtClean="0">
                <a:latin typeface="Arial" pitchFamily="34" charset="0"/>
                <a:cs typeface="Arial" pitchFamily="34" charset="0"/>
              </a:rPr>
              <a:t>numbers (2-409)</a:t>
            </a:r>
            <a:endParaRPr lang="en-US" sz="2400" dirty="0">
              <a:latin typeface="Arial" pitchFamily="34" charset="0"/>
              <a:cs typeface="Arial" pitchFamily="34" charset="0"/>
            </a:endParaRPr>
          </a:p>
          <a:p>
            <a:pPr>
              <a:buFont typeface="Wingdings" pitchFamily="2" charset="2"/>
              <a:buChar char="q"/>
            </a:pPr>
            <a:endParaRPr lang="en-US" sz="24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6</a:t>
            </a:fld>
            <a:endParaRPr lang="en-US" b="1" dirty="0">
              <a:solidFill>
                <a:schemeClr val="tx1">
                  <a:lumMod val="95000"/>
                  <a:lumOff val="5000"/>
                </a:schemeClr>
              </a:solidFill>
              <a:latin typeface="Arial Narrow" pitchFamily="34" charset="0"/>
            </a:endParaRPr>
          </a:p>
        </p:txBody>
      </p:sp>
      <p:sp>
        <p:nvSpPr>
          <p:cNvPr id="5" name="Date Placeholder 4"/>
          <p:cNvSpPr>
            <a:spLocks noGrp="1"/>
          </p:cNvSpPr>
          <p:nvPr>
            <p:ph type="dt" sz="half" idx="4294967295"/>
          </p:nvPr>
        </p:nvSpPr>
        <p:spPr>
          <a:xfrm>
            <a:off x="3581400" y="6305550"/>
            <a:ext cx="2133600" cy="476250"/>
          </a:xfrm>
        </p:spPr>
        <p:txBody>
          <a:bodyPr/>
          <a:lstStyle/>
          <a:p>
            <a:fld id="{2FD022AA-617A-46DA-86FF-5A377992EBE9}" type="datetime4">
              <a:rPr lang="en-US" smtClean="0"/>
              <a:t>September 30, 2017</a:t>
            </a:fld>
            <a:endParaRPr lang="en-US"/>
          </a:p>
        </p:txBody>
      </p:sp>
    </p:spTree>
    <p:extLst>
      <p:ext uri="{BB962C8B-B14F-4D97-AF65-F5344CB8AC3E}">
        <p14:creationId xmlns:p14="http://schemas.microsoft.com/office/powerpoint/2010/main" val="242854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153400" cy="1219200"/>
          </a:xfrm>
        </p:spPr>
        <p:txBody>
          <a:bodyPr>
            <a:normAutofit/>
          </a:bodyPr>
          <a:lstStyle/>
          <a:p>
            <a:pPr algn="ctr">
              <a:buClr>
                <a:srgbClr val="00B0F0"/>
              </a:buClr>
            </a:pPr>
            <a:r>
              <a:rPr lang="en-US" sz="3600" dirty="0" smtClean="0">
                <a:solidFill>
                  <a:schemeClr val="accent5">
                    <a:lumMod val="50000"/>
                  </a:schemeClr>
                </a:solidFill>
                <a:effectLst/>
                <a:latin typeface="Arial" pitchFamily="34" charset="0"/>
                <a:cs typeface="Arial" pitchFamily="34" charset="0"/>
              </a:rPr>
              <a:t>Message </a:t>
            </a:r>
            <a:r>
              <a:rPr lang="en-US" sz="3600" dirty="0">
                <a:solidFill>
                  <a:schemeClr val="accent5">
                    <a:lumMod val="50000"/>
                  </a:schemeClr>
                </a:solidFill>
                <a:effectLst/>
                <a:latin typeface="Arial" pitchFamily="34" charset="0"/>
                <a:cs typeface="Arial" pitchFamily="34" charset="0"/>
              </a:rPr>
              <a:t>block and </a:t>
            </a:r>
            <a:r>
              <a:rPr lang="en-US" sz="3600" dirty="0" smtClean="0">
                <a:solidFill>
                  <a:schemeClr val="accent5">
                    <a:lumMod val="50000"/>
                  </a:schemeClr>
                </a:solidFill>
                <a:effectLst/>
                <a:latin typeface="Arial" pitchFamily="34" charset="0"/>
                <a:cs typeface="Arial" pitchFamily="34" charset="0"/>
              </a:rPr>
              <a:t>digest word</a:t>
            </a:r>
            <a:endParaRPr lang="en-US" sz="3600" dirty="0">
              <a:solidFill>
                <a:schemeClr val="accent5">
                  <a:lumMod val="50000"/>
                </a:schemeClr>
              </a:solidFill>
              <a:effectLst/>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7</a:t>
            </a:fld>
            <a:endParaRPr lang="en-US" b="1" dirty="0">
              <a:solidFill>
                <a:schemeClr val="tx1">
                  <a:lumMod val="95000"/>
                  <a:lumOff val="5000"/>
                </a:schemeClr>
              </a:solidFill>
              <a:latin typeface="Arial Narrow" pitchFamily="34" charset="0"/>
            </a:endParaRPr>
          </a:p>
        </p:txBody>
      </p:sp>
      <p:sp>
        <p:nvSpPr>
          <p:cNvPr id="5" name="Date Placeholder 4"/>
          <p:cNvSpPr>
            <a:spLocks noGrp="1"/>
          </p:cNvSpPr>
          <p:nvPr>
            <p:ph type="dt" sz="half" idx="4294967295"/>
          </p:nvPr>
        </p:nvSpPr>
        <p:spPr>
          <a:xfrm>
            <a:off x="3581400" y="6305550"/>
            <a:ext cx="2133600" cy="476250"/>
          </a:xfrm>
        </p:spPr>
        <p:txBody>
          <a:bodyPr/>
          <a:lstStyle/>
          <a:p>
            <a:fld id="{2FD022AA-617A-46DA-86FF-5A377992EBE9}" type="datetime4">
              <a:rPr lang="en-US" smtClean="0"/>
              <a:t>September 30, 2017</a:t>
            </a:fld>
            <a:endParaRPr lang="en-US"/>
          </a:p>
        </p:txBody>
      </p:sp>
      <p:sp>
        <p:nvSpPr>
          <p:cNvPr id="3" name="Content Placeholder 2"/>
          <p:cNvSpPr>
            <a:spLocks noGrp="1"/>
          </p:cNvSpPr>
          <p:nvPr>
            <p:ph idx="1"/>
          </p:nvPr>
        </p:nvSpPr>
        <p:spPr>
          <a:xfrm>
            <a:off x="1066800" y="1447800"/>
            <a:ext cx="8001000" cy="4800600"/>
          </a:xfrm>
        </p:spPr>
        <p:txBody>
          <a:bodyPr>
            <a:normAutofit/>
          </a:bodyPr>
          <a:lstStyle/>
          <a:p>
            <a:pPr>
              <a:buFont typeface="Wingdings" pitchFamily="2" charset="2"/>
              <a:buChar char="q"/>
            </a:pPr>
            <a:r>
              <a:rPr lang="en-US" sz="2400" dirty="0" smtClean="0">
                <a:latin typeface="Arial" pitchFamily="34" charset="0"/>
                <a:cs typeface="Arial" pitchFamily="34" charset="0"/>
              </a:rPr>
              <a:t>  operates on words</a:t>
            </a:r>
          </a:p>
          <a:p>
            <a:pPr>
              <a:buFont typeface="Wingdings" pitchFamily="2" charset="2"/>
              <a:buChar char="q"/>
            </a:pPr>
            <a:r>
              <a:rPr lang="en-US" sz="2400" dirty="0">
                <a:latin typeface="Arial" pitchFamily="34" charset="0"/>
                <a:cs typeface="Arial" pitchFamily="34" charset="0"/>
              </a:rPr>
              <a:t> </a:t>
            </a:r>
            <a:r>
              <a:rPr lang="en-US" sz="2400" dirty="0" smtClean="0">
                <a:latin typeface="Arial" pitchFamily="34" charset="0"/>
                <a:cs typeface="Arial" pitchFamily="34" charset="0"/>
              </a:rPr>
              <a:t> each block consists of sixteen 64 bits(1024 bits) words</a:t>
            </a:r>
          </a:p>
          <a:p>
            <a:pPr>
              <a:buFont typeface="Wingdings" pitchFamily="2" charset="2"/>
              <a:buChar char="q"/>
            </a:pPr>
            <a:r>
              <a:rPr lang="en-US" sz="2400" dirty="0" smtClean="0">
                <a:latin typeface="Arial" pitchFamily="34" charset="0"/>
                <a:cs typeface="Arial" pitchFamily="34" charset="0"/>
              </a:rPr>
              <a:t>  message digest has eight 64 bits (512 bits) words named A,B,C,D,E,F,G,H   </a:t>
            </a:r>
          </a:p>
          <a:p>
            <a:pPr>
              <a:buFont typeface="Wingdings" pitchFamily="2" charset="2"/>
              <a:buChar char="q"/>
            </a:pPr>
            <a:r>
              <a:rPr lang="en-US" sz="2400" dirty="0">
                <a:latin typeface="Arial" pitchFamily="34" charset="0"/>
                <a:cs typeface="Arial" pitchFamily="34" charset="0"/>
              </a:rPr>
              <a:t> </a:t>
            </a:r>
            <a:r>
              <a:rPr lang="en-US" sz="2400" dirty="0" smtClean="0">
                <a:latin typeface="Arial" pitchFamily="34" charset="0"/>
                <a:cs typeface="Arial" pitchFamily="34" charset="0"/>
              </a:rPr>
              <a:t> expanding 80 words from sixteen 64 bits words</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73564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400800"/>
            <a:ext cx="8153400" cy="457200"/>
          </a:xfrm>
        </p:spPr>
        <p:txBody>
          <a:bodyPr anchor="t">
            <a:normAutofit/>
          </a:bodyPr>
          <a:lstStyle/>
          <a:p>
            <a:pPr algn="ctr"/>
            <a:r>
              <a:rPr lang="en-US" sz="2400" dirty="0" smtClean="0">
                <a:solidFill>
                  <a:schemeClr val="accent5">
                    <a:lumMod val="50000"/>
                  </a:schemeClr>
                </a:solidFill>
                <a:effectLst/>
                <a:latin typeface="Arial" pitchFamily="34" charset="0"/>
                <a:cs typeface="Arial" pitchFamily="34" charset="0"/>
              </a:rPr>
              <a:t>Figure: Word expansion in SHA-512 </a:t>
            </a:r>
            <a:endParaRPr lang="en-US" sz="2400" dirty="0">
              <a:solidFill>
                <a:schemeClr val="accent5">
                  <a:lumMod val="50000"/>
                </a:schemeClr>
              </a:solidFill>
              <a:latin typeface="Arial" pitchFamily="34" charset="0"/>
              <a:cs typeface="Arial" pitchFamily="34" charset="0"/>
            </a:endParaRPr>
          </a:p>
        </p:txBody>
      </p:sp>
      <p:sp>
        <p:nvSpPr>
          <p:cNvPr id="3" name="Slide Number Placeholder 2"/>
          <p:cNvSpPr>
            <a:spLocks noGrp="1"/>
          </p:cNvSpPr>
          <p:nvPr>
            <p:ph type="sldNum" sz="quarter" idx="4294967295"/>
          </p:nvPr>
        </p:nvSpPr>
        <p:spPr>
          <a:xfrm>
            <a:off x="8613648" y="6305550"/>
            <a:ext cx="457200" cy="476250"/>
          </a:xfrm>
        </p:spPr>
        <p:txBody>
          <a:bodyPr/>
          <a:lstStyle/>
          <a:p>
            <a:fld id="{DF36B909-94FF-4B5E-BC34-D2DF47606B67}" type="slidenum">
              <a:rPr lang="en-US" sz="1600" b="1" smtClean="0">
                <a:solidFill>
                  <a:schemeClr val="tx1">
                    <a:lumMod val="95000"/>
                    <a:lumOff val="5000"/>
                  </a:schemeClr>
                </a:solidFill>
                <a:latin typeface="Arial Narrow" pitchFamily="34" charset="0"/>
              </a:rPr>
              <a:t>8</a:t>
            </a:fld>
            <a:endParaRPr lang="en-US" sz="1600" b="1" dirty="0">
              <a:solidFill>
                <a:schemeClr val="tx1">
                  <a:lumMod val="95000"/>
                  <a:lumOff val="5000"/>
                </a:schemeClr>
              </a:solidFill>
              <a:latin typeface="Arial Narrow" pitchFamily="34" charset="0"/>
            </a:endParaRPr>
          </a:p>
        </p:txBody>
      </p:sp>
      <p:sp>
        <p:nvSpPr>
          <p:cNvPr id="6" name="Content Placeholder 5"/>
          <p:cNvSpPr>
            <a:spLocks noGrp="1"/>
          </p:cNvSpPr>
          <p:nvPr>
            <p:ph idx="1"/>
          </p:nvPr>
        </p:nvSpPr>
        <p:spPr>
          <a:xfrm>
            <a:off x="1082722" y="152400"/>
            <a:ext cx="7908878" cy="3200400"/>
          </a:xfrm>
        </p:spPr>
        <p:txBody>
          <a:bodyPr>
            <a:normAutofit fontScale="85000" lnSpcReduction="20000"/>
          </a:bodyPr>
          <a:lstStyle/>
          <a:p>
            <a:pPr marL="82296" indent="0" algn="ctr">
              <a:buNone/>
            </a:pPr>
            <a:r>
              <a:rPr lang="en-US" dirty="0" smtClean="0"/>
              <a:t> </a:t>
            </a:r>
            <a:r>
              <a:rPr lang="en-US" dirty="0" smtClean="0">
                <a:solidFill>
                  <a:srgbClr val="C00000"/>
                </a:solidFill>
              </a:rPr>
              <a:t>SHA-512 Initial Values &amp; Word Expansion</a:t>
            </a:r>
          </a:p>
          <a:p>
            <a:endParaRPr lang="en-US" dirty="0"/>
          </a:p>
          <a:p>
            <a:endParaRPr lang="en-US" dirty="0" smtClean="0"/>
          </a:p>
          <a:p>
            <a:endParaRPr lang="en-US" dirty="0" smtClean="0"/>
          </a:p>
          <a:p>
            <a:endParaRPr lang="en-US" dirty="0"/>
          </a:p>
          <a:p>
            <a:endParaRPr lang="en-US" dirty="0"/>
          </a:p>
          <a:p>
            <a:pPr marL="82296" indent="0" algn="ctr">
              <a:buNone/>
            </a:pPr>
            <a:endParaRPr lang="en-US" sz="1900" b="1" dirty="0" smtClean="0">
              <a:solidFill>
                <a:schemeClr val="accent5">
                  <a:lumMod val="50000"/>
                </a:schemeClr>
              </a:solidFill>
              <a:latin typeface="Arial" pitchFamily="34" charset="0"/>
              <a:cs typeface="Arial" pitchFamily="34" charset="0"/>
            </a:endParaRPr>
          </a:p>
          <a:p>
            <a:pPr marL="82296" indent="0" algn="ctr">
              <a:buNone/>
            </a:pPr>
            <a:r>
              <a:rPr lang="en-US" sz="2100" b="1" dirty="0" smtClean="0">
                <a:solidFill>
                  <a:schemeClr val="accent5">
                    <a:lumMod val="50000"/>
                  </a:schemeClr>
                </a:solidFill>
                <a:latin typeface="Arial" pitchFamily="34" charset="0"/>
                <a:cs typeface="Arial" pitchFamily="34" charset="0"/>
              </a:rPr>
              <a:t>Table : Values of constants in message digest initialization of SHA-512 </a:t>
            </a:r>
            <a:endParaRPr lang="en-US" sz="2100" b="1" dirty="0">
              <a:solidFill>
                <a:schemeClr val="accent5">
                  <a:lumMod val="50000"/>
                </a:schemeClr>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81671752"/>
              </p:ext>
            </p:extLst>
          </p:nvPr>
        </p:nvGraphicFramePr>
        <p:xfrm>
          <a:off x="1524000" y="775478"/>
          <a:ext cx="7040879" cy="1815322"/>
        </p:xfrm>
        <a:graphic>
          <a:graphicData uri="http://schemas.openxmlformats.org/drawingml/2006/table">
            <a:tbl>
              <a:tblPr firstRow="1" bandRow="1">
                <a:tableStyleId>{5C22544A-7EE6-4342-B048-85BDC9FD1C3A}</a:tableStyleId>
              </a:tblPr>
              <a:tblGrid>
                <a:gridCol w="994907"/>
                <a:gridCol w="2602064"/>
                <a:gridCol w="841844"/>
                <a:gridCol w="2602064"/>
              </a:tblGrid>
              <a:tr h="352282">
                <a:tc>
                  <a:txBody>
                    <a:bodyPr/>
                    <a:lstStyle/>
                    <a:p>
                      <a:pPr algn="ctr"/>
                      <a:r>
                        <a:rPr lang="en-US" sz="1600" b="0" dirty="0" smtClean="0">
                          <a:solidFill>
                            <a:schemeClr val="tx1"/>
                          </a:solidFill>
                          <a:latin typeface="Arial" pitchFamily="34" charset="0"/>
                          <a:cs typeface="Arial" pitchFamily="34" charset="0"/>
                        </a:rPr>
                        <a:t>Buffer</a:t>
                      </a:r>
                      <a:endParaRPr lang="en-US" sz="16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600" b="0" dirty="0" smtClean="0">
                          <a:solidFill>
                            <a:schemeClr val="tx1"/>
                          </a:solidFill>
                          <a:latin typeface="Arial" pitchFamily="34" charset="0"/>
                          <a:cs typeface="Arial" pitchFamily="34" charset="0"/>
                        </a:rPr>
                        <a:t>Value (in Hexadecimal)</a:t>
                      </a:r>
                      <a:endParaRPr lang="en-US" sz="16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600" b="0" dirty="0" smtClean="0">
                          <a:solidFill>
                            <a:schemeClr val="tx1"/>
                          </a:solidFill>
                          <a:latin typeface="Arial" pitchFamily="34" charset="0"/>
                          <a:cs typeface="Arial" pitchFamily="34" charset="0"/>
                        </a:rPr>
                        <a:t>Buffer</a:t>
                      </a:r>
                      <a:endParaRPr lang="en-US" sz="1600" b="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Arial" pitchFamily="34" charset="0"/>
                          <a:cs typeface="Arial" pitchFamily="34" charset="0"/>
                        </a:rPr>
                        <a:t>Value (in Hexadecimal)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46269">
                <a:tc>
                  <a:txBody>
                    <a:bodyPr/>
                    <a:lstStyle/>
                    <a:p>
                      <a:pPr algn="ctr"/>
                      <a:r>
                        <a:rPr lang="en-US" sz="1600" b="0" dirty="0" smtClean="0">
                          <a:solidFill>
                            <a:schemeClr val="tx1">
                              <a:lumMod val="95000"/>
                              <a:lumOff val="5000"/>
                            </a:schemeClr>
                          </a:solidFill>
                          <a:latin typeface="Arial" pitchFamily="34" charset="0"/>
                          <a:cs typeface="Arial" pitchFamily="34" charset="0"/>
                        </a:rPr>
                        <a:t>A</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6A09E667F3BCC908</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smtClean="0">
                          <a:solidFill>
                            <a:schemeClr val="tx1">
                              <a:lumMod val="95000"/>
                              <a:lumOff val="5000"/>
                            </a:schemeClr>
                          </a:solidFill>
                          <a:latin typeface="Arial" pitchFamily="34" charset="0"/>
                          <a:cs typeface="Arial" pitchFamily="34" charset="0"/>
                        </a:rPr>
                        <a:t>E</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510E527FADE682D1</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6269">
                <a:tc>
                  <a:txBody>
                    <a:bodyPr/>
                    <a:lstStyle/>
                    <a:p>
                      <a:pPr algn="ctr"/>
                      <a:r>
                        <a:rPr lang="en-US" sz="1600" b="0" dirty="0" smtClean="0">
                          <a:solidFill>
                            <a:schemeClr val="tx1">
                              <a:lumMod val="95000"/>
                              <a:lumOff val="5000"/>
                            </a:schemeClr>
                          </a:solidFill>
                          <a:latin typeface="Arial" pitchFamily="34" charset="0"/>
                          <a:cs typeface="Arial" pitchFamily="34" charset="0"/>
                        </a:rPr>
                        <a:t>B</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BB67AE8584CAA73B</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smtClean="0">
                          <a:solidFill>
                            <a:schemeClr val="tx1">
                              <a:lumMod val="95000"/>
                              <a:lumOff val="5000"/>
                            </a:schemeClr>
                          </a:solidFill>
                          <a:latin typeface="Arial" pitchFamily="34" charset="0"/>
                          <a:cs typeface="Arial" pitchFamily="34" charset="0"/>
                        </a:rPr>
                        <a:t>F</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9B05688C2B3E6C1F</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6269">
                <a:tc>
                  <a:txBody>
                    <a:bodyPr/>
                    <a:lstStyle/>
                    <a:p>
                      <a:pPr algn="ctr"/>
                      <a:r>
                        <a:rPr lang="en-US" sz="1600" b="0" dirty="0" smtClean="0">
                          <a:solidFill>
                            <a:schemeClr val="tx1">
                              <a:lumMod val="95000"/>
                              <a:lumOff val="5000"/>
                            </a:schemeClr>
                          </a:solidFill>
                          <a:latin typeface="Arial" pitchFamily="34" charset="0"/>
                          <a:cs typeface="Arial" pitchFamily="34" charset="0"/>
                        </a:rPr>
                        <a:t>C</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3C6EF372FE94F82B</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smtClean="0">
                          <a:solidFill>
                            <a:schemeClr val="tx1">
                              <a:lumMod val="95000"/>
                              <a:lumOff val="5000"/>
                            </a:schemeClr>
                          </a:solidFill>
                          <a:latin typeface="Arial" pitchFamily="34" charset="0"/>
                          <a:cs typeface="Arial" pitchFamily="34" charset="0"/>
                        </a:rPr>
                        <a:t>G</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1F83D9ABFB41BD6B</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6269">
                <a:tc>
                  <a:txBody>
                    <a:bodyPr/>
                    <a:lstStyle/>
                    <a:p>
                      <a:pPr algn="ctr"/>
                      <a:r>
                        <a:rPr lang="en-US" sz="1600" b="0" dirty="0" smtClean="0">
                          <a:solidFill>
                            <a:schemeClr val="tx1">
                              <a:lumMod val="95000"/>
                              <a:lumOff val="5000"/>
                            </a:schemeClr>
                          </a:solidFill>
                          <a:latin typeface="Arial" pitchFamily="34" charset="0"/>
                          <a:cs typeface="Arial" pitchFamily="34" charset="0"/>
                        </a:rPr>
                        <a:t>D</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A54FF53A5F1D36F1</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smtClean="0">
                          <a:solidFill>
                            <a:schemeClr val="tx1">
                              <a:lumMod val="95000"/>
                              <a:lumOff val="5000"/>
                            </a:schemeClr>
                          </a:solidFill>
                          <a:latin typeface="Arial" pitchFamily="34" charset="0"/>
                          <a:cs typeface="Arial" pitchFamily="34" charset="0"/>
                        </a:rPr>
                        <a:t>H</a:t>
                      </a:r>
                      <a:r>
                        <a:rPr lang="en-US" sz="1000" b="0" dirty="0" smtClean="0">
                          <a:solidFill>
                            <a:schemeClr val="tx1">
                              <a:lumMod val="95000"/>
                              <a:lumOff val="5000"/>
                            </a:schemeClr>
                          </a:solidFill>
                          <a:latin typeface="Arial" pitchFamily="34" charset="0"/>
                          <a:cs typeface="Arial" pitchFamily="34" charset="0"/>
                        </a:rPr>
                        <a:t>0</a:t>
                      </a:r>
                      <a:endParaRPr lang="en-US" sz="10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800" b="0" i="0" kern="1200" dirty="0" smtClean="0">
                          <a:solidFill>
                            <a:schemeClr val="dk1"/>
                          </a:solidFill>
                          <a:effectLst/>
                          <a:latin typeface="Arial" pitchFamily="34" charset="0"/>
                          <a:ea typeface="+mn-ea"/>
                          <a:cs typeface="Arial" pitchFamily="34" charset="0"/>
                        </a:rPr>
                        <a:t>5BE0CD19137E2179</a:t>
                      </a:r>
                      <a:endParaRPr lang="en-US" sz="1600" b="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 name="Picture 12"/>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82722" y="3657600"/>
            <a:ext cx="8022609" cy="2773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26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down)">
                                      <p:cBhvr>
                                        <p:cTn id="12" dur="500"/>
                                        <p:tgtEl>
                                          <p:spTgt spid="6">
                                            <p:txEl>
                                              <p:pRg st="7" end="7"/>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12.</a:t>
            </a:r>
            <a:fld id="{8D43932B-737B-400F-9122-37728001CFD8}" type="slidenum">
              <a:rPr lang="en-US" altLang="en-US"/>
              <a:pPr/>
              <a:t>9</a:t>
            </a:fld>
            <a:endParaRPr lang="en-US" altLang="en-US"/>
          </a:p>
        </p:txBody>
      </p:sp>
      <p:sp>
        <p:nvSpPr>
          <p:cNvPr id="1332226" name="Rectangle 2"/>
          <p:cNvSpPr>
            <a:spLocks noChangeArrowheads="1"/>
          </p:cNvSpPr>
          <p:nvPr>
            <p:custDataLst>
              <p:tags r:id="rId1"/>
            </p:custDataLst>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27" name="Rectangle 3"/>
          <p:cNvSpPr>
            <a:spLocks noChangeArrowheads="1"/>
          </p:cNvSpPr>
          <p:nvPr>
            <p:custDataLst>
              <p:tags r:id="rId2"/>
            </p:custDataLst>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28" name="Rectangle 4"/>
          <p:cNvSpPr>
            <a:spLocks noChangeArrowheads="1"/>
          </p:cNvSpPr>
          <p:nvPr>
            <p:custDataLst>
              <p:tags r:id="rId3"/>
            </p:custDataLst>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29" name="Rectangle 5"/>
          <p:cNvSpPr>
            <a:spLocks noChangeArrowheads="1"/>
          </p:cNvSpPr>
          <p:nvPr>
            <p:custDataLst>
              <p:tags r:id="rId4"/>
            </p:custDataLst>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30" name="Rectangle 6"/>
          <p:cNvSpPr>
            <a:spLocks noChangeArrowheads="1"/>
          </p:cNvSpPr>
          <p:nvPr>
            <p:custDataLst>
              <p:tags r:id="rId5"/>
            </p:custDataLst>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31" name="Rectangle 7"/>
          <p:cNvSpPr>
            <a:spLocks noChangeArrowheads="1"/>
          </p:cNvSpPr>
          <p:nvPr>
            <p:custDataLst>
              <p:tags r:id="rId6"/>
            </p:custDataLst>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32" name="Rectangle 8"/>
          <p:cNvSpPr>
            <a:spLocks noChangeArrowheads="1"/>
          </p:cNvSpPr>
          <p:nvPr>
            <p:custDataLst>
              <p:tags r:id="rId7"/>
            </p:custDataLst>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1332233" name="Text Box 9"/>
          <p:cNvSpPr txBox="1">
            <a:spLocks noChangeArrowheads="1"/>
          </p:cNvSpPr>
          <p:nvPr>
            <p:custDataLst>
              <p:tags r:id="rId8"/>
            </p:custDataLst>
          </p:nvPr>
        </p:nvSpPr>
        <p:spPr bwMode="auto">
          <a:xfrm>
            <a:off x="1143000" y="0"/>
            <a:ext cx="346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t>12.2.1</a:t>
            </a:r>
            <a:r>
              <a:rPr lang="en-US" altLang="en-US" sz="3200" baseline="0">
                <a:solidFill>
                  <a:schemeClr val="hlink"/>
                </a:solidFill>
              </a:rPr>
              <a:t>     </a:t>
            </a:r>
            <a:r>
              <a:rPr lang="en-US" altLang="en-US" sz="3200" baseline="0"/>
              <a:t>Continued</a:t>
            </a:r>
          </a:p>
        </p:txBody>
      </p:sp>
      <p:sp>
        <p:nvSpPr>
          <p:cNvPr id="1332234" name="Rectangle 10"/>
          <p:cNvSpPr>
            <a:spLocks noChangeArrowheads="1"/>
          </p:cNvSpPr>
          <p:nvPr>
            <p:custDataLst>
              <p:tags r:id="rId9"/>
            </p:custDataLst>
          </p:nvPr>
        </p:nvSpPr>
        <p:spPr bwMode="auto">
          <a:xfrm>
            <a:off x="152400" y="1858963"/>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t>Show how W60 is made.</a:t>
            </a:r>
          </a:p>
        </p:txBody>
      </p:sp>
      <p:sp>
        <p:nvSpPr>
          <p:cNvPr id="1332235" name="Text Box 11"/>
          <p:cNvSpPr txBox="1">
            <a:spLocks noChangeArrowheads="1"/>
          </p:cNvSpPr>
          <p:nvPr>
            <p:custDataLst>
              <p:tags r:id="rId10"/>
            </p:custDataLst>
          </p:nvPr>
        </p:nvSpPr>
        <p:spPr bwMode="auto">
          <a:xfrm>
            <a:off x="228600" y="1143000"/>
            <a:ext cx="19446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bg1"/>
                </a:solidFill>
              </a:rPr>
              <a:t>Example 12.6</a:t>
            </a:r>
            <a:endParaRPr lang="en-US" altLang="en-US" sz="2000" baseline="0">
              <a:solidFill>
                <a:schemeClr val="bg1"/>
              </a:solidFill>
            </a:endParaRPr>
          </a:p>
        </p:txBody>
      </p:sp>
      <p:sp>
        <p:nvSpPr>
          <p:cNvPr id="1332236" name="Rectangle 12"/>
          <p:cNvSpPr>
            <a:spLocks noChangeArrowheads="1"/>
          </p:cNvSpPr>
          <p:nvPr>
            <p:custDataLst>
              <p:tags r:id="rId11"/>
            </p:custDataLst>
          </p:nvPr>
        </p:nvSpPr>
        <p:spPr bwMode="auto">
          <a:xfrm>
            <a:off x="152400" y="2819400"/>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i="0" baseline="0">
                <a:solidFill>
                  <a:schemeClr val="hlink"/>
                </a:solidFill>
              </a:rPr>
              <a:t>Solution</a:t>
            </a:r>
          </a:p>
          <a:p>
            <a:pPr algn="just" eaLnBrk="1" hangingPunct="1"/>
            <a:r>
              <a:rPr lang="en-US" altLang="en-US" sz="2400" i="0" baseline="0"/>
              <a:t>Each word in the range W16 to W79 is made from four previously-made words. W60 is made as</a:t>
            </a:r>
          </a:p>
        </p:txBody>
      </p:sp>
      <p:pic>
        <p:nvPicPr>
          <p:cNvPr id="1332237" name="Picture 13"/>
          <p:cNvPicPr>
            <a:picLocks noChangeAspect="1" noChangeArrowheads="1"/>
          </p:cNvPicPr>
          <p:nvPr>
            <p:custDataLst>
              <p:tags r:id="rId12"/>
            </p:custDataLst>
          </p:nvPr>
        </p:nvPicPr>
        <p:blipFill>
          <a:blip r:embed="rId15">
            <a:extLst>
              <a:ext uri="{28A0092B-C50C-407E-A947-70E740481C1C}">
                <a14:useLocalDpi xmlns:a14="http://schemas.microsoft.com/office/drawing/2010/main" val="0"/>
              </a:ext>
            </a:extLst>
          </a:blip>
          <a:srcRect/>
          <a:stretch>
            <a:fillRect/>
          </a:stretch>
        </p:blipFill>
        <p:spPr bwMode="auto">
          <a:xfrm>
            <a:off x="112713" y="4495800"/>
            <a:ext cx="85740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5354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2182</TotalTime>
  <Words>949</Words>
  <Application>Microsoft Office PowerPoint</Application>
  <PresentationFormat>On-screen Show (4:3)</PresentationFormat>
  <Paragraphs>207</Paragraphs>
  <Slides>24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Arial Narrow</vt:lpstr>
      <vt:lpstr>Calibri</vt:lpstr>
      <vt:lpstr>Cambria Math</vt:lpstr>
      <vt:lpstr>Constantia</vt:lpstr>
      <vt:lpstr>Franklin Gothic Book</vt:lpstr>
      <vt:lpstr>Tahoma</vt:lpstr>
      <vt:lpstr>Times New Roman</vt:lpstr>
      <vt:lpstr>Verdana</vt:lpstr>
      <vt:lpstr>Wingdings</vt:lpstr>
      <vt:lpstr>Wingdings 2</vt:lpstr>
      <vt:lpstr>Solstice</vt:lpstr>
      <vt:lpstr>Secure Hash Algorithm-512  (SHA-512)</vt:lpstr>
      <vt:lpstr>Figure: SHA-512 Processing of a Single 1024-Bit Block</vt:lpstr>
      <vt:lpstr>Message block and digest word</vt:lpstr>
      <vt:lpstr>PowerPoint Presentation</vt:lpstr>
      <vt:lpstr>PowerPoint Presentation</vt:lpstr>
      <vt:lpstr>Processing of SHA-512</vt:lpstr>
      <vt:lpstr>Message block and digest word</vt:lpstr>
      <vt:lpstr>Figure: Word expansion in SHA-512 </vt:lpstr>
      <vt:lpstr>PowerPoint Presentation</vt:lpstr>
      <vt:lpstr>Calculation of constants</vt:lpstr>
      <vt:lpstr>Figure: Compression Function in SHA-512 </vt:lpstr>
      <vt:lpstr>Figure: List of round constants used in SHA-512 </vt:lpstr>
      <vt:lpstr>Figure: Structure of each round in SHA-512 </vt:lpstr>
      <vt:lpstr> </vt:lpstr>
      <vt:lpstr> </vt:lpstr>
      <vt:lpstr> </vt:lpstr>
      <vt:lpstr>PowerPoint Presentation</vt:lpstr>
      <vt:lpstr>Some of the operations Done …</vt:lpstr>
      <vt:lpstr>PowerPoint Presentation</vt:lpstr>
      <vt:lpstr>PowerPoint Presentation</vt:lpstr>
      <vt:lpstr>PowerPoint Presentation</vt:lpstr>
      <vt:lpstr>The following table shows the initial values of these variables and their values after each of the first two rounds.               The process continues through 80 rounds. The output of the final round is   73a54f399fa4b1b2   10d9c4c4295599f6   d67806db8b148677   654ef9abec389ca9 d08446aa79693ed7  9bb4d39778c07f9e  25c96a7768fb2aa3   ceb9fc3691ce8326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 (SKR)</dc:creator>
  <cp:lastModifiedBy>MAHE</cp:lastModifiedBy>
  <cp:revision>192</cp:revision>
  <dcterms:created xsi:type="dcterms:W3CDTF">2015-12-29T13:49:48Z</dcterms:created>
  <dcterms:modified xsi:type="dcterms:W3CDTF">2017-09-30T07:38:52Z</dcterms:modified>
</cp:coreProperties>
</file>