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8"/>
  </p:notesMasterIdLst>
  <p:handoutMasterIdLst>
    <p:handoutMasterId r:id="rId29"/>
  </p:handoutMasterIdLst>
  <p:sldIdLst>
    <p:sldId id="389" r:id="rId5"/>
    <p:sldId id="419" r:id="rId6"/>
    <p:sldId id="420" r:id="rId7"/>
    <p:sldId id="421" r:id="rId8"/>
    <p:sldId id="422" r:id="rId9"/>
    <p:sldId id="423" r:id="rId10"/>
    <p:sldId id="425" r:id="rId11"/>
    <p:sldId id="424" r:id="rId12"/>
    <p:sldId id="426" r:id="rId13"/>
    <p:sldId id="428" r:id="rId14"/>
    <p:sldId id="427" r:id="rId15"/>
    <p:sldId id="430" r:id="rId16"/>
    <p:sldId id="429" r:id="rId17"/>
    <p:sldId id="431" r:id="rId18"/>
    <p:sldId id="434" r:id="rId19"/>
    <p:sldId id="432" r:id="rId20"/>
    <p:sldId id="433" r:id="rId21"/>
    <p:sldId id="435" r:id="rId22"/>
    <p:sldId id="436" r:id="rId23"/>
    <p:sldId id="437" r:id="rId24"/>
    <p:sldId id="438" r:id="rId25"/>
    <p:sldId id="439" r:id="rId26"/>
    <p:sldId id="40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434" autoAdjust="0"/>
  </p:normalViewPr>
  <p:slideViewPr>
    <p:cSldViewPr>
      <p:cViewPr varScale="1">
        <p:scale>
          <a:sx n="70" d="100"/>
          <a:sy n="70" d="100"/>
        </p:scale>
        <p:origin x="123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9/12/2017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9/12/2017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9/12/2017 9:00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12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12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12 September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12 September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12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12 September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12 September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12 September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12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12 September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9.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1.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3.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5.xml"/><Relationship Id="rId5" Type="http://schemas.openxmlformats.org/officeDocument/2006/relationships/image" Target="../media/image13.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6.xml"/><Relationship Id="rId5" Type="http://schemas.openxmlformats.org/officeDocument/2006/relationships/image" Target="../media/image1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Design of </a:t>
            </a:r>
            <a:r>
              <a:rPr lang="en-IN" smtClean="0">
                <a:latin typeface="Times New Roman" pitchFamily="18" charset="0"/>
                <a:cs typeface="Times New Roman" pitchFamily="18" charset="0"/>
              </a:rPr>
              <a:t>DNA Origami</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of </a:t>
            </a:r>
            <a:r>
              <a:rPr lang="en-US" dirty="0" err="1" smtClean="0"/>
              <a:t>Scaffolded</a:t>
            </a:r>
            <a:r>
              <a:rPr lang="en-US" dirty="0" smtClean="0"/>
              <a:t> DNA Origami</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251145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r>
              <a:rPr lang="en-US" b="1" dirty="0" smtClean="0"/>
              <a:t>Build a geometric model of a DNA structure that will approximate the desired shape</a:t>
            </a:r>
          </a:p>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5" name="Picture 4"/>
          <p:cNvPicPr>
            <a:picLocks noChangeAspect="1"/>
          </p:cNvPicPr>
          <p:nvPr/>
        </p:nvPicPr>
        <p:blipFill>
          <a:blip r:embed="rId5"/>
          <a:stretch>
            <a:fillRect/>
          </a:stretch>
        </p:blipFill>
        <p:spPr>
          <a:xfrm>
            <a:off x="2514600" y="2286000"/>
            <a:ext cx="3581400" cy="3699902"/>
          </a:xfrm>
          <a:prstGeom prst="rect">
            <a:avLst/>
          </a:prstGeom>
        </p:spPr>
      </p:pic>
    </p:spTree>
    <p:extLst>
      <p:ext uri="{BB962C8B-B14F-4D97-AF65-F5344CB8AC3E}">
        <p14:creationId xmlns:p14="http://schemas.microsoft.com/office/powerpoint/2010/main" val="41648027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a:t>
            </a:r>
            <a:r>
              <a:rPr lang="en-US" dirty="0" err="1" smtClean="0"/>
              <a:t>Scaffolded</a:t>
            </a:r>
            <a:r>
              <a:rPr lang="en-US" dirty="0" smtClean="0"/>
              <a:t> DNA Origami</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7" name="Content Placeholder 2"/>
          <p:cNvSpPr txBox="1">
            <a:spLocks/>
          </p:cNvSpPr>
          <p:nvPr/>
        </p:nvSpPr>
        <p:spPr>
          <a:xfrm>
            <a:off x="114300" y="1295400"/>
            <a:ext cx="8915400" cy="6678751"/>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startAt="2"/>
            </a:pPr>
            <a:r>
              <a:rPr lang="en-US" b="1" dirty="0"/>
              <a:t>Folding of the DNA Strand</a:t>
            </a:r>
          </a:p>
          <a:p>
            <a:pPr algn="just"/>
            <a:r>
              <a:rPr lang="en-US" sz="2800" dirty="0" smtClean="0"/>
              <a:t>Translation of geometric Model to molecular design proceeds by folding a single long scaffold strand back and forth in a raster fill pattern such that it comprises of one of 2 strand in every double helical domain.</a:t>
            </a:r>
          </a:p>
          <a:p>
            <a:pPr algn="just"/>
            <a:r>
              <a:rPr lang="en-US" sz="2800" dirty="0"/>
              <a:t>F</a:t>
            </a:r>
            <a:r>
              <a:rPr lang="en-US" sz="2800" dirty="0" smtClean="0"/>
              <a:t>rom </a:t>
            </a:r>
            <a:r>
              <a:rPr lang="en-US" sz="2800" dirty="0"/>
              <a:t>one helix to another and onto a third, the </a:t>
            </a:r>
            <a:r>
              <a:rPr lang="en-US" sz="2800" dirty="0" smtClean="0"/>
              <a:t>distance between </a:t>
            </a:r>
            <a:r>
              <a:rPr lang="en-US" sz="2800" dirty="0"/>
              <a:t>successive scaffold crossovers must be an odd number of </a:t>
            </a:r>
            <a:r>
              <a:rPr lang="en-US" sz="2800" dirty="0" smtClean="0"/>
              <a:t>half turns.</a:t>
            </a:r>
          </a:p>
          <a:p>
            <a:pPr algn="just"/>
            <a:r>
              <a:rPr lang="en-US" sz="2800" dirty="0" smtClean="0"/>
              <a:t>Raster </a:t>
            </a:r>
            <a:r>
              <a:rPr lang="en-US" sz="2800" dirty="0"/>
              <a:t>reverses direction vertically </a:t>
            </a:r>
            <a:r>
              <a:rPr lang="en-US" sz="2800" dirty="0" smtClean="0"/>
              <a:t>and returns </a:t>
            </a:r>
            <a:r>
              <a:rPr lang="en-US" sz="2800" dirty="0"/>
              <a:t>to </a:t>
            </a:r>
            <a:r>
              <a:rPr lang="en-US" sz="2800" dirty="0" smtClean="0"/>
              <a:t>a previously </a:t>
            </a:r>
            <a:r>
              <a:rPr lang="en-US" sz="2800" dirty="0"/>
              <a:t>visited helix, the distance between </a:t>
            </a:r>
            <a:r>
              <a:rPr lang="en-US" sz="2800" dirty="0" smtClean="0"/>
              <a:t>scaffold crossovers </a:t>
            </a:r>
            <a:r>
              <a:rPr lang="en-US" sz="2800" dirty="0"/>
              <a:t>must be an even number of </a:t>
            </a:r>
            <a:r>
              <a:rPr lang="en-US" sz="2800" dirty="0" smtClean="0"/>
              <a:t>half-turns (seam)</a:t>
            </a:r>
          </a:p>
          <a:p>
            <a:pPr marL="0" indent="0" algn="just">
              <a:buNone/>
            </a:pPr>
            <a:endParaRPr lang="en-US" sz="2800" dirty="0" smtClean="0"/>
          </a:p>
          <a:p>
            <a:pPr marL="0" indent="0" algn="just">
              <a:buNone/>
            </a:pPr>
            <a:r>
              <a:rPr lang="en-US" dirty="0" smtClean="0"/>
              <a:t>     </a:t>
            </a:r>
            <a:endParaRPr lang="en-US" dirty="0" smtClean="0"/>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9575873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a:t>
            </a:r>
            <a:r>
              <a:rPr lang="en-US" dirty="0" err="1" smtClean="0"/>
              <a:t>Scaffolded</a:t>
            </a:r>
            <a:r>
              <a:rPr lang="en-US" dirty="0" smtClean="0"/>
              <a:t> DNA Origami</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7" name="Content Placeholder 2"/>
          <p:cNvSpPr txBox="1">
            <a:spLocks/>
          </p:cNvSpPr>
          <p:nvPr/>
        </p:nvSpPr>
        <p:spPr>
          <a:xfrm>
            <a:off x="114300" y="1295400"/>
            <a:ext cx="8915400" cy="2068259"/>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startAt="2"/>
            </a:pPr>
            <a:r>
              <a:rPr lang="en-US" b="1" dirty="0"/>
              <a:t>Folding of the DNA Strand</a:t>
            </a:r>
          </a:p>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1752600" y="1981200"/>
            <a:ext cx="5224463" cy="3884542"/>
          </a:xfrm>
          <a:prstGeom prst="rect">
            <a:avLst/>
          </a:prstGeom>
        </p:spPr>
      </p:pic>
    </p:spTree>
    <p:extLst>
      <p:ext uri="{BB962C8B-B14F-4D97-AF65-F5344CB8AC3E}">
        <p14:creationId xmlns:p14="http://schemas.microsoft.com/office/powerpoint/2010/main" val="154945719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a:t>
            </a:r>
            <a:r>
              <a:rPr lang="en-US" dirty="0" err="1" smtClean="0"/>
              <a:t>Scaffolded</a:t>
            </a:r>
            <a:r>
              <a:rPr lang="en-US" dirty="0" smtClean="0"/>
              <a:t> DNA Origami</a:t>
            </a:r>
            <a:endParaRPr lang="en-US" dirty="0"/>
          </a:p>
        </p:txBody>
      </p:sp>
      <p:sp>
        <p:nvSpPr>
          <p:cNvPr id="7" name="Content Placeholder 2"/>
          <p:cNvSpPr txBox="1">
            <a:spLocks/>
          </p:cNvSpPr>
          <p:nvPr/>
        </p:nvSpPr>
        <p:spPr>
          <a:xfrm>
            <a:off x="114300" y="913086"/>
            <a:ext cx="8915400" cy="255454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dirty="0" smtClean="0"/>
          </a:p>
          <a:p>
            <a:pPr marL="514350" indent="-514350" algn="just">
              <a:buFont typeface="+mj-lt"/>
              <a:buAutoNum type="arabicPeriod" startAt="3"/>
            </a:pPr>
            <a:r>
              <a:rPr lang="en-US" b="1" dirty="0" smtClean="0"/>
              <a:t>Design of a set of </a:t>
            </a:r>
            <a:r>
              <a:rPr lang="en-US" b="1" i="1" dirty="0" smtClean="0"/>
              <a:t>staple strands</a:t>
            </a:r>
          </a:p>
          <a:p>
            <a:pPr marL="0" indent="0" algn="just">
              <a:buNone/>
            </a:pPr>
            <a:r>
              <a:rPr lang="en-US" dirty="0"/>
              <a:t> </a:t>
            </a:r>
            <a:r>
              <a:rPr lang="en-US" dirty="0" smtClean="0"/>
              <a:t>    </a:t>
            </a:r>
          </a:p>
          <a:p>
            <a:pPr marL="0" indent="0" algn="just">
              <a:buNone/>
            </a:pPr>
            <a:endParaRPr lang="en-US" dirty="0" smtClean="0"/>
          </a:p>
          <a:p>
            <a:pPr marL="0" indent="0" algn="just">
              <a:buNone/>
            </a:pPr>
            <a:endParaRPr lang="en-US" dirty="0" smtClean="0"/>
          </a:p>
        </p:txBody>
      </p:sp>
      <p:sp>
        <p:nvSpPr>
          <p:cNvPr id="4" name="Content Placeholder 3"/>
          <p:cNvSpPr>
            <a:spLocks noGrp="1"/>
          </p:cNvSpPr>
          <p:nvPr>
            <p:ph idx="1"/>
          </p:nvPr>
        </p:nvSpPr>
        <p:spPr>
          <a:xfrm>
            <a:off x="124536" y="1905000"/>
            <a:ext cx="8638464" cy="2800767"/>
          </a:xfrm>
        </p:spPr>
        <p:txBody>
          <a:bodyPr/>
          <a:lstStyle/>
          <a:p>
            <a:pPr algn="just"/>
            <a:r>
              <a:rPr lang="en-US" sz="2800" dirty="0" smtClean="0"/>
              <a:t>Helper strands/ staple strands provide Watson-Crick complements for the scaffold and create the </a:t>
            </a:r>
            <a:r>
              <a:rPr lang="en-US" sz="2800" dirty="0" smtClean="0"/>
              <a:t>crossovers</a:t>
            </a:r>
          </a:p>
          <a:p>
            <a:pPr algn="just"/>
            <a:r>
              <a:rPr lang="en-US" sz="2800" dirty="0" smtClean="0"/>
              <a:t>Design </a:t>
            </a:r>
            <a:r>
              <a:rPr lang="en-US" sz="2800" dirty="0"/>
              <a:t>is then fed into a computer program that calculates the placement of individual staple strands. Each staple binds to a specific region of the DNA template, and thus due to Watson-Crick base pairing, the necessary sequences of all staple strands are known and displayed. </a:t>
            </a:r>
            <a:endParaRPr lang="en-US" sz="2800" dirty="0"/>
          </a:p>
        </p:txBody>
      </p:sp>
    </p:spTree>
    <p:extLst>
      <p:ext uri="{BB962C8B-B14F-4D97-AF65-F5344CB8AC3E}">
        <p14:creationId xmlns:p14="http://schemas.microsoft.com/office/powerpoint/2010/main" val="62580058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a:t>
            </a:r>
            <a:r>
              <a:rPr lang="en-US" dirty="0" err="1" smtClean="0"/>
              <a:t>Scaffolded</a:t>
            </a:r>
            <a:r>
              <a:rPr lang="en-US" dirty="0" smtClean="0"/>
              <a:t> DNA Origami</a:t>
            </a:r>
            <a:endParaRPr lang="en-US" dirty="0"/>
          </a:p>
        </p:txBody>
      </p:sp>
      <p:sp>
        <p:nvSpPr>
          <p:cNvPr id="7" name="Content Placeholder 2"/>
          <p:cNvSpPr txBox="1">
            <a:spLocks/>
          </p:cNvSpPr>
          <p:nvPr/>
        </p:nvSpPr>
        <p:spPr>
          <a:xfrm>
            <a:off x="114300" y="913086"/>
            <a:ext cx="8915400" cy="2554545"/>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dirty="0" smtClean="0"/>
          </a:p>
          <a:p>
            <a:pPr marL="514350" indent="-514350" algn="just">
              <a:buFont typeface="+mj-lt"/>
              <a:buAutoNum type="arabicPeriod" startAt="3"/>
            </a:pPr>
            <a:r>
              <a:rPr lang="en-US" b="1" dirty="0" smtClean="0"/>
              <a:t>Design of a set of </a:t>
            </a:r>
            <a:r>
              <a:rPr lang="en-US" b="1" i="1" dirty="0" smtClean="0"/>
              <a:t>staple strands</a:t>
            </a:r>
          </a:p>
          <a:p>
            <a:pPr marL="0" indent="0" algn="just">
              <a:buNone/>
            </a:pPr>
            <a:r>
              <a:rPr lang="en-US" dirty="0"/>
              <a:t> </a:t>
            </a:r>
            <a:r>
              <a:rPr lang="en-US" dirty="0" smtClean="0"/>
              <a:t>    </a:t>
            </a:r>
          </a:p>
          <a:p>
            <a:pPr marL="0" indent="0" algn="just">
              <a:buNone/>
            </a:pPr>
            <a:endParaRPr lang="en-US" dirty="0" smtClean="0"/>
          </a:p>
          <a:p>
            <a:pPr marL="0" indent="0" algn="just">
              <a:buNone/>
            </a:pPr>
            <a:endParaRPr lang="en-US" dirty="0" smtClean="0"/>
          </a:p>
        </p:txBody>
      </p:sp>
      <p:pic>
        <p:nvPicPr>
          <p:cNvPr id="6" name="Picture 5"/>
          <p:cNvPicPr>
            <a:picLocks noChangeAspect="1"/>
          </p:cNvPicPr>
          <p:nvPr/>
        </p:nvPicPr>
        <p:blipFill>
          <a:blip r:embed="rId5"/>
          <a:stretch>
            <a:fillRect/>
          </a:stretch>
        </p:blipFill>
        <p:spPr>
          <a:xfrm>
            <a:off x="2514600" y="2057400"/>
            <a:ext cx="4343400" cy="4692618"/>
          </a:xfrm>
          <a:prstGeom prst="rect">
            <a:avLst/>
          </a:prstGeom>
        </p:spPr>
      </p:pic>
    </p:spTree>
    <p:extLst>
      <p:ext uri="{BB962C8B-B14F-4D97-AF65-F5344CB8AC3E}">
        <p14:creationId xmlns:p14="http://schemas.microsoft.com/office/powerpoint/2010/main" val="330405442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a:t>
            </a:r>
            <a:r>
              <a:rPr lang="en-US" dirty="0" err="1" smtClean="0"/>
              <a:t>Scaffolded</a:t>
            </a:r>
            <a:r>
              <a:rPr lang="en-US" dirty="0" smtClean="0"/>
              <a:t> DNA Origami</a:t>
            </a:r>
            <a:endParaRPr lang="en-US" dirty="0"/>
          </a:p>
        </p:txBody>
      </p:sp>
      <p:sp>
        <p:nvSpPr>
          <p:cNvPr id="7" name="Content Placeholder 2"/>
          <p:cNvSpPr txBox="1">
            <a:spLocks/>
          </p:cNvSpPr>
          <p:nvPr/>
        </p:nvSpPr>
        <p:spPr>
          <a:xfrm>
            <a:off x="114300" y="913086"/>
            <a:ext cx="8915400" cy="245605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dirty="0" smtClean="0"/>
          </a:p>
          <a:p>
            <a:pPr marL="514350" indent="-514350" algn="just">
              <a:buFont typeface="+mj-lt"/>
              <a:buAutoNum type="arabicPeriod" startAt="4"/>
            </a:pPr>
            <a:r>
              <a:rPr lang="en-US" b="1" dirty="0" smtClean="0"/>
              <a:t>The </a:t>
            </a:r>
            <a:r>
              <a:rPr lang="en-US" b="1" dirty="0"/>
              <a:t>twist of </a:t>
            </a:r>
            <a:r>
              <a:rPr lang="en-US" b="1" dirty="0" smtClean="0"/>
              <a:t>scaffold crossovers </a:t>
            </a:r>
            <a:r>
              <a:rPr lang="en-US" b="1" dirty="0"/>
              <a:t>is calculated and their position is changed</a:t>
            </a:r>
            <a:r>
              <a:rPr lang="en-US" dirty="0" smtClean="0"/>
              <a:t>   (reduce strain)  </a:t>
            </a:r>
          </a:p>
          <a:p>
            <a:pPr marL="0" indent="0" algn="just">
              <a:buNone/>
            </a:pPr>
            <a:endParaRPr lang="en-US" dirty="0" smtClean="0"/>
          </a:p>
          <a:p>
            <a:pPr marL="0" indent="0" algn="just">
              <a:buNone/>
            </a:pPr>
            <a:endParaRPr lang="en-US" dirty="0" smtClean="0"/>
          </a:p>
        </p:txBody>
      </p:sp>
      <p:sp>
        <p:nvSpPr>
          <p:cNvPr id="5" name="Content Placeholder 3"/>
          <p:cNvSpPr>
            <a:spLocks noGrp="1"/>
          </p:cNvSpPr>
          <p:nvPr>
            <p:ph idx="1"/>
          </p:nvPr>
        </p:nvSpPr>
        <p:spPr>
          <a:xfrm>
            <a:off x="252768" y="2438400"/>
            <a:ext cx="8638464" cy="2111347"/>
          </a:xfrm>
        </p:spPr>
        <p:txBody>
          <a:bodyPr/>
          <a:lstStyle/>
          <a:p>
            <a:pPr algn="just"/>
            <a:r>
              <a:rPr lang="en-US" sz="2800" dirty="0" smtClean="0"/>
              <a:t>The twist strain between the crossovers has to be balanced and minimized</a:t>
            </a:r>
          </a:p>
          <a:p>
            <a:pPr algn="just"/>
            <a:r>
              <a:rPr lang="en-US" sz="2800" dirty="0" smtClean="0"/>
              <a:t>Twist of scaffold crossover calculated &amp; position is changed</a:t>
            </a:r>
            <a:endParaRPr lang="en-US" sz="2800" dirty="0" smtClean="0"/>
          </a:p>
          <a:p>
            <a:pPr algn="just"/>
            <a:r>
              <a:rPr lang="en-US" sz="2800" dirty="0" smtClean="0"/>
              <a:t>Staple sequences are recomputed accordingly</a:t>
            </a:r>
            <a:endParaRPr lang="en-US" sz="2800" dirty="0"/>
          </a:p>
        </p:txBody>
      </p:sp>
    </p:spTree>
    <p:extLst>
      <p:ext uri="{BB962C8B-B14F-4D97-AF65-F5344CB8AC3E}">
        <p14:creationId xmlns:p14="http://schemas.microsoft.com/office/powerpoint/2010/main" val="45921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a:t>
            </a:r>
            <a:r>
              <a:rPr lang="en-US" dirty="0" err="1" smtClean="0"/>
              <a:t>Scaffolded</a:t>
            </a:r>
            <a:r>
              <a:rPr lang="en-US" dirty="0" smtClean="0"/>
              <a:t> DNA Origami</a:t>
            </a:r>
            <a:endParaRPr lang="en-US" dirty="0"/>
          </a:p>
        </p:txBody>
      </p:sp>
      <p:sp>
        <p:nvSpPr>
          <p:cNvPr id="7" name="Content Placeholder 2"/>
          <p:cNvSpPr txBox="1">
            <a:spLocks/>
          </p:cNvSpPr>
          <p:nvPr/>
        </p:nvSpPr>
        <p:spPr>
          <a:xfrm>
            <a:off x="114300" y="913086"/>
            <a:ext cx="8915400" cy="245605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dirty="0" smtClean="0"/>
          </a:p>
          <a:p>
            <a:pPr marL="514350" indent="-514350" algn="just">
              <a:buFont typeface="+mj-lt"/>
              <a:buAutoNum type="arabicPeriod" startAt="4"/>
            </a:pPr>
            <a:r>
              <a:rPr lang="en-US" b="1" dirty="0" smtClean="0"/>
              <a:t>The </a:t>
            </a:r>
            <a:r>
              <a:rPr lang="en-US" b="1" dirty="0"/>
              <a:t>twist of </a:t>
            </a:r>
            <a:r>
              <a:rPr lang="en-US" b="1" dirty="0" smtClean="0"/>
              <a:t>scaffold crossovers </a:t>
            </a:r>
            <a:r>
              <a:rPr lang="en-US" b="1" dirty="0"/>
              <a:t>is calculated and their position is changed</a:t>
            </a:r>
            <a:r>
              <a:rPr lang="en-US" dirty="0" smtClean="0"/>
              <a:t>   (reduce strain)  </a:t>
            </a:r>
          </a:p>
          <a:p>
            <a:pPr marL="0" indent="0" algn="just">
              <a:buNone/>
            </a:pPr>
            <a:endParaRPr lang="en-US" dirty="0" smtClean="0"/>
          </a:p>
          <a:p>
            <a:pPr marL="0" indent="0" algn="just">
              <a:buNone/>
            </a:pPr>
            <a:endParaRPr lang="en-US" dirty="0" smtClean="0"/>
          </a:p>
        </p:txBody>
      </p:sp>
      <p:pic>
        <p:nvPicPr>
          <p:cNvPr id="3" name="Picture 2"/>
          <p:cNvPicPr>
            <a:picLocks noChangeAspect="1"/>
          </p:cNvPicPr>
          <p:nvPr/>
        </p:nvPicPr>
        <p:blipFill>
          <a:blip r:embed="rId5"/>
          <a:stretch>
            <a:fillRect/>
          </a:stretch>
        </p:blipFill>
        <p:spPr>
          <a:xfrm>
            <a:off x="2209800" y="2228850"/>
            <a:ext cx="5638800" cy="4629150"/>
          </a:xfrm>
          <a:prstGeom prst="rect">
            <a:avLst/>
          </a:prstGeom>
        </p:spPr>
      </p:pic>
    </p:spTree>
    <p:extLst>
      <p:ext uri="{BB962C8B-B14F-4D97-AF65-F5344CB8AC3E}">
        <p14:creationId xmlns:p14="http://schemas.microsoft.com/office/powerpoint/2010/main" val="23600848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a:t>
            </a:r>
            <a:r>
              <a:rPr lang="en-US" dirty="0" err="1" smtClean="0"/>
              <a:t>Scaffolded</a:t>
            </a:r>
            <a:r>
              <a:rPr lang="en-US" dirty="0" smtClean="0"/>
              <a:t> DNA Origami</a:t>
            </a:r>
            <a:endParaRPr lang="en-US" dirty="0"/>
          </a:p>
        </p:txBody>
      </p:sp>
      <p:sp>
        <p:nvSpPr>
          <p:cNvPr id="7" name="Content Placeholder 2"/>
          <p:cNvSpPr txBox="1">
            <a:spLocks/>
          </p:cNvSpPr>
          <p:nvPr/>
        </p:nvSpPr>
        <p:spPr>
          <a:xfrm>
            <a:off x="114300" y="913086"/>
            <a:ext cx="8915400" cy="3539430"/>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800" dirty="0" smtClean="0"/>
          </a:p>
          <a:p>
            <a:pPr marL="514350" indent="-514350" algn="just">
              <a:lnSpc>
                <a:spcPct val="100000"/>
              </a:lnSpc>
              <a:buFont typeface="+mj-lt"/>
              <a:buAutoNum type="arabicPeriod" startAt="5"/>
            </a:pPr>
            <a:r>
              <a:rPr lang="en-US" b="1" dirty="0" smtClean="0"/>
              <a:t>In-order </a:t>
            </a:r>
            <a:r>
              <a:rPr lang="en-US" b="1" dirty="0"/>
              <a:t>to achieve higher binding specificity </a:t>
            </a:r>
            <a:r>
              <a:rPr lang="en-US" b="1" dirty="0" smtClean="0"/>
              <a:t>and higher </a:t>
            </a:r>
            <a:r>
              <a:rPr lang="en-US" b="1" dirty="0"/>
              <a:t>binding energy which results in higher melting </a:t>
            </a:r>
            <a:r>
              <a:rPr lang="en-US" b="1" dirty="0" smtClean="0"/>
              <a:t>temperatures pairs </a:t>
            </a:r>
            <a:r>
              <a:rPr lang="en-US" b="1" dirty="0"/>
              <a:t>of adjacent staples are merged</a:t>
            </a:r>
            <a:r>
              <a:rPr lang="en-US" b="1"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3657600" y="2971800"/>
            <a:ext cx="4876800" cy="3581400"/>
          </a:xfrm>
          <a:prstGeom prst="rect">
            <a:avLst/>
          </a:prstGeom>
        </p:spPr>
      </p:pic>
    </p:spTree>
    <p:extLst>
      <p:ext uri="{BB962C8B-B14F-4D97-AF65-F5344CB8AC3E}">
        <p14:creationId xmlns:p14="http://schemas.microsoft.com/office/powerpoint/2010/main" val="137022672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Design of 3-D Origami</a:t>
            </a:r>
            <a:endParaRPr lang="en-US" dirty="0"/>
          </a:p>
        </p:txBody>
      </p:sp>
      <p:sp>
        <p:nvSpPr>
          <p:cNvPr id="5" name="Content Placeholder 3"/>
          <p:cNvSpPr>
            <a:spLocks noGrp="1"/>
          </p:cNvSpPr>
          <p:nvPr>
            <p:ph idx="1"/>
          </p:nvPr>
        </p:nvSpPr>
        <p:spPr>
          <a:xfrm>
            <a:off x="124536" y="1219200"/>
            <a:ext cx="8638464" cy="2973122"/>
          </a:xfrm>
        </p:spPr>
        <p:txBody>
          <a:bodyPr/>
          <a:lstStyle/>
          <a:p>
            <a:pPr algn="just"/>
            <a:r>
              <a:rPr lang="en-US" sz="2800" dirty="0" smtClean="0"/>
              <a:t>Two Approaches:</a:t>
            </a:r>
          </a:p>
          <a:p>
            <a:pPr marL="514350" indent="-514350" algn="just">
              <a:buFont typeface="+mj-lt"/>
              <a:buAutoNum type="arabicPeriod"/>
            </a:pPr>
            <a:r>
              <a:rPr lang="en-US" sz="2800" dirty="0" smtClean="0"/>
              <a:t>Bundle neighboring DNA helices by crossovers according to the structural characteristics of DNA</a:t>
            </a:r>
            <a:endParaRPr lang="en-US" sz="2800" dirty="0" smtClean="0"/>
          </a:p>
          <a:p>
            <a:pPr marL="514350" indent="-514350" algn="just">
              <a:buFont typeface="+mj-lt"/>
              <a:buAutoNum type="arabicPeriod"/>
            </a:pPr>
            <a:r>
              <a:rPr lang="en-US" sz="2800" dirty="0" smtClean="0"/>
              <a:t>Join 2D DNA origami domains into 3-D layouts by corresponding interconnection strands</a:t>
            </a:r>
          </a:p>
          <a:p>
            <a:pPr marL="0" indent="0" algn="just">
              <a:buNone/>
            </a:pPr>
            <a:r>
              <a:rPr lang="en-US" sz="2800" dirty="0" smtClean="0"/>
              <a:t>A DNA box was constructed by joining 6 rectangle origami domains using interconnecting strands</a:t>
            </a:r>
            <a:endParaRPr lang="en-US" sz="2800" dirty="0"/>
          </a:p>
        </p:txBody>
      </p:sp>
    </p:spTree>
    <p:extLst>
      <p:ext uri="{BB962C8B-B14F-4D97-AF65-F5344CB8AC3E}">
        <p14:creationId xmlns:p14="http://schemas.microsoft.com/office/powerpoint/2010/main" val="232914923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Applications</a:t>
            </a:r>
            <a:endParaRPr lang="en-US" dirty="0"/>
          </a:p>
        </p:txBody>
      </p:sp>
      <p:sp>
        <p:nvSpPr>
          <p:cNvPr id="5" name="Content Placeholder 3"/>
          <p:cNvSpPr>
            <a:spLocks noGrp="1"/>
          </p:cNvSpPr>
          <p:nvPr>
            <p:ph idx="1"/>
          </p:nvPr>
        </p:nvSpPr>
        <p:spPr>
          <a:xfrm>
            <a:off x="124536" y="1219200"/>
            <a:ext cx="8638464" cy="3059299"/>
          </a:xfrm>
        </p:spPr>
        <p:txBody>
          <a:bodyPr/>
          <a:lstStyle/>
          <a:p>
            <a:pPr marL="514350" indent="-514350" algn="just">
              <a:buFont typeface="+mj-lt"/>
              <a:buAutoNum type="arabicPeriod"/>
            </a:pPr>
            <a:r>
              <a:rPr lang="en-US" sz="2800" dirty="0" smtClean="0"/>
              <a:t>Control of DNA Methylation and DNA Repair in the DNA </a:t>
            </a:r>
            <a:r>
              <a:rPr lang="en-US" sz="2800" dirty="0" err="1" smtClean="0"/>
              <a:t>Nanospace</a:t>
            </a:r>
            <a:r>
              <a:rPr lang="en-US" sz="2800" dirty="0" smtClean="0"/>
              <a:t>.</a:t>
            </a:r>
          </a:p>
          <a:p>
            <a:pPr algn="just">
              <a:buFont typeface="Arial" panose="020B0604020202020204" pitchFamily="34" charset="0"/>
              <a:buChar char="•"/>
            </a:pPr>
            <a:r>
              <a:rPr lang="en-US" sz="2800" dirty="0"/>
              <a:t> </a:t>
            </a:r>
            <a:r>
              <a:rPr lang="en-US" sz="2800" dirty="0" smtClean="0"/>
              <a:t>Investigation of interaction between target molecules</a:t>
            </a:r>
          </a:p>
          <a:p>
            <a:pPr algn="just">
              <a:buFont typeface="Arial" panose="020B0604020202020204" pitchFamily="34" charset="0"/>
              <a:buChar char="•"/>
            </a:pPr>
            <a:r>
              <a:rPr lang="en-US" sz="2800" dirty="0" smtClean="0"/>
              <a:t>DNA targeted enzymes require bending specific DNA strands </a:t>
            </a:r>
          </a:p>
          <a:p>
            <a:pPr algn="just">
              <a:buFont typeface="Arial" panose="020B0604020202020204" pitchFamily="34" charset="0"/>
              <a:buChar char="•"/>
            </a:pPr>
            <a:r>
              <a:rPr lang="en-US" sz="2800" dirty="0" err="1" smtClean="0"/>
              <a:t>EcoRI</a:t>
            </a:r>
            <a:r>
              <a:rPr lang="en-US" sz="2800" dirty="0" smtClean="0"/>
              <a:t> </a:t>
            </a:r>
            <a:r>
              <a:rPr lang="en-US" sz="2800" dirty="0" err="1" smtClean="0"/>
              <a:t>methyltransferase</a:t>
            </a:r>
            <a:endParaRPr lang="en-US" sz="2800" dirty="0" smtClean="0"/>
          </a:p>
          <a:p>
            <a:pPr marL="0" indent="0" algn="just">
              <a:buNone/>
            </a:pPr>
            <a:endParaRPr lang="en-US" sz="2800" dirty="0" smtClean="0"/>
          </a:p>
        </p:txBody>
      </p:sp>
    </p:spTree>
    <p:extLst>
      <p:ext uri="{BB962C8B-B14F-4D97-AF65-F5344CB8AC3E}">
        <p14:creationId xmlns:p14="http://schemas.microsoft.com/office/powerpoint/2010/main" val="9493303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5860066"/>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Origami</a:t>
            </a:r>
          </a:p>
          <a:p>
            <a:pPr algn="just"/>
            <a:endParaRPr lang="en-US" dirty="0"/>
          </a:p>
          <a:p>
            <a:pPr algn="just"/>
            <a:r>
              <a:rPr lang="en-US" dirty="0" smtClean="0"/>
              <a:t>Using Self-Assembly  (inexpensive, parallel method)</a:t>
            </a:r>
          </a:p>
          <a:p>
            <a:pPr marL="0" indent="0" algn="just">
              <a:buNone/>
            </a:pPr>
            <a:endParaRPr lang="en-US" dirty="0"/>
          </a:p>
          <a:p>
            <a:pPr algn="just"/>
            <a:r>
              <a:rPr lang="en-US" dirty="0" smtClean="0"/>
              <a:t>Problems with Self Assembly (Not </a:t>
            </a:r>
            <a:r>
              <a:rPr lang="en-US" dirty="0" smtClean="0"/>
              <a:t>DNA Assembly)</a:t>
            </a:r>
            <a:endParaRPr lang="en-US" dirty="0" smtClean="0"/>
          </a:p>
          <a:p>
            <a:pPr marL="0" indent="0" algn="just">
              <a:buNone/>
            </a:pPr>
            <a:r>
              <a:rPr lang="en-US" dirty="0" smtClean="0"/>
              <a:t>     </a:t>
            </a:r>
            <a:r>
              <a:rPr lang="en-US" dirty="0"/>
              <a:t>Example ABCD using 4 components</a:t>
            </a:r>
          </a:p>
          <a:p>
            <a:pPr marL="0" indent="0" algn="just">
              <a:buNone/>
            </a:pPr>
            <a:endParaRPr lang="en-US" dirty="0"/>
          </a:p>
          <a:p>
            <a:pPr algn="just"/>
            <a:r>
              <a:rPr lang="en-US" dirty="0" smtClean="0"/>
              <a:t>Advantage of DNA to create complex structures</a:t>
            </a:r>
          </a:p>
          <a:p>
            <a:pPr marL="0" indent="0" algn="just">
              <a:buNone/>
            </a:pPr>
            <a:r>
              <a:rPr lang="en-US" dirty="0"/>
              <a:t> </a:t>
            </a: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21439055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Applications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209800" y="952500"/>
            <a:ext cx="4329113" cy="4840736"/>
          </a:xfrm>
          <a:prstGeom prst="rect">
            <a:avLst/>
          </a:prstGeom>
        </p:spPr>
      </p:pic>
    </p:spTree>
    <p:extLst>
      <p:ext uri="{BB962C8B-B14F-4D97-AF65-F5344CB8AC3E}">
        <p14:creationId xmlns:p14="http://schemas.microsoft.com/office/powerpoint/2010/main" val="129930482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Applications</a:t>
            </a:r>
            <a:endParaRPr lang="en-US" dirty="0"/>
          </a:p>
        </p:txBody>
      </p:sp>
      <p:sp>
        <p:nvSpPr>
          <p:cNvPr id="5" name="Content Placeholder 3"/>
          <p:cNvSpPr>
            <a:spLocks noGrp="1"/>
          </p:cNvSpPr>
          <p:nvPr>
            <p:ph idx="1"/>
          </p:nvPr>
        </p:nvSpPr>
        <p:spPr>
          <a:xfrm>
            <a:off x="124536" y="1219200"/>
            <a:ext cx="8638464" cy="2757678"/>
          </a:xfrm>
        </p:spPr>
        <p:txBody>
          <a:bodyPr/>
          <a:lstStyle/>
          <a:p>
            <a:pPr marL="0" indent="0" algn="just">
              <a:buNone/>
            </a:pPr>
            <a:endParaRPr lang="en-US" sz="2800" dirty="0" smtClean="0"/>
          </a:p>
          <a:p>
            <a:pPr marL="514350" indent="-514350" algn="just">
              <a:buFont typeface="+mj-lt"/>
              <a:buAutoNum type="arabicPeriod" startAt="2"/>
            </a:pPr>
            <a:r>
              <a:rPr lang="en-US" sz="2800" dirty="0" smtClean="0"/>
              <a:t>Visualization of DNA Structural Changes</a:t>
            </a:r>
          </a:p>
          <a:p>
            <a:pPr algn="just">
              <a:buFont typeface="Arial" panose="020B0604020202020204" pitchFamily="34" charset="0"/>
              <a:buChar char="•"/>
            </a:pPr>
            <a:r>
              <a:rPr lang="en-US" sz="2800" dirty="0" smtClean="0"/>
              <a:t>Structural interaction between DNA Strands</a:t>
            </a:r>
          </a:p>
          <a:p>
            <a:pPr algn="just">
              <a:buFont typeface="Arial" panose="020B0604020202020204" pitchFamily="34" charset="0"/>
              <a:buChar char="•"/>
            </a:pPr>
            <a:r>
              <a:rPr lang="en-US" sz="2800" dirty="0" smtClean="0"/>
              <a:t>G-4 DNA (G-</a:t>
            </a:r>
            <a:r>
              <a:rPr lang="en-US" sz="2800" dirty="0" err="1" smtClean="0"/>
              <a:t>Quadruplex</a:t>
            </a:r>
            <a:r>
              <a:rPr lang="en-US" sz="2800" dirty="0" smtClean="0"/>
              <a:t>)</a:t>
            </a:r>
          </a:p>
          <a:p>
            <a:pPr marL="0" indent="0" algn="just">
              <a:buNone/>
            </a:pPr>
            <a:endParaRPr lang="en-US" sz="2800" dirty="0" smtClean="0"/>
          </a:p>
          <a:p>
            <a:pPr marL="514350" indent="-514350" algn="just">
              <a:buFont typeface="+mj-lt"/>
              <a:buAutoNum type="arabicPeriod" startAt="3"/>
            </a:pPr>
            <a:r>
              <a:rPr lang="en-US" sz="2800" dirty="0" smtClean="0"/>
              <a:t>Drug Delivery</a:t>
            </a:r>
            <a:endParaRPr lang="en-US" sz="2800" dirty="0"/>
          </a:p>
        </p:txBody>
      </p:sp>
    </p:spTree>
    <p:extLst>
      <p:ext uri="{BB962C8B-B14F-4D97-AF65-F5344CB8AC3E}">
        <p14:creationId xmlns:p14="http://schemas.microsoft.com/office/powerpoint/2010/main" val="7133191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87703"/>
            <a:ext cx="8382000" cy="664797"/>
          </a:xfrm>
        </p:spPr>
        <p:txBody>
          <a:bodyPr/>
          <a:lstStyle/>
          <a:p>
            <a:pPr algn="ctr"/>
            <a:r>
              <a:rPr lang="en-US" dirty="0" smtClean="0"/>
              <a:t>Applications</a:t>
            </a:r>
            <a:endParaRPr lang="en-US" dirty="0"/>
          </a:p>
        </p:txBody>
      </p:sp>
      <p:pic>
        <p:nvPicPr>
          <p:cNvPr id="3" name="Content Placeholder 2"/>
          <p:cNvPicPr>
            <a:picLocks noGrp="1" noChangeAspect="1"/>
          </p:cNvPicPr>
          <p:nvPr>
            <p:ph idx="1"/>
          </p:nvPr>
        </p:nvPicPr>
        <p:blipFill>
          <a:blip r:embed="rId3"/>
          <a:stretch>
            <a:fillRect/>
          </a:stretch>
        </p:blipFill>
        <p:spPr>
          <a:xfrm>
            <a:off x="1371600" y="1600200"/>
            <a:ext cx="5513794" cy="2667000"/>
          </a:xfrm>
          <a:prstGeom prst="rect">
            <a:avLst/>
          </a:prstGeom>
        </p:spPr>
      </p:pic>
    </p:spTree>
    <p:extLst>
      <p:ext uri="{BB962C8B-B14F-4D97-AF65-F5344CB8AC3E}">
        <p14:creationId xmlns:p14="http://schemas.microsoft.com/office/powerpoint/2010/main" val="26619721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2609945"/>
          </a:xfrm>
        </p:spPr>
        <p:txBody>
          <a:bodyPr/>
          <a:lstStyle/>
          <a:p>
            <a:pPr algn="just"/>
            <a:r>
              <a:rPr lang="en-US" dirty="0" err="1" smtClean="0"/>
              <a:t>DesignofDNAOrigami</a:t>
            </a:r>
            <a:r>
              <a:rPr lang="en-US" dirty="0" smtClean="0"/>
              <a:t> (First Part)</a:t>
            </a:r>
          </a:p>
          <a:p>
            <a:pPr algn="just"/>
            <a:r>
              <a:rPr lang="en-US" dirty="0" err="1" smtClean="0"/>
              <a:t>DNA_Origami_Rothenmund</a:t>
            </a:r>
            <a:r>
              <a:rPr lang="en-US" dirty="0" smtClean="0"/>
              <a:t> (Steps of design</a:t>
            </a:r>
            <a:r>
              <a:rPr lang="en-US" dirty="0" smtClean="0"/>
              <a:t>)</a:t>
            </a:r>
          </a:p>
          <a:p>
            <a:pPr algn="just"/>
            <a:r>
              <a:rPr lang="en-US" dirty="0" err="1" smtClean="0"/>
              <a:t>DNAOrigami</a:t>
            </a:r>
            <a:r>
              <a:rPr lang="en-US" dirty="0" smtClean="0"/>
              <a:t> (3-D and Applications) </a:t>
            </a:r>
            <a:endParaRPr lang="en-US" dirty="0" smtClean="0"/>
          </a:p>
          <a:p>
            <a:pPr algn="just"/>
            <a:endParaRPr lang="en-US" dirty="0"/>
          </a:p>
          <a:p>
            <a:pPr algn="just"/>
            <a:endParaRPr lang="en-US" dirty="0" smtClean="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pPr algn="ctr"/>
            <a:r>
              <a:rPr lang="en-US" dirty="0" smtClean="0"/>
              <a:t>Advantage of DNA for complex components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1843016" y="1788383"/>
            <a:ext cx="5410200" cy="4156885"/>
          </a:xfrm>
          <a:prstGeom prst="rect">
            <a:avLst/>
          </a:prstGeom>
        </p:spPr>
      </p:pic>
    </p:spTree>
    <p:extLst>
      <p:ext uri="{BB962C8B-B14F-4D97-AF65-F5344CB8AC3E}">
        <p14:creationId xmlns:p14="http://schemas.microsoft.com/office/powerpoint/2010/main" val="18829825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pPr algn="ctr"/>
            <a:r>
              <a:rPr lang="en-US" dirty="0" smtClean="0"/>
              <a:t>Advantage of DNA for complex components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5" name="Picture 4"/>
          <p:cNvPicPr>
            <a:picLocks noChangeAspect="1"/>
          </p:cNvPicPr>
          <p:nvPr/>
        </p:nvPicPr>
        <p:blipFill>
          <a:blip r:embed="rId5"/>
          <a:stretch>
            <a:fillRect/>
          </a:stretch>
        </p:blipFill>
        <p:spPr>
          <a:xfrm>
            <a:off x="511896" y="2209800"/>
            <a:ext cx="8251103" cy="2828423"/>
          </a:xfrm>
          <a:prstGeom prst="rect">
            <a:avLst/>
          </a:prstGeom>
        </p:spPr>
      </p:pic>
    </p:spTree>
    <p:extLst>
      <p:ext uri="{BB962C8B-B14F-4D97-AF65-F5344CB8AC3E}">
        <p14:creationId xmlns:p14="http://schemas.microsoft.com/office/powerpoint/2010/main" val="10011420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Approaches to create a design</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5663089"/>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r>
              <a:rPr lang="en-US" b="1" dirty="0" smtClean="0"/>
              <a:t>Designs Classified by how they are built from component strands</a:t>
            </a:r>
          </a:p>
          <a:p>
            <a:pPr marL="514350" indent="-514350" algn="just">
              <a:buFont typeface="+mj-lt"/>
              <a:buAutoNum type="alphaLcParenR"/>
            </a:pPr>
            <a:r>
              <a:rPr lang="en-US" dirty="0" smtClean="0"/>
              <a:t>Composed of entirely of short oligonucleotides</a:t>
            </a:r>
          </a:p>
          <a:p>
            <a:pPr marL="514350" indent="-514350" algn="just">
              <a:buFont typeface="+mj-lt"/>
              <a:buAutoNum type="alphaLcParenR"/>
            </a:pPr>
            <a:r>
              <a:rPr lang="en-US" dirty="0" smtClean="0"/>
              <a:t>Composed of one long scaffold strand and numerous helper strands</a:t>
            </a:r>
          </a:p>
          <a:p>
            <a:pPr marL="514350" indent="-514350" algn="just">
              <a:buFont typeface="+mj-lt"/>
              <a:buAutoNum type="alphaLcParenR"/>
            </a:pPr>
            <a:r>
              <a:rPr lang="en-US" dirty="0" smtClean="0"/>
              <a:t>One long strand and few/ no helper strands</a:t>
            </a:r>
          </a:p>
          <a:p>
            <a:pPr marL="0" indent="0" algn="just">
              <a:buNone/>
            </a:pPr>
            <a:endParaRPr lang="en-US" dirty="0" smtClean="0"/>
          </a:p>
          <a:p>
            <a:pPr marL="514350" indent="-514350" algn="just">
              <a:buFont typeface="+mj-lt"/>
              <a:buAutoNum type="arabicPeriod" startAt="2"/>
            </a:pPr>
            <a:r>
              <a:rPr lang="en-US" b="1" dirty="0" smtClean="0"/>
              <a:t>Whether DNA sequences are repeated in design</a:t>
            </a:r>
          </a:p>
          <a:p>
            <a:pPr marL="0" indent="0" algn="just">
              <a:buNone/>
            </a:pPr>
            <a:r>
              <a:rPr lang="en-US" dirty="0"/>
              <a:t> </a:t>
            </a: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411217561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Based on Component Strands</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72219" y="912209"/>
            <a:ext cx="2366181" cy="2592991"/>
          </a:xfrm>
          <a:prstGeom prst="rect">
            <a:avLst/>
          </a:prstGeom>
        </p:spPr>
      </p:pic>
      <p:pic>
        <p:nvPicPr>
          <p:cNvPr id="5" name="Picture 4"/>
          <p:cNvPicPr>
            <a:picLocks noChangeAspect="1"/>
          </p:cNvPicPr>
          <p:nvPr/>
        </p:nvPicPr>
        <p:blipFill>
          <a:blip r:embed="rId6"/>
          <a:stretch>
            <a:fillRect/>
          </a:stretch>
        </p:blipFill>
        <p:spPr>
          <a:xfrm>
            <a:off x="2272140" y="2208704"/>
            <a:ext cx="3714750" cy="3495675"/>
          </a:xfrm>
          <a:prstGeom prst="rect">
            <a:avLst/>
          </a:prstGeom>
        </p:spPr>
      </p:pic>
      <p:pic>
        <p:nvPicPr>
          <p:cNvPr id="7" name="Picture 6"/>
          <p:cNvPicPr>
            <a:picLocks noChangeAspect="1"/>
          </p:cNvPicPr>
          <p:nvPr/>
        </p:nvPicPr>
        <p:blipFill>
          <a:blip r:embed="rId7"/>
          <a:stretch>
            <a:fillRect/>
          </a:stretch>
        </p:blipFill>
        <p:spPr>
          <a:xfrm>
            <a:off x="5802431" y="912209"/>
            <a:ext cx="3238500" cy="3533775"/>
          </a:xfrm>
          <a:prstGeom prst="rect">
            <a:avLst/>
          </a:prstGeom>
        </p:spPr>
      </p:pic>
    </p:spTree>
    <p:extLst>
      <p:ext uri="{BB962C8B-B14F-4D97-AF65-F5344CB8AC3E}">
        <p14:creationId xmlns:p14="http://schemas.microsoft.com/office/powerpoint/2010/main" val="34831549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Based on Strands Repeated</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8" name="Content Placeholder 2"/>
          <p:cNvSpPr txBox="1">
            <a:spLocks/>
          </p:cNvSpPr>
          <p:nvPr/>
        </p:nvSpPr>
        <p:spPr>
          <a:xfrm>
            <a:off x="138184" y="1873304"/>
            <a:ext cx="8915400" cy="413651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Structure Uniquely Addressed (one-pot reaction)</a:t>
            </a:r>
          </a:p>
          <a:p>
            <a:pPr algn="just"/>
            <a:endParaRPr lang="en-US" dirty="0"/>
          </a:p>
          <a:p>
            <a:pPr algn="just"/>
            <a:r>
              <a:rPr lang="en-US" dirty="0" smtClean="0"/>
              <a:t>Mixture of structures formed or methods employed to break symmetries</a:t>
            </a:r>
          </a:p>
          <a:p>
            <a:pPr algn="just"/>
            <a:endParaRPr lang="en-US" dirty="0"/>
          </a:p>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346852013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of </a:t>
            </a:r>
            <a:r>
              <a:rPr lang="en-US" dirty="0" err="1" smtClean="0"/>
              <a:t>Scaffolded</a:t>
            </a:r>
            <a:r>
              <a:rPr lang="en-US" dirty="0" smtClean="0"/>
              <a:t> DNA Origami</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2"/>
          <p:cNvSpPr txBox="1">
            <a:spLocks/>
          </p:cNvSpPr>
          <p:nvPr/>
        </p:nvSpPr>
        <p:spPr>
          <a:xfrm>
            <a:off x="138184" y="1600200"/>
            <a:ext cx="8915400" cy="5663089"/>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Double stranded DNA can be idealized as a cylinder ~2nm in diameter and roughly 3.6 nm long for every turn of double helix.</a:t>
            </a:r>
          </a:p>
          <a:p>
            <a:pPr algn="just"/>
            <a:endParaRPr lang="en-US" dirty="0"/>
          </a:p>
          <a:p>
            <a:pPr algn="just"/>
            <a:r>
              <a:rPr lang="en-US" dirty="0" smtClean="0"/>
              <a:t>Design of a DNA Origami performed in 5 steps:</a:t>
            </a:r>
          </a:p>
          <a:p>
            <a:pPr marL="0" indent="0" algn="just">
              <a:buNone/>
            </a:pPr>
            <a:r>
              <a:rPr lang="en-US" dirty="0"/>
              <a:t> </a:t>
            </a:r>
            <a:r>
              <a:rPr lang="en-US" dirty="0" smtClean="0"/>
              <a:t>     1</a:t>
            </a:r>
            <a:r>
              <a:rPr lang="en-US" baseline="30000" dirty="0" smtClean="0"/>
              <a:t>st</a:t>
            </a:r>
            <a:r>
              <a:rPr lang="en-US" dirty="0" smtClean="0"/>
              <a:t> two steps are manually done </a:t>
            </a:r>
          </a:p>
          <a:p>
            <a:pPr marL="0" indent="0" algn="just">
              <a:buNone/>
            </a:pPr>
            <a:r>
              <a:rPr lang="en-US" dirty="0"/>
              <a:t> </a:t>
            </a:r>
            <a:r>
              <a:rPr lang="en-US" dirty="0" smtClean="0"/>
              <a:t>     last 3 are computer aided</a:t>
            </a:r>
          </a:p>
          <a:p>
            <a:pPr algn="just"/>
            <a:endParaRPr lang="en-US" dirty="0"/>
          </a:p>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252367922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of </a:t>
            </a:r>
            <a:r>
              <a:rPr lang="en-US" dirty="0" err="1" smtClean="0"/>
              <a:t>Scaffolded</a:t>
            </a:r>
            <a:r>
              <a:rPr lang="en-US" dirty="0" smtClean="0"/>
              <a:t> DNA Origami</a:t>
            </a:r>
            <a:endParaRPr lang="en-US" dirty="0"/>
          </a:p>
        </p:txBody>
      </p:sp>
      <p:sp>
        <p:nvSpPr>
          <p:cNvPr id="3" name="Content Placeholder 2"/>
          <p:cNvSpPr>
            <a:spLocks noGrp="1"/>
          </p:cNvSpPr>
          <p:nvPr>
            <p:ph idx="1"/>
          </p:nvPr>
        </p:nvSpPr>
        <p:spPr>
          <a:xfrm>
            <a:off x="114300" y="1295400"/>
            <a:ext cx="8915400" cy="1526572"/>
          </a:xfrm>
        </p:spPr>
        <p:txBody>
          <a:bodyPr/>
          <a:lstStyle/>
          <a:p>
            <a:pPr marL="0" indent="0" algn="just">
              <a:buNone/>
            </a:pPr>
            <a:endParaRPr lang="en-US" dirty="0" smtClean="0"/>
          </a:p>
          <a:p>
            <a:pPr algn="just"/>
            <a:endParaRPr lang="en-US" dirty="0"/>
          </a:p>
          <a:p>
            <a:pPr algn="just"/>
            <a:endParaRPr lang="en-US" dirty="0"/>
          </a:p>
        </p:txBody>
      </p:sp>
      <p:sp>
        <p:nvSpPr>
          <p:cNvPr id="6" name="Content Placeholder 2"/>
          <p:cNvSpPr txBox="1">
            <a:spLocks/>
          </p:cNvSpPr>
          <p:nvPr/>
        </p:nvSpPr>
        <p:spPr>
          <a:xfrm>
            <a:off x="90416" y="1066800"/>
            <a:ext cx="8915400" cy="518295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r>
              <a:rPr lang="en-US" b="1" dirty="0" smtClean="0"/>
              <a:t>Build a geometric model of a DNA structure that will approximate the desired shape</a:t>
            </a:r>
          </a:p>
          <a:p>
            <a:pPr algn="just"/>
            <a:r>
              <a:rPr lang="en-US" sz="2800" dirty="0"/>
              <a:t>P</a:t>
            </a:r>
            <a:r>
              <a:rPr lang="en-US" sz="2800" dirty="0" smtClean="0"/>
              <a:t>airs </a:t>
            </a:r>
            <a:r>
              <a:rPr lang="en-US" sz="2800" dirty="0"/>
              <a:t>of parallel cylinders of identical length, </a:t>
            </a:r>
            <a:r>
              <a:rPr lang="en-US" sz="2800" dirty="0" smtClean="0"/>
              <a:t>are used </a:t>
            </a:r>
            <a:r>
              <a:rPr lang="en-US" sz="2800" dirty="0"/>
              <a:t>to fill the shape from top to bottom</a:t>
            </a:r>
            <a:r>
              <a:rPr lang="en-US" sz="2800" dirty="0" smtClean="0"/>
              <a:t>.</a:t>
            </a:r>
          </a:p>
          <a:p>
            <a:pPr algn="just"/>
            <a:r>
              <a:rPr lang="en-US" sz="2800" dirty="0" smtClean="0"/>
              <a:t>Cylinders cut to fit shape (integral no. of DNA turns)</a:t>
            </a:r>
          </a:p>
          <a:p>
            <a:pPr algn="just"/>
            <a:r>
              <a:rPr lang="en-US" sz="2800" dirty="0" smtClean="0"/>
              <a:t>One DNA turn in x direction and 2 helical width in y- directions</a:t>
            </a:r>
          </a:p>
          <a:p>
            <a:pPr algn="just"/>
            <a:r>
              <a:rPr lang="en-US" sz="2800" dirty="0" smtClean="0"/>
              <a:t>Crossovers added to hold the cylinders together</a:t>
            </a:r>
          </a:p>
          <a:p>
            <a:pPr marL="0" indent="0" algn="just">
              <a:buNone/>
            </a:pPr>
            <a:r>
              <a:rPr lang="en-US" dirty="0" smtClean="0"/>
              <a:t>     </a:t>
            </a:r>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4036276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7810</TotalTime>
  <Words>787</Words>
  <Application>Microsoft Office PowerPoint</Application>
  <PresentationFormat>On-screen Show (4:3)</PresentationFormat>
  <Paragraphs>122</Paragraphs>
  <Slides>23</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Calibri</vt:lpstr>
      <vt:lpstr>Courier New</vt:lpstr>
      <vt:lpstr>Times New Roman</vt:lpstr>
      <vt:lpstr>Wingdings</vt:lpstr>
      <vt:lpstr>1_White with Blue Bar Segoe Template_TP10286789</vt:lpstr>
      <vt:lpstr>White with Courier font for code slides</vt:lpstr>
      <vt:lpstr>2_White with Blue Bar Segoe Template_TP10286789</vt:lpstr>
      <vt:lpstr>Design of DNA Origami</vt:lpstr>
      <vt:lpstr>Introduction</vt:lpstr>
      <vt:lpstr>Advantage of DNA for complex components</vt:lpstr>
      <vt:lpstr>Advantage of DNA for complex components</vt:lpstr>
      <vt:lpstr>Approaches to create a design</vt:lpstr>
      <vt:lpstr>Based on Component Strands</vt:lpstr>
      <vt:lpstr>Based on Strands Repeated</vt:lpstr>
      <vt:lpstr>Design of Scaffolded DNA Origami</vt:lpstr>
      <vt:lpstr>Design of Scaffolded DNA Origami</vt:lpstr>
      <vt:lpstr>Design of Scaffolded DNA Origami</vt:lpstr>
      <vt:lpstr>Design of Scaffolded DNA Origami</vt:lpstr>
      <vt:lpstr>Design of Scaffolded DNA Origami</vt:lpstr>
      <vt:lpstr>Design of Scaffolded DNA Origami</vt:lpstr>
      <vt:lpstr>Design of Scaffolded DNA Origami</vt:lpstr>
      <vt:lpstr>Design of Scaffolded DNA Origami</vt:lpstr>
      <vt:lpstr>Design of Scaffolded DNA Origami</vt:lpstr>
      <vt:lpstr>Design of Scaffolded DNA Origami</vt:lpstr>
      <vt:lpstr>Design of 3-D Origami</vt:lpstr>
      <vt:lpstr>Applications</vt:lpstr>
      <vt:lpstr>Applications</vt:lpstr>
      <vt:lpstr>Applications</vt:lpstr>
      <vt:lpstr>Applications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1671</cp:revision>
  <dcterms:created xsi:type="dcterms:W3CDTF">2016-05-11T06:01:51Z</dcterms:created>
  <dcterms:modified xsi:type="dcterms:W3CDTF">2017-09-12T05:45:24Z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