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6"/>
  </p:notesMasterIdLst>
  <p:handoutMasterIdLst>
    <p:handoutMasterId r:id="rId17"/>
  </p:handoutMasterIdLst>
  <p:sldIdLst>
    <p:sldId id="389" r:id="rId5"/>
    <p:sldId id="427" r:id="rId6"/>
    <p:sldId id="420" r:id="rId7"/>
    <p:sldId id="432" r:id="rId8"/>
    <p:sldId id="433" r:id="rId9"/>
    <p:sldId id="434" r:id="rId10"/>
    <p:sldId id="422" r:id="rId11"/>
    <p:sldId id="421" r:id="rId12"/>
    <p:sldId id="435" r:id="rId13"/>
    <p:sldId id="436" r:id="rId14"/>
    <p:sldId id="40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434" autoAdjust="0"/>
  </p:normalViewPr>
  <p:slideViewPr>
    <p:cSldViewPr>
      <p:cViewPr varScale="1">
        <p:scale>
          <a:sx n="70" d="100"/>
          <a:sy n="70" d="100"/>
        </p:scale>
        <p:origin x="123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9/21/2017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9/21/2017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9/21/2017 8:39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21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21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21 September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21 September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21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21 September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21 September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21 September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21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21 September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Quantum Turing Machine</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pPr algn="ctr"/>
            <a:r>
              <a:rPr lang="en-US" sz="4000" dirty="0" smtClean="0"/>
              <a:t>Quantum Turing Machine</a:t>
            </a:r>
            <a:endParaRPr lang="en-US" sz="4000"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3"/>
          <p:cNvSpPr txBox="1">
            <a:spLocks/>
          </p:cNvSpPr>
          <p:nvPr/>
        </p:nvSpPr>
        <p:spPr>
          <a:xfrm>
            <a:off x="357116" y="1219200"/>
            <a:ext cx="8382000" cy="5564600"/>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Similar to probabilistic Turing Machine</a:t>
            </a:r>
          </a:p>
          <a:p>
            <a:pPr algn="just">
              <a:lnSpc>
                <a:spcPct val="150000"/>
              </a:lnSpc>
            </a:pPr>
            <a:r>
              <a:rPr lang="en-US" dirty="0" smtClean="0">
                <a:latin typeface="Cambria Math" panose="02040503050406030204" pitchFamily="18" charset="0"/>
                <a:ea typeface="Cambria Math" panose="02040503050406030204" pitchFamily="18" charset="0"/>
              </a:rPr>
              <a:t>Transition matrix coefficients are not probabilities but complex numbers called amplitudes</a:t>
            </a:r>
          </a:p>
          <a:p>
            <a:pPr>
              <a:lnSpc>
                <a:spcPct val="150000"/>
              </a:lnSpc>
            </a:pPr>
            <a:r>
              <a:rPr lang="en-US" dirty="0" smtClean="0">
                <a:latin typeface="Cambria Math" panose="02040503050406030204" pitchFamily="18" charset="0"/>
                <a:ea typeface="Cambria Math" panose="02040503050406030204" pitchFamily="18" charset="0"/>
              </a:rPr>
              <a:t>Transition matrix has to be unitary</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94745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984885"/>
          </a:xfrm>
        </p:spPr>
        <p:txBody>
          <a:bodyPr/>
          <a:lstStyle/>
          <a:p>
            <a:pPr algn="just"/>
            <a:endParaRPr lang="en-US" dirty="0"/>
          </a:p>
          <a:p>
            <a:pPr algn="just"/>
            <a:r>
              <a:rPr lang="en-US" dirty="0" smtClean="0"/>
              <a:t>Quantum Turing </a:t>
            </a:r>
            <a:r>
              <a:rPr lang="en-US" smtClean="0"/>
              <a:t>Machine Chapter 2</a:t>
            </a:r>
            <a:endParaRPr lang="en-US" dirty="0" smtClean="0"/>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Classical Turing Machine</a:t>
            </a:r>
            <a:endParaRPr lang="en-US" dirty="0"/>
          </a:p>
        </p:txBody>
      </p:sp>
      <mc:AlternateContent xmlns:mc="http://schemas.openxmlformats.org/markup-compatibility/2006">
        <mc:Choice xmlns:a14="http://schemas.microsoft.com/office/drawing/2010/main" Requires="a14">
          <p:sp>
            <p:nvSpPr>
              <p:cNvPr id="6" name="Content Placeholder 2"/>
              <p:cNvSpPr txBox="1">
                <a:spLocks/>
              </p:cNvSpPr>
              <p:nvPr/>
            </p:nvSpPr>
            <p:spPr>
              <a:xfrm>
                <a:off x="90416" y="1066800"/>
                <a:ext cx="8915400" cy="7331238"/>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smtClean="0">
                    <a:solidFill>
                      <a:srgbClr val="000000"/>
                    </a:solidFill>
                  </a:rPr>
                  <a:t>P </a:t>
                </a:r>
                <a:r>
                  <a:rPr lang="en-US" b="1" dirty="0">
                    <a:solidFill>
                      <a:srgbClr val="000000"/>
                    </a:solidFill>
                  </a:rPr>
                  <a:t>= (Q,</a:t>
                </a:r>
                <a:r>
                  <a:rPr lang="en-US" b="1" dirty="0">
                    <a:solidFill>
                      <a:srgbClr val="000000"/>
                    </a:solidFill>
                    <a:ea typeface="Cambria Math" panose="02040503050406030204" pitchFamily="18" charset="0"/>
                  </a:rPr>
                  <a:t> </a:t>
                </a:r>
                <a14:m>
                  <m:oMath xmlns:m="http://schemas.openxmlformats.org/officeDocument/2006/math">
                    <m:r>
                      <m:rPr>
                        <m:nor/>
                      </m:rPr>
                      <a:rPr lang="en-US" b="1" dirty="0">
                        <a:solidFill>
                          <a:srgbClr val="000000"/>
                        </a:solidFill>
                        <a:latin typeface="Cambria Math" panose="02040503050406030204" pitchFamily="18" charset="0"/>
                        <a:ea typeface="Cambria Math" panose="02040503050406030204" pitchFamily="18" charset="0"/>
                      </a:rPr>
                      <m:t>∑</m:t>
                    </m:r>
                  </m:oMath>
                </a14:m>
                <a:r>
                  <a:rPr lang="en-US" b="1" dirty="0">
                    <a:solidFill>
                      <a:srgbClr val="000000"/>
                    </a:solidFill>
                  </a:rPr>
                  <a:t>, </a:t>
                </a:r>
                <a:r>
                  <a:rPr lang="el-GR" b="1" dirty="0">
                    <a:solidFill>
                      <a:srgbClr val="000000"/>
                    </a:solidFill>
                  </a:rPr>
                  <a:t>Γ</a:t>
                </a:r>
                <a:r>
                  <a:rPr lang="en-US" b="1" dirty="0">
                    <a:solidFill>
                      <a:srgbClr val="000000"/>
                    </a:solidFill>
                  </a:rPr>
                  <a:t>, </a:t>
                </a:r>
                <a:r>
                  <a:rPr lang="el-GR" b="1" dirty="0">
                    <a:solidFill>
                      <a:srgbClr val="000000"/>
                    </a:solidFill>
                    <a:latin typeface="Cambria Math" panose="02040503050406030204" pitchFamily="18" charset="0"/>
                    <a:ea typeface="Cambria Math" panose="02040503050406030204" pitchFamily="18" charset="0"/>
                  </a:rPr>
                  <a:t>δ</a:t>
                </a:r>
                <a:r>
                  <a:rPr lang="en-US"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b="1" i="1">
                            <a:solidFill>
                              <a:srgbClr val="000000"/>
                            </a:solidFill>
                            <a:latin typeface="Cambria Math" panose="02040503050406030204" pitchFamily="18" charset="0"/>
                            <a:ea typeface="Cambria Math" panose="02040503050406030204" pitchFamily="18" charset="0"/>
                          </a:rPr>
                        </m:ctrlPr>
                      </m:sSubPr>
                      <m:e>
                        <m:r>
                          <a:rPr lang="en-US" b="1" i="1">
                            <a:solidFill>
                              <a:srgbClr val="000000"/>
                            </a:solidFill>
                            <a:latin typeface="Cambria Math" panose="02040503050406030204" pitchFamily="18" charset="0"/>
                            <a:ea typeface="Cambria Math" panose="02040503050406030204" pitchFamily="18" charset="0"/>
                          </a:rPr>
                          <m:t>𝒒</m:t>
                        </m:r>
                      </m:e>
                      <m:sub>
                        <m:r>
                          <a:rPr lang="en-US" b="1" i="1">
                            <a:solidFill>
                              <a:srgbClr val="000000"/>
                            </a:solidFill>
                            <a:latin typeface="Cambria Math" panose="02040503050406030204" pitchFamily="18" charset="0"/>
                            <a:ea typeface="Cambria Math" panose="02040503050406030204" pitchFamily="18" charset="0"/>
                          </a:rPr>
                          <m:t>𝟎</m:t>
                        </m:r>
                      </m:sub>
                    </m:sSub>
                    <m:r>
                      <a:rPr lang="en-US" b="1" i="1">
                        <a:solidFill>
                          <a:srgbClr val="000000"/>
                        </a:solidFill>
                        <a:latin typeface="Cambria Math" panose="02040503050406030204" pitchFamily="18" charset="0"/>
                        <a:ea typeface="Cambria Math" panose="02040503050406030204" pitchFamily="18" charset="0"/>
                      </a:rPr>
                      <m:t>,</m:t>
                    </m:r>
                    <m:r>
                      <a:rPr lang="en-US" b="1" i="1">
                        <a:solidFill>
                          <a:srgbClr val="000000"/>
                        </a:solidFill>
                        <a:latin typeface="Cambria Math" panose="02040503050406030204" pitchFamily="18" charset="0"/>
                        <a:ea typeface="Cambria Math" panose="02040503050406030204" pitchFamily="18" charset="0"/>
                      </a:rPr>
                      <m:t>𝑩</m:t>
                    </m:r>
                    <m:r>
                      <a:rPr lang="en-US" b="1" i="1">
                        <a:solidFill>
                          <a:srgbClr val="000000"/>
                        </a:solidFill>
                        <a:latin typeface="Cambria Math" panose="02040503050406030204" pitchFamily="18" charset="0"/>
                        <a:ea typeface="Cambria Math" panose="02040503050406030204" pitchFamily="18" charset="0"/>
                      </a:rPr>
                      <m:t>,</m:t>
                    </m:r>
                    <m:r>
                      <a:rPr lang="en-US" b="1" i="1">
                        <a:solidFill>
                          <a:srgbClr val="000000"/>
                        </a:solidFill>
                        <a:latin typeface="Cambria Math" panose="02040503050406030204" pitchFamily="18" charset="0"/>
                        <a:ea typeface="Cambria Math" panose="02040503050406030204" pitchFamily="18" charset="0"/>
                      </a:rPr>
                      <m:t>𝑭</m:t>
                    </m:r>
                    <m:r>
                      <a:rPr lang="en-US" b="1" i="1">
                        <a:solidFill>
                          <a:srgbClr val="000000"/>
                        </a:solidFill>
                        <a:latin typeface="Cambria Math" panose="02040503050406030204" pitchFamily="18" charset="0"/>
                        <a:ea typeface="Cambria Math" panose="02040503050406030204" pitchFamily="18" charset="0"/>
                      </a:rPr>
                      <m:t>)</m:t>
                    </m:r>
                  </m:oMath>
                </a14:m>
                <a:endParaRPr lang="en-US" dirty="0"/>
              </a:p>
              <a:p>
                <a:pPr marL="514350" indent="-514350" algn="just">
                  <a:buFont typeface="+mj-lt"/>
                  <a:buAutoNum type="arabicPeriod"/>
                </a:pPr>
                <a:r>
                  <a:rPr lang="en-US" sz="2800" dirty="0"/>
                  <a:t>A finite set of States , Q</a:t>
                </a:r>
              </a:p>
              <a:p>
                <a:pPr marL="514350" indent="-514350" algn="just">
                  <a:buFont typeface="+mj-lt"/>
                  <a:buAutoNum type="arabicPeriod"/>
                </a:pPr>
                <a:r>
                  <a:rPr lang="en-US" sz="2800" dirty="0"/>
                  <a:t>A finite set of input symbols , </a:t>
                </a:r>
                <a14:m>
                  <m:oMath xmlns:m="http://schemas.openxmlformats.org/officeDocument/2006/math">
                    <m:r>
                      <m:rPr>
                        <m:nor/>
                      </m:rPr>
                      <a:rPr lang="en-US" sz="2800" dirty="0">
                        <a:latin typeface="Cambria Math" panose="02040503050406030204" pitchFamily="18" charset="0"/>
                        <a:ea typeface="Cambria Math" panose="02040503050406030204" pitchFamily="18" charset="0"/>
                      </a:rPr>
                      <m:t>∑</m:t>
                    </m:r>
                  </m:oMath>
                </a14:m>
                <a:endParaRPr lang="en-US" sz="2800" dirty="0"/>
              </a:p>
              <a:p>
                <a:pPr marL="514350" indent="-514350" algn="just">
                  <a:buFont typeface="+mj-lt"/>
                  <a:buAutoNum type="arabicPeriod"/>
                </a:pPr>
                <a:r>
                  <a:rPr lang="en-US" sz="2800" dirty="0"/>
                  <a:t>Complete set of tape symbols </a:t>
                </a:r>
                <a:r>
                  <a:rPr lang="en-US" sz="2800" dirty="0" smtClean="0"/>
                  <a:t>, </a:t>
                </a:r>
                <a:r>
                  <a:rPr lang="el-GR" sz="2800" b="1" dirty="0" smtClean="0">
                    <a:solidFill>
                      <a:srgbClr val="000000"/>
                    </a:solidFill>
                  </a:rPr>
                  <a:t>Γ</a:t>
                </a:r>
                <a:endParaRPr lang="en-US" sz="2800" dirty="0"/>
              </a:p>
              <a:p>
                <a:pPr marL="514350" indent="-514350" algn="just">
                  <a:buFont typeface="+mj-lt"/>
                  <a:buAutoNum type="arabicPeriod"/>
                </a:pPr>
                <a:r>
                  <a:rPr lang="en-US" sz="2800" dirty="0"/>
                  <a:t>A transition function, </a:t>
                </a:r>
                <a:r>
                  <a:rPr lang="el-GR" sz="2800" dirty="0">
                    <a:latin typeface="Cambria Math" panose="02040503050406030204" pitchFamily="18" charset="0"/>
                    <a:ea typeface="Cambria Math" panose="02040503050406030204" pitchFamily="18" charset="0"/>
                  </a:rPr>
                  <a:t>δ</a:t>
                </a:r>
                <a:r>
                  <a:rPr lang="en-US" sz="2800" dirty="0">
                    <a:latin typeface="Cambria Math" panose="02040503050406030204" pitchFamily="18" charset="0"/>
                    <a:ea typeface="Cambria Math" panose="02040503050406030204" pitchFamily="18" charset="0"/>
                  </a:rPr>
                  <a:t>(q, X) that returns (</a:t>
                </a:r>
                <a:r>
                  <a:rPr lang="en-US" sz="2800" dirty="0" err="1">
                    <a:latin typeface="Cambria Math" panose="02040503050406030204" pitchFamily="18" charset="0"/>
                    <a:ea typeface="Cambria Math" panose="02040503050406030204" pitchFamily="18" charset="0"/>
                  </a:rPr>
                  <a:t>p,Y,D</a:t>
                </a:r>
                <a:r>
                  <a:rPr lang="en-US" sz="2800" dirty="0">
                    <a:latin typeface="Cambria Math" panose="02040503050406030204" pitchFamily="18" charset="0"/>
                    <a:ea typeface="Cambria Math" panose="02040503050406030204" pitchFamily="18" charset="0"/>
                  </a:rPr>
                  <a:t>) p &amp; q in Q, Y in </a:t>
                </a:r>
                <a:r>
                  <a:rPr lang="el-GR" sz="2800" b="1" dirty="0">
                    <a:solidFill>
                      <a:srgbClr val="000000"/>
                    </a:solidFill>
                  </a:rPr>
                  <a:t>Γ</a:t>
                </a:r>
                <a:r>
                  <a:rPr lang="en-US" sz="2800" b="1" dirty="0">
                    <a:solidFill>
                      <a:srgbClr val="000000"/>
                    </a:solidFill>
                  </a:rPr>
                  <a:t> </a:t>
                </a:r>
                <a:r>
                  <a:rPr lang="en-US" sz="2800" dirty="0">
                    <a:solidFill>
                      <a:srgbClr val="000000"/>
                    </a:solidFill>
                  </a:rPr>
                  <a:t>and D is </a:t>
                </a:r>
                <a:r>
                  <a:rPr lang="en-US" sz="2800" dirty="0" smtClean="0">
                    <a:solidFill>
                      <a:srgbClr val="000000"/>
                    </a:solidFill>
                  </a:rPr>
                  <a:t>direction </a:t>
                </a:r>
              </a:p>
              <a:p>
                <a:pPr marL="0" indent="0" algn="ctr">
                  <a:buNone/>
                </a:pPr>
                <a:r>
                  <a:rPr lang="el-GR" sz="2800" dirty="0">
                    <a:latin typeface="Cambria Math" panose="02040503050406030204" pitchFamily="18" charset="0"/>
                    <a:ea typeface="Cambria Math" panose="02040503050406030204" pitchFamily="18" charset="0"/>
                  </a:rPr>
                  <a:t>δ </a:t>
                </a:r>
                <a:r>
                  <a:rPr lang="en-US" sz="2800" dirty="0" smtClean="0">
                    <a:latin typeface="Cambria Math" panose="02040503050406030204" pitchFamily="18" charset="0"/>
                    <a:ea typeface="Cambria Math" panose="02040503050406030204" pitchFamily="18" charset="0"/>
                  </a:rPr>
                  <a:t>:Q x </a:t>
                </a:r>
                <a:r>
                  <a:rPr lang="el-GR" sz="2800" b="1" dirty="0">
                    <a:solidFill>
                      <a:srgbClr val="000000"/>
                    </a:solidFill>
                  </a:rPr>
                  <a:t>Γ</a:t>
                </a:r>
                <a:r>
                  <a:rPr lang="en-US" sz="2800" dirty="0" smtClean="0">
                    <a:latin typeface="Cambria Math" panose="02040503050406030204" pitchFamily="18" charset="0"/>
                    <a:ea typeface="Cambria Math" panose="02040503050406030204" pitchFamily="18" charset="0"/>
                  </a:rPr>
                  <a:t>         Q x</a:t>
                </a:r>
                <a:r>
                  <a:rPr lang="el-GR" sz="2800" b="1" dirty="0">
                    <a:solidFill>
                      <a:srgbClr val="000000"/>
                    </a:solidFill>
                  </a:rPr>
                  <a:t> </a:t>
                </a:r>
                <a:r>
                  <a:rPr lang="el-GR" sz="2800" b="1" dirty="0" smtClean="0">
                    <a:solidFill>
                      <a:srgbClr val="000000"/>
                    </a:solidFill>
                  </a:rPr>
                  <a:t>Γ</a:t>
                </a:r>
                <a:r>
                  <a:rPr lang="en-US" sz="2800" b="1" dirty="0" smtClean="0">
                    <a:solidFill>
                      <a:srgbClr val="000000"/>
                    </a:solidFill>
                  </a:rPr>
                  <a:t> </a:t>
                </a:r>
                <a:r>
                  <a:rPr lang="en-US" sz="2800" dirty="0" smtClean="0">
                    <a:solidFill>
                      <a:srgbClr val="000000"/>
                    </a:solidFill>
                  </a:rPr>
                  <a:t>x</a:t>
                </a:r>
                <a:r>
                  <a:rPr lang="en-US" sz="2800" dirty="0" smtClean="0">
                    <a:latin typeface="Cambria Math" panose="02040503050406030204" pitchFamily="18" charset="0"/>
                    <a:ea typeface="Cambria Math" panose="02040503050406030204" pitchFamily="18" charset="0"/>
                  </a:rPr>
                  <a:t> D</a:t>
                </a:r>
                <a:endParaRPr lang="en-US" sz="2800" dirty="0">
                  <a:latin typeface="Cambria Math" panose="02040503050406030204" pitchFamily="18" charset="0"/>
                  <a:ea typeface="Cambria Math" panose="02040503050406030204" pitchFamily="18" charset="0"/>
                </a:endParaRPr>
              </a:p>
              <a:p>
                <a:pPr marL="514350" indent="-514350" algn="just">
                  <a:buFont typeface="+mj-lt"/>
                  <a:buAutoNum type="arabicPeriod" startAt="5"/>
                </a:pPr>
                <a:r>
                  <a:rPr lang="en-US" sz="2800" dirty="0">
                    <a:latin typeface="Cambria Math" panose="02040503050406030204" pitchFamily="18" charset="0"/>
                    <a:ea typeface="Cambria Math" panose="02040503050406030204" pitchFamily="18" charset="0"/>
                  </a:rPr>
                  <a:t>A start state, one in Q</a:t>
                </a:r>
              </a:p>
              <a:p>
                <a:pPr marL="514350" indent="-514350" algn="just">
                  <a:buFont typeface="+mj-lt"/>
                  <a:buAutoNum type="arabicPeriod" startAt="5"/>
                </a:pPr>
                <a:r>
                  <a:rPr lang="en-US" sz="2800" dirty="0">
                    <a:latin typeface="Cambria Math" panose="02040503050406030204" pitchFamily="18" charset="0"/>
                    <a:ea typeface="Cambria Math" panose="02040503050406030204" pitchFamily="18" charset="0"/>
                  </a:rPr>
                  <a:t>The blank symbol. (B in </a:t>
                </a:r>
                <a:r>
                  <a:rPr lang="el-GR" sz="2800" b="1" dirty="0">
                    <a:solidFill>
                      <a:srgbClr val="000000"/>
                    </a:solidFill>
                  </a:rPr>
                  <a:t>Γ</a:t>
                </a:r>
                <a:r>
                  <a:rPr lang="en-US" sz="2800" b="1" dirty="0">
                    <a:solidFill>
                      <a:srgbClr val="000000"/>
                    </a:solidFill>
                  </a:rPr>
                  <a:t> but not in </a:t>
                </a:r>
                <a14:m>
                  <m:oMath xmlns:m="http://schemas.openxmlformats.org/officeDocument/2006/math">
                    <m:r>
                      <m:rPr>
                        <m:nor/>
                      </m:rPr>
                      <a:rPr lang="en-US" sz="2800" dirty="0">
                        <a:latin typeface="Cambria Math" panose="02040503050406030204" pitchFamily="18" charset="0"/>
                        <a:ea typeface="Cambria Math" panose="02040503050406030204" pitchFamily="18" charset="0"/>
                      </a:rPr>
                      <m:t>∑</m:t>
                    </m:r>
                  </m:oMath>
                </a14:m>
                <a:r>
                  <a:rPr lang="en-US" sz="2800" dirty="0">
                    <a:latin typeface="Cambria Math" panose="02040503050406030204" pitchFamily="18" charset="0"/>
                    <a:ea typeface="Cambria Math" panose="02040503050406030204" pitchFamily="18" charset="0"/>
                  </a:rPr>
                  <a:t>)</a:t>
                </a:r>
              </a:p>
              <a:p>
                <a:pPr marL="514350" indent="-514350" algn="just">
                  <a:buFont typeface="+mj-lt"/>
                  <a:buAutoNum type="arabicPeriod" startAt="5"/>
                </a:pPr>
                <a:r>
                  <a:rPr lang="en-US" sz="2800" dirty="0">
                    <a:latin typeface="Cambria Math" panose="02040503050406030204" pitchFamily="18" charset="0"/>
                    <a:ea typeface="Cambria Math" panose="02040503050406030204" pitchFamily="18" charset="0"/>
                  </a:rPr>
                  <a:t>A set of final/ accepting states, F</a:t>
                </a:r>
                <a:r>
                  <a:rPr lang="en-US" sz="2800" dirty="0"/>
                  <a:t> </a:t>
                </a:r>
              </a:p>
              <a:p>
                <a:pPr marL="0" indent="0" algn="just">
                  <a:buNone/>
                </a:pPr>
                <a:endParaRPr lang="en-US" dirty="0" smtClean="0"/>
              </a:p>
              <a:p>
                <a:pPr algn="just"/>
                <a:endParaRPr lang="en-US" dirty="0"/>
              </a:p>
              <a:p>
                <a:pPr marL="0" indent="0" algn="just">
                  <a:buNone/>
                </a:pPr>
                <a:r>
                  <a:rPr lang="en-US" dirty="0" smtClean="0"/>
                  <a:t>     </a:t>
                </a:r>
              </a:p>
              <a:p>
                <a:pPr marL="0" indent="0" algn="just">
                  <a:buNone/>
                </a:pPr>
                <a:endParaRPr lang="en-US" dirty="0" smtClean="0"/>
              </a:p>
              <a:p>
                <a:pPr marL="0" indent="0" algn="just">
                  <a:buNone/>
                </a:pPr>
                <a:endParaRPr lang="en-US" dirty="0" smtClean="0"/>
              </a:p>
            </p:txBody>
          </p:sp>
        </mc:Choice>
        <mc:Fallback>
          <p:sp>
            <p:nvSpPr>
              <p:cNvPr id="6" name="Content Placeholder 2"/>
              <p:cNvSpPr txBox="1">
                <a:spLocks noRot="1" noChangeAspect="1" noMove="1" noResize="1" noEditPoints="1" noAdjustHandles="1" noChangeArrowheads="1" noChangeShapeType="1" noTextEdit="1"/>
              </p:cNvSpPr>
              <p:nvPr/>
            </p:nvSpPr>
            <p:spPr>
              <a:xfrm>
                <a:off x="90416" y="1066800"/>
                <a:ext cx="8915400" cy="7331238"/>
              </a:xfrm>
              <a:prstGeom prst="rect">
                <a:avLst/>
              </a:prstGeom>
              <a:blipFill rotWithShape="0">
                <a:blip r:embed="rId5"/>
                <a:stretch>
                  <a:fillRect l="-2462" t="-2494" r="-2462"/>
                </a:stretch>
              </a:blipFill>
            </p:spPr>
            <p:txBody>
              <a:bodyPr/>
              <a:lstStyle/>
              <a:p>
                <a:r>
                  <a:rPr lang="en-US">
                    <a:noFill/>
                  </a:rPr>
                  <a:t> </a:t>
                </a:r>
              </a:p>
            </p:txBody>
          </p:sp>
        </mc:Fallback>
      </mc:AlternateContent>
      <p:cxnSp>
        <p:nvCxnSpPr>
          <p:cNvPr id="5" name="Straight Arrow Connector 4"/>
          <p:cNvCxnSpPr/>
          <p:nvPr/>
        </p:nvCxnSpPr>
        <p:spPr>
          <a:xfrm>
            <a:off x="4267200" y="4038600"/>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18074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Classical Turing Machine</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3"/>
          <p:cNvSpPr txBox="1">
            <a:spLocks/>
          </p:cNvSpPr>
          <p:nvPr/>
        </p:nvSpPr>
        <p:spPr>
          <a:xfrm>
            <a:off x="228600" y="1066800"/>
            <a:ext cx="8534400" cy="315163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Transducer: uses the tape as an output tape</a:t>
            </a:r>
          </a:p>
          <a:p>
            <a:pPr>
              <a:lnSpc>
                <a:spcPct val="150000"/>
              </a:lnSpc>
            </a:pPr>
            <a:r>
              <a:rPr lang="en-US" dirty="0" smtClean="0"/>
              <a:t>Acceptor: does not write any output on the tape, When it halts, it just accepts or rejects an input</a:t>
            </a:r>
          </a:p>
          <a:p>
            <a:pPr marL="0" indent="0">
              <a:lnSpc>
                <a:spcPct val="150000"/>
              </a:lnSpc>
              <a:buNone/>
            </a:pPr>
            <a:endParaRPr lang="en-US" dirty="0"/>
          </a:p>
        </p:txBody>
      </p:sp>
    </p:spTree>
    <p:extLst>
      <p:ext uri="{BB962C8B-B14F-4D97-AF65-F5344CB8AC3E}">
        <p14:creationId xmlns:p14="http://schemas.microsoft.com/office/powerpoint/2010/main" val="18829825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624816" cy="664797"/>
          </a:xfrm>
        </p:spPr>
        <p:txBody>
          <a:bodyPr/>
          <a:lstStyle/>
          <a:p>
            <a:pPr algn="ctr"/>
            <a:r>
              <a:rPr lang="en-US" dirty="0" smtClean="0"/>
              <a:t>Time Complexity</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3"/>
          <p:cNvSpPr txBox="1">
            <a:spLocks/>
          </p:cNvSpPr>
          <p:nvPr/>
        </p:nvSpPr>
        <p:spPr>
          <a:xfrm>
            <a:off x="228600" y="1066800"/>
            <a:ext cx="8534400" cy="4628960"/>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dirty="0" smtClean="0"/>
              <a:t>Time Complexity: Let T(n) be a function T: N-&gt;N and let M be a Turing Machine that on each input of length n proceeds at most T(n) steps before halting for some function T(n). </a:t>
            </a:r>
          </a:p>
          <a:p>
            <a:pPr algn="just">
              <a:lnSpc>
                <a:spcPct val="150000"/>
              </a:lnSpc>
            </a:pPr>
            <a:r>
              <a:rPr lang="en-US" dirty="0" smtClean="0"/>
              <a:t>Thus , M has time complexity T(n)</a:t>
            </a:r>
          </a:p>
          <a:p>
            <a:pPr marL="0" indent="0">
              <a:lnSpc>
                <a:spcPct val="150000"/>
              </a:lnSpc>
              <a:buNone/>
            </a:pPr>
            <a:endParaRPr lang="en-US" dirty="0"/>
          </a:p>
        </p:txBody>
      </p:sp>
    </p:spTree>
    <p:extLst>
      <p:ext uri="{BB962C8B-B14F-4D97-AF65-F5344CB8AC3E}">
        <p14:creationId xmlns:p14="http://schemas.microsoft.com/office/powerpoint/2010/main" val="96008904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624816" cy="664797"/>
          </a:xfrm>
        </p:spPr>
        <p:txBody>
          <a:bodyPr/>
          <a:lstStyle/>
          <a:p>
            <a:pPr algn="ctr"/>
            <a:r>
              <a:rPr lang="en-US" dirty="0" smtClean="0"/>
              <a:t>Space Complexity</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3"/>
          <p:cNvSpPr txBox="1">
            <a:spLocks/>
          </p:cNvSpPr>
          <p:nvPr/>
        </p:nvSpPr>
        <p:spPr>
          <a:xfrm>
            <a:off x="228600" y="1066800"/>
            <a:ext cx="8534400" cy="4628960"/>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dirty="0" smtClean="0"/>
              <a:t>Space Complexity: Let S(n) be a function T: N-&gt;N and let M be a Turing Machine that on each input of length n uses at most S(n) cells before halting for some function S(n). </a:t>
            </a:r>
          </a:p>
          <a:p>
            <a:pPr algn="just">
              <a:lnSpc>
                <a:spcPct val="150000"/>
              </a:lnSpc>
            </a:pPr>
            <a:r>
              <a:rPr lang="en-US" dirty="0" smtClean="0"/>
              <a:t>Thus , M has space complexity </a:t>
            </a:r>
            <a:r>
              <a:rPr lang="en-US" dirty="0"/>
              <a:t>S</a:t>
            </a:r>
            <a:r>
              <a:rPr lang="en-US" dirty="0" smtClean="0"/>
              <a:t>(n)</a:t>
            </a:r>
          </a:p>
          <a:p>
            <a:pPr marL="0" indent="0">
              <a:lnSpc>
                <a:spcPct val="150000"/>
              </a:lnSpc>
              <a:buNone/>
            </a:pPr>
            <a:endParaRPr lang="en-US" dirty="0"/>
          </a:p>
        </p:txBody>
      </p:sp>
    </p:spTree>
    <p:extLst>
      <p:ext uri="{BB962C8B-B14F-4D97-AF65-F5344CB8AC3E}">
        <p14:creationId xmlns:p14="http://schemas.microsoft.com/office/powerpoint/2010/main" val="29399084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624816" cy="664797"/>
          </a:xfrm>
        </p:spPr>
        <p:txBody>
          <a:bodyPr/>
          <a:lstStyle/>
          <a:p>
            <a:pPr algn="ctr"/>
            <a:r>
              <a:rPr lang="en-US" dirty="0" smtClean="0"/>
              <a:t>Configuration of a Turing Machine</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3"/>
          <p:cNvSpPr txBox="1">
            <a:spLocks/>
          </p:cNvSpPr>
          <p:nvPr/>
        </p:nvSpPr>
        <p:spPr>
          <a:xfrm>
            <a:off x="228600" y="1066800"/>
            <a:ext cx="8534400" cy="4924425"/>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It is an ordered set of</a:t>
            </a:r>
          </a:p>
          <a:p>
            <a:pPr marL="514350" indent="-514350">
              <a:lnSpc>
                <a:spcPct val="150000"/>
              </a:lnSpc>
              <a:buFont typeface="+mj-lt"/>
              <a:buAutoNum type="arabicPeriod"/>
            </a:pPr>
            <a:r>
              <a:rPr lang="en-US" dirty="0" smtClean="0"/>
              <a:t>The contents of the tape</a:t>
            </a:r>
          </a:p>
          <a:p>
            <a:pPr marL="514350" indent="-514350">
              <a:lnSpc>
                <a:spcPct val="150000"/>
              </a:lnSpc>
              <a:buFont typeface="+mj-lt"/>
              <a:buAutoNum type="arabicPeriod"/>
            </a:pPr>
            <a:r>
              <a:rPr lang="en-US" dirty="0" smtClean="0"/>
              <a:t>The current state</a:t>
            </a:r>
          </a:p>
          <a:p>
            <a:pPr marL="514350" indent="-514350">
              <a:lnSpc>
                <a:spcPct val="150000"/>
              </a:lnSpc>
              <a:buFont typeface="+mj-lt"/>
              <a:buAutoNum type="arabicPeriod"/>
            </a:pPr>
            <a:r>
              <a:rPr lang="en-US" dirty="0" smtClean="0"/>
              <a:t>The position of the head</a:t>
            </a:r>
          </a:p>
          <a:p>
            <a:pPr marL="0" indent="0">
              <a:lnSpc>
                <a:spcPct val="150000"/>
              </a:lnSpc>
              <a:buNone/>
            </a:pPr>
            <a:r>
              <a:rPr lang="en-US" dirty="0" smtClean="0"/>
              <a:t>Configuration in terms of </a:t>
            </a:r>
            <a:r>
              <a:rPr lang="en-US" smtClean="0"/>
              <a:t>transition matrix</a:t>
            </a: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0262274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230188"/>
            <a:ext cx="9029698" cy="609398"/>
          </a:xfrm>
        </p:spPr>
        <p:txBody>
          <a:bodyPr/>
          <a:lstStyle/>
          <a:p>
            <a:pPr algn="ctr"/>
            <a:r>
              <a:rPr lang="en-US" sz="4400" dirty="0" smtClean="0"/>
              <a:t>Deterministic Turing Machine with Oracle </a:t>
            </a:r>
            <a:endParaRPr lang="en-US" sz="4400"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3"/>
          <p:cNvSpPr txBox="1">
            <a:spLocks/>
          </p:cNvSpPr>
          <p:nvPr/>
        </p:nvSpPr>
        <p:spPr>
          <a:xfrm>
            <a:off x="137047" y="1066800"/>
            <a:ext cx="8858533" cy="5663089"/>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dirty="0" smtClean="0"/>
              <a:t>In addition to existing definition of Deterministic Turing Machine, 4 new symbols are added:</a:t>
            </a:r>
          </a:p>
          <a:p>
            <a:pPr marL="514350" indent="-514350" algn="just">
              <a:lnSpc>
                <a:spcPct val="150000"/>
              </a:lnSpc>
              <a:buFont typeface="+mj-lt"/>
              <a:buAutoNum type="arabicPeriod"/>
            </a:pPr>
            <a:r>
              <a:rPr lang="en-US" dirty="0" err="1" smtClean="0"/>
              <a:t>q</a:t>
            </a:r>
            <a:r>
              <a:rPr lang="en-US" baseline="-25000" dirty="0" err="1" smtClean="0"/>
              <a:t>a</a:t>
            </a:r>
            <a:r>
              <a:rPr lang="en-US" baseline="-25000" dirty="0" smtClean="0"/>
              <a:t> </a:t>
            </a:r>
            <a:r>
              <a:rPr lang="en-US" dirty="0"/>
              <a:t> </a:t>
            </a:r>
            <a:r>
              <a:rPr lang="en-US" dirty="0" smtClean="0">
                <a:latin typeface="Cambria Math" panose="02040503050406030204" pitchFamily="18" charset="0"/>
                <a:ea typeface="Cambria Math" panose="02040503050406030204" pitchFamily="18" charset="0"/>
              </a:rPr>
              <a:t>∊ Q is a special </a:t>
            </a:r>
            <a:r>
              <a:rPr lang="en-US" dirty="0" smtClean="0">
                <a:latin typeface="Cambria Math" panose="02040503050406030204" pitchFamily="18" charset="0"/>
                <a:ea typeface="Cambria Math" panose="02040503050406030204" pitchFamily="18" charset="0"/>
              </a:rPr>
              <a:t>post-query </a:t>
            </a:r>
            <a:r>
              <a:rPr lang="en-US" dirty="0" smtClean="0">
                <a:latin typeface="Cambria Math" panose="02040503050406030204" pitchFamily="18" charset="0"/>
                <a:ea typeface="Cambria Math" panose="02040503050406030204" pitchFamily="18" charset="0"/>
              </a:rPr>
              <a:t>state</a:t>
            </a:r>
          </a:p>
          <a:p>
            <a:pPr marL="514350" indent="-514350" algn="just">
              <a:lnSpc>
                <a:spcPct val="150000"/>
              </a:lnSpc>
              <a:buFont typeface="+mj-lt"/>
              <a:buAutoNum type="arabicPeriod"/>
            </a:pPr>
            <a:r>
              <a:rPr lang="en-US" dirty="0" err="1" smtClean="0"/>
              <a:t>q</a:t>
            </a:r>
            <a:r>
              <a:rPr lang="en-US" baseline="-25000" dirty="0" err="1" smtClean="0"/>
              <a:t>q</a:t>
            </a:r>
            <a:r>
              <a:rPr lang="en-US" baseline="-25000" dirty="0" smtClean="0"/>
              <a:t> </a:t>
            </a:r>
            <a:r>
              <a:rPr lang="en-US" dirty="0" smtClean="0"/>
              <a:t> </a:t>
            </a:r>
            <a:r>
              <a:rPr lang="en-US" dirty="0">
                <a:latin typeface="Cambria Math" panose="02040503050406030204" pitchFamily="18" charset="0"/>
                <a:ea typeface="Cambria Math" panose="02040503050406030204" pitchFamily="18" charset="0"/>
              </a:rPr>
              <a:t>∊ Q is </a:t>
            </a:r>
            <a:r>
              <a:rPr lang="en-US">
                <a:latin typeface="Cambria Math" panose="02040503050406030204" pitchFamily="18" charset="0"/>
                <a:ea typeface="Cambria Math" panose="02040503050406030204" pitchFamily="18" charset="0"/>
              </a:rPr>
              <a:t>a </a:t>
            </a:r>
            <a:r>
              <a:rPr lang="en-US" smtClean="0">
                <a:latin typeface="Cambria Math" panose="02040503050406030204" pitchFamily="18" charset="0"/>
                <a:ea typeface="Cambria Math" panose="02040503050406030204" pitchFamily="18" charset="0"/>
              </a:rPr>
              <a:t>special query </a:t>
            </a:r>
            <a:r>
              <a:rPr lang="en-US" dirty="0" smtClean="0">
                <a:latin typeface="Cambria Math" panose="02040503050406030204" pitchFamily="18" charset="0"/>
                <a:ea typeface="Cambria Math" panose="02040503050406030204" pitchFamily="18" charset="0"/>
              </a:rPr>
              <a:t>state</a:t>
            </a:r>
          </a:p>
          <a:p>
            <a:pPr marL="514350" indent="-514350" algn="just">
              <a:lnSpc>
                <a:spcPct val="150000"/>
              </a:lnSpc>
              <a:buFont typeface="+mj-lt"/>
              <a:buAutoNum type="arabicPeriod"/>
            </a:pPr>
            <a:r>
              <a:rPr lang="en-US" dirty="0" smtClean="0">
                <a:latin typeface="Cambria Math" panose="02040503050406030204" pitchFamily="18" charset="0"/>
                <a:ea typeface="Cambria Math" panose="02040503050406030204" pitchFamily="18" charset="0"/>
              </a:rPr>
              <a:t>y is a special yes symbol</a:t>
            </a:r>
          </a:p>
          <a:p>
            <a:pPr marL="514350" indent="-514350" algn="just">
              <a:lnSpc>
                <a:spcPct val="150000"/>
              </a:lnSpc>
              <a:buFont typeface="+mj-lt"/>
              <a:buAutoNum type="arabicPeriod"/>
            </a:pPr>
            <a:r>
              <a:rPr lang="en-US" dirty="0" smtClean="0">
                <a:latin typeface="Cambria Math" panose="02040503050406030204" pitchFamily="18" charset="0"/>
                <a:ea typeface="Cambria Math" panose="02040503050406030204" pitchFamily="18" charset="0"/>
              </a:rPr>
              <a:t>n is a special no symbol</a:t>
            </a:r>
            <a:endParaRPr lang="en-US" dirty="0">
              <a:latin typeface="Cambria Math" panose="02040503050406030204" pitchFamily="18" charset="0"/>
              <a:ea typeface="Cambria Math" panose="02040503050406030204" pitchFamily="18" charset="0"/>
            </a:endParaRPr>
          </a:p>
          <a:p>
            <a:pPr marL="514350" indent="-514350" algn="just">
              <a:lnSpc>
                <a:spcPct val="150000"/>
              </a:lnSpc>
              <a:buFont typeface="+mj-lt"/>
              <a:buAutoNum type="arabicPeriod"/>
            </a:pPr>
            <a:endParaRPr lang="en-US" dirty="0" smtClean="0"/>
          </a:p>
        </p:txBody>
      </p:sp>
    </p:spTree>
    <p:extLst>
      <p:ext uri="{BB962C8B-B14F-4D97-AF65-F5344CB8AC3E}">
        <p14:creationId xmlns:p14="http://schemas.microsoft.com/office/powerpoint/2010/main" val="195212110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Probabilistic Turing Machine</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mc:AlternateContent xmlns:mc="http://schemas.openxmlformats.org/markup-compatibility/2006" xmlns:a14="http://schemas.microsoft.com/office/drawing/2010/main">
        <mc:Choice Requires="a14">
          <p:sp>
            <p:nvSpPr>
              <p:cNvPr id="5" name="Content Placeholder 3"/>
              <p:cNvSpPr txBox="1">
                <a:spLocks/>
              </p:cNvSpPr>
              <p:nvPr/>
            </p:nvSpPr>
            <p:spPr>
              <a:xfrm>
                <a:off x="228600" y="1099782"/>
                <a:ext cx="8382000" cy="4924425"/>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Outputs a probabilistic distribution of triples</a:t>
                </a:r>
              </a:p>
              <a:p>
                <a:pPr>
                  <a:lnSpc>
                    <a:spcPct val="150000"/>
                  </a:lnSpc>
                </a:pPr>
                <a:r>
                  <a:rPr lang="en-US" dirty="0" smtClean="0"/>
                  <a:t>Transition matrix </a:t>
                </a:r>
              </a:p>
              <a:p>
                <a:pPr marL="0" indent="0">
                  <a:lnSpc>
                    <a:spcPct val="150000"/>
                  </a:lnSpc>
                  <a:buNone/>
                </a:pPr>
                <a:r>
                  <a:rPr lang="el-GR" dirty="0">
                    <a:latin typeface="Cambria Math" panose="02040503050406030204" pitchFamily="18" charset="0"/>
                    <a:ea typeface="Cambria Math" panose="02040503050406030204" pitchFamily="18" charset="0"/>
                  </a:rPr>
                  <a:t>δ </a:t>
                </a:r>
                <a:r>
                  <a:rPr lang="en-US" dirty="0">
                    <a:latin typeface="Cambria Math" panose="02040503050406030204" pitchFamily="18" charset="0"/>
                    <a:ea typeface="Cambria Math" panose="02040503050406030204" pitchFamily="18" charset="0"/>
                  </a:rPr>
                  <a:t>: Q </a:t>
                </a:r>
                <a:r>
                  <a:rPr lang="en-US" dirty="0" smtClean="0">
                    <a:latin typeface="Cambria Math" panose="02040503050406030204" pitchFamily="18" charset="0"/>
                    <a:ea typeface="Cambria Math" panose="02040503050406030204" pitchFamily="18" charset="0"/>
                  </a:rPr>
                  <a:t>x </a:t>
                </a:r>
                <a14:m>
                  <m:oMath xmlns:m="http://schemas.openxmlformats.org/officeDocument/2006/math">
                    <m:r>
                      <m:rPr>
                        <m:nor/>
                      </m:rPr>
                      <a:rPr lang="en-US" dirty="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a:t>
                </a:r>
                <a14:m>
                  <m:oMath xmlns:m="http://schemas.openxmlformats.org/officeDocument/2006/math">
                    <m:r>
                      <m:rPr>
                        <m:nor/>
                      </m:rPr>
                      <a:rPr lang="en-US" b="0" i="0" dirty="0" smtClean="0">
                        <a:latin typeface="Cambria Math" panose="02040503050406030204" pitchFamily="18" charset="0"/>
                        <a:ea typeface="Cambria Math" panose="02040503050406030204" pitchFamily="18" charset="0"/>
                      </a:rPr>
                      <m:t>x</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Q</m:t>
                    </m:r>
                    <m:r>
                      <m:rPr>
                        <m:nor/>
                      </m:rPr>
                      <a:rPr lang="en-US" b="0" i="0" dirty="0" smtClean="0">
                        <a:latin typeface="Cambria Math" panose="02040503050406030204" pitchFamily="18" charset="0"/>
                        <a:ea typeface="Cambria Math" panose="02040503050406030204" pitchFamily="18" charset="0"/>
                      </a:rPr>
                      <m:t> </m:t>
                    </m:r>
                    <m:r>
                      <m:rPr>
                        <m:nor/>
                      </m:rPr>
                      <a:rPr lang="en-US" b="0" i="0" dirty="0" smtClean="0">
                        <a:latin typeface="Cambria Math" panose="02040503050406030204" pitchFamily="18" charset="0"/>
                        <a:ea typeface="Cambria Math" panose="02040503050406030204" pitchFamily="18" charset="0"/>
                      </a:rPr>
                      <m:t>x</m:t>
                    </m:r>
                    <m:r>
                      <m:rPr>
                        <m:nor/>
                      </m:rPr>
                      <a:rPr lang="en-US" b="0" i="0" dirty="0"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x D         R</a:t>
                </a:r>
                <a:r>
                  <a:rPr lang="en-US" baseline="30000" dirty="0" smtClean="0">
                    <a:latin typeface="Cambria Math" panose="02040503050406030204" pitchFamily="18" charset="0"/>
                    <a:ea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a:p>
                <a:pPr marL="0" indent="0">
                  <a:lnSpc>
                    <a:spcPct val="150000"/>
                  </a:lnSpc>
                  <a:buNone/>
                </a:pPr>
                <a:endParaRPr lang="en-US" dirty="0" smtClean="0"/>
              </a:p>
              <a:p>
                <a:pPr>
                  <a:lnSpc>
                    <a:spcPct val="150000"/>
                  </a:lnSpc>
                </a:pPr>
                <a:r>
                  <a:rPr lang="el-GR" dirty="0">
                    <a:latin typeface="Cambria Math" panose="02040503050406030204" pitchFamily="18" charset="0"/>
                    <a:ea typeface="Cambria Math" panose="02040503050406030204" pitchFamily="18" charset="0"/>
                  </a:rPr>
                  <a:t>δ</a:t>
                </a:r>
                <a:r>
                  <a:rPr lang="en-US" dirty="0" smtClean="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r>
                  <a:rPr lang="en-US" baseline="-25000" dirty="0" smtClean="0">
                    <a:latin typeface="Cambria Math" panose="02040503050406030204" pitchFamily="18" charset="0"/>
                    <a:ea typeface="Cambria Math" panose="02040503050406030204" pitchFamily="18" charset="0"/>
                  </a:rPr>
                  <a:t>, </a:t>
                </a:r>
                <a:r>
                  <a:rPr lang="el-GR" dirty="0" smtClean="0">
                    <a:latin typeface="Cambria Math" panose="02040503050406030204" pitchFamily="18" charset="0"/>
                    <a:ea typeface="Cambria Math" panose="02040503050406030204" pitchFamily="18" charset="0"/>
                  </a:rPr>
                  <a:t>σ</a:t>
                </a:r>
                <a:r>
                  <a:rPr lang="en-US" baseline="-25000" dirty="0" smtClean="0">
                    <a:latin typeface="Cambria Math" panose="02040503050406030204" pitchFamily="18" charset="0"/>
                    <a:ea typeface="Cambria Math" panose="02040503050406030204" pitchFamily="18" charset="0"/>
                  </a:rPr>
                  <a:t>1,</a:t>
                </a:r>
                <a:r>
                  <a:rPr lang="el-GR" dirty="0" smtClean="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2</a:t>
                </a:r>
                <a:r>
                  <a:rPr lang="en-US" baseline="-25000" dirty="0" smtClean="0">
                    <a:latin typeface="Cambria Math" panose="02040503050406030204" pitchFamily="18" charset="0"/>
                    <a:ea typeface="Cambria Math" panose="02040503050406030204" pitchFamily="18" charset="0"/>
                  </a:rPr>
                  <a:t>,</a:t>
                </a:r>
                <a:r>
                  <a:rPr lang="el-GR" dirty="0" smtClean="0">
                    <a:latin typeface="Cambria Math" panose="02040503050406030204" pitchFamily="18" charset="0"/>
                    <a:ea typeface="Cambria Math" panose="02040503050406030204" pitchFamily="18" charset="0"/>
                  </a:rPr>
                  <a:t> σ</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 D) = </a:t>
                </a:r>
                <a:r>
                  <a:rPr lang="el-GR" dirty="0" smtClean="0">
                    <a:latin typeface="Cambria Math" panose="02040503050406030204" pitchFamily="18" charset="0"/>
                    <a:ea typeface="Cambria Math" panose="02040503050406030204" pitchFamily="18" charset="0"/>
                  </a:rPr>
                  <a:t>α</a:t>
                </a:r>
                <a:endParaRPr lang="en-US" dirty="0" smtClean="0"/>
              </a:p>
              <a:p>
                <a:pPr marL="0" indent="0">
                  <a:lnSpc>
                    <a:spcPct val="150000"/>
                  </a:lnSpc>
                  <a:buNone/>
                </a:pPr>
                <a:endParaRPr lang="en-US" dirty="0"/>
              </a:p>
            </p:txBody>
          </p:sp>
        </mc:Choice>
        <mc:Fallback xmlns="">
          <p:sp>
            <p:nvSpPr>
              <p:cNvPr id="5" name="Content Placeholder 3"/>
              <p:cNvSpPr txBox="1">
                <a:spLocks noRot="1" noChangeAspect="1" noMove="1" noResize="1" noEditPoints="1" noAdjustHandles="1" noChangeArrowheads="1" noChangeShapeType="1" noTextEdit="1"/>
              </p:cNvSpPr>
              <p:nvPr/>
            </p:nvSpPr>
            <p:spPr>
              <a:xfrm>
                <a:off x="228600" y="1099782"/>
                <a:ext cx="8382000" cy="4924425"/>
              </a:xfrm>
              <a:prstGeom prst="rect">
                <a:avLst/>
              </a:prstGeom>
              <a:blipFill rotWithShape="0">
                <a:blip r:embed="rId5"/>
                <a:stretch>
                  <a:fillRect l="-2982"/>
                </a:stretch>
              </a:blipFill>
            </p:spPr>
            <p:txBody>
              <a:bodyPr/>
              <a:lstStyle/>
              <a:p>
                <a:r>
                  <a:rPr lang="en-US">
                    <a:noFill/>
                  </a:rPr>
                  <a:t> </a:t>
                </a:r>
              </a:p>
            </p:txBody>
          </p:sp>
        </mc:Fallback>
      </mc:AlternateContent>
      <p:cxnSp>
        <p:nvCxnSpPr>
          <p:cNvPr id="8" name="Straight Arrow Connector 7"/>
          <p:cNvCxnSpPr/>
          <p:nvPr/>
        </p:nvCxnSpPr>
        <p:spPr>
          <a:xfrm>
            <a:off x="3810000" y="3124200"/>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11420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pPr algn="ctr"/>
            <a:r>
              <a:rPr lang="en-US" sz="4000" dirty="0" smtClean="0"/>
              <a:t>Probabilistic Turing Machine Acceptance</a:t>
            </a:r>
            <a:endParaRPr lang="en-US" sz="4000"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3"/>
          <p:cNvSpPr txBox="1">
            <a:spLocks/>
          </p:cNvSpPr>
          <p:nvPr/>
        </p:nvSpPr>
        <p:spPr>
          <a:xfrm>
            <a:off x="348017" y="1507467"/>
            <a:ext cx="8382000" cy="4087273"/>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2 parameters :Completeness </a:t>
            </a:r>
            <a:r>
              <a:rPr lang="en-US" i="1" dirty="0" smtClean="0"/>
              <a:t>c</a:t>
            </a:r>
            <a:r>
              <a:rPr lang="en-US" dirty="0" smtClean="0"/>
              <a:t> and soundness </a:t>
            </a:r>
            <a:r>
              <a:rPr lang="en-US" i="1" dirty="0" smtClean="0"/>
              <a:t>s</a:t>
            </a:r>
          </a:p>
          <a:p>
            <a:pPr>
              <a:lnSpc>
                <a:spcPct val="150000"/>
              </a:lnSpc>
            </a:pPr>
            <a:r>
              <a:rPr lang="en-US" dirty="0" smtClean="0"/>
              <a:t>If x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L , M accepts with probability p&gt;= c</a:t>
            </a:r>
          </a:p>
          <a:p>
            <a:pPr>
              <a:lnSpc>
                <a:spcPct val="150000"/>
              </a:lnSpc>
            </a:pPr>
            <a:r>
              <a:rPr lang="en-US" dirty="0" smtClean="0">
                <a:latin typeface="Cambria Math" panose="02040503050406030204" pitchFamily="18" charset="0"/>
                <a:ea typeface="Cambria Math" panose="02040503050406030204" pitchFamily="18" charset="0"/>
              </a:rPr>
              <a:t>If x ∉ L , M accepts with probability p &lt;=s</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71799873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8552</TotalTime>
  <Words>448</Words>
  <Application>Microsoft Office PowerPoint</Application>
  <PresentationFormat>On-screen Show (4:3)</PresentationFormat>
  <Paragraphs>73</Paragraphs>
  <Slides>11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Quantum Turing Machine</vt:lpstr>
      <vt:lpstr>Classical Turing Machine</vt:lpstr>
      <vt:lpstr>Classical Turing Machine</vt:lpstr>
      <vt:lpstr>Time Complexity</vt:lpstr>
      <vt:lpstr>Space Complexity</vt:lpstr>
      <vt:lpstr>Configuration of a Turing Machine</vt:lpstr>
      <vt:lpstr>Deterministic Turing Machine with Oracle </vt:lpstr>
      <vt:lpstr>Probabilistic Turing Machine</vt:lpstr>
      <vt:lpstr>Probabilistic Turing Machine Acceptance</vt:lpstr>
      <vt:lpstr>Quantum Turing Machine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1823</cp:revision>
  <dcterms:created xsi:type="dcterms:W3CDTF">2016-05-11T06:01:51Z</dcterms:created>
  <dcterms:modified xsi:type="dcterms:W3CDTF">2017-09-21T03:13:38Z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