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 id="2147483676" r:id="rId4"/>
  </p:sldMasterIdLst>
  <p:notesMasterIdLst>
    <p:notesMasterId r:id="rId16"/>
  </p:notesMasterIdLst>
  <p:handoutMasterIdLst>
    <p:handoutMasterId r:id="rId17"/>
  </p:handoutMasterIdLst>
  <p:sldIdLst>
    <p:sldId id="389" r:id="rId5"/>
    <p:sldId id="427" r:id="rId6"/>
    <p:sldId id="420" r:id="rId7"/>
    <p:sldId id="428" r:id="rId8"/>
    <p:sldId id="429" r:id="rId9"/>
    <p:sldId id="432" r:id="rId10"/>
    <p:sldId id="433" r:id="rId11"/>
    <p:sldId id="430" r:id="rId12"/>
    <p:sldId id="431" r:id="rId13"/>
    <p:sldId id="434" r:id="rId14"/>
    <p:sldId id="40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5" autoAdjust="0"/>
    <p:restoredTop sz="94434" autoAdjust="0"/>
  </p:normalViewPr>
  <p:slideViewPr>
    <p:cSldViewPr>
      <p:cViewPr varScale="1">
        <p:scale>
          <a:sx n="70" d="100"/>
          <a:sy n="70" d="100"/>
        </p:scale>
        <p:origin x="123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E58609-9C0A-4361-953D-2FB3C0BEB247}" type="datetimeFigureOut">
              <a:rPr lang="en-US" smtClean="0"/>
              <a:t>9/25/2017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DB7ABF-22F2-4BE9-93B3-D4DE4FA49BD0}" type="slidenum">
              <a:rPr lang="en-US" smtClean="0"/>
              <a:t>‹#›</a:t>
            </a:fld>
            <a:endParaRPr lang="en-US"/>
          </a:p>
        </p:txBody>
      </p:sp>
    </p:spTree>
    <p:extLst>
      <p:ext uri="{BB962C8B-B14F-4D97-AF65-F5344CB8AC3E}">
        <p14:creationId xmlns:p14="http://schemas.microsoft.com/office/powerpoint/2010/main" val="18676651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0F3E1A-F44A-4BDC-BFDE-3CE901F7CC0B}" type="datetimeFigureOut">
              <a:rPr lang="en-US" smtClean="0"/>
              <a:t>9/25/2017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BE1359-2DA2-4102-8E5F-3C314329F386}" type="slidenum">
              <a:rPr lang="en-US" smtClean="0"/>
              <a:t>‹#›</a:t>
            </a:fld>
            <a:endParaRPr lang="en-US"/>
          </a:p>
        </p:txBody>
      </p:sp>
    </p:spTree>
    <p:extLst>
      <p:ext uri="{BB962C8B-B14F-4D97-AF65-F5344CB8AC3E}">
        <p14:creationId xmlns:p14="http://schemas.microsoft.com/office/powerpoint/2010/main" val="251782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9/25/2017 12:53 PM</a:t>
            </a:fld>
            <a:endParaRPr lang="en-US" dirty="0">
              <a:solidFill>
                <a:prstClr val="black"/>
              </a:solidFill>
            </a:endParaRPr>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18296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5213758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September 2017</a:t>
            </a:fld>
            <a:endParaRPr lang="en-US" dirty="0">
              <a:solidFill>
                <a:srgbClr val="FFFFFF">
                  <a:lumMod val="75000"/>
                </a:srgb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0810274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September 2017</a:t>
            </a:fld>
            <a:endParaRPr lang="en-US" dirty="0">
              <a:solidFill>
                <a:srgbClr val="FFFFFF">
                  <a:lumMod val="75000"/>
                </a:srgb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246640383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September 2017</a:t>
            </a:fld>
            <a:endParaRPr lang="en-US" dirty="0">
              <a:solidFill>
                <a:srgbClr val="FFFFFF">
                  <a:lumMod val="75000"/>
                </a:srgb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Tree>
    <p:extLst>
      <p:ext uri="{BB962C8B-B14F-4D97-AF65-F5344CB8AC3E}">
        <p14:creationId xmlns:p14="http://schemas.microsoft.com/office/powerpoint/2010/main" val="358242229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948350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322018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
        <p:nvSpPr>
          <p:cNvPr id="6" name="TextBox 5"/>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September 2017</a:t>
            </a:fld>
            <a:endParaRPr lang="en-US" dirty="0">
              <a:solidFill>
                <a:schemeClr val="bg1">
                  <a:lumMod val="75000"/>
                </a:schemeClr>
              </a:solidFill>
            </a:endParaRPr>
          </a:p>
        </p:txBody>
      </p:sp>
      <p:sp>
        <p:nvSpPr>
          <p:cNvPr id="8" name="TextBox 7"/>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rgbClr val="FFFFFF">
                    <a:lumMod val="75000"/>
                  </a:srgbClr>
                </a:solidFill>
              </a:rPr>
              <a:pPr/>
              <a:t>‹#›</a:t>
            </a:fld>
            <a:endParaRPr lang="en-US" dirty="0">
              <a:solidFill>
                <a:srgbClr val="FFFFFF">
                  <a:lumMod val="75000"/>
                </a:srgb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rgbClr val="FFFFFF">
                    <a:lumMod val="75000"/>
                  </a:srgbClr>
                </a:solidFill>
              </a:rPr>
              <a:pPr/>
              <a:t>25 September 2017</a:t>
            </a:fld>
            <a:endParaRPr lang="en-US" dirty="0">
              <a:solidFill>
                <a:srgbClr val="FFFFFF">
                  <a:lumMod val="75000"/>
                </a:srgbClr>
              </a:solidFill>
            </a:endParaRPr>
          </a:p>
        </p:txBody>
      </p:sp>
    </p:spTree>
    <p:extLst>
      <p:ext uri="{BB962C8B-B14F-4D97-AF65-F5344CB8AC3E}">
        <p14:creationId xmlns:p14="http://schemas.microsoft.com/office/powerpoint/2010/main" val="417134242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99915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55774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9268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extLst>
      <p:ext uri="{BB962C8B-B14F-4D97-AF65-F5344CB8AC3E}">
        <p14:creationId xmlns:p14="http://schemas.microsoft.com/office/powerpoint/2010/main" val="348216395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extLst>
      <p:ext uri="{BB962C8B-B14F-4D97-AF65-F5344CB8AC3E}">
        <p14:creationId xmlns:p14="http://schemas.microsoft.com/office/powerpoint/2010/main" val="74827634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September 2017</a:t>
            </a:fld>
            <a:endParaRPr lang="en-US" dirty="0">
              <a:solidFill>
                <a:schemeClr val="bg1">
                  <a:lumMod val="75000"/>
                </a:schemeClr>
              </a:solidFill>
            </a:endParaRPr>
          </a:p>
        </p:txBody>
      </p:sp>
      <p:sp>
        <p:nvSpPr>
          <p:cNvPr id="7" name="TextBox 6"/>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September 2017</a:t>
            </a:fld>
            <a:endParaRPr lang="en-US" dirty="0">
              <a:solidFill>
                <a:schemeClr val="bg1">
                  <a:lumMod val="75000"/>
                </a:schemeClr>
              </a:solidFill>
            </a:endParaRPr>
          </a:p>
        </p:txBody>
      </p:sp>
      <p:sp>
        <p:nvSpPr>
          <p:cNvPr id="5" name="TextBox 4"/>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userDrawn="1"/>
        </p:nvSpPr>
        <p:spPr>
          <a:xfrm>
            <a:off x="8412162" y="6369566"/>
            <a:ext cx="731838" cy="369332"/>
          </a:xfrm>
          <a:prstGeom prst="rect">
            <a:avLst/>
          </a:prstGeom>
          <a:noFill/>
        </p:spPr>
        <p:txBody>
          <a:bodyPr wrap="square" rtlCol="0">
            <a:spAutoFit/>
          </a:bodyPr>
          <a:lstStyle/>
          <a:p>
            <a:fld id="{B40DA694-30F1-4731-8AF2-EEB91DC8ECAC}" type="slidenum">
              <a:rPr lang="en-US" smtClean="0">
                <a:solidFill>
                  <a:schemeClr val="bg1">
                    <a:lumMod val="75000"/>
                  </a:schemeClr>
                </a:solidFill>
              </a:rPr>
              <a:t>‹#›</a:t>
            </a:fld>
            <a:endParaRPr lang="en-US" dirty="0">
              <a:solidFill>
                <a:schemeClr val="bg1">
                  <a:lumMod val="75000"/>
                </a:schemeClr>
              </a:solidFill>
            </a:endParaRPr>
          </a:p>
        </p:txBody>
      </p:sp>
      <p:sp>
        <p:nvSpPr>
          <p:cNvPr id="4" name="TextBox 3"/>
          <p:cNvSpPr txBox="1"/>
          <p:nvPr userDrawn="1"/>
        </p:nvSpPr>
        <p:spPr>
          <a:xfrm>
            <a:off x="228600" y="6324600"/>
            <a:ext cx="1905000" cy="369332"/>
          </a:xfrm>
          <a:prstGeom prst="rect">
            <a:avLst/>
          </a:prstGeom>
          <a:noFill/>
        </p:spPr>
        <p:txBody>
          <a:bodyPr wrap="square" rtlCol="0">
            <a:spAutoFit/>
          </a:bodyPr>
          <a:lstStyle/>
          <a:p>
            <a:fld id="{951CEA1D-7033-4D5E-B26F-6CC32F0C8B61}" type="datetime3">
              <a:rPr lang="en-US" smtClean="0">
                <a:solidFill>
                  <a:schemeClr val="bg1">
                    <a:lumMod val="75000"/>
                  </a:schemeClr>
                </a:solidFill>
              </a:rPr>
              <a:t>25 September 2017</a:t>
            </a:fld>
            <a:endParaRPr lang="en-US"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3"/>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4"/>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54227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fade/>
  </p:transition>
  <p:timing>
    <p:tnLst>
      <p:par>
        <p:cTn id="1" dur="indefinite" restart="never" nodeType="tmRoot"/>
      </p:par>
    </p:tnLst>
  </p:timing>
  <p:hf hdr="0" ft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9.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4.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5.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8.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81200"/>
            <a:ext cx="8382000" cy="1181100"/>
          </a:xfrm>
        </p:spPr>
        <p:txBody>
          <a:bodyPr/>
          <a:lstStyle/>
          <a:p>
            <a:pPr algn="ctr"/>
            <a:r>
              <a:rPr lang="en-IN" dirty="0" smtClean="0">
                <a:latin typeface="Times New Roman" pitchFamily="18" charset="0"/>
                <a:cs typeface="Times New Roman" pitchFamily="18" charset="0"/>
              </a:rPr>
              <a:t>Plant Inspired Algorithms</a:t>
            </a:r>
            <a:endParaRPr lang="en-US" dirty="0"/>
          </a:p>
        </p:txBody>
      </p:sp>
    </p:spTree>
    <p:extLst>
      <p:ext uri="{BB962C8B-B14F-4D97-AF65-F5344CB8AC3E}">
        <p14:creationId xmlns:p14="http://schemas.microsoft.com/office/powerpoint/2010/main" val="4833639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Paddy Field Algorithm</a:t>
            </a:r>
            <a:endParaRPr lang="en-US" dirty="0"/>
          </a:p>
        </p:txBody>
      </p:sp>
      <p:sp>
        <p:nvSpPr>
          <p:cNvPr id="3" name="Content Placeholder 2"/>
          <p:cNvSpPr>
            <a:spLocks noGrp="1"/>
          </p:cNvSpPr>
          <p:nvPr>
            <p:ph idx="1"/>
          </p:nvPr>
        </p:nvSpPr>
        <p:spPr>
          <a:xfrm>
            <a:off x="114300" y="1295400"/>
            <a:ext cx="8915400" cy="984885"/>
          </a:xfrm>
        </p:spPr>
        <p:txBody>
          <a:bodyPr/>
          <a:lstStyle/>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228600" y="1066800"/>
            <a:ext cx="8534400" cy="662361"/>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dirty="0"/>
          </a:p>
        </p:txBody>
      </p:sp>
      <p:pic>
        <p:nvPicPr>
          <p:cNvPr id="9" name="Picture 8"/>
          <p:cNvPicPr>
            <a:picLocks noChangeAspect="1"/>
          </p:cNvPicPr>
          <p:nvPr/>
        </p:nvPicPr>
        <p:blipFill>
          <a:blip r:embed="rId5"/>
          <a:stretch>
            <a:fillRect/>
          </a:stretch>
        </p:blipFill>
        <p:spPr>
          <a:xfrm>
            <a:off x="1181064" y="926830"/>
            <a:ext cx="7124736" cy="4739455"/>
          </a:xfrm>
          <a:prstGeom prst="rect">
            <a:avLst/>
          </a:prstGeom>
        </p:spPr>
      </p:pic>
    </p:spTree>
    <p:extLst>
      <p:ext uri="{BB962C8B-B14F-4D97-AF65-F5344CB8AC3E}">
        <p14:creationId xmlns:p14="http://schemas.microsoft.com/office/powerpoint/2010/main" val="370774319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82000" cy="664797"/>
          </a:xfrm>
        </p:spPr>
        <p:txBody>
          <a:bodyPr/>
          <a:lstStyle/>
          <a:p>
            <a:pPr algn="ctr"/>
            <a:r>
              <a:rPr lang="en-US" dirty="0" smtClean="0"/>
              <a:t>References</a:t>
            </a:r>
            <a:endParaRPr lang="en-US" dirty="0"/>
          </a:p>
        </p:txBody>
      </p:sp>
      <p:sp>
        <p:nvSpPr>
          <p:cNvPr id="3" name="Content Placeholder 2"/>
          <p:cNvSpPr>
            <a:spLocks noGrp="1"/>
          </p:cNvSpPr>
          <p:nvPr>
            <p:ph idx="1"/>
          </p:nvPr>
        </p:nvSpPr>
        <p:spPr>
          <a:xfrm>
            <a:off x="152400" y="990600"/>
            <a:ext cx="8991600" cy="984885"/>
          </a:xfrm>
        </p:spPr>
        <p:txBody>
          <a:bodyPr/>
          <a:lstStyle/>
          <a:p>
            <a:pPr algn="just"/>
            <a:endParaRPr lang="en-US" dirty="0"/>
          </a:p>
          <a:p>
            <a:pPr algn="just"/>
            <a:r>
              <a:rPr lang="en-US" smtClean="0"/>
              <a:t>Natural_Com_Algorithm_455 </a:t>
            </a:r>
            <a:r>
              <a:rPr lang="en-US" dirty="0" smtClean="0"/>
              <a:t>(Chapter </a:t>
            </a:r>
            <a:r>
              <a:rPr lang="en-US" smtClean="0"/>
              <a:t>25)</a:t>
            </a:r>
            <a:endParaRPr lang="en-US" dirty="0" smtClean="0"/>
          </a:p>
        </p:txBody>
      </p:sp>
    </p:spTree>
    <p:extLst>
      <p:ext uri="{BB962C8B-B14F-4D97-AF65-F5344CB8AC3E}">
        <p14:creationId xmlns:p14="http://schemas.microsoft.com/office/powerpoint/2010/main" val="93947900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pPr algn="ctr"/>
            <a:r>
              <a:rPr lang="en-US" sz="4400" dirty="0" smtClean="0"/>
              <a:t>Categories of Plant Inspired Algorithm</a:t>
            </a:r>
            <a:endParaRPr lang="en-US" sz="4400" dirty="0"/>
          </a:p>
        </p:txBody>
      </p:sp>
      <p:sp>
        <p:nvSpPr>
          <p:cNvPr id="3" name="Content Placeholder 3"/>
          <p:cNvSpPr txBox="1">
            <a:spLocks/>
          </p:cNvSpPr>
          <p:nvPr/>
        </p:nvSpPr>
        <p:spPr>
          <a:xfrm>
            <a:off x="191069" y="1371600"/>
            <a:ext cx="8915400" cy="2412968"/>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Font typeface="+mj-lt"/>
              <a:buAutoNum type="arabicPeriod"/>
            </a:pPr>
            <a:r>
              <a:rPr lang="en-US" dirty="0" smtClean="0"/>
              <a:t>Plant </a:t>
            </a:r>
            <a:r>
              <a:rPr lang="en-US" dirty="0"/>
              <a:t>propagation </a:t>
            </a:r>
            <a:r>
              <a:rPr lang="en-US" dirty="0" smtClean="0"/>
              <a:t>behavior</a:t>
            </a:r>
            <a:endParaRPr lang="en-US" dirty="0"/>
          </a:p>
          <a:p>
            <a:pPr marL="514350" indent="-514350">
              <a:lnSpc>
                <a:spcPct val="150000"/>
              </a:lnSpc>
              <a:buFont typeface="+mj-lt"/>
              <a:buAutoNum type="arabicPeriod"/>
            </a:pPr>
            <a:r>
              <a:rPr lang="en-US" dirty="0" smtClean="0"/>
              <a:t>Light </a:t>
            </a:r>
            <a:r>
              <a:rPr lang="en-US" dirty="0"/>
              <a:t>foraging </a:t>
            </a:r>
            <a:r>
              <a:rPr lang="en-US" dirty="0" smtClean="0"/>
              <a:t>behavior </a:t>
            </a:r>
            <a:r>
              <a:rPr lang="en-US" dirty="0"/>
              <a:t>(branching algorithms</a:t>
            </a:r>
            <a:r>
              <a:rPr lang="en-US" dirty="0" smtClean="0"/>
              <a:t>)</a:t>
            </a:r>
            <a:endParaRPr lang="en-US" dirty="0"/>
          </a:p>
          <a:p>
            <a:pPr marL="514350" indent="-514350">
              <a:lnSpc>
                <a:spcPct val="150000"/>
              </a:lnSpc>
              <a:buFont typeface="+mj-lt"/>
              <a:buAutoNum type="arabicPeriod"/>
            </a:pPr>
            <a:r>
              <a:rPr lang="en-US" dirty="0"/>
              <a:t>P</a:t>
            </a:r>
            <a:r>
              <a:rPr lang="en-US" dirty="0" smtClean="0"/>
              <a:t>urported </a:t>
            </a:r>
            <a:r>
              <a:rPr lang="en-US" dirty="0"/>
              <a:t>swarm </a:t>
            </a:r>
            <a:r>
              <a:rPr lang="en-US" dirty="0" smtClean="0"/>
              <a:t>behavior </a:t>
            </a:r>
            <a:r>
              <a:rPr lang="en-US" dirty="0"/>
              <a:t>of plant </a:t>
            </a:r>
            <a:r>
              <a:rPr lang="en-US" dirty="0" smtClean="0"/>
              <a:t>root </a:t>
            </a:r>
            <a:r>
              <a:rPr lang="en-US" dirty="0" smtClean="0"/>
              <a:t>networks</a:t>
            </a:r>
            <a:endParaRPr lang="en-US" dirty="0"/>
          </a:p>
        </p:txBody>
      </p:sp>
    </p:spTree>
    <p:extLst>
      <p:ext uri="{BB962C8B-B14F-4D97-AF65-F5344CB8AC3E}">
        <p14:creationId xmlns:p14="http://schemas.microsoft.com/office/powerpoint/2010/main" val="377180740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116" y="152400"/>
            <a:ext cx="8382000" cy="664797"/>
          </a:xfrm>
        </p:spPr>
        <p:txBody>
          <a:bodyPr/>
          <a:lstStyle/>
          <a:p>
            <a:pPr algn="ctr"/>
            <a:r>
              <a:rPr lang="en-US" dirty="0" smtClean="0"/>
              <a:t>Plant Propagation Algorithm</a:t>
            </a:r>
            <a:endParaRPr lang="en-US" dirty="0"/>
          </a:p>
        </p:txBody>
      </p:sp>
      <p:sp>
        <p:nvSpPr>
          <p:cNvPr id="3" name="Content Placeholder 2"/>
          <p:cNvSpPr>
            <a:spLocks noGrp="1"/>
          </p:cNvSpPr>
          <p:nvPr>
            <p:ph idx="1"/>
          </p:nvPr>
        </p:nvSpPr>
        <p:spPr>
          <a:xfrm>
            <a:off x="228600" y="1773665"/>
            <a:ext cx="8915400" cy="2659190"/>
          </a:xfrm>
        </p:spPr>
        <p:txBody>
          <a:bodyPr/>
          <a:lstStyle/>
          <a:p>
            <a:pPr marL="514350" indent="-514350" algn="just">
              <a:lnSpc>
                <a:spcPct val="150000"/>
              </a:lnSpc>
              <a:buFont typeface="+mj-lt"/>
              <a:buAutoNum type="arabicPeriod"/>
            </a:pPr>
            <a:r>
              <a:rPr lang="en-US" dirty="0" smtClean="0"/>
              <a:t>Invasive Weed Optimization (IWO)</a:t>
            </a:r>
          </a:p>
          <a:p>
            <a:pPr marL="514350" indent="-514350" algn="just">
              <a:lnSpc>
                <a:spcPct val="150000"/>
              </a:lnSpc>
              <a:buFont typeface="+mj-lt"/>
              <a:buAutoNum type="arabicPeriod"/>
            </a:pPr>
            <a:r>
              <a:rPr lang="en-US" dirty="0" smtClean="0"/>
              <a:t>Paddy Field Algorithm</a:t>
            </a:r>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228600" y="1066800"/>
            <a:ext cx="8534400" cy="662361"/>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Inspiration for design of Optimization Algorithm</a:t>
            </a:r>
          </a:p>
        </p:txBody>
      </p:sp>
    </p:spTree>
    <p:extLst>
      <p:ext uri="{BB962C8B-B14F-4D97-AF65-F5344CB8AC3E}">
        <p14:creationId xmlns:p14="http://schemas.microsoft.com/office/powerpoint/2010/main" val="188298252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Invasive Weed Optimization</a:t>
            </a:r>
            <a:endParaRPr lang="en-US" dirty="0"/>
          </a:p>
        </p:txBody>
      </p:sp>
      <p:sp>
        <p:nvSpPr>
          <p:cNvPr id="3" name="Content Placeholder 2"/>
          <p:cNvSpPr>
            <a:spLocks noGrp="1"/>
          </p:cNvSpPr>
          <p:nvPr>
            <p:ph idx="1"/>
          </p:nvPr>
        </p:nvSpPr>
        <p:spPr>
          <a:xfrm>
            <a:off x="381000" y="1638522"/>
            <a:ext cx="8915400" cy="3496342"/>
          </a:xfrm>
        </p:spPr>
        <p:txBody>
          <a:bodyPr/>
          <a:lstStyle/>
          <a:p>
            <a:pPr marL="514350" indent="-514350" algn="just">
              <a:lnSpc>
                <a:spcPct val="150000"/>
              </a:lnSpc>
              <a:buFont typeface="+mj-lt"/>
              <a:buAutoNum type="arabicPeriod"/>
            </a:pPr>
            <a:r>
              <a:rPr lang="en-US" dirty="0" smtClean="0"/>
              <a:t>Seeding </a:t>
            </a:r>
          </a:p>
          <a:p>
            <a:pPr marL="514350" indent="-514350" algn="just">
              <a:lnSpc>
                <a:spcPct val="150000"/>
              </a:lnSpc>
              <a:buFont typeface="+mj-lt"/>
              <a:buAutoNum type="arabicPeriod"/>
            </a:pPr>
            <a:r>
              <a:rPr lang="en-US" dirty="0" smtClean="0"/>
              <a:t>Seed Dispersal</a:t>
            </a:r>
          </a:p>
          <a:p>
            <a:pPr marL="514350" indent="-514350" algn="just">
              <a:lnSpc>
                <a:spcPct val="150000"/>
              </a:lnSpc>
              <a:buFont typeface="+mj-lt"/>
              <a:buAutoNum type="arabicPeriod"/>
            </a:pPr>
            <a:r>
              <a:rPr lang="en-US" dirty="0" smtClean="0"/>
              <a:t>Competition between plants</a:t>
            </a:r>
          </a:p>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228600" y="716677"/>
            <a:ext cx="8534400" cy="1575816"/>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Algorithm has 3 key components</a:t>
            </a:r>
          </a:p>
          <a:p>
            <a:pPr marL="0" indent="0">
              <a:lnSpc>
                <a:spcPct val="150000"/>
              </a:lnSpc>
              <a:buNone/>
            </a:pPr>
            <a:endParaRPr lang="en-US" dirty="0"/>
          </a:p>
        </p:txBody>
      </p:sp>
    </p:spTree>
    <p:extLst>
      <p:ext uri="{BB962C8B-B14F-4D97-AF65-F5344CB8AC3E}">
        <p14:creationId xmlns:p14="http://schemas.microsoft.com/office/powerpoint/2010/main" val="32003748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Seeding (Seed Production)</a:t>
            </a:r>
            <a:endParaRPr lang="en-US" dirty="0"/>
          </a:p>
        </p:txBody>
      </p:sp>
      <p:sp>
        <p:nvSpPr>
          <p:cNvPr id="3" name="Content Placeholder 2"/>
          <p:cNvSpPr>
            <a:spLocks noGrp="1"/>
          </p:cNvSpPr>
          <p:nvPr>
            <p:ph idx="1"/>
          </p:nvPr>
        </p:nvSpPr>
        <p:spPr>
          <a:xfrm>
            <a:off x="114300" y="1295400"/>
            <a:ext cx="8915400" cy="984885"/>
          </a:xfrm>
        </p:spPr>
        <p:txBody>
          <a:bodyPr/>
          <a:lstStyle/>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5"/>
          <a:stretch>
            <a:fillRect/>
          </a:stretch>
        </p:blipFill>
        <p:spPr>
          <a:xfrm>
            <a:off x="533399" y="2075728"/>
            <a:ext cx="8215975" cy="1200872"/>
          </a:xfrm>
          <a:prstGeom prst="rect">
            <a:avLst/>
          </a:prstGeom>
        </p:spPr>
      </p:pic>
    </p:spTree>
    <p:extLst>
      <p:ext uri="{BB962C8B-B14F-4D97-AF65-F5344CB8AC3E}">
        <p14:creationId xmlns:p14="http://schemas.microsoft.com/office/powerpoint/2010/main" val="10217759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Seed Dispersal</a:t>
            </a:r>
            <a:endParaRPr lang="en-US" dirty="0"/>
          </a:p>
        </p:txBody>
      </p:sp>
      <p:sp>
        <p:nvSpPr>
          <p:cNvPr id="7" name="Content Placeholder 2"/>
          <p:cNvSpPr txBox="1">
            <a:spLocks/>
          </p:cNvSpPr>
          <p:nvPr/>
        </p:nvSpPr>
        <p:spPr>
          <a:xfrm>
            <a:off x="242816" y="12192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5" name="Content Placeholder 4"/>
          <p:cNvSpPr>
            <a:spLocks noGrp="1"/>
          </p:cNvSpPr>
          <p:nvPr>
            <p:ph idx="1"/>
          </p:nvPr>
        </p:nvSpPr>
        <p:spPr>
          <a:xfrm>
            <a:off x="228030" y="1212376"/>
            <a:ext cx="8534969" cy="664797"/>
          </a:xfrm>
        </p:spPr>
        <p:txBody>
          <a:bodyPr/>
          <a:lstStyle/>
          <a:p>
            <a:pPr algn="just"/>
            <a:r>
              <a:rPr lang="en-US" sz="2400" dirty="0" smtClean="0"/>
              <a:t>Seeds dispersed by creating a random displacement vector of dimension n and applying it to the parent location</a:t>
            </a:r>
            <a:endParaRPr lang="en-US" sz="2400" dirty="0"/>
          </a:p>
        </p:txBody>
      </p:sp>
      <p:pic>
        <p:nvPicPr>
          <p:cNvPr id="8" name="Picture 7"/>
          <p:cNvPicPr>
            <a:picLocks noChangeAspect="1"/>
          </p:cNvPicPr>
          <p:nvPr/>
        </p:nvPicPr>
        <p:blipFill>
          <a:blip r:embed="rId5"/>
          <a:stretch>
            <a:fillRect/>
          </a:stretch>
        </p:blipFill>
        <p:spPr>
          <a:xfrm>
            <a:off x="1371599" y="2650887"/>
            <a:ext cx="6175310" cy="838200"/>
          </a:xfrm>
          <a:prstGeom prst="rect">
            <a:avLst/>
          </a:prstGeom>
        </p:spPr>
      </p:pic>
      <p:sp>
        <p:nvSpPr>
          <p:cNvPr id="9" name="Content Placeholder 4"/>
          <p:cNvSpPr txBox="1">
            <a:spLocks/>
          </p:cNvSpPr>
          <p:nvPr/>
        </p:nvSpPr>
        <p:spPr>
          <a:xfrm>
            <a:off x="191770" y="4419600"/>
            <a:ext cx="8534969" cy="664797"/>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smtClean="0"/>
              <a:t>Random dispersal around the parent location with decreasing variance over time</a:t>
            </a:r>
            <a:endParaRPr lang="en-US" sz="2400" dirty="0"/>
          </a:p>
        </p:txBody>
      </p:sp>
    </p:spTree>
    <p:extLst>
      <p:ext uri="{BB962C8B-B14F-4D97-AF65-F5344CB8AC3E}">
        <p14:creationId xmlns:p14="http://schemas.microsoft.com/office/powerpoint/2010/main" val="428760926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Competition </a:t>
            </a:r>
            <a:r>
              <a:rPr lang="en-US" dirty="0"/>
              <a:t>B</a:t>
            </a:r>
            <a:r>
              <a:rPr lang="en-US" dirty="0" smtClean="0"/>
              <a:t>etween Plants</a:t>
            </a:r>
            <a:endParaRPr lang="en-US" dirty="0"/>
          </a:p>
        </p:txBody>
      </p:sp>
      <p:sp>
        <p:nvSpPr>
          <p:cNvPr id="7" name="Content Placeholder 2"/>
          <p:cNvSpPr txBox="1">
            <a:spLocks/>
          </p:cNvSpPr>
          <p:nvPr/>
        </p:nvSpPr>
        <p:spPr>
          <a:xfrm>
            <a:off x="242816" y="12192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9" name="Content Placeholder 4"/>
          <p:cNvSpPr txBox="1">
            <a:spLocks/>
          </p:cNvSpPr>
          <p:nvPr/>
        </p:nvSpPr>
        <p:spPr>
          <a:xfrm>
            <a:off x="228031" y="1600200"/>
            <a:ext cx="8534969" cy="2499146"/>
          </a:xfrm>
          <a:prstGeom prst="rect">
            <a:avLst/>
          </a:prstGeom>
        </p:spPr>
        <p:txBody>
          <a:bodyPr vert="horz"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t>Initial population </a:t>
            </a:r>
            <a:r>
              <a:rPr lang="en-US" sz="2800" dirty="0" err="1"/>
              <a:t>p</a:t>
            </a:r>
            <a:r>
              <a:rPr lang="en-US" sz="2800" baseline="-25000" dirty="0" err="1"/>
              <a:t>initial</a:t>
            </a:r>
            <a:r>
              <a:rPr lang="en-US" sz="2800" baseline="-25000" dirty="0"/>
              <a:t> </a:t>
            </a:r>
            <a:r>
              <a:rPr lang="en-US" sz="2800" dirty="0"/>
              <a:t> , and maximum population  size limit </a:t>
            </a:r>
            <a:r>
              <a:rPr lang="en-US" sz="2800" dirty="0" err="1"/>
              <a:t>p</a:t>
            </a:r>
            <a:r>
              <a:rPr lang="en-US" sz="2800" baseline="-25000" dirty="0" err="1"/>
              <a:t>max</a:t>
            </a:r>
            <a:endParaRPr lang="en-US" sz="2800" dirty="0"/>
          </a:p>
          <a:p>
            <a:pPr marL="0" indent="0" algn="just">
              <a:buNone/>
            </a:pPr>
            <a:endParaRPr lang="en-US" sz="2800" dirty="0" smtClean="0"/>
          </a:p>
          <a:p>
            <a:pPr algn="just"/>
            <a:r>
              <a:rPr lang="en-US" sz="2800" dirty="0" smtClean="0"/>
              <a:t>Once the </a:t>
            </a:r>
            <a:r>
              <a:rPr lang="en-US" sz="2800" dirty="0" err="1" smtClean="0"/>
              <a:t>p</a:t>
            </a:r>
            <a:r>
              <a:rPr lang="en-US" sz="2800" baseline="-25000" dirty="0" err="1" smtClean="0"/>
              <a:t>max</a:t>
            </a:r>
            <a:r>
              <a:rPr lang="en-US" sz="2800" dirty="0" smtClean="0"/>
              <a:t> population is reached , parent compete with children and based on the fitness only </a:t>
            </a:r>
            <a:r>
              <a:rPr lang="en-US" sz="2800" dirty="0" err="1" smtClean="0"/>
              <a:t>p</a:t>
            </a:r>
            <a:r>
              <a:rPr lang="en-US" sz="2800" baseline="-25000" dirty="0" err="1" smtClean="0"/>
              <a:t>max</a:t>
            </a:r>
            <a:r>
              <a:rPr lang="en-US" sz="2800" dirty="0" smtClean="0"/>
              <a:t> plants survive the next generation</a:t>
            </a:r>
            <a:endParaRPr lang="en-US" sz="2800" dirty="0"/>
          </a:p>
        </p:txBody>
      </p:sp>
    </p:spTree>
    <p:extLst>
      <p:ext uri="{BB962C8B-B14F-4D97-AF65-F5344CB8AC3E}">
        <p14:creationId xmlns:p14="http://schemas.microsoft.com/office/powerpoint/2010/main" val="2127421627"/>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algn="ctr"/>
            <a:r>
              <a:rPr lang="en-US" dirty="0" smtClean="0"/>
              <a:t>Invasive Weed Optimization</a:t>
            </a:r>
            <a:endParaRPr lang="en-US" dirty="0"/>
          </a:p>
        </p:txBody>
      </p:sp>
      <p:sp>
        <p:nvSpPr>
          <p:cNvPr id="3" name="Content Placeholder 2"/>
          <p:cNvSpPr>
            <a:spLocks noGrp="1"/>
          </p:cNvSpPr>
          <p:nvPr>
            <p:ph idx="1"/>
          </p:nvPr>
        </p:nvSpPr>
        <p:spPr>
          <a:xfrm>
            <a:off x="114300" y="1295400"/>
            <a:ext cx="8915400" cy="984885"/>
          </a:xfrm>
        </p:spPr>
        <p:txBody>
          <a:bodyPr/>
          <a:lstStyle/>
          <a:p>
            <a:pPr algn="just"/>
            <a:endParaRPr lang="en-US" dirty="0"/>
          </a:p>
          <a:p>
            <a:pPr algn="just"/>
            <a:endParaRPr lang="en-US" dirty="0"/>
          </a:p>
        </p:txBody>
      </p:sp>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228600" y="1066800"/>
            <a:ext cx="8534400" cy="662361"/>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3"/>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4"/>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4"/>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endParaRPr lang="en-US" dirty="0"/>
          </a:p>
        </p:txBody>
      </p:sp>
      <p:pic>
        <p:nvPicPr>
          <p:cNvPr id="4" name="Picture 3"/>
          <p:cNvPicPr>
            <a:picLocks noChangeAspect="1"/>
          </p:cNvPicPr>
          <p:nvPr/>
        </p:nvPicPr>
        <p:blipFill>
          <a:blip r:embed="rId5"/>
          <a:stretch>
            <a:fillRect/>
          </a:stretch>
        </p:blipFill>
        <p:spPr>
          <a:xfrm>
            <a:off x="914400" y="1524000"/>
            <a:ext cx="7487916" cy="3930555"/>
          </a:xfrm>
          <a:prstGeom prst="rect">
            <a:avLst/>
          </a:prstGeom>
        </p:spPr>
      </p:pic>
    </p:spTree>
    <p:extLst>
      <p:ext uri="{BB962C8B-B14F-4D97-AF65-F5344CB8AC3E}">
        <p14:creationId xmlns:p14="http://schemas.microsoft.com/office/powerpoint/2010/main" val="457497945"/>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841" y="41252"/>
            <a:ext cx="8382000" cy="664797"/>
          </a:xfrm>
        </p:spPr>
        <p:txBody>
          <a:bodyPr/>
          <a:lstStyle/>
          <a:p>
            <a:pPr algn="ctr"/>
            <a:r>
              <a:rPr lang="en-US" dirty="0" smtClean="0"/>
              <a:t>Paddy Field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7033" y="838200"/>
                <a:ext cx="8915400" cy="6250622"/>
              </a:xfrm>
            </p:spPr>
            <p:txBody>
              <a:bodyPr/>
              <a:lstStyle/>
              <a:p>
                <a:pPr marL="0" indent="0" algn="just">
                  <a:buNone/>
                </a:pPr>
                <a:endParaRPr lang="en-US" dirty="0" smtClean="0"/>
              </a:p>
              <a:p>
                <a:pPr marL="514350" indent="-514350" algn="just">
                  <a:lnSpc>
                    <a:spcPct val="150000"/>
                  </a:lnSpc>
                  <a:buFont typeface="+mj-lt"/>
                  <a:buAutoNum type="arabicPeriod"/>
                </a:pPr>
                <a:r>
                  <a:rPr lang="en-US" dirty="0" smtClean="0"/>
                  <a:t>Sowing</a:t>
                </a:r>
              </a:p>
              <a:p>
                <a:pPr marL="514350" indent="-514350" algn="just">
                  <a:lnSpc>
                    <a:spcPct val="150000"/>
                  </a:lnSpc>
                  <a:buFont typeface="+mj-lt"/>
                  <a:buAutoNum type="arabicPeriod"/>
                </a:pPr>
                <a:r>
                  <a:rPr lang="en-US" dirty="0" smtClean="0"/>
                  <a:t>Selection      y = f(x)</a:t>
                </a:r>
              </a:p>
              <a:p>
                <a:pPr marL="514350" indent="-514350" algn="just">
                  <a:lnSpc>
                    <a:spcPct val="150000"/>
                  </a:lnSpc>
                  <a:buFont typeface="+mj-lt"/>
                  <a:buAutoNum type="arabicPeriod"/>
                </a:pPr>
                <a:r>
                  <a:rPr lang="en-US" dirty="0" smtClean="0"/>
                  <a:t>Seeding        </a:t>
                </a:r>
                <a:r>
                  <a:rPr lang="en-US" dirty="0" err="1" smtClean="0"/>
                  <a:t>s</a:t>
                </a:r>
                <a:r>
                  <a:rPr lang="en-US" baseline="-25000" dirty="0" err="1" smtClean="0"/>
                  <a:t>i</a:t>
                </a:r>
                <a:r>
                  <a:rPr lang="en-US" dirty="0" smtClean="0"/>
                  <a:t> = </a:t>
                </a:r>
                <a:r>
                  <a:rPr lang="en-US" dirty="0" err="1" smtClean="0"/>
                  <a:t>q</a:t>
                </a:r>
                <a:r>
                  <a:rPr lang="en-US" baseline="-25000" dirty="0" err="1" smtClean="0"/>
                  <a:t>max</a:t>
                </a:r>
                <a:r>
                  <a:rPr lang="en-US" dirty="0" smtClean="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𝑦</m:t>
                            </m:r>
                          </m:e>
                          <m:sub>
                            <m:r>
                              <a:rPr lang="en-US" i="1">
                                <a:latin typeface="Cambria Math" panose="02040503050406030204" pitchFamily="18" charset="0"/>
                              </a:rPr>
                              <m:t>𝑡</m:t>
                            </m:r>
                          </m:sub>
                        </m:sSub>
                      </m:den>
                    </m:f>
                  </m:oMath>
                </a14:m>
                <a:r>
                  <a:rPr lang="en-US" dirty="0" smtClean="0"/>
                  <a:t>  )</a:t>
                </a:r>
              </a:p>
              <a:p>
                <a:pPr marL="514350" indent="-514350" algn="just">
                  <a:lnSpc>
                    <a:spcPct val="150000"/>
                  </a:lnSpc>
                  <a:buFont typeface="+mj-lt"/>
                  <a:buAutoNum type="arabicPeriod"/>
                </a:pPr>
                <a:r>
                  <a:rPr lang="en-US" dirty="0" smtClean="0"/>
                  <a:t>Pollination   </a:t>
                </a:r>
                <a:r>
                  <a:rPr lang="en-US" dirty="0" err="1" smtClean="0"/>
                  <a:t>U</a:t>
                </a:r>
                <a:r>
                  <a:rPr lang="en-US" baseline="-25000" dirty="0" err="1" smtClean="0"/>
                  <a:t>i</a:t>
                </a:r>
                <a:r>
                  <a:rPr lang="en-US" baseline="-25000" dirty="0" smtClean="0"/>
                  <a:t>  </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𝑣</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𝑚𝑎𝑥</m:t>
                                </m:r>
                              </m:sub>
                            </m:sSub>
                          </m:e>
                        </m:d>
                        <m:r>
                          <a:rPr lang="en-US" b="0" i="1" smtClean="0">
                            <a:latin typeface="Cambria Math" panose="02040503050406030204" pitchFamily="18" charset="0"/>
                          </a:rPr>
                          <m:t>−1</m:t>
                        </m:r>
                      </m:sup>
                    </m:sSup>
                  </m:oMath>
                </a14:m>
                <a:endParaRPr lang="en-US" dirty="0" smtClean="0"/>
              </a:p>
              <a:p>
                <a:pPr marL="514350" indent="-514350" algn="just">
                  <a:lnSpc>
                    <a:spcPct val="150000"/>
                  </a:lnSpc>
                  <a:buFont typeface="+mj-lt"/>
                  <a:buAutoNum type="arabicPeriod"/>
                </a:pPr>
                <a:r>
                  <a:rPr lang="en-US" dirty="0"/>
                  <a:t>Dispersion </a:t>
                </a:r>
                <a:r>
                  <a:rPr lang="en-US" dirty="0" smtClean="0"/>
                  <a:t>   </a:t>
                </a:r>
                <a:r>
                  <a:rPr lang="en-US" dirty="0" err="1" smtClean="0"/>
                  <a:t>s</a:t>
                </a:r>
                <a:r>
                  <a:rPr lang="en-US" baseline="-25000" dirty="0" err="1" smtClean="0"/>
                  <a:t>i</a:t>
                </a:r>
                <a:r>
                  <a:rPr lang="en-US" baseline="30000" dirty="0" err="1" smtClean="0"/>
                  <a:t>viable</a:t>
                </a:r>
                <a:r>
                  <a:rPr lang="en-US" baseline="30000" dirty="0" smtClean="0"/>
                  <a:t> </a:t>
                </a:r>
                <a:r>
                  <a:rPr lang="en-US" dirty="0" smtClean="0"/>
                  <a:t>= </a:t>
                </a:r>
                <a:r>
                  <a:rPr lang="en-US" dirty="0" err="1"/>
                  <a:t>U</a:t>
                </a:r>
                <a:r>
                  <a:rPr lang="en-US" baseline="-25000" dirty="0" err="1"/>
                  <a:t>i</a:t>
                </a:r>
                <a:r>
                  <a:rPr lang="en-US" baseline="-25000" dirty="0"/>
                  <a:t> </a:t>
                </a:r>
                <a:r>
                  <a:rPr lang="en-US" dirty="0" err="1"/>
                  <a:t>s</a:t>
                </a:r>
                <a:r>
                  <a:rPr lang="en-US" baseline="-25000" dirty="0" err="1"/>
                  <a:t>i</a:t>
                </a:r>
                <a:r>
                  <a:rPr lang="en-US" dirty="0"/>
                  <a:t> </a:t>
                </a:r>
                <a:endParaRPr lang="en-US" dirty="0" smtClean="0"/>
              </a:p>
              <a:p>
                <a:pPr algn="just"/>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7033" y="838200"/>
                <a:ext cx="8915400" cy="6250622"/>
              </a:xfrm>
              <a:blipFill rotWithShape="0">
                <a:blip r:embed="rId3"/>
                <a:stretch>
                  <a:fillRect l="-2802"/>
                </a:stretch>
              </a:blipFill>
            </p:spPr>
            <p:txBody>
              <a:bodyPr/>
              <a:lstStyle/>
              <a:p>
                <a:r>
                  <a:rPr lang="en-US">
                    <a:noFill/>
                  </a:rPr>
                  <a:t> </a:t>
                </a:r>
              </a:p>
            </p:txBody>
          </p:sp>
        </mc:Fallback>
      </mc:AlternateContent>
      <p:sp>
        <p:nvSpPr>
          <p:cNvPr id="6" name="Content Placeholder 2"/>
          <p:cNvSpPr txBox="1">
            <a:spLocks/>
          </p:cNvSpPr>
          <p:nvPr/>
        </p:nvSpPr>
        <p:spPr>
          <a:xfrm>
            <a:off x="90416" y="1066800"/>
            <a:ext cx="8915400" cy="1526572"/>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dirty="0" smtClean="0"/>
              <a:t>     </a:t>
            </a:r>
          </a:p>
          <a:p>
            <a:pPr marL="0" indent="0" algn="just">
              <a:buNone/>
            </a:pPr>
            <a:endParaRPr lang="en-US" dirty="0" smtClean="0"/>
          </a:p>
          <a:p>
            <a:pPr marL="0" indent="0" algn="just">
              <a:buNone/>
            </a:pPr>
            <a:endParaRPr lang="en-US" dirty="0" smtClean="0"/>
          </a:p>
        </p:txBody>
      </p:sp>
      <p:sp>
        <p:nvSpPr>
          <p:cNvPr id="7" name="Content Placeholder 3"/>
          <p:cNvSpPr txBox="1">
            <a:spLocks/>
          </p:cNvSpPr>
          <p:nvPr/>
        </p:nvSpPr>
        <p:spPr>
          <a:xfrm>
            <a:off x="180832" y="649442"/>
            <a:ext cx="8534400" cy="1499513"/>
          </a:xfrm>
          <a:prstGeom prst="rect">
            <a:avLst/>
          </a:prstGeom>
        </p:spPr>
        <p:txBody>
          <a:bodyPr vert="horz" wrap="square" lIns="0" tIns="0" rIns="0" bIns="0" rtlCol="0">
            <a:spAutoFit/>
          </a:bodyPr>
          <a:lstStyle>
            <a:lvl1pPr marL="396875" indent="-396875" algn="l" defTabSz="914363" rtl="0" eaLnBrk="1" latinLnBrk="0" hangingPunct="1">
              <a:lnSpc>
                <a:spcPct val="90000"/>
              </a:lnSpc>
              <a:spcBef>
                <a:spcPct val="20000"/>
              </a:spcBef>
              <a:buFontTx/>
              <a:buBlip>
                <a:blip r:embed="rId4"/>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5"/>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5"/>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dirty="0" smtClean="0"/>
              <a:t>Algorithm has 5 stages</a:t>
            </a:r>
          </a:p>
          <a:p>
            <a:pPr marL="0" indent="0">
              <a:lnSpc>
                <a:spcPct val="150000"/>
              </a:lnSpc>
              <a:buNone/>
            </a:pPr>
            <a:endParaRPr lang="en-US" dirty="0"/>
          </a:p>
        </p:txBody>
      </p:sp>
    </p:spTree>
    <p:extLst>
      <p:ext uri="{BB962C8B-B14F-4D97-AF65-F5344CB8AC3E}">
        <p14:creationId xmlns:p14="http://schemas.microsoft.com/office/powerpoint/2010/main" val="260970044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theme/theme1.xml><?xml version="1.0" encoding="utf-8"?>
<a:theme xmlns:a="http://schemas.openxmlformats.org/drawingml/2006/main" name="1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2_White with Blue Bar Segoe Template_TP10286789">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10.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2.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3.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4.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5.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6.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7.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8.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ppt/theme/themeOverride9.xml><?xml version="1.0" encoding="utf-8"?>
<a:themeOverride xmlns:a="http://schemas.openxmlformats.org/drawingml/2006/main">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EEFD162-EDAF-40F1-8DE6-8C07E9AEC8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(White with blue bar design)</Template>
  <TotalTime>9027</TotalTime>
  <Words>270</Words>
  <Application>Microsoft Office PowerPoint</Application>
  <PresentationFormat>On-screen Show (4:3)</PresentationFormat>
  <Paragraphs>47</Paragraphs>
  <Slides>11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Cambria Math</vt:lpstr>
      <vt:lpstr>Courier New</vt:lpstr>
      <vt:lpstr>Times New Roman</vt:lpstr>
      <vt:lpstr>Wingdings</vt:lpstr>
      <vt:lpstr>1_White with Blue Bar Segoe Template_TP10286789</vt:lpstr>
      <vt:lpstr>White with Courier font for code slides</vt:lpstr>
      <vt:lpstr>2_White with Blue Bar Segoe Template_TP10286789</vt:lpstr>
      <vt:lpstr>Plant Inspired Algorithms</vt:lpstr>
      <vt:lpstr>Categories of Plant Inspired Algorithm</vt:lpstr>
      <vt:lpstr>Plant Propagation Algorithm</vt:lpstr>
      <vt:lpstr>Invasive Weed Optimization</vt:lpstr>
      <vt:lpstr>Seeding (Seed Production)</vt:lpstr>
      <vt:lpstr>Seed Dispersal</vt:lpstr>
      <vt:lpstr>Competition Between Plants</vt:lpstr>
      <vt:lpstr>Invasive Weed Optimization</vt:lpstr>
      <vt:lpstr>Paddy Field Algorithm</vt:lpstr>
      <vt:lpstr>Paddy Field Algorithm</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Akshata K</dc:creator>
  <cp:keywords/>
  <cp:lastModifiedBy>Mahe</cp:lastModifiedBy>
  <cp:revision>1896</cp:revision>
  <dcterms:created xsi:type="dcterms:W3CDTF">2016-05-11T06:01:51Z</dcterms:created>
  <dcterms:modified xsi:type="dcterms:W3CDTF">2017-09-25T09:38:56Z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TC102867899990</vt:lpwstr>
  </property>
</Properties>
</file>