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7"/>
  </p:notesMasterIdLst>
  <p:handoutMasterIdLst>
    <p:handoutMasterId r:id="rId18"/>
  </p:handoutMasterIdLst>
  <p:sldIdLst>
    <p:sldId id="389" r:id="rId5"/>
    <p:sldId id="427" r:id="rId6"/>
    <p:sldId id="420" r:id="rId7"/>
    <p:sldId id="428" r:id="rId8"/>
    <p:sldId id="432" r:id="rId9"/>
    <p:sldId id="434" r:id="rId10"/>
    <p:sldId id="435" r:id="rId11"/>
    <p:sldId id="437" r:id="rId12"/>
    <p:sldId id="438" r:id="rId13"/>
    <p:sldId id="439" r:id="rId14"/>
    <p:sldId id="433" r:id="rId15"/>
    <p:sldId id="40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9/26/2017 9:37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26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26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26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26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26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26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26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26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26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26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DNA Computing Based Encryption &amp; Decryption Algorithm</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Amino Acid Table</a:t>
            </a:r>
            <a:endParaRPr lang="en-US" dirty="0"/>
          </a:p>
        </p:txBody>
      </p:sp>
      <p:sp>
        <p:nvSpPr>
          <p:cNvPr id="5" name="Content Placeholder 4"/>
          <p:cNvSpPr>
            <a:spLocks noGrp="1"/>
          </p:cNvSpPr>
          <p:nvPr>
            <p:ph idx="1"/>
          </p:nvPr>
        </p:nvSpPr>
        <p:spPr>
          <a:xfrm>
            <a:off x="228031" y="1219200"/>
            <a:ext cx="8534969" cy="738664"/>
          </a:xfrm>
        </p:spPr>
        <p:txBody>
          <a:bodyPr/>
          <a:lstStyle/>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3" name="Picture 2"/>
          <p:cNvPicPr>
            <a:picLocks noChangeAspect="1"/>
          </p:cNvPicPr>
          <p:nvPr/>
        </p:nvPicPr>
        <p:blipFill>
          <a:blip r:embed="rId5"/>
          <a:stretch>
            <a:fillRect/>
          </a:stretch>
        </p:blipFill>
        <p:spPr>
          <a:xfrm>
            <a:off x="66675" y="1047750"/>
            <a:ext cx="9010650" cy="4762500"/>
          </a:xfrm>
          <a:prstGeom prst="rect">
            <a:avLst/>
          </a:prstGeom>
        </p:spPr>
      </p:pic>
    </p:spTree>
    <p:extLst>
      <p:ext uri="{BB962C8B-B14F-4D97-AF65-F5344CB8AC3E}">
        <p14:creationId xmlns:p14="http://schemas.microsoft.com/office/powerpoint/2010/main" val="36815468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588" y="70133"/>
            <a:ext cx="8382000" cy="664797"/>
          </a:xfrm>
        </p:spPr>
        <p:txBody>
          <a:bodyPr/>
          <a:lstStyle/>
          <a:p>
            <a:pPr algn="ctr"/>
            <a:r>
              <a:rPr lang="en-US" dirty="0" smtClean="0"/>
              <a:t>Decryption Process</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4619" y="837890"/>
            <a:ext cx="8534969" cy="6020110"/>
          </a:xfrm>
        </p:spPr>
        <p:txBody>
          <a:bodyPr/>
          <a:lstStyle/>
          <a:p>
            <a:pPr marL="457200" indent="-457200" algn="just">
              <a:buFont typeface="+mj-lt"/>
              <a:buAutoNum type="arabicPeriod"/>
            </a:pPr>
            <a:r>
              <a:rPr lang="en-US" sz="2400" dirty="0" smtClean="0"/>
              <a:t>Generation of encoding table 1 &amp; 2</a:t>
            </a:r>
          </a:p>
          <a:p>
            <a:pPr marL="457200" indent="-457200" algn="just">
              <a:buFont typeface="+mj-lt"/>
              <a:buAutoNum type="arabicPeriod"/>
            </a:pPr>
            <a:r>
              <a:rPr lang="en-US" sz="2400" dirty="0" smtClean="0"/>
              <a:t>Cipher text of protein sequence divided into 2 halves </a:t>
            </a:r>
          </a:p>
          <a:p>
            <a:pPr marL="457200" indent="-457200" algn="just">
              <a:buFont typeface="+mj-lt"/>
              <a:buAutoNum type="arabicPeriod"/>
            </a:pPr>
            <a:r>
              <a:rPr lang="en-US" sz="2400" dirty="0" smtClean="0"/>
              <a:t>Protein sequences converted to </a:t>
            </a:r>
            <a:r>
              <a:rPr lang="en-US" sz="2400" dirty="0" err="1" smtClean="0"/>
              <a:t>tRNA</a:t>
            </a:r>
            <a:r>
              <a:rPr lang="en-US" sz="2400" dirty="0" smtClean="0"/>
              <a:t> using amino acid table</a:t>
            </a:r>
          </a:p>
          <a:p>
            <a:pPr marL="457200" indent="-457200" algn="just">
              <a:buFont typeface="+mj-lt"/>
              <a:buAutoNum type="arabicPeriod"/>
            </a:pPr>
            <a:r>
              <a:rPr lang="en-US" sz="2400" dirty="0" err="1" smtClean="0"/>
              <a:t>tRNA</a:t>
            </a:r>
            <a:r>
              <a:rPr lang="en-US" sz="2400" dirty="0" smtClean="0"/>
              <a:t> converted to mRNA  (Reverse Translation) Complement</a:t>
            </a:r>
          </a:p>
          <a:p>
            <a:pPr marL="457200" indent="-457200" algn="just">
              <a:buFont typeface="+mj-lt"/>
              <a:buAutoNum type="arabicPeriod"/>
            </a:pPr>
            <a:r>
              <a:rPr lang="en-US" sz="2400" dirty="0" smtClean="0"/>
              <a:t>mRNA converted to DNA (Reverse Transcription) U -&gt; T</a:t>
            </a:r>
          </a:p>
          <a:p>
            <a:pPr marL="457200" indent="-457200" algn="just">
              <a:buFont typeface="+mj-lt"/>
              <a:buAutoNum type="arabicPeriod"/>
            </a:pPr>
            <a:r>
              <a:rPr lang="en-US" sz="2400" dirty="0" smtClean="0"/>
              <a:t>Multiple round functions are performed:</a:t>
            </a:r>
          </a:p>
          <a:p>
            <a:pPr marL="974725" lvl="1" indent="-457200" algn="just">
              <a:buFont typeface="+mj-lt"/>
              <a:buAutoNum type="alphaLcPeriod"/>
            </a:pPr>
            <a:r>
              <a:rPr lang="en-US" sz="2400" dirty="0" smtClean="0"/>
              <a:t>DNA sequence XNOR with introns</a:t>
            </a:r>
          </a:p>
          <a:p>
            <a:pPr marL="974725" lvl="1" indent="-457200" algn="just">
              <a:buFont typeface="+mj-lt"/>
              <a:buAutoNum type="alphaLcPeriod"/>
            </a:pPr>
            <a:r>
              <a:rPr lang="en-US" sz="2400" dirty="0" smtClean="0"/>
              <a:t>Left Shift </a:t>
            </a:r>
            <a:r>
              <a:rPr lang="en-US" sz="2400" dirty="0"/>
              <a:t>the </a:t>
            </a:r>
            <a:r>
              <a:rPr lang="en-US" sz="2400" dirty="0" smtClean="0"/>
              <a:t>sequences</a:t>
            </a:r>
          </a:p>
          <a:p>
            <a:pPr marL="974725" lvl="1" indent="-457200" algn="just">
              <a:buFont typeface="+mj-lt"/>
              <a:buAutoNum type="alphaLcPeriod"/>
            </a:pPr>
            <a:r>
              <a:rPr lang="en-US" sz="2400" dirty="0" smtClean="0"/>
              <a:t>DNA converted to mRNA (Transcription) T -&gt; U</a:t>
            </a:r>
          </a:p>
          <a:p>
            <a:pPr marL="974725" lvl="1" indent="-457200" algn="just">
              <a:buFont typeface="+mj-lt"/>
              <a:buAutoNum type="alphaLcPeriod"/>
            </a:pPr>
            <a:r>
              <a:rPr lang="en-US" sz="2400" dirty="0" smtClean="0"/>
              <a:t>mRNA to </a:t>
            </a:r>
            <a:r>
              <a:rPr lang="en-US" sz="2400" dirty="0" err="1" smtClean="0"/>
              <a:t>tRNA</a:t>
            </a:r>
            <a:r>
              <a:rPr lang="en-US" sz="2400" dirty="0" smtClean="0"/>
              <a:t> (translation process) complement</a:t>
            </a:r>
          </a:p>
          <a:p>
            <a:pPr marL="974725" lvl="1" indent="-457200" algn="just">
              <a:buFont typeface="+mj-lt"/>
              <a:buAutoNum type="alphaLcPeriod"/>
            </a:pPr>
            <a:r>
              <a:rPr lang="en-US" sz="2400" dirty="0" err="1" smtClean="0"/>
              <a:t>tRNA</a:t>
            </a:r>
            <a:r>
              <a:rPr lang="en-US" sz="2400" dirty="0" smtClean="0"/>
              <a:t> to DNA (reverse transcription) U -&gt; T</a:t>
            </a:r>
          </a:p>
          <a:p>
            <a:pPr marL="457200" indent="-457200" algn="just">
              <a:buFont typeface="+mj-lt"/>
              <a:buAutoNum type="arabicPeriod" startAt="4"/>
            </a:pPr>
            <a:r>
              <a:rPr lang="en-US" sz="2400" dirty="0" smtClean="0"/>
              <a:t>DNA transformed with introns</a:t>
            </a:r>
          </a:p>
          <a:p>
            <a:pPr marL="457200" indent="-457200" algn="just">
              <a:buFont typeface="+mj-lt"/>
              <a:buAutoNum type="arabicPeriod" startAt="4"/>
            </a:pPr>
            <a:r>
              <a:rPr lang="en-US" sz="2400" dirty="0" smtClean="0"/>
              <a:t>Transformed DNA  converted to plaintext and merged</a:t>
            </a:r>
          </a:p>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spTree>
    <p:extLst>
      <p:ext uri="{BB962C8B-B14F-4D97-AF65-F5344CB8AC3E}">
        <p14:creationId xmlns:p14="http://schemas.microsoft.com/office/powerpoint/2010/main" val="205322108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984885"/>
          </a:xfrm>
        </p:spPr>
        <p:txBody>
          <a:bodyPr/>
          <a:lstStyle/>
          <a:p>
            <a:pPr algn="just"/>
            <a:endParaRPr lang="en-US" dirty="0"/>
          </a:p>
          <a:p>
            <a:pPr algn="just"/>
            <a:r>
              <a:rPr lang="en-US" dirty="0" err="1" smtClean="0"/>
              <a:t>DNA_Cryptography_Encryption_Decryption</a:t>
            </a:r>
            <a:endParaRPr lang="en-US" dirty="0" smtClean="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Requirement of DNA Encryption Algorithm</a:t>
            </a:r>
            <a:endParaRPr lang="en-US" sz="4000" dirty="0"/>
          </a:p>
        </p:txBody>
      </p:sp>
      <p:sp>
        <p:nvSpPr>
          <p:cNvPr id="3" name="Content Placeholder 3"/>
          <p:cNvSpPr txBox="1">
            <a:spLocks/>
          </p:cNvSpPr>
          <p:nvPr/>
        </p:nvSpPr>
        <p:spPr>
          <a:xfrm>
            <a:off x="206991" y="1042899"/>
            <a:ext cx="8915400" cy="579235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a:pPr>
            <a:r>
              <a:rPr lang="en-US" sz="2800" dirty="0" smtClean="0"/>
              <a:t>DNA Encoding of complete character set</a:t>
            </a:r>
          </a:p>
          <a:p>
            <a:pPr marL="514350" indent="-514350">
              <a:lnSpc>
                <a:spcPct val="150000"/>
              </a:lnSpc>
              <a:buFont typeface="+mj-lt"/>
              <a:buAutoNum type="arabicPeriod"/>
            </a:pPr>
            <a:r>
              <a:rPr lang="en-US" sz="2800" dirty="0" smtClean="0"/>
              <a:t>Dynamic Encoding Table Generation</a:t>
            </a:r>
          </a:p>
          <a:p>
            <a:pPr marL="514350" indent="-514350">
              <a:lnSpc>
                <a:spcPct val="150000"/>
              </a:lnSpc>
              <a:buFont typeface="+mj-lt"/>
              <a:buAutoNum type="arabicPeriod"/>
            </a:pPr>
            <a:r>
              <a:rPr lang="en-US" sz="2800" dirty="0" smtClean="0"/>
              <a:t>Unique sequence for encoding of every character of plaintext to DNA sequence</a:t>
            </a:r>
          </a:p>
          <a:p>
            <a:pPr marL="514350" indent="-514350">
              <a:lnSpc>
                <a:spcPct val="150000"/>
              </a:lnSpc>
              <a:buFont typeface="+mj-lt"/>
              <a:buAutoNum type="arabicPeriod"/>
            </a:pPr>
            <a:r>
              <a:rPr lang="en-US" sz="2800" dirty="0" smtClean="0"/>
              <a:t>Robustness of Encoding</a:t>
            </a:r>
          </a:p>
          <a:p>
            <a:pPr marL="514350" indent="-514350">
              <a:lnSpc>
                <a:spcPct val="150000"/>
              </a:lnSpc>
              <a:buFont typeface="+mj-lt"/>
              <a:buAutoNum type="arabicPeriod"/>
            </a:pPr>
            <a:r>
              <a:rPr lang="en-US" sz="2800" dirty="0" smtClean="0"/>
              <a:t>Biological Process Simulation</a:t>
            </a:r>
          </a:p>
          <a:p>
            <a:pPr marL="514350" indent="-514350">
              <a:lnSpc>
                <a:spcPct val="150000"/>
              </a:lnSpc>
              <a:buFont typeface="+mj-lt"/>
              <a:buAutoNum type="arabicPeriod"/>
            </a:pPr>
            <a:r>
              <a:rPr lang="en-US" sz="2800" dirty="0" smtClean="0"/>
              <a:t>Dynamicity of Encryption Process </a:t>
            </a:r>
          </a:p>
          <a:p>
            <a:pPr marL="514350" indent="-514350">
              <a:lnSpc>
                <a:spcPct val="150000"/>
              </a:lnSpc>
              <a:buFont typeface="+mj-lt"/>
              <a:buAutoNum type="arabicPeriod"/>
            </a:pPr>
            <a:endParaRPr lang="en-US" dirty="0"/>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029700" cy="1329595"/>
          </a:xfrm>
        </p:spPr>
        <p:txBody>
          <a:bodyPr/>
          <a:lstStyle/>
          <a:p>
            <a:pPr algn="ctr"/>
            <a:r>
              <a:rPr lang="en-US" dirty="0" smtClean="0"/>
              <a:t>DNA Encryption-Decryption Algorithm</a:t>
            </a:r>
            <a:endParaRPr lang="en-US" dirty="0"/>
          </a:p>
        </p:txBody>
      </p:sp>
      <p:sp>
        <p:nvSpPr>
          <p:cNvPr id="3" name="Content Placeholder 2"/>
          <p:cNvSpPr>
            <a:spLocks noGrp="1"/>
          </p:cNvSpPr>
          <p:nvPr>
            <p:ph idx="1"/>
          </p:nvPr>
        </p:nvSpPr>
        <p:spPr>
          <a:xfrm>
            <a:off x="194480" y="609600"/>
            <a:ext cx="8915400" cy="4235006"/>
          </a:xfrm>
        </p:spPr>
        <p:txBody>
          <a:bodyPr/>
          <a:lstStyle/>
          <a:p>
            <a:pPr marL="0" indent="0" algn="just">
              <a:lnSpc>
                <a:spcPct val="150000"/>
              </a:lnSpc>
              <a:buNone/>
            </a:pPr>
            <a:endParaRPr lang="en-US" dirty="0" smtClean="0"/>
          </a:p>
          <a:p>
            <a:pPr marL="514350" indent="-514350" algn="just">
              <a:lnSpc>
                <a:spcPct val="150000"/>
              </a:lnSpc>
              <a:buFont typeface="+mj-lt"/>
              <a:buAutoNum type="arabicPeriod"/>
            </a:pPr>
            <a:r>
              <a:rPr lang="en-US" dirty="0" smtClean="0"/>
              <a:t>DNA Computing based Encoding Algorithm  </a:t>
            </a:r>
          </a:p>
          <a:p>
            <a:pPr marL="514350" indent="-514350" algn="just">
              <a:lnSpc>
                <a:spcPct val="150000"/>
              </a:lnSpc>
              <a:buFont typeface="+mj-lt"/>
              <a:buAutoNum type="arabicPeriod"/>
            </a:pPr>
            <a:r>
              <a:rPr lang="en-US" dirty="0" smtClean="0"/>
              <a:t>DNA </a:t>
            </a:r>
            <a:r>
              <a:rPr lang="en-US" dirty="0"/>
              <a:t>Computing based </a:t>
            </a:r>
            <a:r>
              <a:rPr lang="en-US" dirty="0" smtClean="0"/>
              <a:t>Encryption &amp; Decryption Algorithm</a:t>
            </a:r>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DNA Encoding Table</a:t>
            </a:r>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Content Placeholder 4"/>
          <p:cNvPicPr>
            <a:picLocks noGrp="1" noChangeAspect="1"/>
          </p:cNvPicPr>
          <p:nvPr>
            <p:ph idx="1"/>
          </p:nvPr>
        </p:nvPicPr>
        <p:blipFill>
          <a:blip r:embed="rId5"/>
          <a:stretch>
            <a:fillRect/>
          </a:stretch>
        </p:blipFill>
        <p:spPr>
          <a:xfrm>
            <a:off x="2057400" y="1295400"/>
            <a:ext cx="5663826" cy="4419600"/>
          </a:xfrm>
          <a:prstGeom prst="rect">
            <a:avLst/>
          </a:prstGeom>
        </p:spPr>
      </p:pic>
    </p:spTree>
    <p:extLst>
      <p:ext uri="{BB962C8B-B14F-4D97-AF65-F5344CB8AC3E}">
        <p14:creationId xmlns:p14="http://schemas.microsoft.com/office/powerpoint/2010/main" val="32003748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Encryption Process</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1" y="1219200"/>
            <a:ext cx="8534969" cy="4801314"/>
          </a:xfrm>
        </p:spPr>
        <p:txBody>
          <a:bodyPr/>
          <a:lstStyle/>
          <a:p>
            <a:pPr marL="457200" indent="-457200" algn="just">
              <a:buFont typeface="+mj-lt"/>
              <a:buAutoNum type="arabicPeriod"/>
            </a:pPr>
            <a:r>
              <a:rPr lang="en-US" sz="2400" dirty="0" smtClean="0"/>
              <a:t>Generation of encoding table 1 &amp; 2</a:t>
            </a:r>
          </a:p>
          <a:p>
            <a:pPr marL="457200" indent="-457200" algn="just">
              <a:buFont typeface="+mj-lt"/>
              <a:buAutoNum type="arabicPeriod"/>
            </a:pPr>
            <a:r>
              <a:rPr lang="en-US" sz="2400" dirty="0" smtClean="0"/>
              <a:t>Plaintext converted into DNA sequence (Encoding table1 &amp;2)</a:t>
            </a:r>
          </a:p>
          <a:p>
            <a:pPr marL="457200" indent="-457200" algn="just">
              <a:buFont typeface="+mj-lt"/>
              <a:buAutoNum type="arabicPeriod"/>
            </a:pPr>
            <a:r>
              <a:rPr lang="en-US" sz="2400" dirty="0" smtClean="0"/>
              <a:t>Multiple round functions are performed: (min 10 rounds)</a:t>
            </a:r>
          </a:p>
          <a:p>
            <a:pPr marL="974725" lvl="1" indent="-457200" algn="just">
              <a:buFont typeface="+mj-lt"/>
              <a:buAutoNum type="alphaLcPeriod"/>
            </a:pPr>
            <a:r>
              <a:rPr lang="en-US" sz="2400" dirty="0" smtClean="0"/>
              <a:t>DNA sequence XNOR with introns</a:t>
            </a:r>
          </a:p>
          <a:p>
            <a:pPr marL="974725" lvl="1" indent="-457200" algn="just">
              <a:buFont typeface="+mj-lt"/>
              <a:buAutoNum type="alphaLcPeriod"/>
            </a:pPr>
            <a:r>
              <a:rPr lang="en-US" sz="2400" dirty="0" smtClean="0"/>
              <a:t>DNA converted to mRNA (transcription process) T -&gt; U</a:t>
            </a:r>
          </a:p>
          <a:p>
            <a:pPr marL="974725" lvl="1" indent="-457200" algn="just">
              <a:buFont typeface="+mj-lt"/>
              <a:buAutoNum type="alphaLcPeriod"/>
            </a:pPr>
            <a:r>
              <a:rPr lang="en-US" sz="2400" dirty="0" smtClean="0"/>
              <a:t>mRNA to </a:t>
            </a:r>
            <a:r>
              <a:rPr lang="en-US" sz="2400" dirty="0" err="1" smtClean="0"/>
              <a:t>tRNA</a:t>
            </a:r>
            <a:r>
              <a:rPr lang="en-US" sz="2400" dirty="0" smtClean="0"/>
              <a:t> (translation process) complement</a:t>
            </a:r>
          </a:p>
          <a:p>
            <a:pPr marL="974725" lvl="1" indent="-457200" algn="just">
              <a:buFont typeface="+mj-lt"/>
              <a:buAutoNum type="alphaLcPeriod"/>
            </a:pPr>
            <a:r>
              <a:rPr lang="en-US" sz="2400" dirty="0" err="1" smtClean="0"/>
              <a:t>tRNA</a:t>
            </a:r>
            <a:r>
              <a:rPr lang="en-US" sz="2400" dirty="0" smtClean="0"/>
              <a:t> to DNA (reverse transcription) U -&gt; T</a:t>
            </a:r>
          </a:p>
          <a:p>
            <a:pPr marL="974725" lvl="1" indent="-457200" algn="just">
              <a:buFont typeface="+mj-lt"/>
              <a:buAutoNum type="alphaLcPeriod"/>
            </a:pPr>
            <a:r>
              <a:rPr lang="en-US" sz="2400" dirty="0" smtClean="0"/>
              <a:t>Right Shift the sequences</a:t>
            </a:r>
          </a:p>
          <a:p>
            <a:pPr marL="457200" indent="-457200" algn="just">
              <a:buFont typeface="+mj-lt"/>
              <a:buAutoNum type="arabicPeriod" startAt="4"/>
            </a:pPr>
            <a:r>
              <a:rPr lang="en-US" sz="2400" dirty="0" err="1" smtClean="0"/>
              <a:t>tRNA</a:t>
            </a:r>
            <a:r>
              <a:rPr lang="en-US" sz="2400" dirty="0" smtClean="0"/>
              <a:t> obtained is converted amino acids</a:t>
            </a:r>
          </a:p>
          <a:p>
            <a:pPr marL="457200" indent="-457200" algn="just">
              <a:buFont typeface="+mj-lt"/>
              <a:buAutoNum type="arabicPeriod" startAt="4"/>
            </a:pPr>
            <a:r>
              <a:rPr lang="en-US" sz="2400" dirty="0" smtClean="0"/>
              <a:t>The resultant protein sequence is the cipher text</a:t>
            </a:r>
          </a:p>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spTree>
    <p:extLst>
      <p:ext uri="{BB962C8B-B14F-4D97-AF65-F5344CB8AC3E}">
        <p14:creationId xmlns:p14="http://schemas.microsoft.com/office/powerpoint/2010/main" val="42876092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Amino Acid Table</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1" y="1219200"/>
            <a:ext cx="8534969" cy="738664"/>
          </a:xfrm>
        </p:spPr>
        <p:txBody>
          <a:bodyPr/>
          <a:lstStyle/>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pic>
        <p:nvPicPr>
          <p:cNvPr id="3" name="Picture 2"/>
          <p:cNvPicPr>
            <a:picLocks noChangeAspect="1"/>
          </p:cNvPicPr>
          <p:nvPr/>
        </p:nvPicPr>
        <p:blipFill>
          <a:blip r:embed="rId5"/>
          <a:stretch>
            <a:fillRect/>
          </a:stretch>
        </p:blipFill>
        <p:spPr>
          <a:xfrm>
            <a:off x="66675" y="1047750"/>
            <a:ext cx="9010650" cy="4762500"/>
          </a:xfrm>
          <a:prstGeom prst="rect">
            <a:avLst/>
          </a:prstGeom>
        </p:spPr>
      </p:pic>
    </p:spTree>
    <p:extLst>
      <p:ext uri="{BB962C8B-B14F-4D97-AF65-F5344CB8AC3E}">
        <p14:creationId xmlns:p14="http://schemas.microsoft.com/office/powerpoint/2010/main" val="9734176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Amino-Acid Table Generation</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1" y="940478"/>
            <a:ext cx="8611169" cy="5133713"/>
          </a:xfrm>
        </p:spPr>
        <p:txBody>
          <a:bodyPr/>
          <a:lstStyle/>
          <a:p>
            <a:pPr marL="457200" indent="-457200" algn="just">
              <a:buFont typeface="+mj-lt"/>
              <a:buAutoNum type="arabicPeriod"/>
            </a:pPr>
            <a:r>
              <a:rPr lang="en-US" sz="2400" dirty="0" smtClean="0"/>
              <a:t>Generation of 2 DNA sequences randomly (4 DNA alphabets</a:t>
            </a:r>
            <a:r>
              <a:rPr lang="en-US" sz="2400" dirty="0" smtClean="0"/>
              <a:t>)      Ex: ATCG</a:t>
            </a:r>
            <a:r>
              <a:rPr lang="en-US" sz="2400" dirty="0" smtClean="0"/>
              <a:t>, GTAC</a:t>
            </a:r>
          </a:p>
          <a:p>
            <a:pPr marL="457200" indent="-457200" algn="just">
              <a:buFont typeface="+mj-lt"/>
              <a:buAutoNum type="arabicPeriod"/>
            </a:pPr>
            <a:r>
              <a:rPr lang="en-US" sz="2400" dirty="0" smtClean="0"/>
              <a:t>Converting sequences into mRNA</a:t>
            </a:r>
          </a:p>
          <a:p>
            <a:pPr marL="457200" indent="-457200" algn="just">
              <a:buFont typeface="+mj-lt"/>
              <a:buAutoNum type="arabicPeriod"/>
            </a:pPr>
            <a:r>
              <a:rPr lang="en-US" sz="2400" dirty="0" smtClean="0"/>
              <a:t>Assigning 2 mRNA row-wise and column-wise in 4x4 matrix</a:t>
            </a:r>
          </a:p>
          <a:p>
            <a:pPr marL="457200" indent="-457200" algn="just">
              <a:buFont typeface="+mj-lt"/>
              <a:buAutoNum type="arabicPeriod"/>
            </a:pPr>
            <a:endParaRPr lang="en-US" sz="2400" dirty="0" smtClean="0"/>
          </a:p>
          <a:p>
            <a:pPr marL="457200" indent="-457200" algn="just">
              <a:buFont typeface="+mj-lt"/>
              <a:buAutoNum type="arabicPeriod" startAt="4"/>
            </a:pPr>
            <a:endParaRPr lang="en-US" sz="2400" dirty="0" smtClean="0"/>
          </a:p>
          <a:p>
            <a:pPr marL="457200" indent="-457200" algn="just">
              <a:buFont typeface="+mj-lt"/>
              <a:buAutoNum type="arabicPeriod" startAt="4"/>
            </a:pPr>
            <a:endParaRPr lang="en-US" sz="2400" dirty="0"/>
          </a:p>
          <a:p>
            <a:pPr marL="457200" indent="-457200" algn="just">
              <a:buFont typeface="+mj-lt"/>
              <a:buAutoNum type="arabicPeriod" startAt="4"/>
            </a:pPr>
            <a:endParaRPr lang="en-US" sz="2400" dirty="0" smtClean="0"/>
          </a:p>
          <a:p>
            <a:pPr marL="457200" indent="-457200" algn="just">
              <a:buFont typeface="+mj-lt"/>
              <a:buAutoNum type="arabicPeriod" startAt="4"/>
            </a:pPr>
            <a:r>
              <a:rPr lang="en-US" sz="2400" dirty="0" smtClean="0"/>
              <a:t>The 4x4 matrix extended to 16x16</a:t>
            </a:r>
          </a:p>
          <a:p>
            <a:pPr marL="457200" indent="-457200" algn="just">
              <a:buFont typeface="+mj-lt"/>
              <a:buAutoNum type="arabicPeriod" startAt="4"/>
            </a:pPr>
            <a:r>
              <a:rPr lang="en-US" sz="2400" dirty="0" smtClean="0"/>
              <a:t>Amino acids divided into four groups</a:t>
            </a:r>
          </a:p>
          <a:p>
            <a:pPr marL="457200" indent="-457200" algn="just">
              <a:buFont typeface="+mj-lt"/>
              <a:buAutoNum type="arabicPeriod" startAt="4"/>
            </a:pPr>
            <a:r>
              <a:rPr lang="en-US" sz="2400" dirty="0" smtClean="0"/>
              <a:t>24 possible collating sequences , Using any one of the sequence</a:t>
            </a:r>
          </a:p>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pic>
        <p:nvPicPr>
          <p:cNvPr id="3" name="Picture 2"/>
          <p:cNvPicPr>
            <a:picLocks noChangeAspect="1"/>
          </p:cNvPicPr>
          <p:nvPr/>
        </p:nvPicPr>
        <p:blipFill>
          <a:blip r:embed="rId5"/>
          <a:stretch>
            <a:fillRect/>
          </a:stretch>
        </p:blipFill>
        <p:spPr>
          <a:xfrm>
            <a:off x="2743200" y="2514600"/>
            <a:ext cx="2209800" cy="1466850"/>
          </a:xfrm>
          <a:prstGeom prst="rect">
            <a:avLst/>
          </a:prstGeom>
        </p:spPr>
      </p:pic>
    </p:spTree>
    <p:extLst>
      <p:ext uri="{BB962C8B-B14F-4D97-AF65-F5344CB8AC3E}">
        <p14:creationId xmlns:p14="http://schemas.microsoft.com/office/powerpoint/2010/main" val="16217885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Amino-Acid Table Generation</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1" y="1219200"/>
            <a:ext cx="8534969" cy="738664"/>
          </a:xfrm>
        </p:spPr>
        <p:txBody>
          <a:bodyPr/>
          <a:lstStyle/>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grpSp>
        <p:nvGrpSpPr>
          <p:cNvPr id="9" name="Group 8"/>
          <p:cNvGrpSpPr/>
          <p:nvPr/>
        </p:nvGrpSpPr>
        <p:grpSpPr>
          <a:xfrm>
            <a:off x="285465" y="1447800"/>
            <a:ext cx="8420100" cy="3889185"/>
            <a:chOff x="375597" y="1412637"/>
            <a:chExt cx="8420100" cy="3889185"/>
          </a:xfrm>
        </p:grpSpPr>
        <p:pic>
          <p:nvPicPr>
            <p:cNvPr id="6" name="Picture 5"/>
            <p:cNvPicPr>
              <a:picLocks noChangeAspect="1"/>
            </p:cNvPicPr>
            <p:nvPr/>
          </p:nvPicPr>
          <p:blipFill>
            <a:blip r:embed="rId5"/>
            <a:stretch>
              <a:fillRect/>
            </a:stretch>
          </p:blipFill>
          <p:spPr>
            <a:xfrm>
              <a:off x="394648" y="1412637"/>
              <a:ext cx="8382000" cy="1657350"/>
            </a:xfrm>
            <a:prstGeom prst="rect">
              <a:avLst/>
            </a:prstGeom>
          </p:spPr>
        </p:pic>
        <p:pic>
          <p:nvPicPr>
            <p:cNvPr id="8" name="Picture 7"/>
            <p:cNvPicPr>
              <a:picLocks noChangeAspect="1"/>
            </p:cNvPicPr>
            <p:nvPr/>
          </p:nvPicPr>
          <p:blipFill>
            <a:blip r:embed="rId6"/>
            <a:stretch>
              <a:fillRect/>
            </a:stretch>
          </p:blipFill>
          <p:spPr>
            <a:xfrm>
              <a:off x="375597" y="3082497"/>
              <a:ext cx="8420100" cy="2219325"/>
            </a:xfrm>
            <a:prstGeom prst="rect">
              <a:avLst/>
            </a:prstGeom>
          </p:spPr>
        </p:pic>
      </p:grpSp>
    </p:spTree>
    <p:extLst>
      <p:ext uri="{BB962C8B-B14F-4D97-AF65-F5344CB8AC3E}">
        <p14:creationId xmlns:p14="http://schemas.microsoft.com/office/powerpoint/2010/main" val="41212930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Amino-Acid Table Generation</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1" y="1219200"/>
            <a:ext cx="8534969" cy="738664"/>
          </a:xfrm>
        </p:spPr>
        <p:txBody>
          <a:bodyPr/>
          <a:lstStyle/>
          <a:p>
            <a:pPr marL="457200" indent="-457200" algn="just">
              <a:buFont typeface="+mj-lt"/>
              <a:buAutoNum type="alphaLcPeriod"/>
            </a:pPr>
            <a:endParaRPr lang="en-US" sz="2400" dirty="0" smtClean="0"/>
          </a:p>
          <a:p>
            <a:pPr marL="457200" indent="-457200" algn="just">
              <a:buFont typeface="+mj-lt"/>
              <a:buAutoNum type="arabicPeriod"/>
            </a:pPr>
            <a:endParaRPr lang="en-US" sz="2400" dirty="0"/>
          </a:p>
        </p:txBody>
      </p:sp>
      <p:pic>
        <p:nvPicPr>
          <p:cNvPr id="4" name="Picture 3"/>
          <p:cNvPicPr>
            <a:picLocks noChangeAspect="1"/>
          </p:cNvPicPr>
          <p:nvPr/>
        </p:nvPicPr>
        <p:blipFill>
          <a:blip r:embed="rId5"/>
          <a:stretch>
            <a:fillRect/>
          </a:stretch>
        </p:blipFill>
        <p:spPr>
          <a:xfrm>
            <a:off x="304515" y="1066800"/>
            <a:ext cx="8382000" cy="4572000"/>
          </a:xfrm>
          <a:prstGeom prst="rect">
            <a:avLst/>
          </a:prstGeom>
        </p:spPr>
      </p:pic>
    </p:spTree>
    <p:extLst>
      <p:ext uri="{BB962C8B-B14F-4D97-AF65-F5344CB8AC3E}">
        <p14:creationId xmlns:p14="http://schemas.microsoft.com/office/powerpoint/2010/main" val="30374673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9939</TotalTime>
  <Words>426</Words>
  <Application>Microsoft Office PowerPoint</Application>
  <PresentationFormat>On-screen Show (4:3)</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DNA Computing Based Encryption &amp; Decryption Algorithm</vt:lpstr>
      <vt:lpstr>Requirement of DNA Encryption Algorithm</vt:lpstr>
      <vt:lpstr>DNA Encryption-Decryption Algorithm</vt:lpstr>
      <vt:lpstr>DNA Encoding Table</vt:lpstr>
      <vt:lpstr>Encryption Process</vt:lpstr>
      <vt:lpstr>Amino Acid Table</vt:lpstr>
      <vt:lpstr>Amino-Acid Table Generation</vt:lpstr>
      <vt:lpstr>Amino-Acid Table Generation</vt:lpstr>
      <vt:lpstr>Amino-Acid Table Generation</vt:lpstr>
      <vt:lpstr>Amino Acid Table</vt:lpstr>
      <vt:lpstr>Decryption Process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1987</cp:revision>
  <dcterms:created xsi:type="dcterms:W3CDTF">2016-05-11T06:01:51Z</dcterms:created>
  <dcterms:modified xsi:type="dcterms:W3CDTF">2017-09-26T05:56:06Z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