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6"/>
  </p:notesMasterIdLst>
  <p:handoutMasterIdLst>
    <p:handoutMasterId r:id="rId17"/>
  </p:handoutMasterIdLst>
  <p:sldIdLst>
    <p:sldId id="389" r:id="rId5"/>
    <p:sldId id="427" r:id="rId6"/>
    <p:sldId id="428" r:id="rId7"/>
    <p:sldId id="429" r:id="rId8"/>
    <p:sldId id="430" r:id="rId9"/>
    <p:sldId id="431" r:id="rId10"/>
    <p:sldId id="432" r:id="rId11"/>
    <p:sldId id="433" r:id="rId12"/>
    <p:sldId id="434" r:id="rId13"/>
    <p:sldId id="435" r:id="rId14"/>
    <p:sldId id="40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434" autoAdjust="0"/>
  </p:normalViewPr>
  <p:slideViewPr>
    <p:cSldViewPr>
      <p:cViewPr varScale="1">
        <p:scale>
          <a:sx n="74" d="100"/>
          <a:sy n="74" d="100"/>
        </p:scale>
        <p:origin x="11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10/9/2017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10/9/2017 8:50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DNA Based Archival-Storage System</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smtClean="0"/>
              <a:t>Data Format</a:t>
            </a:r>
            <a:endParaRPr lang="en-US" sz="4000" dirty="0"/>
          </a:p>
        </p:txBody>
      </p:sp>
      <p:sp>
        <p:nvSpPr>
          <p:cNvPr id="3" name="Content Placeholder 3"/>
          <p:cNvSpPr txBox="1">
            <a:spLocks/>
          </p:cNvSpPr>
          <p:nvPr/>
        </p:nvSpPr>
        <p:spPr>
          <a:xfrm>
            <a:off x="212678" y="1143000"/>
            <a:ext cx="8778922" cy="284385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Payload</a:t>
            </a:r>
          </a:p>
          <a:p>
            <a:pPr>
              <a:lnSpc>
                <a:spcPct val="150000"/>
              </a:lnSpc>
            </a:pPr>
            <a:r>
              <a:rPr lang="en-US" sz="2800" dirty="0" smtClean="0"/>
              <a:t>Address</a:t>
            </a:r>
          </a:p>
          <a:p>
            <a:pPr>
              <a:lnSpc>
                <a:spcPct val="150000"/>
              </a:lnSpc>
            </a:pPr>
            <a:r>
              <a:rPr lang="en-US" sz="2800" dirty="0" smtClean="0"/>
              <a:t>Primers</a:t>
            </a:r>
          </a:p>
          <a:p>
            <a:pPr>
              <a:lnSpc>
                <a:spcPct val="150000"/>
              </a:lnSpc>
            </a:pPr>
            <a:r>
              <a:rPr lang="en-US" sz="2800" dirty="0" smtClean="0"/>
              <a:t>Random Access</a:t>
            </a:r>
          </a:p>
        </p:txBody>
      </p:sp>
      <p:pic>
        <p:nvPicPr>
          <p:cNvPr id="4" name="Picture 3"/>
          <p:cNvPicPr>
            <a:picLocks noChangeAspect="1"/>
          </p:cNvPicPr>
          <p:nvPr/>
        </p:nvPicPr>
        <p:blipFill>
          <a:blip r:embed="rId5"/>
          <a:stretch>
            <a:fillRect/>
          </a:stretch>
        </p:blipFill>
        <p:spPr>
          <a:xfrm>
            <a:off x="2096095" y="1371600"/>
            <a:ext cx="6895505" cy="2057400"/>
          </a:xfrm>
          <a:prstGeom prst="rect">
            <a:avLst/>
          </a:prstGeom>
        </p:spPr>
      </p:pic>
    </p:spTree>
    <p:extLst>
      <p:ext uri="{BB962C8B-B14F-4D97-AF65-F5344CB8AC3E}">
        <p14:creationId xmlns:p14="http://schemas.microsoft.com/office/powerpoint/2010/main" val="8310330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443198"/>
          </a:xfrm>
        </p:spPr>
        <p:txBody>
          <a:bodyPr/>
          <a:lstStyle/>
          <a:p>
            <a:pPr algn="just"/>
            <a:r>
              <a:rPr lang="en-US" smtClean="0"/>
              <a:t>DNA_Based_Archival_Storage</a:t>
            </a:r>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smtClean="0"/>
              <a:t>Challenges :- DNA </a:t>
            </a:r>
            <a:r>
              <a:rPr lang="en-US" sz="4000" dirty="0" smtClean="0"/>
              <a:t>storage system</a:t>
            </a:r>
            <a:endParaRPr lang="en-US" sz="4000" dirty="0"/>
          </a:p>
        </p:txBody>
      </p:sp>
      <p:sp>
        <p:nvSpPr>
          <p:cNvPr id="3" name="Content Placeholder 3"/>
          <p:cNvSpPr txBox="1">
            <a:spLocks/>
          </p:cNvSpPr>
          <p:nvPr/>
        </p:nvSpPr>
        <p:spPr>
          <a:xfrm>
            <a:off x="212678" y="1143000"/>
            <a:ext cx="8778922" cy="286232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DNA Synthesis and sequencing are error prone</a:t>
            </a:r>
          </a:p>
          <a:p>
            <a:pPr>
              <a:lnSpc>
                <a:spcPct val="150000"/>
              </a:lnSpc>
            </a:pPr>
            <a:r>
              <a:rPr lang="en-US" sz="2800" dirty="0" smtClean="0"/>
              <a:t>Random access is problematic leading to longer overall read latency</a:t>
            </a:r>
          </a:p>
          <a:p>
            <a:pPr>
              <a:lnSpc>
                <a:spcPct val="150000"/>
              </a:lnSpc>
            </a:pPr>
            <a:r>
              <a:rPr lang="en-US" dirty="0" smtClean="0"/>
              <a:t>Possible ways to handle above ???</a:t>
            </a:r>
            <a:endParaRPr lang="en-US" sz="2800" dirty="0" smtClean="0"/>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Background on DNA Manipulation</a:t>
            </a:r>
            <a:endParaRPr lang="en-US" sz="4000" dirty="0"/>
          </a:p>
        </p:txBody>
      </p:sp>
      <p:sp>
        <p:nvSpPr>
          <p:cNvPr id="3" name="Content Placeholder 3"/>
          <p:cNvSpPr txBox="1">
            <a:spLocks/>
          </p:cNvSpPr>
          <p:nvPr/>
        </p:nvSpPr>
        <p:spPr>
          <a:xfrm>
            <a:off x="212678" y="1143000"/>
            <a:ext cx="8778922" cy="211134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Selective DNA amplification with PCR</a:t>
            </a:r>
          </a:p>
          <a:p>
            <a:pPr>
              <a:lnSpc>
                <a:spcPct val="150000"/>
              </a:lnSpc>
            </a:pPr>
            <a:r>
              <a:rPr lang="en-US" sz="2800" dirty="0" smtClean="0"/>
              <a:t>DNA synthesis</a:t>
            </a:r>
          </a:p>
          <a:p>
            <a:pPr>
              <a:lnSpc>
                <a:spcPct val="150000"/>
              </a:lnSpc>
            </a:pPr>
            <a:r>
              <a:rPr lang="en-US" sz="2800" dirty="0" smtClean="0"/>
              <a:t>DNA Sequencing</a:t>
            </a:r>
          </a:p>
        </p:txBody>
      </p:sp>
    </p:spTree>
    <p:extLst>
      <p:ext uri="{BB962C8B-B14F-4D97-AF65-F5344CB8AC3E}">
        <p14:creationId xmlns:p14="http://schemas.microsoft.com/office/powerpoint/2010/main" val="3670759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DNA Storage System</a:t>
            </a:r>
            <a:endParaRPr lang="en-US" sz="4000" dirty="0"/>
          </a:p>
        </p:txBody>
      </p:sp>
      <p:sp>
        <p:nvSpPr>
          <p:cNvPr id="3" name="Content Placeholder 3"/>
          <p:cNvSpPr txBox="1">
            <a:spLocks/>
          </p:cNvSpPr>
          <p:nvPr/>
        </p:nvSpPr>
        <p:spPr>
          <a:xfrm>
            <a:off x="212678" y="1143000"/>
            <a:ext cx="8778922" cy="211134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System Overview</a:t>
            </a:r>
          </a:p>
          <a:p>
            <a:pPr>
              <a:lnSpc>
                <a:spcPct val="150000"/>
              </a:lnSpc>
            </a:pPr>
            <a:r>
              <a:rPr lang="en-US" sz="2800" dirty="0" smtClean="0"/>
              <a:t>Interface and Addressing</a:t>
            </a:r>
          </a:p>
          <a:p>
            <a:pPr>
              <a:lnSpc>
                <a:spcPct val="150000"/>
              </a:lnSpc>
            </a:pPr>
            <a:r>
              <a:rPr lang="en-US" sz="2800" dirty="0" smtClean="0"/>
              <a:t>System Operations</a:t>
            </a:r>
          </a:p>
        </p:txBody>
      </p:sp>
    </p:spTree>
    <p:extLst>
      <p:ext uri="{BB962C8B-B14F-4D97-AF65-F5344CB8AC3E}">
        <p14:creationId xmlns:p14="http://schemas.microsoft.com/office/powerpoint/2010/main" val="13074099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a:t>System Overview</a:t>
            </a:r>
          </a:p>
        </p:txBody>
      </p:sp>
      <p:pic>
        <p:nvPicPr>
          <p:cNvPr id="4" name="Picture 3"/>
          <p:cNvPicPr>
            <a:picLocks noChangeAspect="1"/>
          </p:cNvPicPr>
          <p:nvPr/>
        </p:nvPicPr>
        <p:blipFill>
          <a:blip r:embed="rId3"/>
          <a:stretch>
            <a:fillRect/>
          </a:stretch>
        </p:blipFill>
        <p:spPr>
          <a:xfrm>
            <a:off x="1600200" y="1981200"/>
            <a:ext cx="5913550" cy="2895600"/>
          </a:xfrm>
          <a:prstGeom prst="rect">
            <a:avLst/>
          </a:prstGeom>
        </p:spPr>
      </p:pic>
    </p:spTree>
    <p:extLst>
      <p:ext uri="{BB962C8B-B14F-4D97-AF65-F5344CB8AC3E}">
        <p14:creationId xmlns:p14="http://schemas.microsoft.com/office/powerpoint/2010/main" val="14715038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a:t>Interface and Addressing</a:t>
            </a:r>
          </a:p>
        </p:txBody>
      </p:sp>
      <p:sp>
        <p:nvSpPr>
          <p:cNvPr id="3" name="Content Placeholder 3"/>
          <p:cNvSpPr txBox="1">
            <a:spLocks/>
          </p:cNvSpPr>
          <p:nvPr/>
        </p:nvSpPr>
        <p:spPr>
          <a:xfrm>
            <a:off x="212678" y="1143000"/>
            <a:ext cx="8778922" cy="2757678"/>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smtClean="0"/>
              <a:t>Simple key-value architecture</a:t>
            </a:r>
          </a:p>
          <a:p>
            <a:pPr>
              <a:lnSpc>
                <a:spcPct val="150000"/>
              </a:lnSpc>
            </a:pPr>
            <a:r>
              <a:rPr lang="en-US" sz="2800" dirty="0" smtClean="0"/>
              <a:t>Random access by mapping a key to a pair of primers</a:t>
            </a:r>
          </a:p>
          <a:p>
            <a:pPr>
              <a:lnSpc>
                <a:spcPct val="150000"/>
              </a:lnSpc>
            </a:pPr>
            <a:r>
              <a:rPr lang="en-US" sz="2800" dirty="0" smtClean="0"/>
              <a:t>Separating the DNA strands into a collection of pools: balance density and performance</a:t>
            </a:r>
          </a:p>
        </p:txBody>
      </p:sp>
    </p:spTree>
    <p:extLst>
      <p:ext uri="{BB962C8B-B14F-4D97-AF65-F5344CB8AC3E}">
        <p14:creationId xmlns:p14="http://schemas.microsoft.com/office/powerpoint/2010/main" val="8234332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smtClean="0"/>
              <a:t>System Operation</a:t>
            </a:r>
            <a:endParaRPr lang="en-US" sz="4000" dirty="0"/>
          </a:p>
        </p:txBody>
      </p:sp>
      <p:pic>
        <p:nvPicPr>
          <p:cNvPr id="4" name="Picture 3"/>
          <p:cNvPicPr>
            <a:picLocks noChangeAspect="1"/>
          </p:cNvPicPr>
          <p:nvPr/>
        </p:nvPicPr>
        <p:blipFill>
          <a:blip r:embed="rId3"/>
          <a:stretch>
            <a:fillRect/>
          </a:stretch>
        </p:blipFill>
        <p:spPr>
          <a:xfrm>
            <a:off x="838200" y="1447800"/>
            <a:ext cx="7115175" cy="4124325"/>
          </a:xfrm>
          <a:prstGeom prst="rect">
            <a:avLst/>
          </a:prstGeom>
        </p:spPr>
      </p:pic>
    </p:spTree>
    <p:extLst>
      <p:ext uri="{BB962C8B-B14F-4D97-AF65-F5344CB8AC3E}">
        <p14:creationId xmlns:p14="http://schemas.microsoft.com/office/powerpoint/2010/main" val="31413548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smtClean="0"/>
              <a:t>Representing Data</a:t>
            </a:r>
            <a:endParaRPr lang="en-US" sz="4000" dirty="0"/>
          </a:p>
        </p:txBody>
      </p:sp>
      <p:sp>
        <p:nvSpPr>
          <p:cNvPr id="3" name="Content Placeholder 3"/>
          <p:cNvSpPr txBox="1">
            <a:spLocks/>
          </p:cNvSpPr>
          <p:nvPr/>
        </p:nvSpPr>
        <p:spPr>
          <a:xfrm>
            <a:off x="212678" y="1143000"/>
            <a:ext cx="8778922" cy="3576364"/>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800" dirty="0" smtClean="0"/>
              <a:t>Use of Quaternary Digits mapped to DNA Nucleotides</a:t>
            </a:r>
          </a:p>
          <a:p>
            <a:pPr marL="0" indent="0" algn="ctr">
              <a:lnSpc>
                <a:spcPct val="150000"/>
              </a:lnSpc>
              <a:buNone/>
            </a:pPr>
            <a:r>
              <a:rPr lang="en-US" sz="2800" dirty="0" smtClean="0"/>
              <a:t>(0,1,2,3) -&gt; (A,C,G,T)</a:t>
            </a:r>
          </a:p>
          <a:p>
            <a:pPr marL="0" indent="0">
              <a:lnSpc>
                <a:spcPct val="150000"/>
              </a:lnSpc>
              <a:buNone/>
            </a:pPr>
            <a:r>
              <a:rPr lang="en-US" sz="2800" dirty="0" smtClean="0"/>
              <a:t>Example: 01110001 to base 4 ??</a:t>
            </a:r>
          </a:p>
          <a:p>
            <a:pPr marL="0" indent="0">
              <a:lnSpc>
                <a:spcPct val="150000"/>
              </a:lnSpc>
              <a:buNone/>
            </a:pPr>
            <a:r>
              <a:rPr lang="en-US" sz="2800" dirty="0" smtClean="0"/>
              <a:t>Base-4:  1301   Hence DNA sequence  is CTAC</a:t>
            </a:r>
          </a:p>
          <a:p>
            <a:pPr marL="0" indent="0">
              <a:lnSpc>
                <a:spcPct val="150000"/>
              </a:lnSpc>
              <a:buNone/>
            </a:pPr>
            <a:r>
              <a:rPr lang="en-US" sz="2800" dirty="0" smtClean="0"/>
              <a:t>More efficient is to use Base-3 to avoid sequencing errors</a:t>
            </a:r>
          </a:p>
        </p:txBody>
      </p:sp>
    </p:spTree>
    <p:extLst>
      <p:ext uri="{BB962C8B-B14F-4D97-AF65-F5344CB8AC3E}">
        <p14:creationId xmlns:p14="http://schemas.microsoft.com/office/powerpoint/2010/main" val="21165231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827919"/>
          </a:xfrm>
        </p:spPr>
        <p:txBody>
          <a:bodyPr/>
          <a:lstStyle/>
          <a:p>
            <a:pPr algn="ctr">
              <a:lnSpc>
                <a:spcPct val="150000"/>
              </a:lnSpc>
            </a:pPr>
            <a:r>
              <a:rPr lang="en-US" sz="4000" dirty="0" smtClean="0"/>
              <a:t>Encoding using base-3</a:t>
            </a:r>
            <a:endParaRPr lang="en-US" sz="4000" dirty="0"/>
          </a:p>
        </p:txBody>
      </p:sp>
      <p:pic>
        <p:nvPicPr>
          <p:cNvPr id="4" name="Picture 3"/>
          <p:cNvPicPr>
            <a:picLocks noChangeAspect="1"/>
          </p:cNvPicPr>
          <p:nvPr/>
        </p:nvPicPr>
        <p:blipFill>
          <a:blip r:embed="rId3"/>
          <a:stretch>
            <a:fillRect/>
          </a:stretch>
        </p:blipFill>
        <p:spPr>
          <a:xfrm>
            <a:off x="990600" y="1371600"/>
            <a:ext cx="6629400" cy="4343400"/>
          </a:xfrm>
          <a:prstGeom prst="rect">
            <a:avLst/>
          </a:prstGeom>
        </p:spPr>
      </p:pic>
    </p:spTree>
    <p:extLst>
      <p:ext uri="{BB962C8B-B14F-4D97-AF65-F5344CB8AC3E}">
        <p14:creationId xmlns:p14="http://schemas.microsoft.com/office/powerpoint/2010/main" val="34262345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10846</TotalTime>
  <Words>246</Words>
  <Application>Microsoft Office PowerPoint</Application>
  <PresentationFormat>On-screen Show (4:3)</PresentationFormat>
  <Paragraphs>38</Paragraphs>
  <Slides>11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DNA Based Archival-Storage System</vt:lpstr>
      <vt:lpstr>Challenges :- DNA storage system</vt:lpstr>
      <vt:lpstr>Background on DNA Manipulation</vt:lpstr>
      <vt:lpstr>DNA Storage System</vt:lpstr>
      <vt:lpstr>System Overview</vt:lpstr>
      <vt:lpstr>Interface and Addressing</vt:lpstr>
      <vt:lpstr>System Operation</vt:lpstr>
      <vt:lpstr>Representing Data</vt:lpstr>
      <vt:lpstr>Encoding using base-3</vt:lpstr>
      <vt:lpstr>Data Format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2216</cp:revision>
  <dcterms:created xsi:type="dcterms:W3CDTF">2016-05-11T06:01:51Z</dcterms:created>
  <dcterms:modified xsi:type="dcterms:W3CDTF">2017-10-09T08:27:48Z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