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8E4A1-73FD-4761-B54D-E847ADFE4A30}" type="datetimeFigureOut">
              <a:rPr lang="en-US" smtClean="0"/>
              <a:pPr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25172-52BE-4E85-B831-7EB18C4933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BCEEE-B3A5-4B6E-9A77-568A19E867B9}" type="slidenum">
              <a:rPr lang="en-AU"/>
              <a:pPr/>
              <a:t>1</a:t>
            </a:fld>
            <a:endParaRPr lang="en-AU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Lecture slides by Lawrie Brown for “Cryptography and Network Security”, 4/e, by William Stallings, Chapter </a:t>
            </a:r>
            <a:r>
              <a:rPr lang="en-US" sz="1000" smtClean="0"/>
              <a:t>14 – “</a:t>
            </a:r>
            <a:r>
              <a:rPr lang="en-AU" sz="1000" smtClean="0"/>
              <a:t>Authentication Applications</a:t>
            </a:r>
            <a:r>
              <a:rPr lang="en-US" smtClean="0"/>
              <a:t>”.</a:t>
            </a:r>
            <a:endParaRPr lang="en-AU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399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4030F-868A-41F4-81BA-61306F8EBB66}" type="slidenum">
              <a:rPr lang="en-AU"/>
              <a:pPr/>
              <a:t>4</a:t>
            </a:fld>
            <a:endParaRPr lang="en-AU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strength of any cryptographic system thus depends on the key distribution technique. </a:t>
            </a:r>
            <a:r>
              <a:rPr lang="en-US" smtClean="0">
                <a:latin typeface="Times-Roman" charset="0"/>
              </a:rPr>
              <a:t>For two parties A and B, key distribution can be achieved in a number of ways:</a:t>
            </a:r>
            <a:endParaRPr lang="en-US" smtClean="0"/>
          </a:p>
          <a:p>
            <a:pPr eaLnBrk="1" hangingPunct="1"/>
            <a:r>
              <a:rPr lang="en-US" smtClean="0"/>
              <a:t>Physical delivery (1 &amp; 2) is </a:t>
            </a:r>
            <a:r>
              <a:rPr lang="en-AU" smtClean="0"/>
              <a:t>simplest - but only applicable when there is personal contact between recipient and key issuer. This is fine for link encryption where devices &amp; keys occur in pairs, but does not scale as number of parties who wish to communicate grows. 3 is mostly based on 1 or 2 occurring first.</a:t>
            </a:r>
          </a:p>
          <a:p>
            <a:pPr eaLnBrk="1" hangingPunct="1"/>
            <a:r>
              <a:rPr lang="en-US" smtClean="0"/>
              <a:t>A third party</a:t>
            </a:r>
            <a:r>
              <a:rPr lang="en-AU" smtClean="0"/>
              <a:t>, whom all parties trust, can be used </a:t>
            </a:r>
            <a:r>
              <a:rPr lang="en-US" smtClean="0"/>
              <a:t>as </a:t>
            </a:r>
            <a:r>
              <a:rPr lang="en-AU" smtClean="0"/>
              <a:t>a </a:t>
            </a:r>
            <a:r>
              <a:rPr lang="en-AU" b="1" smtClean="0"/>
              <a:t>trusted intermediary</a:t>
            </a:r>
            <a:r>
              <a:rPr lang="en-AU" smtClean="0"/>
              <a:t> to mediate the establishment of secure communications between them (4). Must trust intermediary not to abuse the knowledge of all session keys.  </a:t>
            </a:r>
            <a:r>
              <a:rPr lang="en-US" smtClean="0"/>
              <a:t>As number of parties grow, some variant of 4 is only practical solution to the huge growth in number of keys potentially needed.</a:t>
            </a:r>
          </a:p>
          <a:p>
            <a:pPr eaLnBrk="1" hangingPunct="1"/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013333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9D45BF-C361-4579-BC8C-3D7930233658}" type="slidenum">
              <a:rPr lang="en-AU"/>
              <a:pPr/>
              <a:t>7</a:t>
            </a:fld>
            <a:endParaRPr lang="en-AU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use of a key distribution center is based on the use of a hierarchy of keys. At a minimum, two levels of keys are used: a session key, used for the duration of a logical connection; and a master key shared by the key distribution center and an end system or user and used to encrypt the session key.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161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60D87-E8B4-47A1-97D8-6C40B368D934}" type="slidenum">
              <a:rPr lang="en-AU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87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8D587-DFF6-404C-9A7E-F03884DB9908}" type="slidenum">
              <a:rPr lang="en-AU"/>
              <a:pPr/>
              <a:t>9</a:t>
            </a:fld>
            <a:endParaRPr lang="en-AU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The key distribution concept can be deployed in a number of ways. A typical scenario is illustrated in Stallings Figure 7.9 above, which has a “Key Distribution Center” (KDC) which shares a unique key with each party (user). See text section 7.3 for details of the steps shown in this distribution process.</a:t>
            </a:r>
          </a:p>
          <a:p>
            <a:pPr eaLnBrk="1" hangingPunct="1"/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415592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18FB9-55AD-4C46-8DFC-9248BF9593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E7AA3-3685-427F-80F7-FA4C74B955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5CABC-9D99-4EA8-8AF8-BD931D73D5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7F965-C627-4B1A-B5F6-EB46DBD98E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54554-9128-4A9B-8562-7FCDDFC0E0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B891A-D90F-494E-9D74-AEB55E1698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3E325-872E-47F3-8C27-606C7426FD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BAC57-E388-4CA7-B24E-3F0D0A197D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9912-45AA-4CB4-B694-4294E8741F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16BA7-4758-4F46-997F-928D811F21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35F7A-B2A9-4274-8178-EC580992CE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11C6E-9FF5-43A6-8C88-47E56B8266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10F2D-6136-43F5-8048-B4BDEA4B1D9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DF02E-D1B3-480B-8D3B-DB5F7D32F6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59BA1-33F0-49D2-8A10-79F84A03E0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0400-7482-4126-A619-F8490CB859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06459-6F28-4A64-A647-DA2ECF48BC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91CC9-6BFD-444D-9A9F-E2604BF75D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901FA-3FF5-4795-81A0-888EA700E2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98F8C-33BA-49F7-9381-604ED009DB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A34C2-D730-43F6-98A3-932A4B28B9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5540D-4737-48AD-AAC1-7C67FAAF2D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D353C6-C41E-499E-911D-3630901264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C637E2A-A3DF-4C15-8E85-327FE6E716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66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CFD74DD3-B49C-4897-AC1C-7EEFB94A97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57200"/>
            <a:ext cx="7848600" cy="2765425"/>
          </a:xfrm>
        </p:spPr>
        <p:txBody>
          <a:bodyPr/>
          <a:lstStyle/>
          <a:p>
            <a:pPr eaLnBrk="1" hangingPunct="1"/>
            <a:r>
              <a:rPr lang="en-US" smtClean="0"/>
              <a:t>KDC</a:t>
            </a:r>
            <a:endParaRPr lang="en-AU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KDC Scenario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End-systems: A and B, identified by ID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and ID</a:t>
            </a:r>
            <a:r>
              <a:rPr lang="en-US" sz="2400" baseline="-25000" dirty="0" smtClean="0"/>
              <a:t>B</a:t>
            </a:r>
          </a:p>
          <a:p>
            <a:r>
              <a:rPr lang="en-US" sz="2400" dirty="0" smtClean="0"/>
              <a:t>Master keys: K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, K</a:t>
            </a:r>
            <a:r>
              <a:rPr lang="en-US" sz="2400" baseline="-25000" dirty="0" smtClean="0"/>
              <a:t>b</a:t>
            </a:r>
          </a:p>
          <a:p>
            <a:r>
              <a:rPr lang="en-US" sz="2400" dirty="0" smtClean="0"/>
              <a:t>Session key (between A and B): K</a:t>
            </a:r>
            <a:r>
              <a:rPr lang="en-US" sz="2400" baseline="-25000" dirty="0" smtClean="0"/>
              <a:t>s</a:t>
            </a:r>
          </a:p>
          <a:p>
            <a:r>
              <a:rPr lang="en-US" sz="2400" dirty="0" smtClean="0"/>
              <a:t>Nonce values: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N</a:t>
            </a:r>
            <a:r>
              <a:rPr lang="en-US" sz="2400" baseline="-25000" dirty="0" smtClean="0"/>
              <a:t>2</a:t>
            </a:r>
          </a:p>
          <a:p>
            <a:r>
              <a:rPr lang="en-US" sz="2400" dirty="0" smtClean="0"/>
              <a:t>E.g. timestamp, counter, random value</a:t>
            </a:r>
          </a:p>
          <a:p>
            <a:r>
              <a:rPr lang="en-US" sz="2400" dirty="0" smtClean="0"/>
              <a:t>Must be different for each request</a:t>
            </a:r>
          </a:p>
          <a:p>
            <a:r>
              <a:rPr lang="en-US" sz="2400" dirty="0" smtClean="0"/>
              <a:t>Must be difficult for attacker to guess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Distribution and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Symmetric key cryptography: fast implementations, good for encrypting large amounts of data; requires shared secret key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Asymmetric (public) key cryptography: inefficient for large data, good for authentication; no need to share a secret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How to share symmetric keys?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How to distribute public keys?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Symmetric Key Distribution using Symmetric Encryption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7992888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Objective: two entities share same secret key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Principle: change keys frequently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How to exchange a secret key?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A physically delivers key to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Third party, C, can physically deliver key to A and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If A and B already have a key, can securely transmit new key to each other, encrypted with old key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 smtClean="0"/>
              <a:t>If A and B have secure connection with third party C, C can securely send keys to A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Symmetric Key Distribution using Symmetric Encryption</a:t>
            </a:r>
            <a:endParaRPr lang="en-AU" sz="2400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Option 1 and 2: </a:t>
            </a:r>
            <a:r>
              <a:rPr lang="en-US" sz="2000" dirty="0" smtClean="0"/>
              <a:t>manual delivery; feasible if number of entities is small (link encryption)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Option 3: </a:t>
            </a:r>
            <a:r>
              <a:rPr lang="en-US" sz="2000" dirty="0" smtClean="0"/>
              <a:t>requires initial distribution of key; discovery  of initial key releases all subsequent keys.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Option 4: </a:t>
            </a:r>
            <a:r>
              <a:rPr lang="en-US" sz="2000" dirty="0" smtClean="0"/>
              <a:t>requires initial distribution of key with C; practical for large-scale systems (end-to-end encryption)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Encryption </a:t>
            </a:r>
            <a:r>
              <a:rPr lang="en-US" dirty="0" err="1" smtClean="0"/>
              <a:t>vs</a:t>
            </a:r>
            <a:r>
              <a:rPr lang="en-US" dirty="0" smtClean="0"/>
              <a:t> End-to-End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76400"/>
            <a:ext cx="815144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Link Encryption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Encrypt data over individual links in network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Each link end-point shares a secret key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Decrypt/Encrypt at each device in path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Requires all links/devices to support encryption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End-to-End Encryption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Encrypt data at network end-points (e.g. hosts or applications)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Each pair of hosts/applications share a secret key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Does not rely on intermediate network devices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Keys Need To Be Exchanged?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Link-level encryption?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End-to-end encryption between hosts?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End-to-end encryption between applications?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356992"/>
            <a:ext cx="5044022" cy="3046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Key Hierarchy</a:t>
            </a: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Key Distribution Centre (KDC) is trusted third party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 smtClean="0"/>
              <a:t>typically have a hierarchy of keys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dirty="0" smtClean="0"/>
              <a:t>Data sent between end-systems encrypted with </a:t>
            </a:r>
            <a:r>
              <a:rPr lang="en-US" sz="2400" dirty="0" smtClean="0">
                <a:solidFill>
                  <a:srgbClr val="FF0000"/>
                </a:solidFill>
              </a:rPr>
              <a:t>temporary session key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dirty="0" smtClean="0"/>
              <a:t>Session keys obtained from KDC over network; encrypted with </a:t>
            </a:r>
            <a:r>
              <a:rPr lang="en-US" sz="2400" dirty="0" smtClean="0">
                <a:solidFill>
                  <a:srgbClr val="FF0000"/>
                </a:solidFill>
              </a:rPr>
              <a:t>master key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400" dirty="0" smtClean="0"/>
              <a:t>Master keys can be distributed using manual delivery </a:t>
            </a:r>
          </a:p>
          <a:p>
            <a:pPr lvl="1">
              <a:lnSpc>
                <a:spcPct val="150000"/>
              </a:lnSpc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268413"/>
            <a:ext cx="6553200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2124075" y="457200"/>
            <a:ext cx="48402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2800" b="1"/>
              <a:t>The Use of a Key Hierarchy</a:t>
            </a:r>
            <a:endParaRPr lang="en-IE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88"/>
            <a:ext cx="8229600" cy="1139826"/>
          </a:xfrm>
        </p:spPr>
        <p:txBody>
          <a:bodyPr/>
          <a:lstStyle/>
          <a:p>
            <a:pPr eaLnBrk="1" hangingPunct="1"/>
            <a:r>
              <a:rPr lang="en-US" smtClean="0"/>
              <a:t>Key Distribution Scenario</a:t>
            </a:r>
            <a:endParaRPr lang="en-AU" smtClean="0"/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3" cstate="print"/>
          <a:srcRect b="13898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introdbs">
  <a:themeElements>
    <a:clrScheme name="1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1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CC254D110EB48846B4F51FF2A2E28" ma:contentTypeVersion="0" ma:contentTypeDescription="Create a new document." ma:contentTypeScope="" ma:versionID="e8dfc7266ab1f4972b9a95d14a5c96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16DAB2-AEF2-4AAB-AA1B-DC7488BC5D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D4C1E1-BDAD-4505-A708-EA3050F989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01FD2D-4E5E-4AA7-BAA3-481EB91C654F}">
  <ds:schemaRefs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424</TotalTime>
  <Words>724</Words>
  <Application>Microsoft Office PowerPoint</Application>
  <PresentationFormat>On-screen Show (4:3)</PresentationFormat>
  <Paragraphs>59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Monotype Sorts</vt:lpstr>
      <vt:lpstr>Times New Roman</vt:lpstr>
      <vt:lpstr>Times-Roman</vt:lpstr>
      <vt:lpstr>db</vt:lpstr>
      <vt:lpstr>1_introdbs</vt:lpstr>
      <vt:lpstr>5_introdbs</vt:lpstr>
      <vt:lpstr>KDC</vt:lpstr>
      <vt:lpstr>Key Distribution and Management</vt:lpstr>
      <vt:lpstr>Symmetric Key Distribution using Symmetric Encryption</vt:lpstr>
      <vt:lpstr>Symmetric Key Distribution using Symmetric Encryption</vt:lpstr>
      <vt:lpstr>Link Encryption vs End-to-End Encryption</vt:lpstr>
      <vt:lpstr>How Many Keys Need To Be Exchanged?</vt:lpstr>
      <vt:lpstr>Key Hierarchy</vt:lpstr>
      <vt:lpstr>PowerPoint Presentation</vt:lpstr>
      <vt:lpstr>Key Distribution Scenario</vt:lpstr>
      <vt:lpstr>KDC Scenario Notation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 Chapter 12</dc:title>
  <dc:creator>user</dc:creator>
  <cp:lastModifiedBy>MAHE</cp:lastModifiedBy>
  <cp:revision>11</cp:revision>
  <dcterms:created xsi:type="dcterms:W3CDTF">2014-04-07T11:41:07Z</dcterms:created>
  <dcterms:modified xsi:type="dcterms:W3CDTF">2017-11-16T07:19:07Z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0x0101003B4CC254D110EB48846B4F51FF2A2E28</vt:lpwstr>
  </property>
</Properties>
</file>