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84" r:id="rId15"/>
    <p:sldId id="285" r:id="rId16"/>
    <p:sldId id="286" r:id="rId17"/>
    <p:sldId id="298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D61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D61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D61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63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8097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2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57146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0"/>
                </a:moveTo>
                <a:lnTo>
                  <a:pt x="304800" y="0"/>
                </a:lnTo>
                <a:lnTo>
                  <a:pt x="3048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DC2AD">
              <a:alpha val="869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3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6399529"/>
            <a:ext cx="2590800" cy="4457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69" y="332740"/>
            <a:ext cx="8074660" cy="1010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D61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9550" y="1176019"/>
            <a:ext cx="8724899" cy="1604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2973" y="0"/>
            <a:ext cx="48260" cy="6858000"/>
          </a:xfrm>
          <a:custGeom>
            <a:avLst/>
            <a:gdLst/>
            <a:ahLst/>
            <a:cxnLst/>
            <a:rect l="l" t="t" r="r" b="b"/>
            <a:pathLst>
              <a:path w="48259" h="6858000">
                <a:moveTo>
                  <a:pt x="0" y="6858000"/>
                </a:moveTo>
                <a:lnTo>
                  <a:pt x="47626" y="6858000"/>
                </a:lnTo>
                <a:lnTo>
                  <a:pt x="4762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2AD">
              <a:alpha val="5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013" y="0"/>
            <a:ext cx="4445" cy="6858000"/>
          </a:xfrm>
          <a:custGeom>
            <a:avLst/>
            <a:gdLst/>
            <a:ahLst/>
            <a:cxnLst/>
            <a:rect l="l" t="t" r="r" b="b"/>
            <a:pathLst>
              <a:path w="4444" h="6858000">
                <a:moveTo>
                  <a:pt x="0" y="6858000"/>
                </a:moveTo>
                <a:lnTo>
                  <a:pt x="3813" y="6858000"/>
                </a:lnTo>
                <a:lnTo>
                  <a:pt x="381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2AD">
              <a:alpha val="5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0"/>
            <a:ext cx="444500" cy="6858000"/>
          </a:xfrm>
          <a:custGeom>
            <a:avLst/>
            <a:gdLst/>
            <a:ahLst/>
            <a:cxnLst/>
            <a:rect l="l" t="t" r="r" b="b"/>
            <a:pathLst>
              <a:path w="444500" h="6858000">
                <a:moveTo>
                  <a:pt x="0" y="6858000"/>
                </a:moveTo>
                <a:lnTo>
                  <a:pt x="443866" y="6858000"/>
                </a:lnTo>
                <a:lnTo>
                  <a:pt x="44386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2AD">
              <a:alpha val="5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590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0" y="0"/>
                </a:moveTo>
                <a:lnTo>
                  <a:pt x="105410" y="0"/>
                </a:lnTo>
                <a:lnTo>
                  <a:pt x="10541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D8CD">
              <a:alpha val="3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30" h="6858000">
                <a:moveTo>
                  <a:pt x="0" y="6858000"/>
                </a:moveTo>
                <a:lnTo>
                  <a:pt x="151130" y="6858000"/>
                </a:lnTo>
                <a:lnTo>
                  <a:pt x="15113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8CD">
              <a:alpha val="6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7">
              <a:alpha val="709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1730" y="0"/>
            <a:ext cx="77470" cy="6858000"/>
          </a:xfrm>
          <a:custGeom>
            <a:avLst/>
            <a:gdLst/>
            <a:ahLst/>
            <a:cxnLst/>
            <a:rect l="l" t="t" r="r" b="b"/>
            <a:pathLst>
              <a:path w="77469" h="6858000">
                <a:moveTo>
                  <a:pt x="0" y="6858000"/>
                </a:moveTo>
                <a:lnTo>
                  <a:pt x="77469" y="6858000"/>
                </a:lnTo>
                <a:lnTo>
                  <a:pt x="774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7">
              <a:alpha val="709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57146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5826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0" y="6858000"/>
                </a:moveTo>
                <a:lnTo>
                  <a:pt x="57146" y="6858000"/>
                </a:lnTo>
                <a:lnTo>
                  <a:pt x="5714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7">
              <a:alpha val="82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4866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0" y="6858000"/>
                </a:moveTo>
                <a:lnTo>
                  <a:pt x="57146" y="6858000"/>
                </a:lnTo>
                <a:lnTo>
                  <a:pt x="5714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2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72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28393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344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1351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57146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573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6200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53200" y="6399529"/>
            <a:ext cx="2590800" cy="445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92070" y="944879"/>
            <a:ext cx="495554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b="1" dirty="0">
                <a:latin typeface="Century Schoolbook"/>
                <a:cs typeface="Century Schoolbook"/>
              </a:rPr>
              <a:t>SSL: </a:t>
            </a:r>
            <a:r>
              <a:rPr b="1" spc="-5" dirty="0">
                <a:latin typeface="Century Schoolbook"/>
                <a:cs typeface="Century Schoolbook"/>
              </a:rPr>
              <a:t>SECURED SOCKET  </a:t>
            </a:r>
            <a:r>
              <a:rPr b="1" dirty="0">
                <a:latin typeface="Century Schoolbook"/>
                <a:cs typeface="Century Schoolbook"/>
              </a:rPr>
              <a:t>LAYER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69" y="116840"/>
            <a:ext cx="66033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SSL </a:t>
            </a:r>
            <a:r>
              <a:rPr sz="4000" spc="-5" dirty="0"/>
              <a:t>PROTOCOL: </a:t>
            </a:r>
            <a:r>
              <a:rPr sz="4000" spc="-10" dirty="0"/>
              <a:t>PHASE</a:t>
            </a:r>
            <a:r>
              <a:rPr sz="4000" spc="-25" dirty="0"/>
              <a:t> </a:t>
            </a:r>
            <a:r>
              <a:rPr sz="4000" spc="-5" dirty="0"/>
              <a:t>2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946150"/>
            <a:ext cx="6938009" cy="965200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400" spc="-5" dirty="0">
                <a:latin typeface="Century"/>
                <a:cs typeface="Century"/>
              </a:rPr>
              <a:t>Phase 2: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Server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Identification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and 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Key</a:t>
            </a:r>
            <a:r>
              <a:rPr sz="2400" u="heavy" spc="75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Exchange</a:t>
            </a:r>
            <a:endParaRPr sz="2400">
              <a:latin typeface="Century"/>
              <a:cs typeface="Century"/>
            </a:endParaRPr>
          </a:p>
          <a:p>
            <a:pPr marL="285750" indent="-273050">
              <a:lnSpc>
                <a:spcPct val="100000"/>
              </a:lnSpc>
              <a:spcBef>
                <a:spcPts val="82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"/>
                <a:cs typeface="Century"/>
              </a:rPr>
              <a:t>Server passes their 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certificates</a:t>
            </a:r>
            <a:r>
              <a:rPr sz="2400" spc="5" dirty="0">
                <a:latin typeface="Century"/>
                <a:cs typeface="Century"/>
              </a:rPr>
              <a:t> </a:t>
            </a:r>
            <a:r>
              <a:rPr sz="2400" dirty="0">
                <a:latin typeface="Century"/>
                <a:cs typeface="Century"/>
              </a:rPr>
              <a:t>to</a:t>
            </a:r>
            <a:r>
              <a:rPr sz="2400" spc="30" dirty="0">
                <a:latin typeface="Century"/>
                <a:cs typeface="Century"/>
              </a:rPr>
              <a:t> </a:t>
            </a:r>
            <a:r>
              <a:rPr sz="2400" spc="-5" dirty="0">
                <a:latin typeface="Century"/>
                <a:cs typeface="Century"/>
              </a:rPr>
              <a:t>client</a:t>
            </a:r>
            <a:endParaRPr sz="24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569" y="2006600"/>
            <a:ext cx="13843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D8536"/>
                </a:solidFill>
                <a:latin typeface="Wingdings 2"/>
                <a:cs typeface="Wingdings 2"/>
              </a:rPr>
              <a:t></a:t>
            </a:r>
            <a:endParaRPr sz="1600">
              <a:latin typeface="Wingdings 2"/>
              <a:cs typeface="Wingdings 2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600" dirty="0">
                <a:solidFill>
                  <a:srgbClr val="FD8536"/>
                </a:solidFill>
                <a:latin typeface="Wingdings 2"/>
                <a:cs typeface="Wingdings 2"/>
              </a:rPr>
              <a:t></a:t>
            </a:r>
            <a:endParaRPr sz="1600">
              <a:latin typeface="Wingdings 2"/>
              <a:cs typeface="Wingdings 2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600" dirty="0">
                <a:solidFill>
                  <a:srgbClr val="FD8536"/>
                </a:solidFill>
                <a:latin typeface="Wingdings 2"/>
                <a:cs typeface="Wingdings 2"/>
              </a:rPr>
              <a:t></a:t>
            </a:r>
            <a:endParaRPr sz="1600">
              <a:latin typeface="Wingdings 2"/>
              <a:cs typeface="Wingdings 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4619" y="1889759"/>
            <a:ext cx="6261735" cy="120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5770">
              <a:lnSpc>
                <a:spcPct val="129200"/>
              </a:lnSpc>
              <a:spcBef>
                <a:spcPts val="100"/>
              </a:spcBef>
            </a:pPr>
            <a:r>
              <a:rPr sz="2000" dirty="0">
                <a:latin typeface="Century"/>
                <a:cs typeface="Century"/>
              </a:rPr>
              <a:t>Client </a:t>
            </a:r>
            <a:r>
              <a:rPr sz="2000" spc="-5" dirty="0">
                <a:latin typeface="Century"/>
                <a:cs typeface="Century"/>
              </a:rPr>
              <a:t>uses issuer </a:t>
            </a:r>
            <a:r>
              <a:rPr sz="2000" dirty="0">
                <a:latin typeface="Century"/>
                <a:cs typeface="Century"/>
              </a:rPr>
              <a:t>public </a:t>
            </a:r>
            <a:r>
              <a:rPr sz="2000" spc="-25" dirty="0">
                <a:latin typeface="Century"/>
                <a:cs typeface="Century"/>
              </a:rPr>
              <a:t>key </a:t>
            </a:r>
            <a:r>
              <a:rPr sz="2000" dirty="0">
                <a:latin typeface="Century"/>
                <a:cs typeface="Century"/>
              </a:rPr>
              <a:t>to verify identity  Client </a:t>
            </a:r>
            <a:r>
              <a:rPr sz="2000" spc="-5" dirty="0">
                <a:latin typeface="Century"/>
                <a:cs typeface="Century"/>
              </a:rPr>
              <a:t>retrieves </a:t>
            </a:r>
            <a:r>
              <a:rPr sz="2000" dirty="0">
                <a:latin typeface="Century"/>
                <a:cs typeface="Century"/>
              </a:rPr>
              <a:t>server public </a:t>
            </a:r>
            <a:r>
              <a:rPr sz="2000" spc="-20" dirty="0">
                <a:latin typeface="Century"/>
                <a:cs typeface="Century"/>
              </a:rPr>
              <a:t>key </a:t>
            </a:r>
            <a:r>
              <a:rPr sz="2000" dirty="0">
                <a:latin typeface="Century"/>
                <a:cs typeface="Century"/>
              </a:rPr>
              <a:t>from</a:t>
            </a:r>
            <a:r>
              <a:rPr sz="2000" spc="55" dirty="0">
                <a:latin typeface="Century"/>
                <a:cs typeface="Century"/>
              </a:rPr>
              <a:t> </a:t>
            </a:r>
            <a:r>
              <a:rPr sz="2000" spc="0" dirty="0">
                <a:latin typeface="Century"/>
                <a:cs typeface="Century"/>
              </a:rPr>
              <a:t>certificate</a:t>
            </a:r>
            <a:endParaRPr sz="20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000" dirty="0">
                <a:latin typeface="Century"/>
                <a:cs typeface="Century"/>
              </a:rPr>
              <a:t>Server </a:t>
            </a:r>
            <a:r>
              <a:rPr sz="2000" spc="-30" dirty="0">
                <a:latin typeface="Century"/>
                <a:cs typeface="Century"/>
              </a:rPr>
              <a:t>may </a:t>
            </a:r>
            <a:r>
              <a:rPr sz="2000" spc="-5" dirty="0">
                <a:latin typeface="Century"/>
                <a:cs typeface="Century"/>
              </a:rPr>
              <a:t>pass 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many</a:t>
            </a:r>
            <a:r>
              <a:rPr sz="2000" spc="-20" dirty="0">
                <a:latin typeface="Century"/>
                <a:cs typeface="Century"/>
              </a:rPr>
              <a:t> </a:t>
            </a:r>
            <a:r>
              <a:rPr sz="2000" spc="0" dirty="0">
                <a:latin typeface="Century"/>
                <a:cs typeface="Century"/>
              </a:rPr>
              <a:t>certificates </a:t>
            </a:r>
            <a:r>
              <a:rPr sz="2000" spc="-10" dirty="0">
                <a:latin typeface="Century"/>
                <a:cs typeface="Century"/>
              </a:rPr>
              <a:t>for</a:t>
            </a:r>
            <a:r>
              <a:rPr sz="2000" spc="85" dirty="0">
                <a:latin typeface="Century"/>
                <a:cs typeface="Century"/>
              </a:rPr>
              <a:t> </a:t>
            </a:r>
            <a:r>
              <a:rPr sz="2000" dirty="0">
                <a:latin typeface="Century"/>
                <a:cs typeface="Century"/>
              </a:rPr>
              <a:t>authentication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800" y="3290570"/>
            <a:ext cx="8229600" cy="2989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61059"/>
            <a:ext cx="49777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SSL </a:t>
            </a:r>
            <a:r>
              <a:rPr spc="0" dirty="0"/>
              <a:t>PROTOCOL: </a:t>
            </a:r>
            <a:r>
              <a:rPr spc="-5" dirty="0"/>
              <a:t>PHASE</a:t>
            </a:r>
            <a:r>
              <a:rPr spc="-10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2739"/>
            <a:ext cx="7172959" cy="81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050">
              <a:lnSpc>
                <a:spcPct val="107600"/>
              </a:lnSpc>
              <a:spcBef>
                <a:spcPts val="10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10" dirty="0">
                <a:latin typeface="Century"/>
                <a:cs typeface="Century"/>
              </a:rPr>
              <a:t>If </a:t>
            </a:r>
            <a:r>
              <a:rPr sz="2400" spc="-5" dirty="0">
                <a:latin typeface="Century"/>
                <a:cs typeface="Century"/>
              </a:rPr>
              <a:t>no </a:t>
            </a:r>
            <a:r>
              <a:rPr sz="2400" spc="5" dirty="0">
                <a:latin typeface="Century"/>
                <a:cs typeface="Century"/>
              </a:rPr>
              <a:t>certificate </a:t>
            </a:r>
            <a:r>
              <a:rPr sz="2400" spc="-5" dirty="0">
                <a:latin typeface="Century"/>
                <a:cs typeface="Century"/>
              </a:rPr>
              <a:t>containing a public </a:t>
            </a:r>
            <a:r>
              <a:rPr sz="2400" spc="-70" dirty="0">
                <a:latin typeface="Century"/>
                <a:cs typeface="Century"/>
              </a:rPr>
              <a:t>key, </a:t>
            </a:r>
            <a:r>
              <a:rPr sz="2400" spc="-5" dirty="0">
                <a:latin typeface="Century"/>
                <a:cs typeface="Century"/>
              </a:rPr>
              <a:t>separate  public </a:t>
            </a:r>
            <a:r>
              <a:rPr sz="2400" spc="-35" dirty="0">
                <a:latin typeface="Century"/>
                <a:cs typeface="Century"/>
              </a:rPr>
              <a:t>key </a:t>
            </a:r>
            <a:r>
              <a:rPr sz="2400" spc="-10" dirty="0">
                <a:latin typeface="Century"/>
                <a:cs typeface="Century"/>
              </a:rPr>
              <a:t>must </a:t>
            </a:r>
            <a:r>
              <a:rPr sz="2400" spc="-5" dirty="0">
                <a:latin typeface="Century"/>
                <a:cs typeface="Century"/>
              </a:rPr>
              <a:t>be</a:t>
            </a:r>
            <a:r>
              <a:rPr sz="2400" spc="55" dirty="0">
                <a:latin typeface="Century"/>
                <a:cs typeface="Century"/>
              </a:rPr>
              <a:t> </a:t>
            </a:r>
            <a:r>
              <a:rPr sz="2400" spc="-5" dirty="0">
                <a:latin typeface="Century"/>
                <a:cs typeface="Century"/>
              </a:rPr>
              <a:t>passed</a:t>
            </a:r>
            <a:endParaRPr sz="2400">
              <a:latin typeface="Century"/>
              <a:cs typeface="Century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2590800"/>
            <a:ext cx="8305800" cy="1830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1869" y="4528820"/>
            <a:ext cx="24993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Certificate contains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RSA  </a:t>
            </a:r>
            <a:r>
              <a:rPr sz="1800" spc="-10" dirty="0">
                <a:latin typeface="Arial"/>
                <a:cs typeface="Arial"/>
              </a:rPr>
              <a:t>public </a:t>
            </a:r>
            <a:r>
              <a:rPr sz="1800" dirty="0">
                <a:latin typeface="Arial"/>
                <a:cs typeface="Arial"/>
              </a:rPr>
              <a:t>key, so </a:t>
            </a:r>
            <a:r>
              <a:rPr sz="1800" spc="-10" dirty="0">
                <a:latin typeface="Arial"/>
                <a:cs typeface="Arial"/>
              </a:rPr>
              <a:t>no  </a:t>
            </a:r>
            <a:r>
              <a:rPr sz="1800" spc="-5" dirty="0">
                <a:latin typeface="Arial"/>
                <a:cs typeface="Arial"/>
              </a:rPr>
              <a:t>separate key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passed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3870" y="4606290"/>
            <a:ext cx="23876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No certificate, </a:t>
            </a:r>
            <a:r>
              <a:rPr sz="1800" spc="-10" dirty="0">
                <a:latin typeface="Arial"/>
                <a:cs typeface="Arial"/>
              </a:rPr>
              <a:t>so </a:t>
            </a:r>
            <a:r>
              <a:rPr sz="1800" spc="-5" dirty="0">
                <a:latin typeface="Arial"/>
                <a:cs typeface="Arial"/>
              </a:rPr>
              <a:t>Diffie-  </a:t>
            </a:r>
            <a:r>
              <a:rPr sz="1800" spc="-10" dirty="0">
                <a:latin typeface="Arial"/>
                <a:cs typeface="Arial"/>
              </a:rPr>
              <a:t>Hellman </a:t>
            </a:r>
            <a:r>
              <a:rPr sz="1800" dirty="0">
                <a:latin typeface="Arial"/>
                <a:cs typeface="Arial"/>
              </a:rPr>
              <a:t>key </a:t>
            </a:r>
            <a:r>
              <a:rPr sz="1800" spc="-10" dirty="0">
                <a:latin typeface="Arial"/>
                <a:cs typeface="Arial"/>
              </a:rPr>
              <a:t>exchange  parameters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passed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8069" y="269240"/>
            <a:ext cx="66033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SSL </a:t>
            </a:r>
            <a:r>
              <a:rPr sz="4000" spc="-5" dirty="0"/>
              <a:t>PROTOCOL: </a:t>
            </a:r>
            <a:r>
              <a:rPr sz="4000" spc="-10" dirty="0"/>
              <a:t>PHASE</a:t>
            </a:r>
            <a:r>
              <a:rPr sz="4000" spc="-20" dirty="0"/>
              <a:t> </a:t>
            </a:r>
            <a:r>
              <a:rPr sz="4000" spc="-5" dirty="0"/>
              <a:t>2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480809" y="1557019"/>
            <a:ext cx="2440940" cy="0"/>
          </a:xfrm>
          <a:custGeom>
            <a:avLst/>
            <a:gdLst/>
            <a:ahLst/>
            <a:cxnLst/>
            <a:rect l="l" t="t" r="r" b="b"/>
            <a:pathLst>
              <a:path w="2440940">
                <a:moveTo>
                  <a:pt x="0" y="0"/>
                </a:moveTo>
                <a:lnTo>
                  <a:pt x="244094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5540" marR="5080" indent="-273050">
              <a:lnSpc>
                <a:spcPct val="107600"/>
              </a:lnSpc>
              <a:spcBef>
                <a:spcPts val="10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1145540" algn="l"/>
              </a:tabLst>
            </a:pPr>
            <a:r>
              <a:rPr sz="2400" dirty="0"/>
              <a:t>Server </a:t>
            </a:r>
            <a:r>
              <a:rPr sz="2400" spc="-5" dirty="0"/>
              <a:t>can also </a:t>
            </a:r>
            <a:r>
              <a:rPr sz="2400" spc="-10" dirty="0"/>
              <a:t>request </a:t>
            </a:r>
            <a:r>
              <a:rPr sz="2400" dirty="0"/>
              <a:t>appropriate </a:t>
            </a:r>
            <a:r>
              <a:rPr sz="2400" spc="-5" dirty="0"/>
              <a:t>client </a:t>
            </a:r>
            <a:r>
              <a:rPr sz="2400" spc="0" dirty="0"/>
              <a:t>certificates  </a:t>
            </a:r>
            <a:r>
              <a:rPr sz="2400" dirty="0"/>
              <a:t>to </a:t>
            </a:r>
            <a:r>
              <a:rPr sz="2400" spc="-5" dirty="0"/>
              <a:t>authenticate client</a:t>
            </a:r>
            <a:endParaRPr sz="2400"/>
          </a:p>
          <a:p>
            <a:pPr marL="1512570" lvl="1" indent="-273050">
              <a:lnSpc>
                <a:spcPct val="100000"/>
              </a:lnSpc>
              <a:spcBef>
                <a:spcPts val="730"/>
              </a:spcBef>
              <a:buClr>
                <a:srgbClr val="FD8536"/>
              </a:buClr>
              <a:buSzPct val="80000"/>
              <a:buFont typeface="Wingdings 2"/>
              <a:buChar char=""/>
              <a:tabLst>
                <a:tab pos="1511935" algn="l"/>
                <a:tab pos="1512570" algn="l"/>
              </a:tabLst>
            </a:pPr>
            <a:r>
              <a:rPr sz="2000" dirty="0">
                <a:latin typeface="Century"/>
                <a:cs typeface="Century"/>
              </a:rPr>
              <a:t>Online</a:t>
            </a:r>
            <a:r>
              <a:rPr sz="2000" spc="-5" dirty="0">
                <a:latin typeface="Century"/>
                <a:cs typeface="Century"/>
              </a:rPr>
              <a:t> banking</a:t>
            </a:r>
            <a:endParaRPr sz="2000">
              <a:latin typeface="Century"/>
              <a:cs typeface="Century"/>
            </a:endParaRPr>
          </a:p>
          <a:p>
            <a:pPr marL="1512570" lvl="1" indent="-273050">
              <a:lnSpc>
                <a:spcPct val="100000"/>
              </a:lnSpc>
              <a:spcBef>
                <a:spcPts val="700"/>
              </a:spcBef>
              <a:buClr>
                <a:srgbClr val="FD8536"/>
              </a:buClr>
              <a:buSzPct val="80000"/>
              <a:buFont typeface="Wingdings 2"/>
              <a:buChar char=""/>
              <a:tabLst>
                <a:tab pos="1511935" algn="l"/>
                <a:tab pos="1512570" algn="l"/>
              </a:tabLst>
            </a:pPr>
            <a:r>
              <a:rPr sz="2000" dirty="0">
                <a:latin typeface="Century"/>
                <a:cs typeface="Century"/>
              </a:rPr>
              <a:t>Remote </a:t>
            </a:r>
            <a:r>
              <a:rPr sz="2000" spc="-5" dirty="0">
                <a:latin typeface="Century"/>
                <a:cs typeface="Century"/>
              </a:rPr>
              <a:t>access </a:t>
            </a:r>
            <a:r>
              <a:rPr sz="2000" spc="0" dirty="0">
                <a:latin typeface="Century"/>
                <a:cs typeface="Century"/>
              </a:rPr>
              <a:t>to </a:t>
            </a:r>
            <a:r>
              <a:rPr sz="2000" spc="-20" dirty="0">
                <a:latin typeface="Century"/>
                <a:cs typeface="Century"/>
              </a:rPr>
              <a:t>company</a:t>
            </a:r>
            <a:r>
              <a:rPr sz="2000" spc="-15" dirty="0">
                <a:latin typeface="Century"/>
                <a:cs typeface="Century"/>
              </a:rPr>
              <a:t> </a:t>
            </a:r>
            <a:r>
              <a:rPr sz="2000" spc="-5" dirty="0">
                <a:latin typeface="Century"/>
                <a:cs typeface="Century"/>
              </a:rPr>
              <a:t>database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7800" y="2849879"/>
            <a:ext cx="5675630" cy="3493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4200" y="4831079"/>
            <a:ext cx="3352800" cy="1065530"/>
          </a:xfrm>
          <a:custGeom>
            <a:avLst/>
            <a:gdLst/>
            <a:ahLst/>
            <a:cxnLst/>
            <a:rect l="l" t="t" r="r" b="b"/>
            <a:pathLst>
              <a:path w="3352800" h="1065529">
                <a:moveTo>
                  <a:pt x="1676400" y="1065530"/>
                </a:moveTo>
                <a:lnTo>
                  <a:pt x="1607300" y="1065085"/>
                </a:lnTo>
                <a:lnTo>
                  <a:pt x="1538911" y="1063762"/>
                </a:lnTo>
                <a:lnTo>
                  <a:pt x="1471288" y="1061578"/>
                </a:lnTo>
                <a:lnTo>
                  <a:pt x="1404484" y="1058551"/>
                </a:lnTo>
                <a:lnTo>
                  <a:pt x="1338552" y="1054697"/>
                </a:lnTo>
                <a:lnTo>
                  <a:pt x="1273548" y="1050035"/>
                </a:lnTo>
                <a:lnTo>
                  <a:pt x="1209524" y="1044580"/>
                </a:lnTo>
                <a:lnTo>
                  <a:pt x="1146535" y="1038352"/>
                </a:lnTo>
                <a:lnTo>
                  <a:pt x="1084635" y="1031365"/>
                </a:lnTo>
                <a:lnTo>
                  <a:pt x="1023877" y="1023639"/>
                </a:lnTo>
                <a:lnTo>
                  <a:pt x="964317" y="1015191"/>
                </a:lnTo>
                <a:lnTo>
                  <a:pt x="906006" y="1006036"/>
                </a:lnTo>
                <a:lnTo>
                  <a:pt x="849000" y="996194"/>
                </a:lnTo>
                <a:lnTo>
                  <a:pt x="793352" y="985681"/>
                </a:lnTo>
                <a:lnTo>
                  <a:pt x="739117" y="974514"/>
                </a:lnTo>
                <a:lnTo>
                  <a:pt x="686348" y="962710"/>
                </a:lnTo>
                <a:lnTo>
                  <a:pt x="635099" y="950288"/>
                </a:lnTo>
                <a:lnTo>
                  <a:pt x="585425" y="937263"/>
                </a:lnTo>
                <a:lnTo>
                  <a:pt x="537378" y="923655"/>
                </a:lnTo>
                <a:lnTo>
                  <a:pt x="491013" y="909478"/>
                </a:lnTo>
                <a:lnTo>
                  <a:pt x="446385" y="894752"/>
                </a:lnTo>
                <a:lnTo>
                  <a:pt x="403546" y="879493"/>
                </a:lnTo>
                <a:lnTo>
                  <a:pt x="362551" y="863718"/>
                </a:lnTo>
                <a:lnTo>
                  <a:pt x="323453" y="847445"/>
                </a:lnTo>
                <a:lnTo>
                  <a:pt x="286308" y="830691"/>
                </a:lnTo>
                <a:lnTo>
                  <a:pt x="251168" y="813473"/>
                </a:lnTo>
                <a:lnTo>
                  <a:pt x="187120" y="777716"/>
                </a:lnTo>
                <a:lnTo>
                  <a:pt x="131742" y="740310"/>
                </a:lnTo>
                <a:lnTo>
                  <a:pt x="85465" y="701395"/>
                </a:lnTo>
                <a:lnTo>
                  <a:pt x="48721" y="661108"/>
                </a:lnTo>
                <a:lnTo>
                  <a:pt x="21941" y="619588"/>
                </a:lnTo>
                <a:lnTo>
                  <a:pt x="5557" y="576972"/>
                </a:lnTo>
                <a:lnTo>
                  <a:pt x="0" y="533400"/>
                </a:lnTo>
                <a:lnTo>
                  <a:pt x="1398" y="511319"/>
                </a:lnTo>
                <a:lnTo>
                  <a:pt x="12423" y="467881"/>
                </a:lnTo>
                <a:lnTo>
                  <a:pt x="34059" y="425521"/>
                </a:lnTo>
                <a:lnTo>
                  <a:pt x="65875" y="384374"/>
                </a:lnTo>
                <a:lnTo>
                  <a:pt x="107439" y="344573"/>
                </a:lnTo>
                <a:lnTo>
                  <a:pt x="158320" y="306252"/>
                </a:lnTo>
                <a:lnTo>
                  <a:pt x="218087" y="269546"/>
                </a:lnTo>
                <a:lnTo>
                  <a:pt x="286308" y="234590"/>
                </a:lnTo>
                <a:lnTo>
                  <a:pt x="323453" y="217810"/>
                </a:lnTo>
                <a:lnTo>
                  <a:pt x="362551" y="201517"/>
                </a:lnTo>
                <a:lnTo>
                  <a:pt x="403546" y="185729"/>
                </a:lnTo>
                <a:lnTo>
                  <a:pt x="446385" y="170462"/>
                </a:lnTo>
                <a:lnTo>
                  <a:pt x="491013" y="155733"/>
                </a:lnTo>
                <a:lnTo>
                  <a:pt x="537378" y="141559"/>
                </a:lnTo>
                <a:lnTo>
                  <a:pt x="585425" y="127957"/>
                </a:lnTo>
                <a:lnTo>
                  <a:pt x="635099" y="114943"/>
                </a:lnTo>
                <a:lnTo>
                  <a:pt x="686348" y="102534"/>
                </a:lnTo>
                <a:lnTo>
                  <a:pt x="739117" y="90747"/>
                </a:lnTo>
                <a:lnTo>
                  <a:pt x="793352" y="79599"/>
                </a:lnTo>
                <a:lnTo>
                  <a:pt x="849000" y="69107"/>
                </a:lnTo>
                <a:lnTo>
                  <a:pt x="906006" y="59287"/>
                </a:lnTo>
                <a:lnTo>
                  <a:pt x="964317" y="50156"/>
                </a:lnTo>
                <a:lnTo>
                  <a:pt x="1023877" y="41731"/>
                </a:lnTo>
                <a:lnTo>
                  <a:pt x="1084635" y="34029"/>
                </a:lnTo>
                <a:lnTo>
                  <a:pt x="1146535" y="27066"/>
                </a:lnTo>
                <a:lnTo>
                  <a:pt x="1209524" y="20859"/>
                </a:lnTo>
                <a:lnTo>
                  <a:pt x="1273548" y="15426"/>
                </a:lnTo>
                <a:lnTo>
                  <a:pt x="1338552" y="10782"/>
                </a:lnTo>
                <a:lnTo>
                  <a:pt x="1404484" y="6945"/>
                </a:lnTo>
                <a:lnTo>
                  <a:pt x="1471288" y="3932"/>
                </a:lnTo>
                <a:lnTo>
                  <a:pt x="1538911" y="1758"/>
                </a:lnTo>
                <a:lnTo>
                  <a:pt x="1607300" y="442"/>
                </a:lnTo>
                <a:lnTo>
                  <a:pt x="1676400" y="0"/>
                </a:lnTo>
                <a:lnTo>
                  <a:pt x="1745499" y="442"/>
                </a:lnTo>
                <a:lnTo>
                  <a:pt x="1813888" y="1758"/>
                </a:lnTo>
                <a:lnTo>
                  <a:pt x="1881511" y="3932"/>
                </a:lnTo>
                <a:lnTo>
                  <a:pt x="1948315" y="6945"/>
                </a:lnTo>
                <a:lnTo>
                  <a:pt x="2014247" y="10782"/>
                </a:lnTo>
                <a:lnTo>
                  <a:pt x="2079251" y="15426"/>
                </a:lnTo>
                <a:lnTo>
                  <a:pt x="2143275" y="20859"/>
                </a:lnTo>
                <a:lnTo>
                  <a:pt x="2206264" y="27066"/>
                </a:lnTo>
                <a:lnTo>
                  <a:pt x="2268164" y="34029"/>
                </a:lnTo>
                <a:lnTo>
                  <a:pt x="2328922" y="41731"/>
                </a:lnTo>
                <a:lnTo>
                  <a:pt x="2388482" y="50156"/>
                </a:lnTo>
                <a:lnTo>
                  <a:pt x="2446793" y="59287"/>
                </a:lnTo>
                <a:lnTo>
                  <a:pt x="2503799" y="69107"/>
                </a:lnTo>
                <a:lnTo>
                  <a:pt x="2559447" y="79599"/>
                </a:lnTo>
                <a:lnTo>
                  <a:pt x="2613682" y="90747"/>
                </a:lnTo>
                <a:lnTo>
                  <a:pt x="2666451" y="102534"/>
                </a:lnTo>
                <a:lnTo>
                  <a:pt x="2717700" y="114943"/>
                </a:lnTo>
                <a:lnTo>
                  <a:pt x="2767374" y="127957"/>
                </a:lnTo>
                <a:lnTo>
                  <a:pt x="2815421" y="141559"/>
                </a:lnTo>
                <a:lnTo>
                  <a:pt x="2861786" y="155733"/>
                </a:lnTo>
                <a:lnTo>
                  <a:pt x="2906414" y="170462"/>
                </a:lnTo>
                <a:lnTo>
                  <a:pt x="2949253" y="185729"/>
                </a:lnTo>
                <a:lnTo>
                  <a:pt x="2990248" y="201517"/>
                </a:lnTo>
                <a:lnTo>
                  <a:pt x="3029346" y="217810"/>
                </a:lnTo>
                <a:lnTo>
                  <a:pt x="3066491" y="234590"/>
                </a:lnTo>
                <a:lnTo>
                  <a:pt x="3101631" y="251841"/>
                </a:lnTo>
                <a:lnTo>
                  <a:pt x="3165679" y="287689"/>
                </a:lnTo>
                <a:lnTo>
                  <a:pt x="3221057" y="325219"/>
                </a:lnTo>
                <a:lnTo>
                  <a:pt x="3267334" y="364296"/>
                </a:lnTo>
                <a:lnTo>
                  <a:pt x="3304078" y="404788"/>
                </a:lnTo>
                <a:lnTo>
                  <a:pt x="3330858" y="446558"/>
                </a:lnTo>
                <a:lnTo>
                  <a:pt x="3347242" y="489474"/>
                </a:lnTo>
                <a:lnTo>
                  <a:pt x="3352800" y="533400"/>
                </a:lnTo>
                <a:lnTo>
                  <a:pt x="3351401" y="555297"/>
                </a:lnTo>
                <a:lnTo>
                  <a:pt x="3340376" y="598409"/>
                </a:lnTo>
                <a:lnTo>
                  <a:pt x="3318740" y="640494"/>
                </a:lnTo>
                <a:lnTo>
                  <a:pt x="3286924" y="681415"/>
                </a:lnTo>
                <a:lnTo>
                  <a:pt x="3245360" y="721033"/>
                </a:lnTo>
                <a:lnTo>
                  <a:pt x="3194479" y="759210"/>
                </a:lnTo>
                <a:lnTo>
                  <a:pt x="3134712" y="795809"/>
                </a:lnTo>
                <a:lnTo>
                  <a:pt x="3066491" y="830691"/>
                </a:lnTo>
                <a:lnTo>
                  <a:pt x="3029346" y="847445"/>
                </a:lnTo>
                <a:lnTo>
                  <a:pt x="2990248" y="863718"/>
                </a:lnTo>
                <a:lnTo>
                  <a:pt x="2949253" y="879493"/>
                </a:lnTo>
                <a:lnTo>
                  <a:pt x="2906414" y="894752"/>
                </a:lnTo>
                <a:lnTo>
                  <a:pt x="2861786" y="909478"/>
                </a:lnTo>
                <a:lnTo>
                  <a:pt x="2815421" y="923655"/>
                </a:lnTo>
                <a:lnTo>
                  <a:pt x="2767374" y="937263"/>
                </a:lnTo>
                <a:lnTo>
                  <a:pt x="2717700" y="950288"/>
                </a:lnTo>
                <a:lnTo>
                  <a:pt x="2666451" y="962710"/>
                </a:lnTo>
                <a:lnTo>
                  <a:pt x="2613682" y="974514"/>
                </a:lnTo>
                <a:lnTo>
                  <a:pt x="2559447" y="985681"/>
                </a:lnTo>
                <a:lnTo>
                  <a:pt x="2503799" y="996194"/>
                </a:lnTo>
                <a:lnTo>
                  <a:pt x="2446793" y="1006036"/>
                </a:lnTo>
                <a:lnTo>
                  <a:pt x="2388482" y="1015191"/>
                </a:lnTo>
                <a:lnTo>
                  <a:pt x="2328922" y="1023639"/>
                </a:lnTo>
                <a:lnTo>
                  <a:pt x="2268164" y="1031365"/>
                </a:lnTo>
                <a:lnTo>
                  <a:pt x="2206264" y="1038352"/>
                </a:lnTo>
                <a:lnTo>
                  <a:pt x="2143275" y="1044580"/>
                </a:lnTo>
                <a:lnTo>
                  <a:pt x="2079251" y="1050035"/>
                </a:lnTo>
                <a:lnTo>
                  <a:pt x="2014247" y="1054697"/>
                </a:lnTo>
                <a:lnTo>
                  <a:pt x="1948315" y="1058551"/>
                </a:lnTo>
                <a:lnTo>
                  <a:pt x="1881511" y="1061578"/>
                </a:lnTo>
                <a:lnTo>
                  <a:pt x="1813888" y="1063762"/>
                </a:lnTo>
                <a:lnTo>
                  <a:pt x="1745499" y="1065085"/>
                </a:lnTo>
                <a:lnTo>
                  <a:pt x="1676400" y="1065530"/>
                </a:lnTo>
                <a:close/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650240"/>
            <a:ext cx="66033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SSL </a:t>
            </a:r>
            <a:r>
              <a:rPr sz="4000" spc="-5" dirty="0"/>
              <a:t>PROTOCOL: </a:t>
            </a:r>
            <a:r>
              <a:rPr sz="4000" spc="-10" dirty="0"/>
              <a:t>PHASE</a:t>
            </a:r>
            <a:r>
              <a:rPr sz="4000" spc="-25" dirty="0"/>
              <a:t> </a:t>
            </a:r>
            <a:r>
              <a:rPr sz="4000" spc="-5" dirty="0"/>
              <a:t>3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16380"/>
            <a:ext cx="7614284" cy="124333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latin typeface="Century"/>
                <a:cs typeface="Century"/>
              </a:rPr>
              <a:t>Phase 3: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Client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Identification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and 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Key</a:t>
            </a:r>
            <a:r>
              <a:rPr sz="2400" u="heavy" spc="6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Exchange</a:t>
            </a:r>
            <a:endParaRPr sz="2400">
              <a:latin typeface="Century"/>
              <a:cs typeface="Century"/>
            </a:endParaRPr>
          </a:p>
          <a:p>
            <a:pPr marL="285750" marR="5080" indent="-273050">
              <a:lnSpc>
                <a:spcPts val="2790"/>
              </a:lnSpc>
              <a:spcBef>
                <a:spcPts val="685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"/>
                <a:cs typeface="Century"/>
              </a:rPr>
              <a:t>Client sends </a:t>
            </a:r>
            <a:r>
              <a:rPr sz="2400" spc="5" dirty="0">
                <a:latin typeface="Century"/>
                <a:cs typeface="Century"/>
              </a:rPr>
              <a:t>certificate </a:t>
            </a:r>
            <a:r>
              <a:rPr sz="2400" dirty="0">
                <a:latin typeface="Century"/>
                <a:cs typeface="Century"/>
              </a:rPr>
              <a:t>or </a:t>
            </a:r>
            <a:r>
              <a:rPr sz="2400" spc="-5" dirty="0">
                <a:latin typeface="Century"/>
                <a:cs typeface="Century"/>
              </a:rPr>
              <a:t>public </a:t>
            </a:r>
            <a:r>
              <a:rPr sz="2400" spc="-35" dirty="0">
                <a:latin typeface="Century"/>
                <a:cs typeface="Century"/>
              </a:rPr>
              <a:t>key </a:t>
            </a:r>
            <a:r>
              <a:rPr sz="2400" dirty="0">
                <a:latin typeface="Century"/>
                <a:cs typeface="Century"/>
              </a:rPr>
              <a:t>if </a:t>
            </a:r>
            <a:r>
              <a:rPr sz="2400" spc="-5" dirty="0">
                <a:latin typeface="Century"/>
                <a:cs typeface="Century"/>
              </a:rPr>
              <a:t>requested </a:t>
            </a:r>
            <a:r>
              <a:rPr sz="2400" spc="-35" dirty="0">
                <a:latin typeface="Century"/>
                <a:cs typeface="Century"/>
              </a:rPr>
              <a:t>by  </a:t>
            </a:r>
            <a:r>
              <a:rPr sz="2400" spc="-5" dirty="0">
                <a:latin typeface="Century"/>
                <a:cs typeface="Century"/>
              </a:rPr>
              <a:t>server</a:t>
            </a:r>
            <a:endParaRPr sz="2400">
              <a:latin typeface="Century"/>
              <a:cs typeface="Century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2933700"/>
            <a:ext cx="8686800" cy="321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37870"/>
            <a:ext cx="37458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ALGORITHM</a:t>
            </a:r>
            <a:r>
              <a:rPr spc="-30" dirty="0"/>
              <a:t> </a:t>
            </a:r>
            <a:r>
              <a:rPr spc="-5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4479"/>
            <a:ext cx="1447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D8536"/>
                </a:solidFill>
                <a:latin typeface="Wingdings"/>
                <a:cs typeface="Wingdings"/>
              </a:rPr>
              <a:t>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141220"/>
            <a:ext cx="1447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D8536"/>
                </a:solidFill>
                <a:latin typeface="Wingdings"/>
                <a:cs typeface="Wingdings"/>
              </a:rPr>
              <a:t>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726690"/>
            <a:ext cx="1447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D8536"/>
                </a:solidFill>
                <a:latin typeface="Wingdings"/>
                <a:cs typeface="Wingdings"/>
              </a:rPr>
              <a:t>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313429"/>
            <a:ext cx="1447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D8536"/>
                </a:solidFill>
                <a:latin typeface="Wingdings"/>
                <a:cs typeface="Wingdings"/>
              </a:rPr>
              <a:t>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653790"/>
            <a:ext cx="1447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D8536"/>
                </a:solidFill>
                <a:latin typeface="Wingdings"/>
                <a:cs typeface="Wingdings"/>
              </a:rPr>
              <a:t>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992879"/>
            <a:ext cx="1447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D8536"/>
                </a:solidFill>
                <a:latin typeface="Wingdings"/>
                <a:cs typeface="Wingdings"/>
              </a:rPr>
              <a:t>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4579620"/>
            <a:ext cx="1447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D8536"/>
                </a:solidFill>
                <a:latin typeface="Wingdings"/>
                <a:cs typeface="Wingdings"/>
              </a:rPr>
              <a:t>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5165090"/>
            <a:ext cx="1447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D8536"/>
                </a:solidFill>
                <a:latin typeface="Wingdings"/>
                <a:cs typeface="Wingdings"/>
              </a:rPr>
              <a:t>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5505450"/>
            <a:ext cx="1447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D8536"/>
                </a:solidFill>
                <a:latin typeface="Wingdings"/>
                <a:cs typeface="Wingdings"/>
              </a:rPr>
              <a:t>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6338570"/>
            <a:ext cx="1447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D8536"/>
                </a:solidFill>
                <a:latin typeface="Wingdings"/>
                <a:cs typeface="Wingdings"/>
              </a:rPr>
              <a:t>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8990" y="1480820"/>
            <a:ext cx="6988175" cy="506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6550">
              <a:lnSpc>
                <a:spcPct val="113900"/>
              </a:lnSpc>
              <a:spcBef>
                <a:spcPts val="100"/>
              </a:spcBef>
            </a:pPr>
            <a:r>
              <a:rPr sz="1500" b="1" spc="-5" dirty="0">
                <a:latin typeface="Century Schoolbook"/>
                <a:cs typeface="Century Schoolbook"/>
              </a:rPr>
              <a:t>DES. </a:t>
            </a:r>
            <a:r>
              <a:rPr sz="1500" spc="-5" dirty="0">
                <a:latin typeface="Century"/>
                <a:cs typeface="Century"/>
              </a:rPr>
              <a:t>Data Encryption Standard, </a:t>
            </a:r>
            <a:r>
              <a:rPr sz="1500" dirty="0">
                <a:latin typeface="Century"/>
                <a:cs typeface="Century"/>
              </a:rPr>
              <a:t>an </a:t>
            </a:r>
            <a:r>
              <a:rPr sz="1500" spc="-5" dirty="0">
                <a:latin typeface="Century"/>
                <a:cs typeface="Century"/>
              </a:rPr>
              <a:t>encryption algorithm </a:t>
            </a:r>
            <a:r>
              <a:rPr sz="1500" dirty="0">
                <a:latin typeface="Century"/>
                <a:cs typeface="Century"/>
              </a:rPr>
              <a:t>used </a:t>
            </a:r>
            <a:r>
              <a:rPr sz="1500" spc="-10" dirty="0">
                <a:latin typeface="Century"/>
                <a:cs typeface="Century"/>
              </a:rPr>
              <a:t>by </a:t>
            </a:r>
            <a:r>
              <a:rPr sz="1500" spc="-5" dirty="0">
                <a:latin typeface="Century"/>
                <a:cs typeface="Century"/>
              </a:rPr>
              <a:t>the </a:t>
            </a:r>
            <a:r>
              <a:rPr sz="1500" spc="-20" dirty="0">
                <a:latin typeface="Century"/>
                <a:cs typeface="Century"/>
              </a:rPr>
              <a:t>U.S.  </a:t>
            </a:r>
            <a:r>
              <a:rPr sz="1500" spc="-5" dirty="0">
                <a:latin typeface="Century"/>
                <a:cs typeface="Century"/>
              </a:rPr>
              <a:t>Government.</a:t>
            </a:r>
            <a:endParaRPr sz="1500">
              <a:latin typeface="Century"/>
              <a:cs typeface="Century"/>
            </a:endParaRPr>
          </a:p>
          <a:p>
            <a:pPr marL="12700" marR="64135">
              <a:lnSpc>
                <a:spcPct val="113900"/>
              </a:lnSpc>
              <a:spcBef>
                <a:spcPts val="520"/>
              </a:spcBef>
            </a:pPr>
            <a:r>
              <a:rPr sz="1500" b="1" spc="0" dirty="0">
                <a:latin typeface="Century Schoolbook"/>
                <a:cs typeface="Century Schoolbook"/>
              </a:rPr>
              <a:t>DSA. </a:t>
            </a:r>
            <a:r>
              <a:rPr sz="1500" spc="-5" dirty="0">
                <a:latin typeface="Century"/>
                <a:cs typeface="Century"/>
              </a:rPr>
              <a:t>Digital Signature </a:t>
            </a:r>
            <a:r>
              <a:rPr sz="1500" dirty="0">
                <a:latin typeface="Century"/>
                <a:cs typeface="Century"/>
              </a:rPr>
              <a:t>Algorithm, part of the </a:t>
            </a:r>
            <a:r>
              <a:rPr sz="1500" spc="-5" dirty="0">
                <a:latin typeface="Century"/>
                <a:cs typeface="Century"/>
              </a:rPr>
              <a:t>digital authentication standard  used </a:t>
            </a:r>
            <a:r>
              <a:rPr sz="1500" spc="-15" dirty="0">
                <a:latin typeface="Century"/>
                <a:cs typeface="Century"/>
              </a:rPr>
              <a:t>by </a:t>
            </a:r>
            <a:r>
              <a:rPr sz="1500" spc="-5" dirty="0">
                <a:latin typeface="Century"/>
                <a:cs typeface="Century"/>
              </a:rPr>
              <a:t>the </a:t>
            </a:r>
            <a:r>
              <a:rPr sz="1500" spc="-15" dirty="0">
                <a:latin typeface="Century"/>
                <a:cs typeface="Century"/>
              </a:rPr>
              <a:t>U.S.</a:t>
            </a:r>
            <a:r>
              <a:rPr sz="1500" spc="25" dirty="0">
                <a:latin typeface="Century"/>
                <a:cs typeface="Century"/>
              </a:rPr>
              <a:t> </a:t>
            </a:r>
            <a:r>
              <a:rPr sz="1500" spc="-5" dirty="0">
                <a:latin typeface="Century"/>
                <a:cs typeface="Century"/>
              </a:rPr>
              <a:t>Government.</a:t>
            </a:r>
            <a:endParaRPr sz="15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500" b="1" spc="5" dirty="0">
                <a:latin typeface="Century Schoolbook"/>
                <a:cs typeface="Century Schoolbook"/>
              </a:rPr>
              <a:t>KEA. </a:t>
            </a:r>
            <a:r>
              <a:rPr sz="1500" spc="-10" dirty="0">
                <a:latin typeface="Century"/>
                <a:cs typeface="Century"/>
              </a:rPr>
              <a:t>Key Exchange </a:t>
            </a:r>
            <a:r>
              <a:rPr sz="1500" spc="-5" dirty="0">
                <a:latin typeface="Century"/>
                <a:cs typeface="Century"/>
              </a:rPr>
              <a:t>Algorithm, </a:t>
            </a:r>
            <a:r>
              <a:rPr sz="1500" dirty="0">
                <a:latin typeface="Century"/>
                <a:cs typeface="Century"/>
              </a:rPr>
              <a:t>an algorithm used </a:t>
            </a:r>
            <a:r>
              <a:rPr sz="1500" spc="-5" dirty="0">
                <a:latin typeface="Century"/>
                <a:cs typeface="Century"/>
              </a:rPr>
              <a:t>for </a:t>
            </a:r>
            <a:r>
              <a:rPr sz="1500" spc="-20" dirty="0">
                <a:latin typeface="Century"/>
                <a:cs typeface="Century"/>
              </a:rPr>
              <a:t>key </a:t>
            </a:r>
            <a:r>
              <a:rPr sz="1500" spc="-10" dirty="0">
                <a:latin typeface="Century"/>
                <a:cs typeface="Century"/>
              </a:rPr>
              <a:t>exchange </a:t>
            </a:r>
            <a:r>
              <a:rPr sz="1500" spc="-15" dirty="0">
                <a:latin typeface="Century"/>
                <a:cs typeface="Century"/>
              </a:rPr>
              <a:t>by</a:t>
            </a:r>
            <a:r>
              <a:rPr sz="1500" spc="114" dirty="0">
                <a:latin typeface="Century"/>
                <a:cs typeface="Century"/>
              </a:rPr>
              <a:t> </a:t>
            </a:r>
            <a:r>
              <a:rPr sz="1500" spc="-5" dirty="0">
                <a:latin typeface="Century"/>
                <a:cs typeface="Century"/>
              </a:rPr>
              <a:t>the</a:t>
            </a:r>
            <a:endParaRPr sz="15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500" spc="-20" dirty="0">
                <a:latin typeface="Century"/>
                <a:cs typeface="Century"/>
              </a:rPr>
              <a:t>U.S.</a:t>
            </a:r>
            <a:r>
              <a:rPr sz="1500" dirty="0">
                <a:latin typeface="Century"/>
                <a:cs typeface="Century"/>
              </a:rPr>
              <a:t> </a:t>
            </a:r>
            <a:r>
              <a:rPr sz="1500" spc="-5" dirty="0">
                <a:latin typeface="Century"/>
                <a:cs typeface="Century"/>
              </a:rPr>
              <a:t>Government.</a:t>
            </a:r>
            <a:endParaRPr sz="15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500" b="1" spc="-5" dirty="0">
                <a:latin typeface="Century Schoolbook"/>
                <a:cs typeface="Century Schoolbook"/>
              </a:rPr>
              <a:t>MD5. </a:t>
            </a:r>
            <a:r>
              <a:rPr sz="1500" spc="-5" dirty="0">
                <a:latin typeface="Century"/>
                <a:cs typeface="Century"/>
              </a:rPr>
              <a:t>Message Digest algorithm </a:t>
            </a:r>
            <a:r>
              <a:rPr sz="1500" spc="-10" dirty="0">
                <a:latin typeface="Century"/>
                <a:cs typeface="Century"/>
              </a:rPr>
              <a:t>developed </a:t>
            </a:r>
            <a:r>
              <a:rPr sz="1500" spc="-15" dirty="0">
                <a:latin typeface="Century"/>
                <a:cs typeface="Century"/>
              </a:rPr>
              <a:t>by</a:t>
            </a:r>
            <a:r>
              <a:rPr sz="1500" spc="55" dirty="0">
                <a:latin typeface="Century"/>
                <a:cs typeface="Century"/>
              </a:rPr>
              <a:t> </a:t>
            </a:r>
            <a:r>
              <a:rPr sz="1500" spc="-5" dirty="0">
                <a:latin typeface="Century"/>
                <a:cs typeface="Century"/>
              </a:rPr>
              <a:t>Rivest.</a:t>
            </a:r>
            <a:endParaRPr sz="15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500" b="1" spc="-5" dirty="0">
                <a:latin typeface="Century Schoolbook"/>
                <a:cs typeface="Century Schoolbook"/>
              </a:rPr>
              <a:t>RC2 and RC4</a:t>
            </a:r>
            <a:r>
              <a:rPr sz="1500" spc="-5" dirty="0">
                <a:latin typeface="Century"/>
                <a:cs typeface="Century"/>
              </a:rPr>
              <a:t>. </a:t>
            </a:r>
            <a:r>
              <a:rPr sz="1500" spc="-10" dirty="0">
                <a:latin typeface="Century"/>
                <a:cs typeface="Century"/>
              </a:rPr>
              <a:t>Rivest </a:t>
            </a:r>
            <a:r>
              <a:rPr sz="1500" spc="-5" dirty="0">
                <a:latin typeface="Century"/>
                <a:cs typeface="Century"/>
              </a:rPr>
              <a:t>encryption ciphers </a:t>
            </a:r>
            <a:r>
              <a:rPr sz="1500" spc="-10" dirty="0">
                <a:latin typeface="Century"/>
                <a:cs typeface="Century"/>
              </a:rPr>
              <a:t>developed for </a:t>
            </a:r>
            <a:r>
              <a:rPr sz="1500" spc="-5" dirty="0">
                <a:latin typeface="Century"/>
                <a:cs typeface="Century"/>
              </a:rPr>
              <a:t>RSA Data</a:t>
            </a:r>
            <a:r>
              <a:rPr sz="1500" spc="165" dirty="0">
                <a:latin typeface="Century"/>
                <a:cs typeface="Century"/>
              </a:rPr>
              <a:t> </a:t>
            </a:r>
            <a:r>
              <a:rPr sz="1500" spc="-10" dirty="0">
                <a:latin typeface="Century"/>
                <a:cs typeface="Century"/>
              </a:rPr>
              <a:t>Security.</a:t>
            </a:r>
            <a:endParaRPr sz="1500">
              <a:latin typeface="Century"/>
              <a:cs typeface="Century"/>
            </a:endParaRPr>
          </a:p>
          <a:p>
            <a:pPr marL="12700" marR="881380">
              <a:lnSpc>
                <a:spcPct val="113900"/>
              </a:lnSpc>
              <a:spcBef>
                <a:spcPts val="620"/>
              </a:spcBef>
            </a:pPr>
            <a:r>
              <a:rPr sz="1500" b="1" spc="5" dirty="0">
                <a:latin typeface="Century Schoolbook"/>
                <a:cs typeface="Century Schoolbook"/>
              </a:rPr>
              <a:t>RSA. </a:t>
            </a:r>
            <a:r>
              <a:rPr sz="1500" spc="-5" dirty="0">
                <a:latin typeface="Century"/>
                <a:cs typeface="Century"/>
              </a:rPr>
              <a:t>A </a:t>
            </a:r>
            <a:r>
              <a:rPr sz="1500" spc="-10" dirty="0">
                <a:latin typeface="Century"/>
                <a:cs typeface="Century"/>
              </a:rPr>
              <a:t>public­key </a:t>
            </a:r>
            <a:r>
              <a:rPr sz="1500" spc="-5" dirty="0">
                <a:latin typeface="Century"/>
                <a:cs typeface="Century"/>
              </a:rPr>
              <a:t>algorithm for </a:t>
            </a:r>
            <a:r>
              <a:rPr sz="1500" spc="-10" dirty="0">
                <a:latin typeface="Century"/>
                <a:cs typeface="Century"/>
              </a:rPr>
              <a:t>both </a:t>
            </a:r>
            <a:r>
              <a:rPr sz="1500" spc="-5" dirty="0">
                <a:latin typeface="Century"/>
                <a:cs typeface="Century"/>
              </a:rPr>
              <a:t>encryption and authentication.  Developed </a:t>
            </a:r>
            <a:r>
              <a:rPr sz="1500" spc="-10" dirty="0">
                <a:latin typeface="Century"/>
                <a:cs typeface="Century"/>
              </a:rPr>
              <a:t>by Rivest, </a:t>
            </a:r>
            <a:r>
              <a:rPr sz="1500" spc="-20" dirty="0">
                <a:latin typeface="Century"/>
                <a:cs typeface="Century"/>
              </a:rPr>
              <a:t>Shamir, </a:t>
            </a:r>
            <a:r>
              <a:rPr sz="1500" spc="-5" dirty="0">
                <a:latin typeface="Century"/>
                <a:cs typeface="Century"/>
              </a:rPr>
              <a:t>and</a:t>
            </a:r>
            <a:r>
              <a:rPr sz="1500" spc="35" dirty="0">
                <a:latin typeface="Century"/>
                <a:cs typeface="Century"/>
              </a:rPr>
              <a:t> </a:t>
            </a:r>
            <a:r>
              <a:rPr sz="1500" spc="-5" dirty="0">
                <a:latin typeface="Century"/>
                <a:cs typeface="Century"/>
              </a:rPr>
              <a:t>Adleman.</a:t>
            </a:r>
            <a:endParaRPr sz="1500">
              <a:latin typeface="Century"/>
              <a:cs typeface="Century"/>
            </a:endParaRPr>
          </a:p>
          <a:p>
            <a:pPr marL="12700" marR="423545">
              <a:lnSpc>
                <a:spcPct val="113900"/>
              </a:lnSpc>
              <a:spcBef>
                <a:spcPts val="520"/>
              </a:spcBef>
            </a:pPr>
            <a:r>
              <a:rPr sz="1500" b="1" spc="-5" dirty="0">
                <a:latin typeface="Century Schoolbook"/>
                <a:cs typeface="Century Schoolbook"/>
              </a:rPr>
              <a:t>RSA </a:t>
            </a:r>
            <a:r>
              <a:rPr sz="1500" b="1" spc="-20" dirty="0">
                <a:latin typeface="Century Schoolbook"/>
                <a:cs typeface="Century Schoolbook"/>
              </a:rPr>
              <a:t>key </a:t>
            </a:r>
            <a:r>
              <a:rPr sz="1500" b="1" spc="-15" dirty="0">
                <a:latin typeface="Century Schoolbook"/>
                <a:cs typeface="Century Schoolbook"/>
              </a:rPr>
              <a:t>exchange. </a:t>
            </a:r>
            <a:r>
              <a:rPr sz="1500" spc="-5" dirty="0">
                <a:latin typeface="Century"/>
                <a:cs typeface="Century"/>
              </a:rPr>
              <a:t>A </a:t>
            </a:r>
            <a:r>
              <a:rPr sz="1500" spc="-15" dirty="0">
                <a:latin typeface="Century"/>
                <a:cs typeface="Century"/>
              </a:rPr>
              <a:t>key­exchange </a:t>
            </a:r>
            <a:r>
              <a:rPr sz="1500" dirty="0">
                <a:latin typeface="Century"/>
                <a:cs typeface="Century"/>
              </a:rPr>
              <a:t>algorithm </a:t>
            </a:r>
            <a:r>
              <a:rPr sz="1500" spc="-5" dirty="0">
                <a:latin typeface="Century"/>
                <a:cs typeface="Century"/>
              </a:rPr>
              <a:t>for SSL based </a:t>
            </a:r>
            <a:r>
              <a:rPr sz="1500" dirty="0">
                <a:latin typeface="Century"/>
                <a:cs typeface="Century"/>
              </a:rPr>
              <a:t>on </a:t>
            </a:r>
            <a:r>
              <a:rPr sz="1500" spc="-5" dirty="0">
                <a:latin typeface="Century"/>
                <a:cs typeface="Century"/>
              </a:rPr>
              <a:t>the RSA  </a:t>
            </a:r>
            <a:r>
              <a:rPr sz="1500" dirty="0">
                <a:latin typeface="Century"/>
                <a:cs typeface="Century"/>
              </a:rPr>
              <a:t>algorithm.</a:t>
            </a:r>
            <a:endParaRPr sz="15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500" b="1" spc="-10" dirty="0">
                <a:latin typeface="Century Schoolbook"/>
                <a:cs typeface="Century Schoolbook"/>
              </a:rPr>
              <a:t>SHA­1. </a:t>
            </a:r>
            <a:r>
              <a:rPr sz="1500" spc="-5" dirty="0">
                <a:latin typeface="Century"/>
                <a:cs typeface="Century"/>
              </a:rPr>
              <a:t>Secure Hash </a:t>
            </a:r>
            <a:r>
              <a:rPr sz="1500" dirty="0">
                <a:latin typeface="Century"/>
                <a:cs typeface="Century"/>
              </a:rPr>
              <a:t>Algorithm, </a:t>
            </a:r>
            <a:r>
              <a:rPr sz="1500" spc="-5" dirty="0">
                <a:latin typeface="Century"/>
                <a:cs typeface="Century"/>
              </a:rPr>
              <a:t>a hash function used </a:t>
            </a:r>
            <a:r>
              <a:rPr sz="1500" spc="-10" dirty="0">
                <a:latin typeface="Century"/>
                <a:cs typeface="Century"/>
              </a:rPr>
              <a:t>by </a:t>
            </a:r>
            <a:r>
              <a:rPr sz="1500" spc="-5" dirty="0">
                <a:latin typeface="Century"/>
                <a:cs typeface="Century"/>
              </a:rPr>
              <a:t>the </a:t>
            </a:r>
            <a:r>
              <a:rPr sz="1500" spc="-20" dirty="0">
                <a:latin typeface="Century"/>
                <a:cs typeface="Century"/>
              </a:rPr>
              <a:t>U.S.</a:t>
            </a:r>
            <a:r>
              <a:rPr sz="1500" spc="190" dirty="0">
                <a:latin typeface="Century"/>
                <a:cs typeface="Century"/>
              </a:rPr>
              <a:t> </a:t>
            </a:r>
            <a:r>
              <a:rPr sz="1500" spc="-5" dirty="0">
                <a:latin typeface="Century"/>
                <a:cs typeface="Century"/>
              </a:rPr>
              <a:t>Government.</a:t>
            </a:r>
            <a:endParaRPr sz="1500">
              <a:latin typeface="Century"/>
              <a:cs typeface="Century"/>
            </a:endParaRPr>
          </a:p>
          <a:p>
            <a:pPr marL="12700" marR="472440">
              <a:lnSpc>
                <a:spcPct val="110800"/>
              </a:lnSpc>
              <a:spcBef>
                <a:spcPts val="685"/>
              </a:spcBef>
            </a:pPr>
            <a:r>
              <a:rPr sz="1500" b="1" spc="-20" dirty="0">
                <a:latin typeface="Century Schoolbook"/>
                <a:cs typeface="Century Schoolbook"/>
              </a:rPr>
              <a:t>SKIPJACK. </a:t>
            </a:r>
            <a:r>
              <a:rPr sz="1500" spc="-5" dirty="0">
                <a:latin typeface="Century"/>
                <a:cs typeface="Century"/>
              </a:rPr>
              <a:t>A </a:t>
            </a:r>
            <a:r>
              <a:rPr sz="1500" dirty="0">
                <a:latin typeface="Century"/>
                <a:cs typeface="Century"/>
              </a:rPr>
              <a:t>classified </a:t>
            </a:r>
            <a:r>
              <a:rPr sz="1500" spc="-5" dirty="0">
                <a:latin typeface="Century"/>
                <a:cs typeface="Century"/>
              </a:rPr>
              <a:t>symmetric­key algorithm </a:t>
            </a:r>
            <a:r>
              <a:rPr sz="1500" spc="-10" dirty="0">
                <a:latin typeface="Century"/>
                <a:cs typeface="Century"/>
              </a:rPr>
              <a:t>implemented </a:t>
            </a:r>
            <a:r>
              <a:rPr sz="1500" spc="-5" dirty="0">
                <a:latin typeface="Century"/>
                <a:cs typeface="Century"/>
              </a:rPr>
              <a:t>in  </a:t>
            </a:r>
            <a:r>
              <a:rPr sz="1500" spc="-10" dirty="0">
                <a:latin typeface="Century"/>
                <a:cs typeface="Century"/>
              </a:rPr>
              <a:t>FORTEZZA­compliant </a:t>
            </a:r>
            <a:r>
              <a:rPr sz="1500" spc="-5" dirty="0">
                <a:latin typeface="Century"/>
                <a:cs typeface="Century"/>
              </a:rPr>
              <a:t>hardware used </a:t>
            </a:r>
            <a:r>
              <a:rPr sz="1500" spc="-10" dirty="0">
                <a:latin typeface="Century"/>
                <a:cs typeface="Century"/>
              </a:rPr>
              <a:t>by </a:t>
            </a:r>
            <a:r>
              <a:rPr sz="1500" spc="-5" dirty="0">
                <a:latin typeface="Century"/>
                <a:cs typeface="Century"/>
              </a:rPr>
              <a:t>the </a:t>
            </a:r>
            <a:r>
              <a:rPr sz="1500" spc="-20" dirty="0">
                <a:latin typeface="Century"/>
                <a:cs typeface="Century"/>
              </a:rPr>
              <a:t>U.S. </a:t>
            </a:r>
            <a:r>
              <a:rPr sz="1500" spc="-5" dirty="0">
                <a:latin typeface="Century"/>
                <a:cs typeface="Century"/>
              </a:rPr>
              <a:t>Government. </a:t>
            </a:r>
            <a:r>
              <a:rPr sz="1500" spc="-15" dirty="0">
                <a:latin typeface="Century"/>
                <a:cs typeface="Century"/>
              </a:rPr>
              <a:t>(For </a:t>
            </a:r>
            <a:r>
              <a:rPr sz="1500" dirty="0">
                <a:latin typeface="Century"/>
                <a:cs typeface="Century"/>
              </a:rPr>
              <a:t>more  </a:t>
            </a:r>
            <a:r>
              <a:rPr sz="1500" spc="-5" dirty="0">
                <a:latin typeface="Century"/>
                <a:cs typeface="Century"/>
              </a:rPr>
              <a:t>information, </a:t>
            </a:r>
            <a:r>
              <a:rPr sz="1500" dirty="0">
                <a:latin typeface="Century"/>
                <a:cs typeface="Century"/>
              </a:rPr>
              <a:t>see </a:t>
            </a:r>
            <a:r>
              <a:rPr sz="1500" spc="-5" dirty="0">
                <a:latin typeface="Century"/>
                <a:cs typeface="Century"/>
              </a:rPr>
              <a:t>FORTEZZA Cipher</a:t>
            </a:r>
            <a:r>
              <a:rPr sz="1500" spc="5" dirty="0">
                <a:latin typeface="Century"/>
                <a:cs typeface="Century"/>
              </a:rPr>
              <a:t> </a:t>
            </a:r>
            <a:r>
              <a:rPr sz="1500" dirty="0">
                <a:latin typeface="Century"/>
                <a:cs typeface="Century"/>
              </a:rPr>
              <a:t>Suites.)</a:t>
            </a:r>
            <a:endParaRPr sz="15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500" b="1" dirty="0">
                <a:latin typeface="Century Schoolbook"/>
                <a:cs typeface="Century Schoolbook"/>
              </a:rPr>
              <a:t>Triple­DES. </a:t>
            </a:r>
            <a:r>
              <a:rPr sz="1500" spc="-5" dirty="0">
                <a:latin typeface="Century"/>
                <a:cs typeface="Century"/>
              </a:rPr>
              <a:t>DES applied three</a:t>
            </a:r>
            <a:r>
              <a:rPr sz="1500" spc="25" dirty="0">
                <a:latin typeface="Century"/>
                <a:cs typeface="Century"/>
              </a:rPr>
              <a:t> </a:t>
            </a:r>
            <a:r>
              <a:rPr sz="1500" spc="-5" dirty="0">
                <a:latin typeface="Century"/>
                <a:cs typeface="Century"/>
              </a:rPr>
              <a:t>times.</a:t>
            </a:r>
            <a:endParaRPr sz="15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61059"/>
            <a:ext cx="57372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CERTIFICATION</a:t>
            </a:r>
            <a:r>
              <a:rPr spc="10" dirty="0"/>
              <a:t> </a:t>
            </a:r>
            <a:r>
              <a:rPr spc="-5" dirty="0"/>
              <a:t>AUTHORITY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539"/>
            <a:ext cx="7295515" cy="2694940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92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"/>
                <a:cs typeface="Century"/>
              </a:rPr>
              <a:t>50 </a:t>
            </a:r>
            <a:r>
              <a:rPr sz="2400" spc="-10" dirty="0">
                <a:latin typeface="Century"/>
                <a:cs typeface="Century"/>
              </a:rPr>
              <a:t>root </a:t>
            </a:r>
            <a:r>
              <a:rPr sz="2400" spc="5" dirty="0">
                <a:latin typeface="Century"/>
                <a:cs typeface="Century"/>
              </a:rPr>
              <a:t>certificate </a:t>
            </a:r>
            <a:r>
              <a:rPr sz="2400" dirty="0">
                <a:latin typeface="Century"/>
                <a:cs typeface="Century"/>
              </a:rPr>
              <a:t>authority</a:t>
            </a:r>
            <a:r>
              <a:rPr sz="2400" spc="5" dirty="0">
                <a:latin typeface="Century"/>
                <a:cs typeface="Century"/>
              </a:rPr>
              <a:t> </a:t>
            </a:r>
            <a:r>
              <a:rPr sz="2400" spc="-15" dirty="0">
                <a:latin typeface="Century"/>
                <a:cs typeface="Century"/>
              </a:rPr>
              <a:t>worldwide</a:t>
            </a:r>
            <a:endParaRPr sz="2400">
              <a:latin typeface="Century"/>
              <a:cs typeface="Century"/>
            </a:endParaRPr>
          </a:p>
          <a:p>
            <a:pPr marL="285750" indent="-273050">
              <a:lnSpc>
                <a:spcPct val="100000"/>
              </a:lnSpc>
              <a:spcBef>
                <a:spcPts val="82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20" dirty="0">
                <a:latin typeface="Century"/>
                <a:cs typeface="Century"/>
              </a:rPr>
              <a:t>Needs </a:t>
            </a:r>
            <a:r>
              <a:rPr sz="2400" dirty="0">
                <a:latin typeface="Century"/>
                <a:cs typeface="Century"/>
              </a:rPr>
              <a:t>to listed on</a:t>
            </a:r>
            <a:r>
              <a:rPr sz="2400" spc="25" dirty="0">
                <a:latin typeface="Century"/>
                <a:cs typeface="Century"/>
              </a:rPr>
              <a:t> </a:t>
            </a:r>
            <a:r>
              <a:rPr sz="2400" spc="-10" dirty="0">
                <a:latin typeface="Century"/>
                <a:cs typeface="Century"/>
              </a:rPr>
              <a:t>browsers.</a:t>
            </a:r>
            <a:endParaRPr sz="2400">
              <a:latin typeface="Century"/>
              <a:cs typeface="Century"/>
            </a:endParaRPr>
          </a:p>
          <a:p>
            <a:pPr marL="285750" indent="-273050">
              <a:lnSpc>
                <a:spcPct val="100000"/>
              </a:lnSpc>
              <a:spcBef>
                <a:spcPts val="83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15" dirty="0">
                <a:latin typeface="Century"/>
                <a:cs typeface="Century"/>
              </a:rPr>
              <a:t>Undergo </a:t>
            </a:r>
            <a:r>
              <a:rPr sz="2400" spc="-5" dirty="0">
                <a:latin typeface="Century"/>
                <a:cs typeface="Century"/>
              </a:rPr>
              <a:t>annual </a:t>
            </a:r>
            <a:r>
              <a:rPr sz="2400" dirty="0">
                <a:latin typeface="Century"/>
                <a:cs typeface="Century"/>
              </a:rPr>
              <a:t>security </a:t>
            </a:r>
            <a:r>
              <a:rPr sz="2400" spc="-5" dirty="0">
                <a:latin typeface="Century"/>
                <a:cs typeface="Century"/>
              </a:rPr>
              <a:t>audit (e.g. </a:t>
            </a:r>
            <a:r>
              <a:rPr sz="2400" spc="-35" dirty="0">
                <a:latin typeface="Century"/>
                <a:cs typeface="Century"/>
              </a:rPr>
              <a:t>by</a:t>
            </a:r>
            <a:r>
              <a:rPr sz="2400" spc="75" dirty="0">
                <a:latin typeface="Century"/>
                <a:cs typeface="Century"/>
              </a:rPr>
              <a:t> </a:t>
            </a:r>
            <a:r>
              <a:rPr sz="2400" spc="-15" dirty="0">
                <a:latin typeface="Century"/>
                <a:cs typeface="Century"/>
              </a:rPr>
              <a:t>Webtrust).</a:t>
            </a:r>
            <a:endParaRPr sz="2400">
              <a:latin typeface="Century"/>
              <a:cs typeface="Century"/>
            </a:endParaRPr>
          </a:p>
          <a:p>
            <a:pPr marL="285750" marR="306705" indent="-273050">
              <a:lnSpc>
                <a:spcPct val="107800"/>
              </a:lnSpc>
              <a:spcBef>
                <a:spcPts val="595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"/>
                <a:cs typeface="Century"/>
              </a:rPr>
              <a:t>The large </a:t>
            </a:r>
            <a:r>
              <a:rPr sz="2400" dirty="0">
                <a:latin typeface="Century"/>
                <a:cs typeface="Century"/>
              </a:rPr>
              <a:t>authorities </a:t>
            </a:r>
            <a:r>
              <a:rPr sz="2400" spc="-5" dirty="0">
                <a:latin typeface="Century"/>
                <a:cs typeface="Century"/>
              </a:rPr>
              <a:t>are </a:t>
            </a:r>
            <a:r>
              <a:rPr sz="2400" spc="-20" dirty="0">
                <a:latin typeface="Century"/>
                <a:cs typeface="Century"/>
              </a:rPr>
              <a:t>Verisign </a:t>
            </a:r>
            <a:r>
              <a:rPr sz="2400" spc="-5" dirty="0">
                <a:latin typeface="Century"/>
                <a:cs typeface="Century"/>
              </a:rPr>
              <a:t>(acquired  </a:t>
            </a:r>
            <a:r>
              <a:rPr sz="2400" spc="-15" dirty="0">
                <a:latin typeface="Century"/>
                <a:cs typeface="Century"/>
              </a:rPr>
              <a:t>Thawte </a:t>
            </a:r>
            <a:r>
              <a:rPr sz="2400" spc="-5" dirty="0">
                <a:latin typeface="Century"/>
                <a:cs typeface="Century"/>
              </a:rPr>
              <a:t>and </a:t>
            </a:r>
            <a:r>
              <a:rPr sz="2400" dirty="0">
                <a:latin typeface="Century"/>
                <a:cs typeface="Century"/>
              </a:rPr>
              <a:t>Geotrust) </a:t>
            </a:r>
            <a:r>
              <a:rPr sz="2400" spc="-5" dirty="0">
                <a:latin typeface="Century"/>
                <a:cs typeface="Century"/>
              </a:rPr>
              <a:t>has 48 </a:t>
            </a:r>
            <a:r>
              <a:rPr sz="2400" dirty="0">
                <a:latin typeface="Century"/>
                <a:cs typeface="Century"/>
              </a:rPr>
              <a:t>%, </a:t>
            </a:r>
            <a:r>
              <a:rPr sz="2400" spc="-5" dirty="0">
                <a:latin typeface="Century"/>
                <a:cs typeface="Century"/>
              </a:rPr>
              <a:t>GoDaddy 23%,  </a:t>
            </a:r>
            <a:r>
              <a:rPr sz="2400" spc="-10" dirty="0">
                <a:latin typeface="Century"/>
                <a:cs typeface="Century"/>
              </a:rPr>
              <a:t>and </a:t>
            </a:r>
            <a:r>
              <a:rPr sz="2400" spc="-5" dirty="0">
                <a:latin typeface="Century"/>
                <a:cs typeface="Century"/>
              </a:rPr>
              <a:t>Combodo </a:t>
            </a:r>
            <a:r>
              <a:rPr sz="2400" spc="-20" dirty="0">
                <a:latin typeface="Century"/>
                <a:cs typeface="Century"/>
              </a:rPr>
              <a:t>15%, </a:t>
            </a:r>
            <a:r>
              <a:rPr sz="2400" spc="-10" dirty="0">
                <a:latin typeface="Century"/>
                <a:cs typeface="Century"/>
              </a:rPr>
              <a:t>others</a:t>
            </a:r>
            <a:r>
              <a:rPr sz="2400" spc="55" dirty="0">
                <a:latin typeface="Century"/>
                <a:cs typeface="Century"/>
              </a:rPr>
              <a:t> </a:t>
            </a:r>
            <a:r>
              <a:rPr sz="2400" spc="-45" dirty="0">
                <a:latin typeface="Century"/>
                <a:cs typeface="Century"/>
              </a:rPr>
              <a:t>14%</a:t>
            </a:r>
            <a:endParaRPr sz="24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4800" y="228600"/>
            <a:ext cx="6358890" cy="617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069" y="3329940"/>
            <a:ext cx="245364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/>
              <a:t>THANK</a:t>
            </a:r>
            <a:r>
              <a:rPr spc="-65"/>
              <a:t> </a:t>
            </a:r>
            <a:r>
              <a:rPr spc="-30" smtClean="0"/>
              <a:t>YOU</a:t>
            </a:r>
            <a:r>
              <a:rPr lang="en-US" spc="-30" smtClean="0"/>
              <a:t> REFER TLS FROM TB</a:t>
            </a:r>
            <a:endParaRPr spc="-3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70" y="2842259"/>
            <a:ext cx="6235065" cy="135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92500">
              <a:lnSpc>
                <a:spcPct val="107700"/>
              </a:lnSpc>
              <a:spcBef>
                <a:spcPts val="100"/>
              </a:spcBef>
            </a:pPr>
            <a:r>
              <a:rPr sz="2700" spc="-25" dirty="0"/>
              <a:t>BACKGROUND  </a:t>
            </a:r>
            <a:r>
              <a:rPr sz="2700" spc="-5" dirty="0"/>
              <a:t>WHY AND</a:t>
            </a:r>
            <a:r>
              <a:rPr sz="2700" spc="-75" dirty="0"/>
              <a:t> </a:t>
            </a:r>
            <a:r>
              <a:rPr sz="2700" spc="-40" dirty="0"/>
              <a:t>HOW</a:t>
            </a:r>
            <a:endParaRPr sz="2700"/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700" spc="-45" dirty="0"/>
              <a:t>HOW </a:t>
            </a:r>
            <a:r>
              <a:rPr sz="2700" spc="5" dirty="0"/>
              <a:t>TO </a:t>
            </a:r>
            <a:r>
              <a:rPr sz="2700" spc="-10" dirty="0"/>
              <a:t>CHECK </a:t>
            </a:r>
            <a:r>
              <a:rPr sz="2700" dirty="0"/>
              <a:t>IN </a:t>
            </a:r>
            <a:r>
              <a:rPr sz="2700" spc="-5" dirty="0"/>
              <a:t>THE </a:t>
            </a:r>
            <a:r>
              <a:rPr sz="2700" spc="-20" dirty="0"/>
              <a:t>BROWSER.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61059"/>
            <a:ext cx="34848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MAIN</a:t>
            </a:r>
            <a:r>
              <a:rPr spc="-60" dirty="0"/>
              <a:t> </a:t>
            </a:r>
            <a:r>
              <a:rPr spc="-10" dirty="0"/>
              <a:t>CONCERNS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0679"/>
            <a:ext cx="7129145" cy="3534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0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"/>
                <a:cs typeface="Century"/>
              </a:rPr>
              <a:t>SSL </a:t>
            </a:r>
            <a:r>
              <a:rPr sz="2400" dirty="0">
                <a:latin typeface="Century"/>
                <a:cs typeface="Century"/>
              </a:rPr>
              <a:t>is </a:t>
            </a:r>
            <a:r>
              <a:rPr sz="2400" spc="-5" dirty="0">
                <a:latin typeface="Century"/>
                <a:cs typeface="Century"/>
              </a:rPr>
              <a:t>a Secure </a:t>
            </a:r>
            <a:r>
              <a:rPr sz="2400" spc="-20" dirty="0">
                <a:latin typeface="Century"/>
                <a:cs typeface="Century"/>
              </a:rPr>
              <a:t>Sockets </a:t>
            </a:r>
            <a:r>
              <a:rPr sz="2400" spc="-30" dirty="0">
                <a:latin typeface="Century"/>
                <a:cs typeface="Century"/>
              </a:rPr>
              <a:t>Layer</a:t>
            </a:r>
            <a:r>
              <a:rPr sz="2400" spc="50" dirty="0">
                <a:latin typeface="Century"/>
                <a:cs typeface="Century"/>
              </a:rPr>
              <a:t> </a:t>
            </a:r>
            <a:r>
              <a:rPr sz="2400" spc="-10" dirty="0">
                <a:latin typeface="Century"/>
                <a:cs typeface="Century"/>
              </a:rPr>
              <a:t>and</a:t>
            </a:r>
            <a:endParaRPr sz="240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D8536"/>
              </a:buClr>
              <a:buFont typeface="Wingdings"/>
              <a:buChar char=""/>
            </a:pPr>
            <a:endParaRPr sz="3450">
              <a:latin typeface="Times New Roman"/>
              <a:cs typeface="Times New Roman"/>
            </a:endParaRPr>
          </a:p>
          <a:p>
            <a:pPr marL="285750" marR="417195" indent="-273050">
              <a:lnSpc>
                <a:spcPct val="97000"/>
              </a:lnSpc>
              <a:spcBef>
                <a:spcPts val="5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"/>
                <a:cs typeface="Century"/>
              </a:rPr>
              <a:t>SSL </a:t>
            </a:r>
            <a:r>
              <a:rPr sz="2400" dirty="0">
                <a:latin typeface="Century"/>
                <a:cs typeface="Century"/>
              </a:rPr>
              <a:t>is </a:t>
            </a:r>
            <a:r>
              <a:rPr sz="2400" spc="-5" dirty="0">
                <a:latin typeface="Century"/>
                <a:cs typeface="Century"/>
              </a:rPr>
              <a:t>the standard </a:t>
            </a:r>
            <a:r>
              <a:rPr sz="2400" dirty="0">
                <a:latin typeface="Century"/>
                <a:cs typeface="Century"/>
              </a:rPr>
              <a:t>security </a:t>
            </a:r>
            <a:r>
              <a:rPr sz="2400" spc="-5" dirty="0">
                <a:latin typeface="Century"/>
                <a:cs typeface="Century"/>
              </a:rPr>
              <a:t>technology </a:t>
            </a:r>
            <a:r>
              <a:rPr sz="2400" spc="-10" dirty="0">
                <a:latin typeface="Century"/>
                <a:cs typeface="Century"/>
              </a:rPr>
              <a:t>for  </a:t>
            </a:r>
            <a:r>
              <a:rPr sz="2400" spc="-5" dirty="0">
                <a:latin typeface="Century"/>
                <a:cs typeface="Century"/>
              </a:rPr>
              <a:t>establishing </a:t>
            </a:r>
            <a:r>
              <a:rPr sz="2400" dirty="0">
                <a:latin typeface="Century"/>
                <a:cs typeface="Century"/>
              </a:rPr>
              <a:t>an </a:t>
            </a:r>
            <a:r>
              <a:rPr sz="2400" spc="-5" dirty="0">
                <a:latin typeface="Century"/>
                <a:cs typeface="Century"/>
              </a:rPr>
              <a:t>encrypted link </a:t>
            </a:r>
            <a:r>
              <a:rPr sz="2400" spc="-15" dirty="0">
                <a:latin typeface="Century"/>
                <a:cs typeface="Century"/>
              </a:rPr>
              <a:t>between </a:t>
            </a:r>
            <a:r>
              <a:rPr sz="2400" spc="-5" dirty="0">
                <a:latin typeface="Century"/>
                <a:cs typeface="Century"/>
              </a:rPr>
              <a:t>a </a:t>
            </a:r>
            <a:r>
              <a:rPr sz="2400" spc="-20" dirty="0">
                <a:latin typeface="Century"/>
                <a:cs typeface="Century"/>
              </a:rPr>
              <a:t>web  </a:t>
            </a:r>
            <a:r>
              <a:rPr sz="2400" spc="-5" dirty="0">
                <a:latin typeface="Century"/>
                <a:cs typeface="Century"/>
              </a:rPr>
              <a:t>server and a</a:t>
            </a:r>
            <a:r>
              <a:rPr sz="2400" spc="5" dirty="0">
                <a:latin typeface="Century"/>
                <a:cs typeface="Century"/>
              </a:rPr>
              <a:t> </a:t>
            </a:r>
            <a:r>
              <a:rPr sz="2400" spc="-35" dirty="0">
                <a:latin typeface="Century"/>
                <a:cs typeface="Century"/>
              </a:rPr>
              <a:t>browser.</a:t>
            </a:r>
            <a:endParaRPr sz="240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D8536"/>
              </a:buClr>
              <a:buFont typeface="Wingdings"/>
              <a:buChar char=""/>
            </a:pPr>
            <a:endParaRPr sz="3450">
              <a:latin typeface="Times New Roman"/>
              <a:cs typeface="Times New Roman"/>
            </a:endParaRPr>
          </a:p>
          <a:p>
            <a:pPr marL="285750" marR="5080" indent="-273050">
              <a:lnSpc>
                <a:spcPct val="97000"/>
              </a:lnSpc>
              <a:buClr>
                <a:srgbClr val="FD8536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"/>
                <a:cs typeface="Century"/>
              </a:rPr>
              <a:t>This link ensures that all </a:t>
            </a:r>
            <a:r>
              <a:rPr sz="2400" dirty="0">
                <a:latin typeface="Century"/>
                <a:cs typeface="Century"/>
              </a:rPr>
              <a:t>data </a:t>
            </a:r>
            <a:r>
              <a:rPr sz="2400" spc="-5" dirty="0">
                <a:latin typeface="Century"/>
                <a:cs typeface="Century"/>
              </a:rPr>
              <a:t>passed </a:t>
            </a:r>
            <a:r>
              <a:rPr sz="2400" spc="-15" dirty="0">
                <a:latin typeface="Century"/>
                <a:cs typeface="Century"/>
              </a:rPr>
              <a:t>between  </a:t>
            </a:r>
            <a:r>
              <a:rPr sz="2400" spc="-5" dirty="0">
                <a:latin typeface="Century"/>
                <a:cs typeface="Century"/>
              </a:rPr>
              <a:t>the </a:t>
            </a:r>
            <a:r>
              <a:rPr sz="2400" spc="-20" dirty="0">
                <a:latin typeface="Century"/>
                <a:cs typeface="Century"/>
              </a:rPr>
              <a:t>web </a:t>
            </a:r>
            <a:r>
              <a:rPr sz="2400" dirty="0">
                <a:latin typeface="Century"/>
                <a:cs typeface="Century"/>
              </a:rPr>
              <a:t>server </a:t>
            </a:r>
            <a:r>
              <a:rPr sz="2400" spc="-10" dirty="0">
                <a:latin typeface="Century"/>
                <a:cs typeface="Century"/>
              </a:rPr>
              <a:t>and </a:t>
            </a:r>
            <a:r>
              <a:rPr sz="2400" spc="-15" dirty="0">
                <a:latin typeface="Century"/>
                <a:cs typeface="Century"/>
              </a:rPr>
              <a:t>browsers </a:t>
            </a:r>
            <a:r>
              <a:rPr sz="2400" spc="-5" dirty="0">
                <a:latin typeface="Century"/>
                <a:cs typeface="Century"/>
              </a:rPr>
              <a:t>remain </a:t>
            </a:r>
            <a:r>
              <a:rPr sz="2400" dirty="0">
                <a:latin typeface="Century"/>
                <a:cs typeface="Century"/>
              </a:rPr>
              <a:t>private </a:t>
            </a:r>
            <a:r>
              <a:rPr sz="2400" spc="-10" dirty="0">
                <a:latin typeface="Century"/>
                <a:cs typeface="Century"/>
              </a:rPr>
              <a:t>and  </a:t>
            </a:r>
            <a:r>
              <a:rPr sz="2400" spc="0" dirty="0">
                <a:latin typeface="Century"/>
                <a:cs typeface="Century"/>
              </a:rPr>
              <a:t>integral</a:t>
            </a:r>
            <a:endParaRPr sz="24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948689"/>
            <a:ext cx="7402195" cy="8356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Authentication of</a:t>
            </a:r>
            <a:r>
              <a:rPr sz="24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310"/>
              </a:spcBef>
            </a:pPr>
            <a:r>
              <a:rPr sz="3600" baseline="3472" dirty="0">
                <a:solidFill>
                  <a:srgbClr val="000000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How </a:t>
            </a:r>
            <a:r>
              <a:rPr sz="2400" spc="-10" dirty="0">
                <a:solidFill>
                  <a:srgbClr val="000000"/>
                </a:solidFill>
                <a:latin typeface="Arial"/>
                <a:cs typeface="Arial"/>
              </a:rPr>
              <a:t>does client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know who they are </a:t>
            </a:r>
            <a:r>
              <a:rPr sz="2400" spc="-10" dirty="0">
                <a:solidFill>
                  <a:srgbClr val="000000"/>
                </a:solidFill>
                <a:latin typeface="Arial"/>
                <a:cs typeface="Arial"/>
              </a:rPr>
              <a:t>dealing</a:t>
            </a:r>
            <a:r>
              <a:rPr sz="2400" spc="-3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with?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3380739"/>
            <a:ext cx="7713345" cy="9004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800" spc="-5" dirty="0">
                <a:latin typeface="Arial"/>
                <a:cs typeface="Arial"/>
              </a:rPr>
              <a:t>Information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integrity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300"/>
              </a:spcBef>
            </a:pPr>
            <a:r>
              <a:rPr sz="3600" baseline="3472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How do we know third party </a:t>
            </a:r>
            <a:r>
              <a:rPr sz="2400" spc="-10" dirty="0">
                <a:latin typeface="Arial"/>
                <a:cs typeface="Arial"/>
              </a:rPr>
              <a:t>has not </a:t>
            </a:r>
            <a:r>
              <a:rPr sz="2400" spc="-5" dirty="0">
                <a:latin typeface="Arial"/>
                <a:cs typeface="Arial"/>
              </a:rPr>
              <a:t>altered data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7619" y="4220209"/>
            <a:ext cx="889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ro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0" y="44196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5600" y="476377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8800" y="4801870"/>
            <a:ext cx="4892040" cy="0"/>
          </a:xfrm>
          <a:custGeom>
            <a:avLst/>
            <a:gdLst/>
            <a:ahLst/>
            <a:cxnLst/>
            <a:rect l="l" t="t" r="r" b="b"/>
            <a:pathLst>
              <a:path w="4892040">
                <a:moveTo>
                  <a:pt x="0" y="0"/>
                </a:moveTo>
                <a:lnTo>
                  <a:pt x="4892040" y="0"/>
                </a:lnTo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57600" y="4911090"/>
            <a:ext cx="3096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Address information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Change so item </a:t>
            </a:r>
            <a:r>
              <a:rPr sz="1400" spc="-5" dirty="0">
                <a:latin typeface="Arial"/>
                <a:cs typeface="Arial"/>
              </a:rPr>
              <a:t>shipped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Darth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90900" y="4800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29000" y="4861559"/>
            <a:ext cx="0" cy="47244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0"/>
                </a:moveTo>
                <a:lnTo>
                  <a:pt x="0" y="472439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2550" y="4629150"/>
            <a:ext cx="476250" cy="476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4200" y="5334000"/>
            <a:ext cx="476250" cy="476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21269" y="4453890"/>
            <a:ext cx="962660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Bob’s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web  </a:t>
            </a:r>
            <a:r>
              <a:rPr sz="1600" dirty="0">
                <a:latin typeface="Arial"/>
                <a:cs typeface="Arial"/>
              </a:rPr>
              <a:t>site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58000" y="2362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44870" y="27051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0"/>
                </a:moveTo>
                <a:lnTo>
                  <a:pt x="0" y="76200"/>
                </a:lnTo>
                <a:lnTo>
                  <a:pt x="74929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8800" y="2743835"/>
            <a:ext cx="4130040" cy="0"/>
          </a:xfrm>
          <a:custGeom>
            <a:avLst/>
            <a:gdLst/>
            <a:ahLst/>
            <a:cxnLst/>
            <a:rect l="l" t="t" r="r" b="b"/>
            <a:pathLst>
              <a:path w="4130040">
                <a:moveTo>
                  <a:pt x="0" y="0"/>
                </a:moveTo>
                <a:lnTo>
                  <a:pt x="413004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82470" y="2853690"/>
            <a:ext cx="34899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Alice </a:t>
            </a:r>
            <a:r>
              <a:rPr sz="1400" dirty="0">
                <a:latin typeface="Arial"/>
                <a:cs typeface="Arial"/>
              </a:rPr>
              <a:t>thinks she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dirty="0">
                <a:latin typeface="Arial"/>
                <a:cs typeface="Arial"/>
              </a:rPr>
              <a:t>at </a:t>
            </a:r>
            <a:r>
              <a:rPr sz="1400" spc="-5" dirty="0">
                <a:latin typeface="Arial"/>
                <a:cs typeface="Arial"/>
              </a:rPr>
              <a:t>Bob’s site, </a:t>
            </a:r>
            <a:r>
              <a:rPr sz="1400" dirty="0">
                <a:latin typeface="Arial"/>
                <a:cs typeface="Arial"/>
              </a:rPr>
              <a:t>but Darth </a:t>
            </a:r>
            <a:r>
              <a:rPr sz="1400" spc="-5" dirty="0">
                <a:latin typeface="Arial"/>
                <a:cs typeface="Arial"/>
              </a:rPr>
              <a:t>is  </a:t>
            </a:r>
            <a:r>
              <a:rPr sz="1400" dirty="0">
                <a:latin typeface="Arial"/>
                <a:cs typeface="Arial"/>
              </a:rPr>
              <a:t>spoofing</a:t>
            </a:r>
            <a:r>
              <a:rPr sz="1400" spc="-5" dirty="0">
                <a:latin typeface="Arial"/>
                <a:cs typeface="Arial"/>
              </a:rPr>
              <a:t> 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81700" y="3124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19800" y="274320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95400" y="2495550"/>
            <a:ext cx="476250" cy="476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91200" y="3200400"/>
            <a:ext cx="476250" cy="476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621269" y="2396490"/>
            <a:ext cx="962660" cy="51180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1910"/>
              </a:lnSpc>
              <a:spcBef>
                <a:spcPts val="170"/>
              </a:spcBef>
            </a:pPr>
            <a:r>
              <a:rPr sz="1600" spc="-5" dirty="0">
                <a:latin typeface="Arial"/>
                <a:cs typeface="Arial"/>
              </a:rPr>
              <a:t>Bob’s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web  </a:t>
            </a:r>
            <a:r>
              <a:rPr sz="1600" dirty="0">
                <a:latin typeface="Arial"/>
                <a:cs typeface="Arial"/>
              </a:rPr>
              <a:t>site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389" y="2613659"/>
            <a:ext cx="6460490" cy="91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4915" marR="5080" indent="-1212850">
              <a:lnSpc>
                <a:spcPct val="107700"/>
              </a:lnSpc>
              <a:spcBef>
                <a:spcPts val="100"/>
              </a:spcBef>
            </a:pPr>
            <a:r>
              <a:rPr sz="2700" spc="-20" dirty="0"/>
              <a:t>OVERALL </a:t>
            </a:r>
            <a:r>
              <a:rPr sz="2700" spc="-5" dirty="0"/>
              <a:t>PROCESS AND FIRST </a:t>
            </a:r>
            <a:r>
              <a:rPr sz="2700" spc="-15" dirty="0"/>
              <a:t>TWO  </a:t>
            </a:r>
            <a:r>
              <a:rPr sz="2700" spc="-5" dirty="0"/>
              <a:t>PHASES</a:t>
            </a:r>
            <a:r>
              <a:rPr sz="2700" dirty="0"/>
              <a:t> </a:t>
            </a:r>
            <a:r>
              <a:rPr sz="2700" spc="-10" dirty="0"/>
              <a:t>ELABORATED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000" y="0"/>
            <a:ext cx="0" cy="3459479"/>
          </a:xfrm>
          <a:custGeom>
            <a:avLst/>
            <a:gdLst/>
            <a:ahLst/>
            <a:cxnLst/>
            <a:rect l="l" t="t" r="r" b="b"/>
            <a:pathLst>
              <a:path h="3459479">
                <a:moveTo>
                  <a:pt x="0" y="0"/>
                </a:moveTo>
                <a:lnTo>
                  <a:pt x="0" y="3459479"/>
                </a:lnTo>
              </a:path>
            </a:pathLst>
          </a:custGeom>
          <a:ln w="38097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63000" y="4373879"/>
            <a:ext cx="0" cy="2484120"/>
          </a:xfrm>
          <a:custGeom>
            <a:avLst/>
            <a:gdLst/>
            <a:ahLst/>
            <a:cxnLst/>
            <a:rect l="l" t="t" r="r" b="b"/>
            <a:pathLst>
              <a:path h="2484120">
                <a:moveTo>
                  <a:pt x="0" y="0"/>
                </a:moveTo>
                <a:lnTo>
                  <a:pt x="0" y="2484120"/>
                </a:lnTo>
              </a:path>
            </a:pathLst>
          </a:custGeom>
          <a:ln w="38097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57146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0"/>
                </a:moveTo>
                <a:lnTo>
                  <a:pt x="304800" y="0"/>
                </a:lnTo>
                <a:lnTo>
                  <a:pt x="3048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DC2AD">
              <a:alpha val="869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3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6399529"/>
            <a:ext cx="2590800" cy="445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4669" y="509270"/>
            <a:ext cx="2973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CERTIFICATES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9740" y="1250950"/>
            <a:ext cx="6549390" cy="81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050">
              <a:lnSpc>
                <a:spcPct val="107600"/>
              </a:lnSpc>
              <a:spcBef>
                <a:spcPts val="10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5" dirty="0">
                <a:latin typeface="Century"/>
                <a:cs typeface="Century"/>
              </a:rPr>
              <a:t>Web </a:t>
            </a:r>
            <a:r>
              <a:rPr sz="2400" dirty="0">
                <a:latin typeface="Century"/>
                <a:cs typeface="Century"/>
              </a:rPr>
              <a:t>sites </a:t>
            </a:r>
            <a:r>
              <a:rPr sz="2400" spc="-5" dirty="0">
                <a:latin typeface="Century"/>
                <a:cs typeface="Century"/>
              </a:rPr>
              <a:t>that deal </a:t>
            </a:r>
            <a:r>
              <a:rPr sz="2400" dirty="0">
                <a:latin typeface="Century"/>
                <a:cs typeface="Century"/>
              </a:rPr>
              <a:t>in </a:t>
            </a:r>
            <a:r>
              <a:rPr sz="2400" spc="-5" dirty="0">
                <a:latin typeface="Century"/>
                <a:cs typeface="Century"/>
              </a:rPr>
              <a:t>ecommerce </a:t>
            </a:r>
            <a:r>
              <a:rPr sz="2400" spc="-10" dirty="0">
                <a:latin typeface="Century"/>
                <a:cs typeface="Century"/>
              </a:rPr>
              <a:t>must </a:t>
            </a:r>
            <a:r>
              <a:rPr sz="2400" spc="-35" dirty="0">
                <a:latin typeface="Century"/>
                <a:cs typeface="Century"/>
              </a:rPr>
              <a:t>have </a:t>
            </a:r>
            <a:r>
              <a:rPr sz="2400" u="heavy" spc="-35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 </a:t>
            </a:r>
            <a:r>
              <a:rPr sz="2400" u="heavy" spc="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certificates</a:t>
            </a:r>
            <a:r>
              <a:rPr sz="2400" spc="0" dirty="0">
                <a:latin typeface="Century"/>
                <a:cs typeface="Century"/>
              </a:rPr>
              <a:t> </a:t>
            </a:r>
            <a:r>
              <a:rPr sz="2400" spc="-10" dirty="0">
                <a:latin typeface="Century"/>
                <a:cs typeface="Century"/>
              </a:rPr>
              <a:t>for</a:t>
            </a:r>
            <a:r>
              <a:rPr sz="2400" spc="0" dirty="0">
                <a:latin typeface="Century"/>
                <a:cs typeface="Century"/>
              </a:rPr>
              <a:t> </a:t>
            </a:r>
            <a:r>
              <a:rPr sz="2400" spc="-5" dirty="0">
                <a:latin typeface="Century"/>
                <a:cs typeface="Century"/>
              </a:rPr>
              <a:t>authentication</a:t>
            </a:r>
            <a:endParaRPr sz="2400">
              <a:latin typeface="Century"/>
              <a:cs typeface="Century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5500" y="2159000"/>
            <a:ext cx="13843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D8536"/>
                </a:solidFill>
                <a:latin typeface="Wingdings 2"/>
                <a:cs typeface="Wingdings 2"/>
              </a:rPr>
              <a:t></a:t>
            </a:r>
            <a:endParaRPr sz="1600">
              <a:latin typeface="Wingdings 2"/>
              <a:cs typeface="Wingdings 2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600" dirty="0">
                <a:solidFill>
                  <a:srgbClr val="FD8536"/>
                </a:solidFill>
                <a:latin typeface="Wingdings 2"/>
                <a:cs typeface="Wingdings 2"/>
              </a:rPr>
              <a:t></a:t>
            </a:r>
            <a:endParaRPr sz="1600">
              <a:latin typeface="Wingdings 2"/>
              <a:cs typeface="Wingdings 2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600" dirty="0">
                <a:solidFill>
                  <a:srgbClr val="FD8536"/>
                </a:solidFill>
                <a:latin typeface="Wingdings 2"/>
                <a:cs typeface="Wingdings 2"/>
              </a:rPr>
              <a:t></a:t>
            </a:r>
            <a:endParaRPr sz="1600">
              <a:latin typeface="Wingdings 2"/>
              <a:cs typeface="Wingdings 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9819" y="2042159"/>
            <a:ext cx="4726305" cy="12052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000" spc="-5" dirty="0">
                <a:latin typeface="Century"/>
                <a:cs typeface="Century"/>
              </a:rPr>
              <a:t>Installed at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server</a:t>
            </a:r>
            <a:endParaRPr sz="2000">
              <a:latin typeface="Century"/>
              <a:cs typeface="Century"/>
            </a:endParaRPr>
          </a:p>
          <a:p>
            <a:pPr marL="12700" marR="5080">
              <a:lnSpc>
                <a:spcPct val="128800"/>
              </a:lnSpc>
              <a:spcBef>
                <a:spcPts val="5"/>
              </a:spcBef>
            </a:pPr>
            <a:r>
              <a:rPr sz="2000" dirty="0">
                <a:latin typeface="Century"/>
                <a:cs typeface="Century"/>
              </a:rPr>
              <a:t>Transmitted to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client</a:t>
            </a:r>
            <a:r>
              <a:rPr sz="2000" dirty="0">
                <a:latin typeface="Century"/>
                <a:cs typeface="Century"/>
              </a:rPr>
              <a:t> </a:t>
            </a:r>
            <a:r>
              <a:rPr sz="2000" spc="-15" dirty="0">
                <a:latin typeface="Century"/>
                <a:cs typeface="Century"/>
              </a:rPr>
              <a:t>for </a:t>
            </a:r>
            <a:r>
              <a:rPr sz="2000" dirty="0">
                <a:latin typeface="Century"/>
                <a:cs typeface="Century"/>
              </a:rPr>
              <a:t>authentication  </a:t>
            </a:r>
            <a:r>
              <a:rPr sz="2000" spc="-20" dirty="0">
                <a:latin typeface="Century"/>
                <a:cs typeface="Century"/>
              </a:rPr>
              <a:t>Validated </a:t>
            </a:r>
            <a:r>
              <a:rPr sz="2000" spc="-5" dirty="0">
                <a:latin typeface="Century"/>
                <a:cs typeface="Century"/>
              </a:rPr>
              <a:t>using </a:t>
            </a:r>
            <a:r>
              <a:rPr sz="2000" spc="-40" dirty="0">
                <a:latin typeface="Century"/>
                <a:cs typeface="Century"/>
              </a:rPr>
              <a:t>CA’s </a:t>
            </a:r>
            <a:r>
              <a:rPr sz="2000" dirty="0">
                <a:latin typeface="Century"/>
                <a:cs typeface="Century"/>
              </a:rPr>
              <a:t>public</a:t>
            </a:r>
            <a:r>
              <a:rPr sz="2000" spc="40" dirty="0">
                <a:latin typeface="Century"/>
                <a:cs typeface="Century"/>
              </a:rPr>
              <a:t> </a:t>
            </a:r>
            <a:r>
              <a:rPr sz="2000" spc="-25" dirty="0">
                <a:latin typeface="Century"/>
                <a:cs typeface="Century"/>
              </a:rPr>
              <a:t>key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9600" y="3611879"/>
            <a:ext cx="1981200" cy="1828800"/>
          </a:xfrm>
          <a:custGeom>
            <a:avLst/>
            <a:gdLst/>
            <a:ahLst/>
            <a:cxnLst/>
            <a:rect l="l" t="t" r="r" b="b"/>
            <a:pathLst>
              <a:path w="1981200" h="1828800">
                <a:moveTo>
                  <a:pt x="1981200" y="0"/>
                </a:moveTo>
                <a:lnTo>
                  <a:pt x="0" y="0"/>
                </a:lnTo>
                <a:lnTo>
                  <a:pt x="0" y="1828800"/>
                </a:lnTo>
                <a:lnTo>
                  <a:pt x="1981200" y="1828800"/>
                </a:lnTo>
                <a:lnTo>
                  <a:pt x="198120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3611879"/>
            <a:ext cx="1981200" cy="1828800"/>
          </a:xfrm>
          <a:custGeom>
            <a:avLst/>
            <a:gdLst/>
            <a:ahLst/>
            <a:cxnLst/>
            <a:rect l="l" t="t" r="r" b="b"/>
            <a:pathLst>
              <a:path w="1981200" h="1828800">
                <a:moveTo>
                  <a:pt x="990600" y="1828800"/>
                </a:moveTo>
                <a:lnTo>
                  <a:pt x="0" y="1828800"/>
                </a:lnTo>
                <a:lnTo>
                  <a:pt x="0" y="0"/>
                </a:lnTo>
                <a:lnTo>
                  <a:pt x="1981200" y="0"/>
                </a:lnTo>
                <a:lnTo>
                  <a:pt x="1981200" y="1828800"/>
                </a:lnTo>
                <a:lnTo>
                  <a:pt x="990600" y="1828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34389" y="3690620"/>
            <a:ext cx="153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Client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machine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4400" y="4145279"/>
            <a:ext cx="1371600" cy="989330"/>
          </a:xfrm>
          <a:custGeom>
            <a:avLst/>
            <a:gdLst/>
            <a:ahLst/>
            <a:cxnLst/>
            <a:rect l="l" t="t" r="r" b="b"/>
            <a:pathLst>
              <a:path w="1371600" h="989329">
                <a:moveTo>
                  <a:pt x="1371600" y="0"/>
                </a:moveTo>
                <a:lnTo>
                  <a:pt x="0" y="0"/>
                </a:lnTo>
                <a:lnTo>
                  <a:pt x="0" y="989330"/>
                </a:lnTo>
                <a:lnTo>
                  <a:pt x="1371600" y="989330"/>
                </a:lnTo>
                <a:lnTo>
                  <a:pt x="137160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14400" y="4145279"/>
            <a:ext cx="1371600" cy="989965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267335">
              <a:lnSpc>
                <a:spcPct val="100000"/>
              </a:lnSpc>
              <a:spcBef>
                <a:spcPts val="660"/>
              </a:spcBef>
            </a:pPr>
            <a:r>
              <a:rPr sz="1800" spc="-10" dirty="0">
                <a:latin typeface="Arial"/>
                <a:cs typeface="Arial"/>
              </a:rPr>
              <a:t>Browser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73270" y="425957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0"/>
                </a:moveTo>
                <a:lnTo>
                  <a:pt x="0" y="74930"/>
                </a:lnTo>
                <a:lnTo>
                  <a:pt x="74929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86000" y="4297045"/>
            <a:ext cx="2301240" cy="0"/>
          </a:xfrm>
          <a:custGeom>
            <a:avLst/>
            <a:gdLst/>
            <a:ahLst/>
            <a:cxnLst/>
            <a:rect l="l" t="t" r="r" b="b"/>
            <a:pathLst>
              <a:path w="2301240">
                <a:moveTo>
                  <a:pt x="0" y="0"/>
                </a:moveTo>
                <a:lnTo>
                  <a:pt x="2301240" y="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95472" y="3568700"/>
            <a:ext cx="2048510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 marR="59880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Request for  secure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session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48200" y="3230879"/>
            <a:ext cx="2514600" cy="2971800"/>
          </a:xfrm>
          <a:custGeom>
            <a:avLst/>
            <a:gdLst/>
            <a:ahLst/>
            <a:cxnLst/>
            <a:rect l="l" t="t" r="r" b="b"/>
            <a:pathLst>
              <a:path w="2514600" h="2971800">
                <a:moveTo>
                  <a:pt x="2514600" y="0"/>
                </a:moveTo>
                <a:lnTo>
                  <a:pt x="0" y="0"/>
                </a:lnTo>
                <a:lnTo>
                  <a:pt x="0" y="2971800"/>
                </a:lnTo>
                <a:lnTo>
                  <a:pt x="2514600" y="2971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8200" y="3230879"/>
            <a:ext cx="2514600" cy="2971800"/>
          </a:xfrm>
          <a:custGeom>
            <a:avLst/>
            <a:gdLst/>
            <a:ahLst/>
            <a:cxnLst/>
            <a:rect l="l" t="t" r="r" b="b"/>
            <a:pathLst>
              <a:path w="2514600" h="2971800">
                <a:moveTo>
                  <a:pt x="1257300" y="2971800"/>
                </a:moveTo>
                <a:lnTo>
                  <a:pt x="0" y="2971800"/>
                </a:lnTo>
                <a:lnTo>
                  <a:pt x="0" y="0"/>
                </a:lnTo>
                <a:lnTo>
                  <a:pt x="2514600" y="0"/>
                </a:lnTo>
                <a:lnTo>
                  <a:pt x="2514600" y="2971800"/>
                </a:lnTo>
                <a:lnTo>
                  <a:pt x="1257300" y="2971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093970" y="3332479"/>
            <a:ext cx="162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Server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machine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76800" y="3764279"/>
            <a:ext cx="1981200" cy="1371600"/>
          </a:xfrm>
          <a:custGeom>
            <a:avLst/>
            <a:gdLst/>
            <a:ahLst/>
            <a:cxnLst/>
            <a:rect l="l" t="t" r="r" b="b"/>
            <a:pathLst>
              <a:path w="1981200" h="1371600">
                <a:moveTo>
                  <a:pt x="1981200" y="0"/>
                </a:moveTo>
                <a:lnTo>
                  <a:pt x="0" y="0"/>
                </a:lnTo>
                <a:lnTo>
                  <a:pt x="0" y="1371600"/>
                </a:lnTo>
                <a:lnTo>
                  <a:pt x="1981200" y="1371600"/>
                </a:lnTo>
                <a:lnTo>
                  <a:pt x="198120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76800" y="3764279"/>
            <a:ext cx="1981200" cy="1371600"/>
          </a:xfrm>
          <a:custGeom>
            <a:avLst/>
            <a:gdLst/>
            <a:ahLst/>
            <a:cxnLst/>
            <a:rect l="l" t="t" r="r" b="b"/>
            <a:pathLst>
              <a:path w="1981200" h="1371600">
                <a:moveTo>
                  <a:pt x="9906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1981200" y="0"/>
                </a:lnTo>
                <a:lnTo>
                  <a:pt x="1981200" y="1371600"/>
                </a:lnTo>
                <a:lnTo>
                  <a:pt x="990600" y="13716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93970" y="4163059"/>
            <a:ext cx="1548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Web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Container  </a:t>
            </a:r>
            <a:r>
              <a:rPr sz="1800" spc="-5" dirty="0">
                <a:latin typeface="Arial"/>
                <a:cs typeface="Arial"/>
              </a:rPr>
              <a:t>(JSP,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ASP)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29200" y="5363209"/>
            <a:ext cx="1752600" cy="762000"/>
          </a:xfrm>
          <a:prstGeom prst="rect">
            <a:avLst/>
          </a:prstGeom>
          <a:solidFill>
            <a:srgbClr val="FFFF00"/>
          </a:solidFill>
          <a:ln w="9344">
            <a:solidFill>
              <a:srgbClr val="00000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L="271145" marR="264795" indent="147320">
              <a:lnSpc>
                <a:spcPct val="100000"/>
              </a:lnSpc>
              <a:spcBef>
                <a:spcPts val="1090"/>
              </a:spcBef>
            </a:pPr>
            <a:r>
              <a:rPr sz="1600" spc="-5" dirty="0">
                <a:latin typeface="Arial"/>
                <a:cs typeface="Arial"/>
              </a:rPr>
              <a:t>Certificate  signed by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96200" y="345947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1219200" y="0"/>
                </a:moveTo>
                <a:lnTo>
                  <a:pt x="0" y="0"/>
                </a:lnTo>
                <a:lnTo>
                  <a:pt x="0" y="914400"/>
                </a:lnTo>
                <a:lnTo>
                  <a:pt x="1219200" y="914400"/>
                </a:lnTo>
                <a:lnTo>
                  <a:pt x="1219200" y="0"/>
                </a:lnTo>
                <a:close/>
              </a:path>
            </a:pathLst>
          </a:custGeom>
          <a:solidFill>
            <a:srgbClr val="98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696200" y="3459479"/>
            <a:ext cx="1219200" cy="9144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300719" y="4373879"/>
            <a:ext cx="10160" cy="76200"/>
          </a:xfrm>
          <a:custGeom>
            <a:avLst/>
            <a:gdLst/>
            <a:ahLst/>
            <a:cxnLst/>
            <a:rect l="l" t="t" r="r" b="b"/>
            <a:pathLst>
              <a:path w="10159" h="76200">
                <a:moveTo>
                  <a:pt x="10159" y="0"/>
                </a:moveTo>
                <a:lnTo>
                  <a:pt x="10159" y="76200"/>
                </a:lnTo>
                <a:lnTo>
                  <a:pt x="0" y="76200"/>
                </a:lnTo>
                <a:lnTo>
                  <a:pt x="0" y="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00719" y="4478020"/>
            <a:ext cx="10160" cy="76200"/>
          </a:xfrm>
          <a:custGeom>
            <a:avLst/>
            <a:gdLst/>
            <a:ahLst/>
            <a:cxnLst/>
            <a:rect l="l" t="t" r="r" b="b"/>
            <a:pathLst>
              <a:path w="10159" h="76200">
                <a:moveTo>
                  <a:pt x="10159" y="0"/>
                </a:moveTo>
                <a:lnTo>
                  <a:pt x="10159" y="76199"/>
                </a:lnTo>
                <a:lnTo>
                  <a:pt x="0" y="76199"/>
                </a:lnTo>
                <a:lnTo>
                  <a:pt x="0" y="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00719" y="4582159"/>
            <a:ext cx="10160" cy="76200"/>
          </a:xfrm>
          <a:custGeom>
            <a:avLst/>
            <a:gdLst/>
            <a:ahLst/>
            <a:cxnLst/>
            <a:rect l="l" t="t" r="r" b="b"/>
            <a:pathLst>
              <a:path w="10159" h="76200">
                <a:moveTo>
                  <a:pt x="10159" y="0"/>
                </a:moveTo>
                <a:lnTo>
                  <a:pt x="10159" y="76200"/>
                </a:lnTo>
                <a:lnTo>
                  <a:pt x="0" y="76200"/>
                </a:lnTo>
                <a:lnTo>
                  <a:pt x="0" y="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00719" y="4686300"/>
            <a:ext cx="10160" cy="76200"/>
          </a:xfrm>
          <a:custGeom>
            <a:avLst/>
            <a:gdLst/>
            <a:ahLst/>
            <a:cxnLst/>
            <a:rect l="l" t="t" r="r" b="b"/>
            <a:pathLst>
              <a:path w="10159" h="76200">
                <a:moveTo>
                  <a:pt x="10159" y="0"/>
                </a:moveTo>
                <a:lnTo>
                  <a:pt x="10159" y="76200"/>
                </a:lnTo>
                <a:lnTo>
                  <a:pt x="0" y="76200"/>
                </a:lnTo>
                <a:lnTo>
                  <a:pt x="0" y="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00719" y="4791709"/>
            <a:ext cx="10160" cy="74930"/>
          </a:xfrm>
          <a:custGeom>
            <a:avLst/>
            <a:gdLst/>
            <a:ahLst/>
            <a:cxnLst/>
            <a:rect l="l" t="t" r="r" b="b"/>
            <a:pathLst>
              <a:path w="10159" h="74929">
                <a:moveTo>
                  <a:pt x="10159" y="0"/>
                </a:moveTo>
                <a:lnTo>
                  <a:pt x="10159" y="74929"/>
                </a:lnTo>
                <a:lnTo>
                  <a:pt x="0" y="74929"/>
                </a:lnTo>
                <a:lnTo>
                  <a:pt x="0" y="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00719" y="4895850"/>
            <a:ext cx="10160" cy="76200"/>
          </a:xfrm>
          <a:custGeom>
            <a:avLst/>
            <a:gdLst/>
            <a:ahLst/>
            <a:cxnLst/>
            <a:rect l="l" t="t" r="r" b="b"/>
            <a:pathLst>
              <a:path w="10159" h="76200">
                <a:moveTo>
                  <a:pt x="10159" y="0"/>
                </a:moveTo>
                <a:lnTo>
                  <a:pt x="10159" y="76200"/>
                </a:lnTo>
                <a:lnTo>
                  <a:pt x="0" y="76200"/>
                </a:lnTo>
                <a:lnTo>
                  <a:pt x="0" y="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00719" y="4999990"/>
            <a:ext cx="10160" cy="76200"/>
          </a:xfrm>
          <a:custGeom>
            <a:avLst/>
            <a:gdLst/>
            <a:ahLst/>
            <a:cxnLst/>
            <a:rect l="l" t="t" r="r" b="b"/>
            <a:pathLst>
              <a:path w="10159" h="76200">
                <a:moveTo>
                  <a:pt x="10159" y="0"/>
                </a:moveTo>
                <a:lnTo>
                  <a:pt x="10159" y="76200"/>
                </a:lnTo>
                <a:lnTo>
                  <a:pt x="0" y="76200"/>
                </a:lnTo>
                <a:lnTo>
                  <a:pt x="0" y="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00719" y="5104129"/>
            <a:ext cx="10160" cy="76200"/>
          </a:xfrm>
          <a:custGeom>
            <a:avLst/>
            <a:gdLst/>
            <a:ahLst/>
            <a:cxnLst/>
            <a:rect l="l" t="t" r="r" b="b"/>
            <a:pathLst>
              <a:path w="10159" h="76200">
                <a:moveTo>
                  <a:pt x="10159" y="0"/>
                </a:moveTo>
                <a:lnTo>
                  <a:pt x="10159" y="76200"/>
                </a:lnTo>
                <a:lnTo>
                  <a:pt x="0" y="76200"/>
                </a:lnTo>
                <a:lnTo>
                  <a:pt x="0" y="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00719" y="5208270"/>
            <a:ext cx="10160" cy="76200"/>
          </a:xfrm>
          <a:custGeom>
            <a:avLst/>
            <a:gdLst/>
            <a:ahLst/>
            <a:cxnLst/>
            <a:rect l="l" t="t" r="r" b="b"/>
            <a:pathLst>
              <a:path w="10159" h="76200">
                <a:moveTo>
                  <a:pt x="10159" y="0"/>
                </a:moveTo>
                <a:lnTo>
                  <a:pt x="10159" y="76199"/>
                </a:lnTo>
                <a:lnTo>
                  <a:pt x="0" y="76199"/>
                </a:lnTo>
                <a:lnTo>
                  <a:pt x="0" y="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00719" y="5313679"/>
            <a:ext cx="10160" cy="74930"/>
          </a:xfrm>
          <a:custGeom>
            <a:avLst/>
            <a:gdLst/>
            <a:ahLst/>
            <a:cxnLst/>
            <a:rect l="l" t="t" r="r" b="b"/>
            <a:pathLst>
              <a:path w="10159" h="74929">
                <a:moveTo>
                  <a:pt x="10159" y="0"/>
                </a:moveTo>
                <a:lnTo>
                  <a:pt x="10159" y="74930"/>
                </a:lnTo>
                <a:lnTo>
                  <a:pt x="0" y="74930"/>
                </a:lnTo>
                <a:lnTo>
                  <a:pt x="0" y="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00719" y="5417820"/>
            <a:ext cx="10160" cy="76200"/>
          </a:xfrm>
          <a:custGeom>
            <a:avLst/>
            <a:gdLst/>
            <a:ahLst/>
            <a:cxnLst/>
            <a:rect l="l" t="t" r="r" b="b"/>
            <a:pathLst>
              <a:path w="10159" h="76200">
                <a:moveTo>
                  <a:pt x="10159" y="0"/>
                </a:moveTo>
                <a:lnTo>
                  <a:pt x="10159" y="76199"/>
                </a:lnTo>
                <a:lnTo>
                  <a:pt x="0" y="76199"/>
                </a:lnTo>
                <a:lnTo>
                  <a:pt x="0" y="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00719" y="5521959"/>
            <a:ext cx="10160" cy="76200"/>
          </a:xfrm>
          <a:custGeom>
            <a:avLst/>
            <a:gdLst/>
            <a:ahLst/>
            <a:cxnLst/>
            <a:rect l="l" t="t" r="r" b="b"/>
            <a:pathLst>
              <a:path w="10159" h="76200">
                <a:moveTo>
                  <a:pt x="10159" y="0"/>
                </a:moveTo>
                <a:lnTo>
                  <a:pt x="10159" y="76199"/>
                </a:lnTo>
                <a:lnTo>
                  <a:pt x="0" y="76199"/>
                </a:lnTo>
                <a:lnTo>
                  <a:pt x="0" y="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00719" y="5626100"/>
            <a:ext cx="10160" cy="76200"/>
          </a:xfrm>
          <a:custGeom>
            <a:avLst/>
            <a:gdLst/>
            <a:ahLst/>
            <a:cxnLst/>
            <a:rect l="l" t="t" r="r" b="b"/>
            <a:pathLst>
              <a:path w="10159" h="76200">
                <a:moveTo>
                  <a:pt x="10159" y="0"/>
                </a:moveTo>
                <a:lnTo>
                  <a:pt x="10159" y="76200"/>
                </a:lnTo>
                <a:lnTo>
                  <a:pt x="0" y="76200"/>
                </a:lnTo>
                <a:lnTo>
                  <a:pt x="0" y="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81800" y="5707379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74929" y="0"/>
                </a:moveTo>
                <a:lnTo>
                  <a:pt x="0" y="38100"/>
                </a:lnTo>
                <a:lnTo>
                  <a:pt x="74929" y="76200"/>
                </a:lnTo>
                <a:lnTo>
                  <a:pt x="74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29600" y="5740400"/>
            <a:ext cx="76200" cy="8890"/>
          </a:xfrm>
          <a:custGeom>
            <a:avLst/>
            <a:gdLst/>
            <a:ahLst/>
            <a:cxnLst/>
            <a:rect l="l" t="t" r="r" b="b"/>
            <a:pathLst>
              <a:path w="76200" h="8889">
                <a:moveTo>
                  <a:pt x="76200" y="8890"/>
                </a:moveTo>
                <a:lnTo>
                  <a:pt x="0" y="8890"/>
                </a:lnTo>
                <a:lnTo>
                  <a:pt x="0" y="0"/>
                </a:lnTo>
                <a:lnTo>
                  <a:pt x="76200" y="0"/>
                </a:lnTo>
                <a:lnTo>
                  <a:pt x="7620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25459" y="5740400"/>
            <a:ext cx="76200" cy="8890"/>
          </a:xfrm>
          <a:custGeom>
            <a:avLst/>
            <a:gdLst/>
            <a:ahLst/>
            <a:cxnLst/>
            <a:rect l="l" t="t" r="r" b="b"/>
            <a:pathLst>
              <a:path w="76200" h="8889">
                <a:moveTo>
                  <a:pt x="76200" y="8890"/>
                </a:moveTo>
                <a:lnTo>
                  <a:pt x="0" y="8890"/>
                </a:lnTo>
                <a:lnTo>
                  <a:pt x="0" y="0"/>
                </a:lnTo>
                <a:lnTo>
                  <a:pt x="76200" y="0"/>
                </a:lnTo>
                <a:lnTo>
                  <a:pt x="7620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21319" y="5740400"/>
            <a:ext cx="76200" cy="8890"/>
          </a:xfrm>
          <a:custGeom>
            <a:avLst/>
            <a:gdLst/>
            <a:ahLst/>
            <a:cxnLst/>
            <a:rect l="l" t="t" r="r" b="b"/>
            <a:pathLst>
              <a:path w="76200" h="8889">
                <a:moveTo>
                  <a:pt x="76200" y="8890"/>
                </a:moveTo>
                <a:lnTo>
                  <a:pt x="0" y="8890"/>
                </a:lnTo>
                <a:lnTo>
                  <a:pt x="0" y="0"/>
                </a:lnTo>
                <a:lnTo>
                  <a:pt x="76200" y="0"/>
                </a:lnTo>
                <a:lnTo>
                  <a:pt x="7620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17180" y="5740400"/>
            <a:ext cx="74930" cy="8890"/>
          </a:xfrm>
          <a:custGeom>
            <a:avLst/>
            <a:gdLst/>
            <a:ahLst/>
            <a:cxnLst/>
            <a:rect l="l" t="t" r="r" b="b"/>
            <a:pathLst>
              <a:path w="74929" h="8889">
                <a:moveTo>
                  <a:pt x="74929" y="8890"/>
                </a:moveTo>
                <a:lnTo>
                  <a:pt x="0" y="8890"/>
                </a:lnTo>
                <a:lnTo>
                  <a:pt x="0" y="0"/>
                </a:lnTo>
                <a:lnTo>
                  <a:pt x="74929" y="0"/>
                </a:lnTo>
                <a:lnTo>
                  <a:pt x="74929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11769" y="5740400"/>
            <a:ext cx="76200" cy="8890"/>
          </a:xfrm>
          <a:custGeom>
            <a:avLst/>
            <a:gdLst/>
            <a:ahLst/>
            <a:cxnLst/>
            <a:rect l="l" t="t" r="r" b="b"/>
            <a:pathLst>
              <a:path w="76200" h="8889">
                <a:moveTo>
                  <a:pt x="76200" y="8890"/>
                </a:moveTo>
                <a:lnTo>
                  <a:pt x="0" y="8890"/>
                </a:lnTo>
                <a:lnTo>
                  <a:pt x="0" y="0"/>
                </a:lnTo>
                <a:lnTo>
                  <a:pt x="76200" y="0"/>
                </a:lnTo>
                <a:lnTo>
                  <a:pt x="7620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07630" y="5740400"/>
            <a:ext cx="76200" cy="8890"/>
          </a:xfrm>
          <a:custGeom>
            <a:avLst/>
            <a:gdLst/>
            <a:ahLst/>
            <a:cxnLst/>
            <a:rect l="l" t="t" r="r" b="b"/>
            <a:pathLst>
              <a:path w="76200" h="8889">
                <a:moveTo>
                  <a:pt x="76200" y="8890"/>
                </a:moveTo>
                <a:lnTo>
                  <a:pt x="0" y="8890"/>
                </a:lnTo>
                <a:lnTo>
                  <a:pt x="0" y="0"/>
                </a:lnTo>
                <a:lnTo>
                  <a:pt x="76200" y="0"/>
                </a:lnTo>
                <a:lnTo>
                  <a:pt x="7620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03490" y="5740400"/>
            <a:ext cx="76200" cy="8890"/>
          </a:xfrm>
          <a:custGeom>
            <a:avLst/>
            <a:gdLst/>
            <a:ahLst/>
            <a:cxnLst/>
            <a:rect l="l" t="t" r="r" b="b"/>
            <a:pathLst>
              <a:path w="76200" h="8889">
                <a:moveTo>
                  <a:pt x="76200" y="8890"/>
                </a:moveTo>
                <a:lnTo>
                  <a:pt x="0" y="8890"/>
                </a:lnTo>
                <a:lnTo>
                  <a:pt x="0" y="0"/>
                </a:lnTo>
                <a:lnTo>
                  <a:pt x="76200" y="0"/>
                </a:lnTo>
                <a:lnTo>
                  <a:pt x="7620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99350" y="5740400"/>
            <a:ext cx="76200" cy="8890"/>
          </a:xfrm>
          <a:custGeom>
            <a:avLst/>
            <a:gdLst/>
            <a:ahLst/>
            <a:cxnLst/>
            <a:rect l="l" t="t" r="r" b="b"/>
            <a:pathLst>
              <a:path w="76200" h="8889">
                <a:moveTo>
                  <a:pt x="76200" y="8890"/>
                </a:moveTo>
                <a:lnTo>
                  <a:pt x="0" y="8890"/>
                </a:lnTo>
                <a:lnTo>
                  <a:pt x="0" y="0"/>
                </a:lnTo>
                <a:lnTo>
                  <a:pt x="76200" y="0"/>
                </a:lnTo>
                <a:lnTo>
                  <a:pt x="7620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95209" y="5740400"/>
            <a:ext cx="74930" cy="8890"/>
          </a:xfrm>
          <a:custGeom>
            <a:avLst/>
            <a:gdLst/>
            <a:ahLst/>
            <a:cxnLst/>
            <a:rect l="l" t="t" r="r" b="b"/>
            <a:pathLst>
              <a:path w="74929" h="8889">
                <a:moveTo>
                  <a:pt x="74930" y="8890"/>
                </a:moveTo>
                <a:lnTo>
                  <a:pt x="0" y="8890"/>
                </a:lnTo>
                <a:lnTo>
                  <a:pt x="0" y="0"/>
                </a:lnTo>
                <a:lnTo>
                  <a:pt x="74930" y="0"/>
                </a:lnTo>
                <a:lnTo>
                  <a:pt x="7493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89800" y="5740400"/>
            <a:ext cx="76200" cy="8890"/>
          </a:xfrm>
          <a:custGeom>
            <a:avLst/>
            <a:gdLst/>
            <a:ahLst/>
            <a:cxnLst/>
            <a:rect l="l" t="t" r="r" b="b"/>
            <a:pathLst>
              <a:path w="76200" h="8889">
                <a:moveTo>
                  <a:pt x="76200" y="8890"/>
                </a:moveTo>
                <a:lnTo>
                  <a:pt x="0" y="8890"/>
                </a:lnTo>
                <a:lnTo>
                  <a:pt x="0" y="0"/>
                </a:lnTo>
                <a:lnTo>
                  <a:pt x="76200" y="0"/>
                </a:lnTo>
                <a:lnTo>
                  <a:pt x="7620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85659" y="5740400"/>
            <a:ext cx="76200" cy="8890"/>
          </a:xfrm>
          <a:custGeom>
            <a:avLst/>
            <a:gdLst/>
            <a:ahLst/>
            <a:cxnLst/>
            <a:rect l="l" t="t" r="r" b="b"/>
            <a:pathLst>
              <a:path w="76200" h="8889">
                <a:moveTo>
                  <a:pt x="76200" y="8890"/>
                </a:moveTo>
                <a:lnTo>
                  <a:pt x="0" y="8890"/>
                </a:lnTo>
                <a:lnTo>
                  <a:pt x="0" y="0"/>
                </a:lnTo>
                <a:lnTo>
                  <a:pt x="76200" y="0"/>
                </a:lnTo>
                <a:lnTo>
                  <a:pt x="7620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81519" y="5740400"/>
            <a:ext cx="76200" cy="8890"/>
          </a:xfrm>
          <a:custGeom>
            <a:avLst/>
            <a:gdLst/>
            <a:ahLst/>
            <a:cxnLst/>
            <a:rect l="l" t="t" r="r" b="b"/>
            <a:pathLst>
              <a:path w="76200" h="8889">
                <a:moveTo>
                  <a:pt x="76200" y="8890"/>
                </a:moveTo>
                <a:lnTo>
                  <a:pt x="0" y="8890"/>
                </a:lnTo>
                <a:lnTo>
                  <a:pt x="0" y="0"/>
                </a:lnTo>
                <a:lnTo>
                  <a:pt x="76200" y="0"/>
                </a:lnTo>
                <a:lnTo>
                  <a:pt x="7620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77380" y="5740400"/>
            <a:ext cx="76200" cy="8890"/>
          </a:xfrm>
          <a:custGeom>
            <a:avLst/>
            <a:gdLst/>
            <a:ahLst/>
            <a:cxnLst/>
            <a:rect l="l" t="t" r="r" b="b"/>
            <a:pathLst>
              <a:path w="76200" h="8889">
                <a:moveTo>
                  <a:pt x="76200" y="8890"/>
                </a:moveTo>
                <a:lnTo>
                  <a:pt x="0" y="8890"/>
                </a:lnTo>
                <a:lnTo>
                  <a:pt x="0" y="0"/>
                </a:lnTo>
                <a:lnTo>
                  <a:pt x="76200" y="0"/>
                </a:lnTo>
                <a:lnTo>
                  <a:pt x="7620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73240" y="5740400"/>
            <a:ext cx="74930" cy="8890"/>
          </a:xfrm>
          <a:custGeom>
            <a:avLst/>
            <a:gdLst/>
            <a:ahLst/>
            <a:cxnLst/>
            <a:rect l="l" t="t" r="r" b="b"/>
            <a:pathLst>
              <a:path w="74929" h="8889">
                <a:moveTo>
                  <a:pt x="74929" y="8890"/>
                </a:moveTo>
                <a:lnTo>
                  <a:pt x="0" y="8890"/>
                </a:lnTo>
                <a:lnTo>
                  <a:pt x="0" y="0"/>
                </a:lnTo>
                <a:lnTo>
                  <a:pt x="74929" y="0"/>
                </a:lnTo>
                <a:lnTo>
                  <a:pt x="74929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43600" y="49072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86000" y="4869179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76200" y="0"/>
                </a:moveTo>
                <a:lnTo>
                  <a:pt x="0" y="38100"/>
                </a:lnTo>
                <a:lnTo>
                  <a:pt x="76200" y="7493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46960" y="4906645"/>
            <a:ext cx="3596640" cy="0"/>
          </a:xfrm>
          <a:custGeom>
            <a:avLst/>
            <a:gdLst/>
            <a:ahLst/>
            <a:cxnLst/>
            <a:rect l="l" t="t" r="r" b="b"/>
            <a:pathLst>
              <a:path w="3596640">
                <a:moveTo>
                  <a:pt x="0" y="0"/>
                </a:moveTo>
                <a:lnTo>
                  <a:pt x="3596640" y="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259079"/>
            <a:ext cx="2672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</a:t>
            </a:r>
            <a:r>
              <a:rPr sz="3600" spc="-20" dirty="0"/>
              <a:t>R</a:t>
            </a:r>
            <a:r>
              <a:rPr sz="3600" spc="25" dirty="0"/>
              <a:t>O</a:t>
            </a:r>
            <a:r>
              <a:rPr sz="3600" spc="30" dirty="0"/>
              <a:t>T</a:t>
            </a:r>
            <a:r>
              <a:rPr sz="3600" dirty="0"/>
              <a:t>O</a:t>
            </a:r>
            <a:r>
              <a:rPr sz="3600" spc="-15" dirty="0"/>
              <a:t>CO</a:t>
            </a:r>
            <a:r>
              <a:rPr sz="3600" dirty="0"/>
              <a:t>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125220"/>
            <a:ext cx="7699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0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Secure 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Socket </a:t>
            </a:r>
            <a:r>
              <a:rPr sz="2400" u="heavy" spc="-3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Layer</a:t>
            </a:r>
            <a:r>
              <a:rPr sz="2400" spc="-30" dirty="0">
                <a:latin typeface="Century"/>
                <a:cs typeface="Century"/>
              </a:rPr>
              <a:t> </a:t>
            </a:r>
            <a:r>
              <a:rPr sz="2400" spc="-5" dirty="0">
                <a:latin typeface="Century"/>
                <a:cs typeface="Century"/>
              </a:rPr>
              <a:t>protocol </a:t>
            </a:r>
            <a:r>
              <a:rPr sz="2400" spc="-15" dirty="0">
                <a:latin typeface="Century"/>
                <a:cs typeface="Century"/>
              </a:rPr>
              <a:t>for </a:t>
            </a:r>
            <a:r>
              <a:rPr sz="2400" spc="-20" dirty="0">
                <a:latin typeface="Century"/>
                <a:cs typeface="Century"/>
              </a:rPr>
              <a:t>web</a:t>
            </a:r>
            <a:r>
              <a:rPr sz="2400" spc="75" dirty="0">
                <a:latin typeface="Century"/>
                <a:cs typeface="Century"/>
              </a:rPr>
              <a:t> </a:t>
            </a:r>
            <a:r>
              <a:rPr sz="2400" spc="-5" dirty="0">
                <a:latin typeface="Century"/>
                <a:cs typeface="Century"/>
              </a:rPr>
              <a:t>communication</a:t>
            </a:r>
            <a:endParaRPr sz="24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69" y="1611629"/>
            <a:ext cx="138430" cy="66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D8536"/>
                </a:solidFill>
                <a:latin typeface="Wingdings 2"/>
                <a:cs typeface="Wingdings 2"/>
              </a:rPr>
              <a:t></a:t>
            </a:r>
            <a:endParaRPr sz="1600">
              <a:latin typeface="Wingdings 2"/>
              <a:cs typeface="Wingdings 2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600" dirty="0">
                <a:solidFill>
                  <a:srgbClr val="FD8536"/>
                </a:solidFill>
                <a:latin typeface="Wingdings 2"/>
                <a:cs typeface="Wingdings 2"/>
              </a:rPr>
              <a:t></a:t>
            </a:r>
            <a:endParaRPr sz="1600">
              <a:latin typeface="Wingdings 2"/>
              <a:cs typeface="Wingdings 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019" y="1497329"/>
            <a:ext cx="5701030" cy="810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8800"/>
              </a:lnSpc>
              <a:spcBef>
                <a:spcPts val="95"/>
              </a:spcBef>
            </a:pPr>
            <a:r>
              <a:rPr sz="2000" spc="-5" dirty="0">
                <a:latin typeface="Century"/>
                <a:cs typeface="Century"/>
              </a:rPr>
              <a:t>Latest </a:t>
            </a:r>
            <a:r>
              <a:rPr sz="2000" spc="0" dirty="0">
                <a:latin typeface="Century"/>
                <a:cs typeface="Century"/>
              </a:rPr>
              <a:t>upgrade: Transport </a:t>
            </a:r>
            <a:r>
              <a:rPr sz="2000" spc="-25" dirty="0">
                <a:latin typeface="Century"/>
                <a:cs typeface="Century"/>
              </a:rPr>
              <a:t>Layer </a:t>
            </a:r>
            <a:r>
              <a:rPr sz="2000" spc="0" dirty="0">
                <a:latin typeface="Century"/>
                <a:cs typeface="Century"/>
              </a:rPr>
              <a:t>Security </a:t>
            </a:r>
            <a:r>
              <a:rPr sz="2000" spc="-5" dirty="0">
                <a:latin typeface="Century"/>
                <a:cs typeface="Century"/>
              </a:rPr>
              <a:t>(TLS)  Same </a:t>
            </a:r>
            <a:r>
              <a:rPr sz="2000" dirty="0">
                <a:latin typeface="Century"/>
                <a:cs typeface="Century"/>
              </a:rPr>
              <a:t>structure </a:t>
            </a:r>
            <a:r>
              <a:rPr sz="2000" spc="-5" dirty="0">
                <a:latin typeface="Century"/>
                <a:cs typeface="Century"/>
              </a:rPr>
              <a:t>as SSL, </a:t>
            </a:r>
            <a:r>
              <a:rPr sz="2000" spc="-10" dirty="0">
                <a:latin typeface="Century"/>
                <a:cs typeface="Century"/>
              </a:rPr>
              <a:t>somewhat </a:t>
            </a:r>
            <a:r>
              <a:rPr sz="2000" dirty="0">
                <a:latin typeface="Century"/>
                <a:cs typeface="Century"/>
              </a:rPr>
              <a:t>more</a:t>
            </a:r>
            <a:r>
              <a:rPr sz="2000" spc="25" dirty="0">
                <a:latin typeface="Century"/>
                <a:cs typeface="Century"/>
              </a:rPr>
              <a:t> </a:t>
            </a:r>
            <a:r>
              <a:rPr sz="2000" spc="-5" dirty="0">
                <a:latin typeface="Century"/>
                <a:cs typeface="Century"/>
              </a:rPr>
              <a:t>secure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6400" y="2272029"/>
            <a:ext cx="7467600" cy="4083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8069" y="269240"/>
            <a:ext cx="66033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SSL </a:t>
            </a:r>
            <a:r>
              <a:rPr sz="4000" spc="-5" dirty="0"/>
              <a:t>PROTOCOL: </a:t>
            </a:r>
            <a:r>
              <a:rPr sz="4000" spc="-10" dirty="0"/>
              <a:t>PHASE</a:t>
            </a:r>
            <a:r>
              <a:rPr sz="4000" spc="-20" dirty="0"/>
              <a:t> </a:t>
            </a:r>
            <a:r>
              <a:rPr sz="4000" spc="-5" dirty="0"/>
              <a:t>1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69339" y="1077467"/>
            <a:ext cx="6841490" cy="928369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spc="-5" dirty="0">
                <a:latin typeface="Century"/>
                <a:cs typeface="Century"/>
              </a:rPr>
              <a:t>Phase 1: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Information</a:t>
            </a:r>
            <a:r>
              <a:rPr sz="2400" u="heavy" spc="25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 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exchange</a:t>
            </a:r>
            <a:endParaRPr sz="2400">
              <a:latin typeface="Century"/>
              <a:cs typeface="Century"/>
            </a:endParaRPr>
          </a:p>
          <a:p>
            <a:pPr marL="285750" indent="-273050">
              <a:lnSpc>
                <a:spcPct val="100000"/>
              </a:lnSpc>
              <a:spcBef>
                <a:spcPts val="830"/>
              </a:spcBef>
              <a:buClr>
                <a:srgbClr val="FD8536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-5" dirty="0">
                <a:latin typeface="Century"/>
                <a:cs typeface="Century"/>
              </a:rPr>
              <a:t>Problem: Large number </a:t>
            </a:r>
            <a:r>
              <a:rPr sz="2000" dirty="0">
                <a:latin typeface="Century"/>
                <a:cs typeface="Century"/>
              </a:rPr>
              <a:t>of encryption algorithms in</a:t>
            </a:r>
            <a:r>
              <a:rPr sz="2000" spc="85" dirty="0">
                <a:latin typeface="Century"/>
                <a:cs typeface="Century"/>
              </a:rPr>
              <a:t> </a:t>
            </a:r>
            <a:r>
              <a:rPr sz="2000" spc="-5" dirty="0">
                <a:latin typeface="Century"/>
                <a:cs typeface="Century"/>
              </a:rPr>
              <a:t>use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6369" y="2086610"/>
            <a:ext cx="127000" cy="599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FD8536"/>
                </a:solidFill>
                <a:latin typeface="Wingdings 2"/>
                <a:cs typeface="Wingdings 2"/>
              </a:rPr>
              <a:t></a:t>
            </a:r>
            <a:endParaRPr sz="1450">
              <a:latin typeface="Wingdings 2"/>
              <a:cs typeface="Wingdings 2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450" spc="-10" dirty="0">
                <a:solidFill>
                  <a:srgbClr val="FD8536"/>
                </a:solidFill>
                <a:latin typeface="Wingdings 2"/>
                <a:cs typeface="Wingdings 2"/>
              </a:rPr>
              <a:t></a:t>
            </a:r>
            <a:endParaRPr sz="1450">
              <a:latin typeface="Wingdings 2"/>
              <a:cs typeface="Wingdings 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9420" y="1982470"/>
            <a:ext cx="536638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00"/>
              </a:lnSpc>
              <a:spcBef>
                <a:spcPts val="100"/>
              </a:spcBef>
            </a:pPr>
            <a:r>
              <a:rPr sz="1800" spc="-15" dirty="0">
                <a:latin typeface="Century"/>
                <a:cs typeface="Century"/>
              </a:rPr>
              <a:t>How </a:t>
            </a:r>
            <a:r>
              <a:rPr sz="1800" spc="-5" dirty="0">
                <a:latin typeface="Century"/>
                <a:cs typeface="Century"/>
              </a:rPr>
              <a:t>do client and server </a:t>
            </a:r>
            <a:r>
              <a:rPr sz="1800" spc="0" dirty="0">
                <a:latin typeface="Century"/>
                <a:cs typeface="Century"/>
              </a:rPr>
              <a:t>agree </a:t>
            </a:r>
            <a:r>
              <a:rPr sz="1800" dirty="0">
                <a:latin typeface="Century"/>
                <a:cs typeface="Century"/>
              </a:rPr>
              <a:t>on </a:t>
            </a:r>
            <a:r>
              <a:rPr sz="1800" spc="-5" dirty="0">
                <a:latin typeface="Century"/>
                <a:cs typeface="Century"/>
              </a:rPr>
              <a:t>which to use?  </a:t>
            </a:r>
            <a:r>
              <a:rPr sz="1800" spc="-15" dirty="0">
                <a:latin typeface="Century"/>
                <a:cs typeface="Century"/>
              </a:rPr>
              <a:t>How </a:t>
            </a:r>
            <a:r>
              <a:rPr sz="1800" spc="-5" dirty="0">
                <a:latin typeface="Century"/>
                <a:cs typeface="Century"/>
              </a:rPr>
              <a:t>does client tell server which </a:t>
            </a:r>
            <a:r>
              <a:rPr sz="1800" dirty="0">
                <a:latin typeface="Century"/>
                <a:cs typeface="Century"/>
              </a:rPr>
              <a:t>ones </a:t>
            </a:r>
            <a:r>
              <a:rPr sz="1800" spc="-10" dirty="0">
                <a:latin typeface="Century"/>
                <a:cs typeface="Century"/>
              </a:rPr>
              <a:t>it</a:t>
            </a:r>
            <a:r>
              <a:rPr sz="1800" spc="90" dirty="0">
                <a:latin typeface="Century"/>
                <a:cs typeface="Century"/>
              </a:rPr>
              <a:t> </a:t>
            </a:r>
            <a:r>
              <a:rPr sz="1800" dirty="0">
                <a:latin typeface="Century"/>
                <a:cs typeface="Century"/>
              </a:rPr>
              <a:t>supports?</a:t>
            </a:r>
            <a:endParaRPr sz="1800">
              <a:latin typeface="Century"/>
              <a:cs typeface="Century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5400" y="2773679"/>
            <a:ext cx="6019800" cy="3627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695959"/>
            <a:ext cx="66033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SSL </a:t>
            </a:r>
            <a:r>
              <a:rPr sz="4000" spc="-5" dirty="0"/>
              <a:t>PROTOCOL: </a:t>
            </a:r>
            <a:r>
              <a:rPr sz="4000" spc="-10" dirty="0"/>
              <a:t>PHASE</a:t>
            </a:r>
            <a:r>
              <a:rPr sz="4000" spc="-25" dirty="0"/>
              <a:t> </a:t>
            </a:r>
            <a:r>
              <a:rPr sz="4000" spc="-5" dirty="0"/>
              <a:t>1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02739"/>
            <a:ext cx="7863205" cy="3963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050">
              <a:lnSpc>
                <a:spcPct val="107600"/>
              </a:lnSpc>
              <a:spcBef>
                <a:spcPts val="10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"/>
                <a:cs typeface="Century"/>
              </a:rPr>
              <a:t>Client passes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preferred algorithms</a:t>
            </a:r>
            <a:r>
              <a:rPr sz="2400" dirty="0">
                <a:latin typeface="Century"/>
                <a:cs typeface="Century"/>
              </a:rPr>
              <a:t> to server </a:t>
            </a:r>
            <a:r>
              <a:rPr sz="2400" spc="-5" dirty="0">
                <a:latin typeface="Century"/>
                <a:cs typeface="Century"/>
              </a:rPr>
              <a:t>via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https 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request</a:t>
            </a:r>
            <a:endParaRPr sz="2400">
              <a:latin typeface="Century"/>
              <a:cs typeface="Century"/>
            </a:endParaRPr>
          </a:p>
          <a:p>
            <a:pPr marL="927100" lvl="1" indent="-182880">
              <a:lnSpc>
                <a:spcPct val="100000"/>
              </a:lnSpc>
              <a:spcBef>
                <a:spcPts val="730"/>
              </a:spcBef>
              <a:buClr>
                <a:srgbClr val="DF742E"/>
              </a:buClr>
              <a:buSzPct val="60000"/>
              <a:buFont typeface="Wingdings"/>
              <a:buChar char=""/>
              <a:tabLst>
                <a:tab pos="927100" algn="l"/>
              </a:tabLst>
            </a:pPr>
            <a:r>
              <a:rPr sz="2000" spc="-5" dirty="0">
                <a:latin typeface="Century"/>
                <a:cs typeface="Century"/>
              </a:rPr>
              <a:t>Public </a:t>
            </a:r>
            <a:r>
              <a:rPr sz="2000" spc="-20" dirty="0">
                <a:latin typeface="Century"/>
                <a:cs typeface="Century"/>
              </a:rPr>
              <a:t>key </a:t>
            </a:r>
            <a:r>
              <a:rPr sz="2000" dirty="0">
                <a:latin typeface="Century"/>
                <a:cs typeface="Century"/>
              </a:rPr>
              <a:t>encryption</a:t>
            </a:r>
            <a:r>
              <a:rPr sz="2000" spc="5" dirty="0">
                <a:latin typeface="Century"/>
                <a:cs typeface="Century"/>
              </a:rPr>
              <a:t> </a:t>
            </a:r>
            <a:r>
              <a:rPr sz="2000" dirty="0">
                <a:latin typeface="Century"/>
                <a:cs typeface="Century"/>
              </a:rPr>
              <a:t>algorithms</a:t>
            </a:r>
            <a:endParaRPr sz="2000">
              <a:latin typeface="Century"/>
              <a:cs typeface="Century"/>
            </a:endParaRPr>
          </a:p>
          <a:p>
            <a:pPr marL="927100" lvl="1" indent="-182880">
              <a:lnSpc>
                <a:spcPct val="100000"/>
              </a:lnSpc>
              <a:spcBef>
                <a:spcPts val="700"/>
              </a:spcBef>
              <a:buClr>
                <a:srgbClr val="DF742E"/>
              </a:buClr>
              <a:buSzPct val="60000"/>
              <a:buFont typeface="Wingdings"/>
              <a:buChar char=""/>
              <a:tabLst>
                <a:tab pos="927100" algn="l"/>
              </a:tabLst>
            </a:pPr>
            <a:r>
              <a:rPr sz="2000" dirty="0">
                <a:latin typeface="Century"/>
                <a:cs typeface="Century"/>
              </a:rPr>
              <a:t>Private </a:t>
            </a:r>
            <a:r>
              <a:rPr sz="2000" spc="-25" dirty="0">
                <a:latin typeface="Century"/>
                <a:cs typeface="Century"/>
              </a:rPr>
              <a:t>key </a:t>
            </a:r>
            <a:r>
              <a:rPr sz="2000" dirty="0">
                <a:latin typeface="Century"/>
                <a:cs typeface="Century"/>
              </a:rPr>
              <a:t>encryption</a:t>
            </a:r>
            <a:r>
              <a:rPr sz="2000" spc="10" dirty="0">
                <a:latin typeface="Century"/>
                <a:cs typeface="Century"/>
              </a:rPr>
              <a:t> </a:t>
            </a:r>
            <a:r>
              <a:rPr sz="2000" dirty="0">
                <a:latin typeface="Century"/>
                <a:cs typeface="Century"/>
              </a:rPr>
              <a:t>algorithms</a:t>
            </a:r>
            <a:endParaRPr sz="2000">
              <a:latin typeface="Century"/>
              <a:cs typeface="Century"/>
            </a:endParaRPr>
          </a:p>
          <a:p>
            <a:pPr marL="927100" lvl="1" indent="-182880">
              <a:lnSpc>
                <a:spcPct val="100000"/>
              </a:lnSpc>
              <a:spcBef>
                <a:spcPts val="690"/>
              </a:spcBef>
              <a:buClr>
                <a:srgbClr val="DF742E"/>
              </a:buClr>
              <a:buSzPct val="60000"/>
              <a:buFont typeface="Wingdings"/>
              <a:buChar char=""/>
              <a:tabLst>
                <a:tab pos="927100" algn="l"/>
              </a:tabLst>
            </a:pPr>
            <a:r>
              <a:rPr sz="2000" spc="-5" dirty="0">
                <a:latin typeface="Century"/>
                <a:cs typeface="Century"/>
              </a:rPr>
              <a:t>Hash </a:t>
            </a:r>
            <a:r>
              <a:rPr sz="2000" dirty="0">
                <a:latin typeface="Century"/>
                <a:cs typeface="Century"/>
              </a:rPr>
              <a:t>algorithms</a:t>
            </a:r>
            <a:endParaRPr sz="2000">
              <a:latin typeface="Century"/>
              <a:cs typeface="Century"/>
            </a:endParaRPr>
          </a:p>
          <a:p>
            <a:pPr marL="927100" lvl="1" indent="-182880">
              <a:lnSpc>
                <a:spcPct val="100000"/>
              </a:lnSpc>
              <a:spcBef>
                <a:spcPts val="690"/>
              </a:spcBef>
              <a:buClr>
                <a:srgbClr val="DF742E"/>
              </a:buClr>
              <a:buSzPct val="60000"/>
              <a:buFont typeface="Wingdings"/>
              <a:buChar char=""/>
              <a:tabLst>
                <a:tab pos="927100" algn="l"/>
              </a:tabLst>
            </a:pPr>
            <a:r>
              <a:rPr sz="2000" spc="-5" dirty="0">
                <a:latin typeface="Century"/>
                <a:cs typeface="Century"/>
              </a:rPr>
              <a:t>Compression</a:t>
            </a:r>
            <a:r>
              <a:rPr sz="2000" spc="-15" dirty="0">
                <a:latin typeface="Century"/>
                <a:cs typeface="Century"/>
              </a:rPr>
              <a:t> </a:t>
            </a:r>
            <a:r>
              <a:rPr sz="2000" dirty="0">
                <a:latin typeface="Century"/>
                <a:cs typeface="Century"/>
              </a:rPr>
              <a:t>algorithms</a:t>
            </a:r>
            <a:endParaRPr sz="2000">
              <a:latin typeface="Century"/>
              <a:cs typeface="Century"/>
            </a:endParaRPr>
          </a:p>
          <a:p>
            <a:pPr marL="927100" lvl="1" indent="-182880">
              <a:lnSpc>
                <a:spcPct val="100000"/>
              </a:lnSpc>
              <a:spcBef>
                <a:spcPts val="690"/>
              </a:spcBef>
              <a:buClr>
                <a:srgbClr val="DF742E"/>
              </a:buClr>
              <a:buSzPct val="60000"/>
              <a:buFont typeface="Wingdings"/>
              <a:buChar char=""/>
              <a:tabLst>
                <a:tab pos="927100" algn="l"/>
              </a:tabLst>
            </a:pPr>
            <a:r>
              <a:rPr sz="2000" spc="-5" dirty="0">
                <a:latin typeface="Century"/>
                <a:cs typeface="Century"/>
              </a:rPr>
              <a:t>Also random number </a:t>
            </a:r>
            <a:r>
              <a:rPr sz="2000" spc="-10" dirty="0">
                <a:latin typeface="Century"/>
                <a:cs typeface="Century"/>
              </a:rPr>
              <a:t>for </a:t>
            </a:r>
            <a:r>
              <a:rPr sz="2000" spc="-20" dirty="0">
                <a:latin typeface="Century"/>
                <a:cs typeface="Century"/>
              </a:rPr>
              <a:t>key</a:t>
            </a:r>
            <a:r>
              <a:rPr sz="2000" dirty="0">
                <a:latin typeface="Century"/>
                <a:cs typeface="Century"/>
              </a:rPr>
              <a:t> generation</a:t>
            </a:r>
            <a:endParaRPr sz="2000">
              <a:latin typeface="Century"/>
              <a:cs typeface="Century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har char=""/>
            </a:pPr>
            <a:endParaRPr sz="31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buClr>
                <a:srgbClr val="FD8536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"/>
                <a:cs typeface="Century"/>
              </a:rPr>
              <a:t>Server replies </a:t>
            </a:r>
            <a:r>
              <a:rPr sz="2400" dirty="0">
                <a:latin typeface="Century"/>
                <a:cs typeface="Century"/>
              </a:rPr>
              <a:t>with algorithms </a:t>
            </a:r>
            <a:r>
              <a:rPr sz="2400" spc="-5" dirty="0">
                <a:latin typeface="Century"/>
                <a:cs typeface="Century"/>
              </a:rPr>
              <a:t>that will be</a:t>
            </a:r>
            <a:r>
              <a:rPr sz="2400" spc="65" dirty="0">
                <a:latin typeface="Century"/>
                <a:cs typeface="Century"/>
              </a:rPr>
              <a:t> </a:t>
            </a:r>
            <a:r>
              <a:rPr sz="2400" spc="-5" dirty="0">
                <a:latin typeface="Century"/>
                <a:cs typeface="Century"/>
              </a:rPr>
              <a:t>used</a:t>
            </a:r>
            <a:endParaRPr sz="2400">
              <a:latin typeface="Century"/>
              <a:cs typeface="Century"/>
            </a:endParaRPr>
          </a:p>
          <a:p>
            <a:pPr marL="927100" lvl="1" indent="-182880">
              <a:lnSpc>
                <a:spcPct val="100000"/>
              </a:lnSpc>
              <a:spcBef>
                <a:spcPts val="69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Century"/>
                <a:cs typeface="Century"/>
              </a:rPr>
              <a:t>Also passes </a:t>
            </a:r>
            <a:r>
              <a:rPr sz="1800" spc="-15" dirty="0">
                <a:latin typeface="Century"/>
                <a:cs typeface="Century"/>
              </a:rPr>
              <a:t>own </a:t>
            </a:r>
            <a:r>
              <a:rPr sz="1800" spc="-5" dirty="0">
                <a:latin typeface="Century"/>
                <a:cs typeface="Century"/>
              </a:rPr>
              <a:t>random</a:t>
            </a:r>
            <a:r>
              <a:rPr sz="1800" spc="10" dirty="0">
                <a:latin typeface="Century"/>
                <a:cs typeface="Century"/>
              </a:rPr>
              <a:t> </a:t>
            </a:r>
            <a:r>
              <a:rPr sz="1800" spc="-5" dirty="0">
                <a:latin typeface="Century"/>
                <a:cs typeface="Century"/>
              </a:rPr>
              <a:t>number</a:t>
            </a:r>
            <a:endParaRPr sz="18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642</Words>
  <Application>Microsoft Office PowerPoint</Application>
  <PresentationFormat>On-screen Show (4:3)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</vt:lpstr>
      <vt:lpstr>Century Schoolbook</vt:lpstr>
      <vt:lpstr>Times New Roman</vt:lpstr>
      <vt:lpstr>Wingdings</vt:lpstr>
      <vt:lpstr>Wingdings 2</vt:lpstr>
      <vt:lpstr>Office Theme</vt:lpstr>
      <vt:lpstr>SSL: SECURED SOCKET  LAYER</vt:lpstr>
      <vt:lpstr>BACKGROUND  WHY AND HOW HOW TO CHECK IN THE BROWSER.</vt:lpstr>
      <vt:lpstr>MAIN CONCERNS</vt:lpstr>
      <vt:lpstr>Authentication of server – How does client know who they are dealing with?</vt:lpstr>
      <vt:lpstr>OVERALL PROCESS AND FIRST TWO  PHASES ELABORATED</vt:lpstr>
      <vt:lpstr>CERTIFICATES</vt:lpstr>
      <vt:lpstr>PROTOCOL</vt:lpstr>
      <vt:lpstr>SSL PROTOCOL: PHASE 1</vt:lpstr>
      <vt:lpstr>SSL PROTOCOL: PHASE 1</vt:lpstr>
      <vt:lpstr>SSL PROTOCOL: PHASE 2</vt:lpstr>
      <vt:lpstr>SSL PROTOCOL: PHASE 2</vt:lpstr>
      <vt:lpstr>SSL PROTOCOL: PHASE 2</vt:lpstr>
      <vt:lpstr>SSL PROTOCOL: PHASE 3</vt:lpstr>
      <vt:lpstr>ALGORITHM USED</vt:lpstr>
      <vt:lpstr>CERTIFICATION AUTHORITY</vt:lpstr>
      <vt:lpstr>PowerPoint Presentation</vt:lpstr>
      <vt:lpstr>THANK YOU REFER TLS FROM TB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6962: Server-side Design and Programming</dc:title>
  <dc:creator>CSIS Department</dc:creator>
  <cp:lastModifiedBy>MAHE</cp:lastModifiedBy>
  <cp:revision>1</cp:revision>
  <dcterms:created xsi:type="dcterms:W3CDTF">2017-11-16T07:26:54Z</dcterms:created>
  <dcterms:modified xsi:type="dcterms:W3CDTF">2017-11-16T07:31:28Z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2010-08-17T00:00:00Z</vt:filetime>
  </property>
  <property fmtid="{D5CDD505-2E9C-101B-9397-08002B2CF9AE}" pid="3" name="Creator">
    <vt:lpwstr>Impress</vt:lpwstr>
  </property>
  <property fmtid="{D5CDD505-2E9C-101B-9397-08002B2CF9AE}" pid="4" name="LastSaved">
    <vt:filetime>2017-11-16T00:00:00Z</vt:filetime>
  </property>
</Properties>
</file>