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9" r:id="rId4"/>
    <p:sldId id="282" r:id="rId5"/>
    <p:sldId id="269" r:id="rId6"/>
    <p:sldId id="291" r:id="rId7"/>
    <p:sldId id="271" r:id="rId8"/>
    <p:sldId id="284" r:id="rId9"/>
    <p:sldId id="286" r:id="rId10"/>
    <p:sldId id="287" r:id="rId11"/>
    <p:sldId id="292" r:id="rId12"/>
    <p:sldId id="293" r:id="rId13"/>
    <p:sldId id="294" r:id="rId14"/>
    <p:sldId id="288" r:id="rId15"/>
    <p:sldId id="289" r:id="rId16"/>
    <p:sldId id="295" r:id="rId17"/>
    <p:sldId id="297" r:id="rId18"/>
    <p:sldId id="298" r:id="rId19"/>
    <p:sldId id="299" r:id="rId20"/>
    <p:sldId id="300" r:id="rId21"/>
    <p:sldId id="301" r:id="rId22"/>
    <p:sldId id="304" r:id="rId23"/>
    <p:sldId id="302" r:id="rId24"/>
    <p:sldId id="305" r:id="rId25"/>
    <p:sldId id="306" r:id="rId26"/>
    <p:sldId id="308" r:id="rId27"/>
    <p:sldId id="309" r:id="rId28"/>
    <p:sldId id="311" r:id="rId29"/>
    <p:sldId id="312" r:id="rId30"/>
    <p:sldId id="283" r:id="rId31"/>
    <p:sldId id="260" r:id="rId32"/>
    <p:sldId id="261" r:id="rId33"/>
    <p:sldId id="262" r:id="rId34"/>
    <p:sldId id="266" r:id="rId35"/>
    <p:sldId id="270" r:id="rId36"/>
    <p:sldId id="273" r:id="rId37"/>
    <p:sldId id="303" r:id="rId38"/>
    <p:sldId id="279" r:id="rId39"/>
    <p:sldId id="280" r:id="rId40"/>
    <p:sldId id="27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E1FB2-D8C6-4EE6-B1C0-07AD7E424702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7993B-ECCB-425F-928A-94EBD1287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7993B-ECCB-425F-928A-94EBD1287BC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1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7993B-ECCB-425F-928A-94EBD1287BC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5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7993B-ECCB-425F-928A-94EBD1287BC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B4819-AFA6-4C0B-AEB3-036F3CE5D1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4819-AFA6-4C0B-AEB3-036F3CE5D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4819-AFA6-4C0B-AEB3-036F3CE5D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>
            <a:lvl1pPr algn="ctr"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4819-AFA6-4C0B-AEB3-036F3CE5D1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4819-AFA6-4C0B-AEB3-036F3CE5D1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4819-AFA6-4C0B-AEB3-036F3CE5D1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4819-AFA6-4C0B-AEB3-036F3CE5D1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slow"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4819-AFA6-4C0B-AEB3-036F3CE5D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0B4819-AFA6-4C0B-AEB3-036F3CE5D1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B4819-AFA6-4C0B-AEB3-036F3CE5D1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60B4819-AFA6-4C0B-AEB3-036F3CE5D1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ll dir="rd"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AHE\Desktop\How%20to%20Hide%20Zip%20Files%20Inside%20a%20Picture%20Without%20any%20Extra%20Software%20in%20Window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1905000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sz="8800" dirty="0" smtClean="0">
                <a:solidFill>
                  <a:schemeClr val="tx1"/>
                </a:solidFill>
              </a:rPr>
              <a:t/>
            </a:r>
            <a:br>
              <a:rPr sz="8800" dirty="0" smtClean="0">
                <a:solidFill>
                  <a:schemeClr val="tx1"/>
                </a:solidFill>
              </a:rPr>
            </a:br>
            <a:r>
              <a:rPr sz="8800" dirty="0" smtClean="0">
                <a:solidFill>
                  <a:schemeClr val="tx1"/>
                </a:solidFill>
              </a:rPr>
              <a:t/>
            </a:r>
            <a:br>
              <a:rPr sz="8800" dirty="0" smtClean="0">
                <a:solidFill>
                  <a:schemeClr val="tx1"/>
                </a:solidFill>
              </a:rPr>
            </a:br>
            <a:r>
              <a:rPr sz="8800" dirty="0" smtClean="0">
                <a:solidFill>
                  <a:schemeClr val="tx1"/>
                </a:solidFill>
              </a:rPr>
              <a:t/>
            </a:r>
            <a:br>
              <a:rPr sz="8800" dirty="0" smtClean="0">
                <a:solidFill>
                  <a:schemeClr val="tx1"/>
                </a:solidFill>
              </a:rPr>
            </a:br>
            <a:r>
              <a:rPr sz="8800" dirty="0" smtClean="0">
                <a:solidFill>
                  <a:schemeClr val="tx1"/>
                </a:solidFill>
              </a:rPr>
              <a:t> OVERVIEW</a:t>
            </a:r>
            <a:endParaRPr lang="en-US" sz="8800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intel\Desktop\800px-asymetric_cryptography_-_step_2-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038600"/>
            <a:ext cx="3505200" cy="23484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477000" cy="480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7794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Attacks Threatening Confidentiality:-</a:t>
            </a:r>
            <a:br>
              <a:rPr lang="en-US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916"/>
            <a:ext cx="8229600" cy="49069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117000"/>
            </a:pPr>
            <a:r>
              <a:rPr lang="en-US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Snooping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en-US" sz="2000" dirty="0">
                <a:latin typeface="Times New Roman" pitchFamily="18" charset="0"/>
              </a:rPr>
              <a:t> unauthorized access to or interception of data.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2" indent="-171450">
              <a:buClr>
                <a:schemeClr val="tx1"/>
              </a:buClr>
              <a:buSzPct val="117000"/>
              <a:buFont typeface="Courier New" panose="02070309020205020404" pitchFamily="49" charset="0"/>
              <a:buChar char="o"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2" indent="-171450">
              <a:buClr>
                <a:schemeClr val="tx1"/>
              </a:buClr>
              <a:buSzPct val="117000"/>
              <a:buFont typeface="Courier New" panose="02070309020205020404" pitchFamily="49" charset="0"/>
              <a:buChar char="o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2" indent="-171450">
              <a:buClr>
                <a:schemeClr val="tx1"/>
              </a:buClr>
              <a:buSzPct val="117000"/>
              <a:buFont typeface="Courier New" panose="02070309020205020404" pitchFamily="49" charset="0"/>
              <a:buChar char="o"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2" indent="-171450">
              <a:buClr>
                <a:schemeClr val="tx1"/>
              </a:buClr>
              <a:buSzPct val="117000"/>
              <a:buFont typeface="Courier New" panose="02070309020205020404" pitchFamily="49" charset="0"/>
              <a:buChar char="o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2" indent="-171450">
              <a:buClr>
                <a:schemeClr val="tx1"/>
              </a:buClr>
              <a:buSzPct val="117000"/>
              <a:buFont typeface="Courier New" panose="02070309020205020404" pitchFamily="49" charset="0"/>
              <a:buChar char="o"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2" indent="-171450">
              <a:buClr>
                <a:schemeClr val="tx1"/>
              </a:buClr>
              <a:buSzPct val="117000"/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if you login to a website that uses no encryption, your username and password can be sniffed off the network by someone who can capture the network traffic between you and the web site.</a:t>
            </a:r>
          </a:p>
          <a:p>
            <a:pPr marL="0" indent="-400050"/>
            <a:r>
              <a:rPr lang="en-US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</a:t>
            </a:r>
            <a:r>
              <a:rPr lang="en-US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Analysis- </a:t>
            </a:r>
            <a:r>
              <a:rPr lang="en-US" altLang="en-US" sz="2000" dirty="0">
                <a:latin typeface="Times New Roman" pitchFamily="18" charset="0"/>
              </a:rPr>
              <a:t>monitoring online traffic.</a:t>
            </a:r>
            <a:r>
              <a:rPr lang="en-US" altLang="en-US" sz="20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91000"/>
            <a:ext cx="1752600" cy="181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0000">
            <a:off x="4336201" y="4523150"/>
            <a:ext cx="18923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45567"/>
            <a:ext cx="1828800" cy="90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196261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Attacks </a:t>
            </a:r>
            <a:r>
              <a:rPr lang="fr-FR" alt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Threatening</a:t>
            </a:r>
            <a:r>
              <a:rPr lang="fr-FR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r>
              <a:rPr lang="fr-FR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fr-FR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28" y="1229353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SzPct val="117000"/>
            </a:pPr>
            <a:endParaRPr lang="fr-FR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17000"/>
            </a:pPr>
            <a:endParaRPr lang="fr-F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17000"/>
            </a:pPr>
            <a:endParaRPr lang="fr-FR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17000"/>
            </a:pPr>
            <a:endParaRPr lang="fr-F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SzPct val="117000"/>
            </a:pPr>
            <a:endParaRPr lang="en-US" altLang="en-US" sz="1400" b="1" dirty="0" smtClean="0">
              <a:solidFill>
                <a:schemeClr val="folHlink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17000"/>
            </a:pPr>
            <a:r>
              <a:rPr lang="en-US" altLang="en-US" sz="1800" b="1" dirty="0" smtClean="0">
                <a:solidFill>
                  <a:schemeClr val="folHlink"/>
                </a:solidFill>
                <a:latin typeface="Times New Roman" pitchFamily="18" charset="0"/>
                <a:cs typeface="Times New Roman" panose="02020603050405020304" pitchFamily="18" charset="0"/>
              </a:rPr>
              <a:t>Modification </a:t>
            </a:r>
            <a:r>
              <a:rPr lang="en-US" altLang="en-US" sz="1800" dirty="0">
                <a:latin typeface="Times New Roman" pitchFamily="18" charset="0"/>
                <a:cs typeface="Times New Roman" panose="02020603050405020304" pitchFamily="18" charset="0"/>
              </a:rPr>
              <a:t>means that the attacker intercepts the message and changes it.</a:t>
            </a:r>
          </a:p>
          <a:p>
            <a:pPr lvl="2">
              <a:buClr>
                <a:schemeClr val="tx1"/>
              </a:buClr>
              <a:buSzPct val="1170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is the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man-in-the-middle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attack, in which an intruder reads messages from the sender and sends (possibly modified) versions to the recipient,</a:t>
            </a:r>
          </a:p>
          <a:p>
            <a:pPr>
              <a:buClr>
                <a:schemeClr val="tx1"/>
              </a:buClr>
              <a:buSzPct val="117000"/>
            </a:pPr>
            <a:r>
              <a:rPr lang="en-US" altLang="en-US" sz="1800" b="1" dirty="0">
                <a:solidFill>
                  <a:schemeClr val="folHlink"/>
                </a:solidFill>
                <a:latin typeface="Times New Roman" pitchFamily="18" charset="0"/>
                <a:cs typeface="Times New Roman" panose="02020603050405020304" pitchFamily="18" charset="0"/>
              </a:rPr>
              <a:t>Masquerading </a:t>
            </a:r>
            <a:r>
              <a:rPr lang="en-US" altLang="en-US" sz="1800" b="1" dirty="0">
                <a:latin typeface="Times New Roman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1800" b="1" dirty="0">
                <a:solidFill>
                  <a:schemeClr val="folHlink"/>
                </a:solidFill>
                <a:latin typeface="Times New Roman" pitchFamily="18" charset="0"/>
                <a:cs typeface="Times New Roman" panose="02020603050405020304" pitchFamily="18" charset="0"/>
              </a:rPr>
              <a:t>spoofing</a:t>
            </a:r>
            <a:r>
              <a:rPr lang="en-US" altLang="en-US" sz="1800" b="1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itchFamily="18" charset="0"/>
                <a:cs typeface="Times New Roman" panose="02020603050405020304" pitchFamily="18" charset="0"/>
              </a:rPr>
              <a:t>happens when the attacker impersonates somebody else.</a:t>
            </a:r>
          </a:p>
          <a:p>
            <a:pPr>
              <a:buClr>
                <a:schemeClr val="tx1"/>
              </a:buClr>
              <a:buSzPct val="117000"/>
            </a:pPr>
            <a:r>
              <a:rPr lang="en-US" altLang="en-US" sz="1800" b="1" dirty="0">
                <a:solidFill>
                  <a:schemeClr val="folHlink"/>
                </a:solidFill>
                <a:latin typeface="Times New Roman" pitchFamily="18" charset="0"/>
                <a:cs typeface="Times New Roman" panose="02020603050405020304" pitchFamily="18" charset="0"/>
              </a:rPr>
              <a:t>Replaying</a:t>
            </a:r>
            <a:r>
              <a:rPr lang="en-US" altLang="en-US" sz="1800" dirty="0">
                <a:latin typeface="Times New Roman" pitchFamily="18" charset="0"/>
                <a:cs typeface="Times New Roman" panose="02020603050405020304" pitchFamily="18" charset="0"/>
              </a:rPr>
              <a:t> means the attacker obtains a copy of a message sent by a user and later tries to replay it. </a:t>
            </a:r>
            <a:endParaRPr lang="en-US" altLang="en-US" sz="18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17000"/>
            </a:pPr>
            <a:r>
              <a:rPr lang="en-US" altLang="en-US" sz="1800" b="1" dirty="0">
                <a:solidFill>
                  <a:schemeClr val="folHlink"/>
                </a:solidFill>
                <a:latin typeface="Times New Roman" pitchFamily="18" charset="0"/>
                <a:cs typeface="Times New Roman" panose="02020603050405020304" pitchFamily="18" charset="0"/>
              </a:rPr>
              <a:t>Repudiation</a:t>
            </a:r>
            <a:r>
              <a:rPr lang="en-US" altLang="en-US" sz="1800" dirty="0">
                <a:latin typeface="Times New Roman" pitchFamily="18" charset="0"/>
                <a:cs typeface="Times New Roman" panose="02020603050405020304" pitchFamily="18" charset="0"/>
              </a:rPr>
              <a:t> means that  sender of the message might later deny that she has sent the message; the receiver of the message might later deny that he has received the message</a:t>
            </a:r>
          </a:p>
          <a:p>
            <a:pPr lvl="1">
              <a:buClr>
                <a:schemeClr val="tx1"/>
              </a:buClr>
              <a:buSzPct val="117000"/>
            </a:pPr>
            <a:endParaRPr lang="fr-F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17000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52717" y="1556586"/>
            <a:ext cx="2384964" cy="971395"/>
            <a:chOff x="5152681" y="2963598"/>
            <a:chExt cx="2384964" cy="1143196"/>
          </a:xfrm>
        </p:grpSpPr>
        <p:sp>
          <p:nvSpPr>
            <p:cNvPr id="6" name="Rectangle 5"/>
            <p:cNvSpPr/>
            <p:nvPr/>
          </p:nvSpPr>
          <p:spPr>
            <a:xfrm>
              <a:off x="5152681" y="2963598"/>
              <a:ext cx="559906" cy="347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77739" y="2963598"/>
              <a:ext cx="559906" cy="347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04435" y="3759464"/>
              <a:ext cx="559906" cy="3473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6764341" y="3310928"/>
              <a:ext cx="322259" cy="57527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728671" y="3209492"/>
              <a:ext cx="475764" cy="54997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98752"/>
            <a:ext cx="22288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566969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Attacks </a:t>
            </a:r>
            <a:r>
              <a:rPr lang="en-US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Threatening Availability</a:t>
            </a:r>
            <a:br>
              <a:rPr lang="en-US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117000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 </a:t>
            </a:r>
            <a:r>
              <a:rPr lang="en-US" altLang="en-US" sz="1800" dirty="0" smtClean="0">
                <a:solidFill>
                  <a:schemeClr val="folHlink"/>
                </a:solidFill>
                <a:latin typeface="Times New Roman" pitchFamily="18" charset="0"/>
                <a:cs typeface="Times New Roman" panose="02020603050405020304" pitchFamily="18" charset="0"/>
              </a:rPr>
              <a:t>Denial </a:t>
            </a:r>
            <a:r>
              <a:rPr lang="en-US" altLang="en-US" sz="1800" dirty="0">
                <a:solidFill>
                  <a:schemeClr val="folHlink"/>
                </a:solidFill>
                <a:latin typeface="Times New Roman" pitchFamily="18" charset="0"/>
                <a:cs typeface="Times New Roman" panose="02020603050405020304" pitchFamily="18" charset="0"/>
              </a:rPr>
              <a:t>of service</a:t>
            </a:r>
            <a:r>
              <a:rPr lang="en-US" altLang="en-US" sz="1800" dirty="0">
                <a:latin typeface="Times New Roman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800" dirty="0" err="1">
                <a:latin typeface="Times New Roman" pitchFamily="18" charset="0"/>
                <a:cs typeface="Times New Roman" panose="02020603050405020304" pitchFamily="18" charset="0"/>
              </a:rPr>
              <a:t>DoS</a:t>
            </a:r>
            <a:r>
              <a:rPr lang="en-US" altLang="en-US" sz="1800" dirty="0">
                <a:latin typeface="Times New Roman" pitchFamily="18" charset="0"/>
                <a:cs typeface="Times New Roman" panose="02020603050405020304" pitchFamily="18" charset="0"/>
              </a:rPr>
              <a:t>) is a very common attack. It may slow down or totally interrupt the service of a system</a:t>
            </a:r>
          </a:p>
          <a:p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81337" y="2741813"/>
            <a:ext cx="2360484" cy="965656"/>
            <a:chOff x="5461553" y="4566028"/>
            <a:chExt cx="2360484" cy="965656"/>
          </a:xfrm>
        </p:grpSpPr>
        <p:sp>
          <p:nvSpPr>
            <p:cNvPr id="6" name="Rectangle 5"/>
            <p:cNvSpPr/>
            <p:nvPr/>
          </p:nvSpPr>
          <p:spPr>
            <a:xfrm>
              <a:off x="5461553" y="4578433"/>
              <a:ext cx="559906" cy="347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262131" y="4566028"/>
              <a:ext cx="559906" cy="347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85726" y="5184354"/>
              <a:ext cx="559906" cy="3473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6030143" y="4752098"/>
              <a:ext cx="615374" cy="12405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806647" y="4566028"/>
              <a:ext cx="59032" cy="5864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4146526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Security Services</a:t>
            </a:r>
            <a:endParaRPr lang="en-US" smtClean="0"/>
          </a:p>
        </p:txBody>
      </p:sp>
      <p:pic>
        <p:nvPicPr>
          <p:cNvPr id="6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57146"/>
            <a:ext cx="8229600" cy="2105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076357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963" y="1052513"/>
            <a:ext cx="8726487" cy="546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8279889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>
                <a:solidFill>
                  <a:schemeClr val="tx1"/>
                </a:solidFill>
                <a:latin typeface="Times New Roman" pitchFamily="18" charset="0"/>
              </a:rPr>
              <a:t>Security </a:t>
            </a:r>
            <a:r>
              <a:rPr lang="en-US" altLang="en-US" sz="3600" dirty="0" smtClean="0">
                <a:solidFill>
                  <a:schemeClr val="tx1"/>
                </a:solidFill>
                <a:latin typeface="Times New Roman" pitchFamily="18" charset="0"/>
              </a:rPr>
              <a:t>mechanisms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Times New Roman" pitchFamily="18" charset="0"/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066800"/>
            <a:ext cx="4652962" cy="474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310252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05000"/>
            <a:ext cx="6781800" cy="3962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92383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568450"/>
            <a:ext cx="6731000" cy="44831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81657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0600"/>
            <a:ext cx="6577778" cy="283174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Authentication exchange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91" y="3822346"/>
            <a:ext cx="4824617" cy="275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23677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SECURITY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SECURITY THREATS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SECURITY GOALS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WHAT IS CRYPTOGRAPHY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BASIC TERMS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ENCRYPTION &amp; DECRYPTION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CATEGORIES OF CYRPTOGRAPHY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COMPARISON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CONCLUSION</a:t>
            </a:r>
          </a:p>
          <a:p>
            <a:pPr>
              <a:buNone/>
            </a:pPr>
            <a:endParaRPr lang="en-US" sz="3200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endParaRPr lang="en-US" sz="3200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endParaRPr lang="en-US" sz="3200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endParaRPr lang="en-US" sz="3200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endParaRPr lang="en-US" sz="3200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sz="5400" smtClean="0">
                <a:solidFill>
                  <a:schemeClr val="tx1"/>
                </a:solidFill>
                <a:latin typeface="+mj-lt"/>
              </a:rPr>
              <a:t>CONTENTS</a:t>
            </a:r>
            <a:endParaRPr lang="en-US" sz="54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/>
          <a:lstStyle/>
          <a:p>
            <a:r>
              <a:rPr lang="en-US" dirty="0" smtClean="0"/>
              <a:t>It uses methods to prove that a user has access rights to the data or resources owned by a system.</a:t>
            </a:r>
          </a:p>
          <a:p>
            <a:endParaRPr lang="en-US" dirty="0"/>
          </a:p>
          <a:p>
            <a:r>
              <a:rPr lang="en-US" dirty="0" smtClean="0"/>
              <a:t>Examples: passwords and PINs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369" y="3866297"/>
            <a:ext cx="3390900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879945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52448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229600" cy="2514600"/>
          </a:xfrm>
        </p:spPr>
        <p:txBody>
          <a:bodyPr/>
          <a:lstStyle/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The insertion of bits into gaps in a data stream to frustrate traffic analysis attempts.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Traffic 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20894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2514600"/>
          </a:xfrm>
        </p:spPr>
        <p:txBody>
          <a:bodyPr/>
          <a:lstStyle/>
          <a:p>
            <a:endParaRPr lang="en-US" dirty="0" smtClean="0"/>
          </a:p>
          <a:p>
            <a:pPr marL="109728" indent="0">
              <a:buNone/>
            </a:pPr>
            <a:r>
              <a:rPr lang="en-IN" dirty="0"/>
              <a:t>use of a trusted third party to assure certain properties of a data exchange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Notarization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86000"/>
            <a:ext cx="40767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81450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Enables selection of particular physically secure routes for certain data and allows routing changes, especially when a breach of security is suspected.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049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Routing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30112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tag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050" y="631825"/>
            <a:ext cx="9182100" cy="559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26" y="1856508"/>
            <a:ext cx="9255126" cy="233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742342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</a:t>
            </a:r>
            <a:r>
              <a:rPr lang="en-US" sz="4000" dirty="0" smtClean="0"/>
              <a:t> </a:t>
            </a:r>
            <a:r>
              <a:rPr 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Steganography</a:t>
            </a:r>
            <a:r>
              <a:rPr lang="en-US" sz="4000" dirty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“</a:t>
            </a:r>
            <a:r>
              <a:rPr lang="en-US" b="1" dirty="0"/>
              <a:t>Steganography means hiding one piece of data within another”.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Baskerville Old Face" pitchFamily="18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43200"/>
            <a:ext cx="66675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26265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47992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i="1" dirty="0"/>
              <a:t>Since everyone can read, encoding text</a:t>
            </a:r>
          </a:p>
          <a:p>
            <a:pPr algn="ctr">
              <a:buNone/>
            </a:pPr>
            <a:r>
              <a:rPr lang="en-US" sz="3200" b="1" i="1" dirty="0"/>
              <a:t>in neutral sentences is doubtfully effective</a:t>
            </a:r>
          </a:p>
          <a:p>
            <a:pPr>
              <a:buNone/>
            </a:pPr>
            <a:endParaRPr lang="en-US" sz="3200" b="1" i="1" dirty="0"/>
          </a:p>
          <a:p>
            <a:pPr algn="ctr">
              <a:buNone/>
            </a:pPr>
            <a:r>
              <a:rPr lang="en-US" sz="3200" b="1" i="1" dirty="0">
                <a:solidFill>
                  <a:srgbClr val="C00000"/>
                </a:solidFill>
              </a:rPr>
              <a:t>S</a:t>
            </a:r>
            <a:r>
              <a:rPr lang="en-US" sz="3200" i="1" dirty="0"/>
              <a:t>ince </a:t>
            </a:r>
            <a:r>
              <a:rPr lang="en-US" sz="3200" b="1" i="1" dirty="0">
                <a:solidFill>
                  <a:srgbClr val="C00000"/>
                </a:solidFill>
              </a:rPr>
              <a:t>E</a:t>
            </a:r>
            <a:r>
              <a:rPr lang="en-US" sz="3200" i="1" dirty="0"/>
              <a:t>veryone </a:t>
            </a:r>
            <a:r>
              <a:rPr lang="en-US" sz="3200" b="1" i="1" dirty="0">
                <a:solidFill>
                  <a:srgbClr val="C00000"/>
                </a:solidFill>
              </a:rPr>
              <a:t>C</a:t>
            </a:r>
            <a:r>
              <a:rPr lang="en-US" sz="3200" i="1" dirty="0"/>
              <a:t>an </a:t>
            </a:r>
            <a:r>
              <a:rPr lang="en-US" sz="3200" b="1" i="1" dirty="0">
                <a:solidFill>
                  <a:srgbClr val="C00000"/>
                </a:solidFill>
              </a:rPr>
              <a:t>R</a:t>
            </a:r>
            <a:r>
              <a:rPr lang="en-US" sz="3200" i="1" dirty="0"/>
              <a:t>ead, </a:t>
            </a:r>
            <a:r>
              <a:rPr lang="en-US" sz="3200" b="1" i="1" dirty="0">
                <a:solidFill>
                  <a:srgbClr val="C00000"/>
                </a:solidFill>
              </a:rPr>
              <a:t>E</a:t>
            </a:r>
            <a:r>
              <a:rPr lang="en-US" sz="3200" i="1" dirty="0"/>
              <a:t>ncoding </a:t>
            </a:r>
            <a:r>
              <a:rPr lang="en-US" sz="3200" b="1" i="1" dirty="0">
                <a:solidFill>
                  <a:srgbClr val="C00000"/>
                </a:solidFill>
              </a:rPr>
              <a:t>T</a:t>
            </a:r>
            <a:r>
              <a:rPr lang="en-US" sz="3200" i="1" dirty="0"/>
              <a:t>ext</a:t>
            </a:r>
          </a:p>
          <a:p>
            <a:pPr algn="ctr">
              <a:buNone/>
            </a:pPr>
            <a:r>
              <a:rPr lang="en-US" sz="3200" b="1" i="1" dirty="0">
                <a:solidFill>
                  <a:srgbClr val="C00000"/>
                </a:solidFill>
              </a:rPr>
              <a:t>I</a:t>
            </a:r>
            <a:r>
              <a:rPr lang="en-US" sz="3200" i="1" dirty="0"/>
              <a:t>n </a:t>
            </a:r>
            <a:r>
              <a:rPr lang="en-US" sz="3200" b="1" i="1" dirty="0">
                <a:solidFill>
                  <a:srgbClr val="C00000"/>
                </a:solidFill>
              </a:rPr>
              <a:t>N</a:t>
            </a:r>
            <a:r>
              <a:rPr lang="en-US" sz="3200" i="1" dirty="0"/>
              <a:t>eutral </a:t>
            </a:r>
            <a:r>
              <a:rPr lang="en-US" sz="3200" b="1" i="1" dirty="0">
                <a:solidFill>
                  <a:srgbClr val="C00000"/>
                </a:solidFill>
              </a:rPr>
              <a:t>S</a:t>
            </a:r>
            <a:r>
              <a:rPr lang="en-US" sz="3200" i="1" dirty="0"/>
              <a:t>entences </a:t>
            </a:r>
            <a:r>
              <a:rPr lang="en-US" sz="3200" b="1" i="1" dirty="0">
                <a:solidFill>
                  <a:srgbClr val="C00000"/>
                </a:solidFill>
              </a:rPr>
              <a:t>I</a:t>
            </a:r>
            <a:r>
              <a:rPr lang="en-US" sz="3200" i="1" dirty="0"/>
              <a:t>s </a:t>
            </a:r>
            <a:r>
              <a:rPr lang="en-US" sz="3200" b="1" i="1" dirty="0">
                <a:solidFill>
                  <a:srgbClr val="C00000"/>
                </a:solidFill>
              </a:rPr>
              <a:t>D</a:t>
            </a:r>
            <a:r>
              <a:rPr lang="en-US" sz="3200" i="1" dirty="0"/>
              <a:t>oubtfully </a:t>
            </a:r>
            <a:r>
              <a:rPr lang="en-US" sz="3200" b="1" i="1" dirty="0">
                <a:solidFill>
                  <a:srgbClr val="C00000"/>
                </a:solidFill>
              </a:rPr>
              <a:t>E</a:t>
            </a:r>
            <a:r>
              <a:rPr lang="en-US" sz="3200" i="1" dirty="0"/>
              <a:t>ffective</a:t>
            </a:r>
          </a:p>
          <a:p>
            <a:pPr>
              <a:buNone/>
            </a:pPr>
            <a:r>
              <a:rPr lang="en-US" sz="3200" dirty="0"/>
              <a:t>			  </a:t>
            </a:r>
          </a:p>
          <a:p>
            <a:pPr>
              <a:buNone/>
            </a:pPr>
            <a:r>
              <a:rPr lang="en-US" sz="3200" dirty="0">
                <a:solidFill>
                  <a:srgbClr val="FF0000"/>
                </a:solidFill>
              </a:rPr>
              <a:t>           		  </a:t>
            </a:r>
            <a:r>
              <a:rPr lang="en-US" sz="3200" b="1" dirty="0">
                <a:solidFill>
                  <a:srgbClr val="FF0000"/>
                </a:solidFill>
              </a:rPr>
              <a:t>‘</a:t>
            </a:r>
            <a:r>
              <a:rPr lang="en-US" sz="3200" b="1" i="1" dirty="0">
                <a:solidFill>
                  <a:srgbClr val="FF0000"/>
                </a:solidFill>
              </a:rPr>
              <a:t>Secret inside’</a:t>
            </a:r>
            <a:endParaRPr lang="en-US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3551061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Steganography V/s Cryptography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8229600" cy="421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987655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Steganography Model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848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022293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Steganography In text/documents</a:t>
            </a:r>
          </a:p>
          <a:p>
            <a:r>
              <a:rPr lang="en-US" sz="3200" dirty="0" smtClean="0"/>
              <a:t>Steganography In images</a:t>
            </a:r>
          </a:p>
          <a:p>
            <a:r>
              <a:rPr lang="en-US" sz="3200" dirty="0" smtClean="0"/>
              <a:t>Steganography In audio</a:t>
            </a:r>
          </a:p>
          <a:p>
            <a:r>
              <a:rPr lang="en-US" sz="3200" dirty="0" smtClean="0"/>
              <a:t>Steganography in </a:t>
            </a:r>
            <a:r>
              <a:rPr lang="en-US" sz="3200" dirty="0" smtClean="0"/>
              <a:t>video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>
                <a:hlinkClick r:id="rId2" action="ppaction://hlinkfile"/>
              </a:rPr>
              <a:t>Click me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2951633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7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sz="7200" b="1" dirty="0" smtClean="0">
                <a:solidFill>
                  <a:schemeClr val="accent2">
                    <a:lumMod val="50000"/>
                  </a:schemeClr>
                </a:solidFill>
              </a:rPr>
              <a:t>SECURITY???</a:t>
            </a:r>
            <a:endParaRPr lang="en-US" sz="7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endParaRPr lang="en-US" sz="54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4495800" cy="45720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Cryptography is the science and art of transforming messages to make them secure and immune to attack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.</a:t>
            </a:r>
          </a:p>
          <a:p>
            <a:pPr algn="just">
              <a:buNone/>
            </a:pPr>
            <a:endParaRPr lang="en-US" sz="3200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5105400" cy="12192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sz="4400" dirty="0" smtClean="0">
                <a:solidFill>
                  <a:schemeClr val="tx1"/>
                </a:solidFill>
                <a:latin typeface="+mj-lt"/>
              </a:rPr>
              <a:t> </a:t>
            </a:r>
            <a:br>
              <a:rPr sz="4400" dirty="0" smtClean="0">
                <a:solidFill>
                  <a:schemeClr val="tx1"/>
                </a:solidFill>
                <a:latin typeface="+mj-lt"/>
              </a:rPr>
            </a:br>
            <a:r>
              <a:rPr sz="4400" dirty="0" smtClean="0">
                <a:solidFill>
                  <a:schemeClr val="tx1"/>
                </a:solidFill>
                <a:latin typeface="+mj-lt"/>
              </a:rPr>
              <a:t>CRYPTOGRAPHY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 descr="H:\kusum\CRYPTOGRAPHY\cryptography\cryptograph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0"/>
            <a:ext cx="3810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1967936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PLAIN TEXT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CIPHER TEXT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CIPHER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ENCRYPTION &amp; DECRYPTION</a:t>
            </a:r>
          </a:p>
          <a:p>
            <a:r>
              <a:rPr lang="en-US" sz="320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KEYS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2192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sz="5400" smtClean="0">
                <a:solidFill>
                  <a:schemeClr val="tx1"/>
                </a:solidFill>
                <a:latin typeface="+mj-lt"/>
              </a:rPr>
              <a:t>BASIC TERMS</a:t>
            </a:r>
            <a:endParaRPr lang="en-US" sz="54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2954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sz="54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sz="4400" dirty="0" smtClean="0">
                <a:solidFill>
                  <a:schemeClr val="tx1"/>
                </a:solidFill>
                <a:latin typeface="+mj-lt"/>
              </a:rPr>
              <a:t>ENCRYP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sz="4400" dirty="0" smtClean="0">
                <a:solidFill>
                  <a:schemeClr val="tx1"/>
                </a:solidFill>
                <a:latin typeface="+mj-lt"/>
              </a:rPr>
              <a:t>TION &amp; DECRYPTION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8763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12192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sz="4400" smtClean="0">
                <a:solidFill>
                  <a:schemeClr val="tx1"/>
                </a:solidFill>
                <a:latin typeface="+mj-lt"/>
              </a:rPr>
              <a:t>    CATEGORIES OF CRYPTOGRAPHY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ube 5"/>
          <p:cNvSpPr/>
          <p:nvPr/>
        </p:nvSpPr>
        <p:spPr>
          <a:xfrm>
            <a:off x="678407" y="4560458"/>
            <a:ext cx="2819400" cy="15240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5410200" y="4684593"/>
            <a:ext cx="2743200" cy="15240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ASYMMETRIC KEY CRYPTOGRAPHY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 rot="16200000" flipH="1" flipV="1">
            <a:off x="1821976" y="2817041"/>
            <a:ext cx="2057400" cy="1981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3956145" y="2645791"/>
            <a:ext cx="2133600" cy="2133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3841277" y="2613946"/>
            <a:ext cx="457200" cy="457200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0682" y="4999292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 </a:t>
            </a:r>
            <a:r>
              <a:rPr lang="en-US" sz="1600" b="1" dirty="0" smtClean="0">
                <a:solidFill>
                  <a:schemeClr val="bg1"/>
                </a:solidFill>
              </a:rPr>
              <a:t>SYMMETRIC KEY       CRYPTOGRAPHY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sz="4000" dirty="0" smtClean="0">
                <a:solidFill>
                  <a:schemeClr val="tx1"/>
                </a:solidFill>
                <a:latin typeface="+mj-lt"/>
              </a:rPr>
              <a:t>SYMMETRIC KEY CRYPTOGRAPHY</a:t>
            </a:r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146" name="Picture 2" descr="C:\Program Files\Microsoft Office\MEDIA\CAGCAT10\j0285750.wmf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0"/>
            <a:ext cx="1824228" cy="1121054"/>
          </a:xfrm>
          <a:prstGeom prst="rect">
            <a:avLst/>
          </a:prstGeom>
          <a:noFill/>
        </p:spPr>
      </p:pic>
      <p:pic>
        <p:nvPicPr>
          <p:cNvPr id="6147" name="Picture 3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2362200"/>
            <a:ext cx="1824228" cy="1121054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1219200" y="4800600"/>
            <a:ext cx="2362200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ENCRYPTION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257800" y="4800600"/>
            <a:ext cx="2362200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DECRYPTION</a:t>
            </a:r>
            <a:endParaRPr lang="en-US" sz="2400" b="1" dirty="0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7010400" y="4343400"/>
            <a:ext cx="1828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7620000" y="5257800"/>
            <a:ext cx="304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3581400" y="5257800"/>
            <a:ext cx="1676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49" name="Picture 5" descr="C:\Program Files\Microsoft Office\MEDIA\OFFICE12\Lines\BD14768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1828800" y="3476624"/>
            <a:ext cx="5029200" cy="83820"/>
          </a:xfrm>
          <a:prstGeom prst="rect">
            <a:avLst/>
          </a:prstGeom>
          <a:noFill/>
        </p:spPr>
      </p:pic>
      <p:cxnSp>
        <p:nvCxnSpPr>
          <p:cNvPr id="35" name="Straight Connector 34"/>
          <p:cNvCxnSpPr>
            <a:stCxn id="6149" idx="1"/>
          </p:cNvCxnSpPr>
          <p:nvPr/>
        </p:nvCxnSpPr>
        <p:spPr>
          <a:xfrm rot="10800000" flipV="1">
            <a:off x="1828800" y="3518534"/>
            <a:ext cx="1588" cy="1282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149" idx="3"/>
          </p:cNvCxnSpPr>
          <p:nvPr/>
        </p:nvCxnSpPr>
        <p:spPr>
          <a:xfrm>
            <a:off x="6858000" y="3518534"/>
            <a:ext cx="1588" cy="1282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149" idx="1"/>
          </p:cNvCxnSpPr>
          <p:nvPr/>
        </p:nvCxnSpPr>
        <p:spPr>
          <a:xfrm rot="10800000" flipV="1">
            <a:off x="1828800" y="3518534"/>
            <a:ext cx="1588" cy="128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149" idx="3"/>
          </p:cNvCxnSpPr>
          <p:nvPr/>
        </p:nvCxnSpPr>
        <p:spPr>
          <a:xfrm>
            <a:off x="6858000" y="3518534"/>
            <a:ext cx="1588" cy="128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5400000">
            <a:off x="3886198" y="3874118"/>
            <a:ext cx="10668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TextBox 42"/>
          <p:cNvSpPr txBox="1"/>
          <p:nvPr/>
        </p:nvSpPr>
        <p:spPr>
          <a:xfrm>
            <a:off x="3657600" y="5410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CIPHERTEXT</a:t>
            </a:r>
            <a:endParaRPr lang="en-US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581400" y="52578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-381000" y="4343400"/>
            <a:ext cx="2133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7" idx="1"/>
          </p:cNvCxnSpPr>
          <p:nvPr/>
        </p:nvCxnSpPr>
        <p:spPr>
          <a:xfrm flipV="1">
            <a:off x="685800" y="537210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 flipH="1" flipV="1">
            <a:off x="7047706" y="4305300"/>
            <a:ext cx="17533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57200" y="1752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SENDER</a:t>
            </a:r>
            <a:endParaRPr lang="en-US" sz="2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172200" y="1866335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RECEIVER</a:t>
            </a:r>
            <a:endParaRPr lang="en-US" sz="2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657600" y="2514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SECRET KEY</a:t>
            </a:r>
            <a:endParaRPr lang="en-US" b="1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sz="4400" smtClean="0">
                <a:solidFill>
                  <a:schemeClr val="tx1"/>
                </a:solidFill>
              </a:rPr>
              <a:t>ASYMMETRIC KEY CRYPTOGRAPHY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6146" name="Picture 2" descr="C:\Program Files\Microsoft Office\MEDIA\CAGCAT10\j0285750.wmf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0"/>
            <a:ext cx="1824228" cy="1121054"/>
          </a:xfrm>
          <a:prstGeom prst="rect">
            <a:avLst/>
          </a:prstGeom>
          <a:noFill/>
        </p:spPr>
      </p:pic>
      <p:pic>
        <p:nvPicPr>
          <p:cNvPr id="6147" name="Picture 3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2362200"/>
            <a:ext cx="1824228" cy="1121054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1219200" y="4800600"/>
            <a:ext cx="2362200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ENCRYPTION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257800" y="4800600"/>
            <a:ext cx="2362200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DECRYPTION</a:t>
            </a:r>
            <a:endParaRPr lang="en-US" sz="2400" b="1" dirty="0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7010400" y="4343400"/>
            <a:ext cx="1828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7620000" y="5257800"/>
            <a:ext cx="304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3581400" y="5257800"/>
            <a:ext cx="1676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 flipV="1">
            <a:off x="1828800" y="3518534"/>
            <a:ext cx="1588" cy="1282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58000" y="3518534"/>
            <a:ext cx="1588" cy="1282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1828800" y="3518534"/>
            <a:ext cx="1588" cy="128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858000" y="3518534"/>
            <a:ext cx="1588" cy="128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57600" y="5410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CIPHERTEXT</a:t>
            </a:r>
            <a:endParaRPr lang="en-US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581400" y="52578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-381000" y="4343400"/>
            <a:ext cx="2133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7" idx="1"/>
          </p:cNvCxnSpPr>
          <p:nvPr/>
        </p:nvCxnSpPr>
        <p:spPr>
          <a:xfrm flipV="1">
            <a:off x="685800" y="537210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 flipH="1" flipV="1">
            <a:off x="7047706" y="4305300"/>
            <a:ext cx="17533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57200" y="1752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SENDER</a:t>
            </a:r>
            <a:endParaRPr lang="en-US" sz="2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172200" y="1970157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RECEIVER</a:t>
            </a:r>
            <a:endParaRPr lang="en-US" sz="2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133600" y="3505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UBLIC KEY</a:t>
            </a:r>
            <a:endParaRPr lang="en-US" b="1" dirty="0"/>
          </a:p>
        </p:txBody>
      </p:sp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6350794" y="3783807"/>
            <a:ext cx="10668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4800600" y="3581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PRIVATE KEY</a:t>
            </a:r>
            <a:endParaRPr lang="en-US" b="1" dirty="0"/>
          </a:p>
        </p:txBody>
      </p:sp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1397793" y="3860007"/>
            <a:ext cx="10668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smtClean="0">
                <a:solidFill>
                  <a:schemeClr val="tx1"/>
                </a:solidFill>
                <a:latin typeface="+mj-lt"/>
              </a:rPr>
              <a:t>COMPARISON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533400" y="1676400"/>
          <a:ext cx="8229600" cy="474840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14800"/>
                <a:gridCol w="4114800"/>
              </a:tblGrid>
              <a:tr h="387477">
                <a:tc>
                  <a:txBody>
                    <a:bodyPr/>
                    <a:lstStyle/>
                    <a:p>
                      <a:pPr algn="just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SYMMETRIC KEY CRYPTOGRAPHY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ASYMMETRIC KEY CRYPTOGRAPHY</a:t>
                      </a:r>
                      <a:endParaRPr lang="en-US" dirty="0"/>
                    </a:p>
                  </a:txBody>
                  <a:tcPr/>
                </a:tc>
              </a:tr>
              <a:tr h="4108323">
                <a:tc>
                  <a:txBody>
                    <a:bodyPr/>
                    <a:lstStyle/>
                    <a:p>
                      <a:pPr marL="342900" lvl="0" indent="-342900" algn="just">
                        <a:buAutoNum type="arabicParenR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same algorithm with the same key is used for encryption and decryption.</a:t>
                      </a:r>
                    </a:p>
                    <a:p>
                      <a:pPr marL="342900" lvl="0" indent="-342900" algn="just">
                        <a:buNone/>
                      </a:pP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 smtClean="0"/>
                        <a:t>) The key must be kept secret.                     </a:t>
                      </a:r>
                    </a:p>
                    <a:p>
                      <a:pPr algn="just"/>
                      <a:r>
                        <a:rPr lang="en-US" dirty="0" smtClean="0"/>
                        <a:t> </a:t>
                      </a:r>
                    </a:p>
                    <a:p>
                      <a:pPr algn="just"/>
                      <a:endParaRPr lang="en-US" dirty="0" smtClean="0"/>
                    </a:p>
                    <a:p>
                      <a:pPr lvl="0" algn="just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 It may be impossible or at least impractical to decipher a message if no other information is available.   </a:t>
                      </a:r>
                    </a:p>
                    <a:p>
                      <a:pPr algn="just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1) One algorithm is used for encryption and decryption with a pair of keys, one for encryption and one for decryption.</a:t>
                      </a:r>
                    </a:p>
                    <a:p>
                      <a:pPr algn="just"/>
                      <a:r>
                        <a:rPr lang="en-US" dirty="0" smtClean="0"/>
                        <a:t> </a:t>
                      </a:r>
                    </a:p>
                    <a:p>
                      <a:pPr algn="just"/>
                      <a:r>
                        <a:rPr lang="en-US" dirty="0" smtClean="0"/>
                        <a:t>2)  One of the two keys must be kept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secret.</a:t>
                      </a:r>
                    </a:p>
                    <a:p>
                      <a:pPr algn="just"/>
                      <a:r>
                        <a:rPr lang="en-US" dirty="0" smtClean="0"/>
                        <a:t> </a:t>
                      </a:r>
                    </a:p>
                    <a:p>
                      <a:pPr algn="just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 It may be impossible or at least impractical to decipher a message if no other information is available.</a:t>
                      </a:r>
                    </a:p>
                    <a:p>
                      <a:pPr algn="just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dirty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  <a:t>Relation between Services and </a:t>
            </a:r>
            <a:r>
              <a:rPr lang="en-US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  <a:t>Mechanisms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229600" cy="220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1635576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Defense services</a:t>
            </a:r>
          </a:p>
          <a:p>
            <a:pPr lv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Secure data manipulation</a:t>
            </a:r>
          </a:p>
          <a:p>
            <a:pPr lv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E –commerce</a:t>
            </a:r>
          </a:p>
          <a:p>
            <a:pPr lv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Business transactions </a:t>
            </a:r>
          </a:p>
          <a:p>
            <a:pPr lv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Internet payment systems </a:t>
            </a:r>
          </a:p>
          <a:p>
            <a:pPr lv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User identification systems </a:t>
            </a:r>
          </a:p>
          <a:p>
            <a:pPr lv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Access control</a:t>
            </a:r>
          </a:p>
          <a:p>
            <a:pPr lv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Data security 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smtClean="0">
                <a:latin typeface="+mj-lt"/>
              </a:rPr>
              <a:t>APPLICATIONS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By using of encryption techniques a fair unit of confidentiality, authentication, integrity, access control and availability of data is maintained.</a:t>
            </a:r>
          </a:p>
          <a:p>
            <a:pPr lvl="0"/>
            <a:endParaRPr 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smtClean="0">
                <a:latin typeface="+mj-lt"/>
              </a:rPr>
              <a:t>CONCLUSION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The OSI (open systems interconnection) security architecture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98453"/>
            <a:ext cx="8382000" cy="34671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b="1" dirty="0" smtClean="0">
                <a:latin typeface="Calisto MT" panose="02040603050505030304" pitchFamily="18" charset="0"/>
              </a:rPr>
              <a:t>Security Attack:</a:t>
            </a:r>
            <a:r>
              <a:rPr lang="en-US" sz="2800" dirty="0" smtClean="0">
                <a:latin typeface="Calisto MT" panose="02040603050505030304" pitchFamily="18" charset="0"/>
              </a:rPr>
              <a:t> </a:t>
            </a:r>
            <a:r>
              <a:rPr lang="en-US" sz="2400" dirty="0" smtClean="0">
                <a:latin typeface="Calisto MT" panose="02040603050505030304" pitchFamily="18" charset="0"/>
              </a:rPr>
              <a:t>Any action that compromises the security of information.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b="1" dirty="0" smtClean="0">
                <a:latin typeface="Calisto MT" panose="02040603050505030304" pitchFamily="18" charset="0"/>
              </a:rPr>
              <a:t>Security Mechanism:</a:t>
            </a:r>
            <a:r>
              <a:rPr lang="en-US" sz="2800" dirty="0" smtClean="0">
                <a:latin typeface="Calisto MT" panose="02040603050505030304" pitchFamily="18" charset="0"/>
              </a:rPr>
              <a:t> </a:t>
            </a:r>
            <a:r>
              <a:rPr lang="en-US" sz="2400" dirty="0" smtClean="0">
                <a:latin typeface="Calisto MT" panose="02040603050505030304" pitchFamily="18" charset="0"/>
              </a:rPr>
              <a:t>A mechanism that is designed to detect, prevent, or recover from a security attack.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b="1" dirty="0" smtClean="0">
                <a:latin typeface="Calisto MT" panose="02040603050505030304" pitchFamily="18" charset="0"/>
              </a:rPr>
              <a:t>Security Service:</a:t>
            </a:r>
            <a:r>
              <a:rPr lang="en-US" sz="2800" dirty="0" smtClean="0">
                <a:latin typeface="Calisto MT" panose="02040603050505030304" pitchFamily="18" charset="0"/>
              </a:rPr>
              <a:t> </a:t>
            </a:r>
            <a:r>
              <a:rPr lang="en-US" sz="2400" dirty="0" smtClean="0">
                <a:latin typeface="Calisto MT" panose="02040603050505030304" pitchFamily="18" charset="0"/>
              </a:rPr>
              <a:t>A service that enhances the security of data processing systems and information transfers.  A security service makes use of one or more security mechanisms.</a:t>
            </a:r>
          </a:p>
          <a:p>
            <a:pPr algn="just" eaLnBrk="1" hangingPunct="1">
              <a:lnSpc>
                <a:spcPct val="90000"/>
              </a:lnSpc>
            </a:pPr>
            <a:endParaRPr lang="en-US" sz="2800" dirty="0" smtClean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53303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1346841">
            <a:off x="1349731" y="3073271"/>
            <a:ext cx="63679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THANKS</a:t>
            </a:r>
            <a:endParaRPr lang="en-US" sz="8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</a:p>
          <a:p>
            <a:pPr>
              <a:buNone/>
            </a:pPr>
            <a:endParaRPr lang="en-US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US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                                                      CONFIDENTIALITY                                             	INTEGRITY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	SEC</a:t>
            </a:r>
          </a:p>
          <a:p>
            <a:pPr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				URE</a:t>
            </a:r>
          </a:p>
          <a:p>
            <a:pPr>
              <a:buNone/>
            </a:pPr>
            <a:endParaRPr lang="en-US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US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US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				AVAILABILITY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sz="5400" smtClean="0">
                <a:solidFill>
                  <a:schemeClr val="tx1"/>
                </a:solidFill>
              </a:rPr>
              <a:t>SECURITY GOALS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86200" y="1600200"/>
            <a:ext cx="4114800" cy="3657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3000" y="1600200"/>
            <a:ext cx="4114800" cy="3657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67000" y="3200400"/>
            <a:ext cx="4114800" cy="3657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244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Goals(CIA)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2" y="1252097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 :-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protection of data from unauthorized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disclosure</a:t>
            </a:r>
            <a:r>
              <a:rPr lang="en-US" sz="2200" dirty="0"/>
              <a:t>.</a:t>
            </a:r>
          </a:p>
          <a:p>
            <a:pPr lvl="1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Integrity:-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assurance that data received are exactly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by an authorized entity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contain no modification, insertion,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or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replay).</a:t>
            </a:r>
          </a:p>
          <a:p>
            <a:pPr marL="400050"/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57200"/>
            <a:r>
              <a:rPr lang="en-US" altLang="en-US" sz="2200" dirty="0">
                <a:latin typeface="Times New Roman" pitchFamily="18" charset="0"/>
              </a:rPr>
              <a:t>The information created and stored by an </a:t>
            </a:r>
            <a:r>
              <a:rPr lang="en-US" altLang="en-US" sz="2200" dirty="0" smtClean="0">
                <a:latin typeface="Times New Roman" pitchFamily="18" charset="0"/>
              </a:rPr>
              <a:t>organization </a:t>
            </a:r>
            <a:r>
              <a:rPr lang="en-US" altLang="en-US" sz="2200" dirty="0">
                <a:latin typeface="Times New Roman" pitchFamily="18" charset="0"/>
              </a:rPr>
              <a:t>needs to be available to authorized entities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09343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sz="6600" smtClean="0">
                <a:solidFill>
                  <a:schemeClr val="tx1"/>
                </a:solidFill>
              </a:rPr>
              <a:t>THREATS</a:t>
            </a:r>
            <a:endParaRPr lang="en-US" sz="6600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905000"/>
            <a:ext cx="8229600" cy="457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486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mbria" panose="02040503050406030204" pitchFamily="18" charset="0"/>
              </a:rPr>
              <a:t>Passive Attack</a:t>
            </a:r>
          </a:p>
          <a:p>
            <a:pPr eaLnBrk="1" hangingPunct="1"/>
            <a:r>
              <a:rPr lang="en-US" sz="2000" dirty="0" smtClean="0">
                <a:latin typeface="Cambria" panose="02040503050406030204" pitchFamily="18" charset="0"/>
              </a:rPr>
              <a:t>Passive attacks are in the nature of eavesdropping on, or monitoring of, transmissions. The goal of the opponent is to obtain information that is being transmitted</a:t>
            </a:r>
          </a:p>
          <a:p>
            <a:pPr lvl="1" eaLnBrk="1" hangingPunct="1"/>
            <a:r>
              <a:rPr lang="en-US" sz="1800" dirty="0" smtClean="0">
                <a:latin typeface="Cambria" panose="02040503050406030204" pitchFamily="18" charset="0"/>
              </a:rPr>
              <a:t>attempts to learn or make use of information from the system but does not affect system resources</a:t>
            </a:r>
          </a:p>
          <a:p>
            <a:pPr lvl="1" eaLnBrk="1" hangingPunct="1"/>
            <a:endParaRPr lang="en-US" sz="1800" dirty="0" smtClean="0">
              <a:latin typeface="Cambria" panose="02040503050406030204" pitchFamily="18" charset="0"/>
            </a:endParaRPr>
          </a:p>
          <a:p>
            <a:pPr eaLnBrk="1" hangingPunct="1"/>
            <a:r>
              <a:rPr lang="en-US" dirty="0" smtClean="0">
                <a:latin typeface="Cambria" panose="02040503050406030204" pitchFamily="18" charset="0"/>
              </a:rPr>
              <a:t>Active Attack</a:t>
            </a:r>
          </a:p>
          <a:p>
            <a:pPr lvl="1" eaLnBrk="1" hangingPunct="1"/>
            <a:r>
              <a:rPr lang="en-US" sz="1800" dirty="0" smtClean="0">
                <a:latin typeface="Cambria" panose="02040503050406030204" pitchFamily="18" charset="0"/>
              </a:rPr>
              <a:t>attempts to alter system resources or affect their operation</a:t>
            </a:r>
          </a:p>
          <a:p>
            <a:pPr lvl="1" eaLnBrk="1" hangingPunct="1"/>
            <a:r>
              <a:rPr lang="en-US" sz="1800" dirty="0" smtClean="0">
                <a:latin typeface="Cambria" panose="02040503050406030204" pitchFamily="18" charset="0"/>
              </a:rPr>
              <a:t>Active attacks involve some modification of the data stream or the creation of a false stream and can be subdivided into four categories</a:t>
            </a:r>
          </a:p>
        </p:txBody>
      </p:sp>
    </p:spTree>
    <p:extLst>
      <p:ext uri="{BB962C8B-B14F-4D97-AF65-F5344CB8AC3E}">
        <p14:creationId xmlns:p14="http://schemas.microsoft.com/office/powerpoint/2010/main" val="3433410013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Security Attacks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latin typeface="Comic Sans MS" pitchFamily="66" charset="0"/>
              </a:rPr>
              <a:t>Interruption:</a:t>
            </a:r>
            <a:r>
              <a:rPr lang="en-US" dirty="0" smtClean="0">
                <a:latin typeface="Comic Sans MS" pitchFamily="66" charset="0"/>
              </a:rPr>
              <a:t> This is an attack on availability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latin typeface="Comic Sans MS" pitchFamily="66" charset="0"/>
              </a:rPr>
              <a:t>Interception:</a:t>
            </a:r>
            <a:r>
              <a:rPr lang="en-US" dirty="0" smtClean="0">
                <a:latin typeface="Comic Sans MS" pitchFamily="66" charset="0"/>
              </a:rPr>
              <a:t> This is an attack on confidentiality</a:t>
            </a:r>
          </a:p>
          <a:p>
            <a:pPr eaLnBrk="1" hangingPunct="1">
              <a:lnSpc>
                <a:spcPct val="90000"/>
              </a:lnSpc>
            </a:pPr>
            <a:endParaRPr lang="en-US" b="1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latin typeface="Comic Sans MS" pitchFamily="66" charset="0"/>
              </a:rPr>
              <a:t>Modification:</a:t>
            </a:r>
            <a:r>
              <a:rPr lang="en-US" dirty="0" smtClean="0">
                <a:latin typeface="Comic Sans MS" pitchFamily="66" charset="0"/>
              </a:rPr>
              <a:t> This is an attack on integrity</a:t>
            </a:r>
          </a:p>
          <a:p>
            <a:pPr eaLnBrk="1" hangingPunct="1">
              <a:lnSpc>
                <a:spcPct val="90000"/>
              </a:lnSpc>
            </a:pPr>
            <a:endParaRPr lang="en-US" b="1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latin typeface="Comic Sans MS" pitchFamily="66" charset="0"/>
              </a:rPr>
              <a:t>Fabrication:</a:t>
            </a:r>
            <a:r>
              <a:rPr lang="en-US" dirty="0" smtClean="0">
                <a:latin typeface="Comic Sans MS" pitchFamily="66" charset="0"/>
              </a:rPr>
              <a:t> This is an attack on authenticity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1479960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0">
      <a:majorFont>
        <a:latin typeface="Bodoni MT"/>
        <a:ea typeface=""/>
        <a:cs typeface=""/>
      </a:majorFont>
      <a:minorFont>
        <a:latin typeface="Century Schoolbook"/>
        <a:ea typeface=""/>
        <a:cs typeface="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960</TotalTime>
  <Words>716</Words>
  <Application>Microsoft Office PowerPoint</Application>
  <PresentationFormat>On-screen Show (4:3)</PresentationFormat>
  <Paragraphs>190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Aharoni</vt:lpstr>
      <vt:lpstr>Arial</vt:lpstr>
      <vt:lpstr>Baskerville Old Face</vt:lpstr>
      <vt:lpstr>Bodoni MT</vt:lpstr>
      <vt:lpstr>Calibri</vt:lpstr>
      <vt:lpstr>Calisto MT</vt:lpstr>
      <vt:lpstr>Cambria</vt:lpstr>
      <vt:lpstr>Century Schoolbook</vt:lpstr>
      <vt:lpstr>Comic Sans MS</vt:lpstr>
      <vt:lpstr>Courier New</vt:lpstr>
      <vt:lpstr>Times New Roman</vt:lpstr>
      <vt:lpstr>Wingdings</vt:lpstr>
      <vt:lpstr>Wingdings 2</vt:lpstr>
      <vt:lpstr>Paper</vt:lpstr>
      <vt:lpstr>    OVERVIEW</vt:lpstr>
      <vt:lpstr>CONTENTS</vt:lpstr>
      <vt:lpstr>PowerPoint Presentation</vt:lpstr>
      <vt:lpstr>      The OSI (open systems interconnection) security architecture  </vt:lpstr>
      <vt:lpstr>SECURITY GOALS</vt:lpstr>
      <vt:lpstr>Security Goals(CIA)</vt:lpstr>
      <vt:lpstr>THREATS</vt:lpstr>
      <vt:lpstr>PowerPoint Presentation</vt:lpstr>
      <vt:lpstr>Security Attacks</vt:lpstr>
      <vt:lpstr>PowerPoint Presentation</vt:lpstr>
      <vt:lpstr>Attacks Threatening Confidentiality:- </vt:lpstr>
      <vt:lpstr>Attacks Threatening Integrity. </vt:lpstr>
      <vt:lpstr>Attacks Threatening Availability </vt:lpstr>
      <vt:lpstr>Security Services</vt:lpstr>
      <vt:lpstr>PowerPoint Presentation</vt:lpstr>
      <vt:lpstr>Security mechanisms </vt:lpstr>
      <vt:lpstr>Data Integrity</vt:lpstr>
      <vt:lpstr>Digital Signature</vt:lpstr>
      <vt:lpstr>Authentication exchange</vt:lpstr>
      <vt:lpstr>Access Control</vt:lpstr>
      <vt:lpstr>Traffic Padding</vt:lpstr>
      <vt:lpstr>Notarization</vt:lpstr>
      <vt:lpstr>Routing Control</vt:lpstr>
      <vt:lpstr>PowerPoint Presentation</vt:lpstr>
      <vt:lpstr>What is Steganography? </vt:lpstr>
      <vt:lpstr>Example</vt:lpstr>
      <vt:lpstr>Steganography V/s Cryptography</vt:lpstr>
      <vt:lpstr>Basic Steganography Model</vt:lpstr>
      <vt:lpstr>Types of steganography</vt:lpstr>
      <vt:lpstr>  CRYPTOGRAPHY</vt:lpstr>
      <vt:lpstr>BASIC TERMS</vt:lpstr>
      <vt:lpstr>  ENCRYPATION &amp; DECRYPTION</vt:lpstr>
      <vt:lpstr>    CATEGORIES OF CRYPTOGRAPHY</vt:lpstr>
      <vt:lpstr>SYMMETRIC KEY CRYPTOGRAPHY</vt:lpstr>
      <vt:lpstr>ASYMMETRIC KEY CRYPTOGRAPHY</vt:lpstr>
      <vt:lpstr>COMPARISON</vt:lpstr>
      <vt:lpstr>Relation between Services and Mechanisms</vt:lpstr>
      <vt:lpstr>APPLICATIONS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intel</dc:creator>
  <cp:lastModifiedBy>MAHE</cp:lastModifiedBy>
  <cp:revision>111</cp:revision>
  <dcterms:created xsi:type="dcterms:W3CDTF">2013-02-17T07:52:49Z</dcterms:created>
  <dcterms:modified xsi:type="dcterms:W3CDTF">2017-07-28T07:04:27Z</dcterms:modified>
</cp:coreProperties>
</file>