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 id="2147483676" r:id="rId4"/>
  </p:sldMasterIdLst>
  <p:notesMasterIdLst>
    <p:notesMasterId r:id="rId10"/>
  </p:notesMasterIdLst>
  <p:handoutMasterIdLst>
    <p:handoutMasterId r:id="rId11"/>
  </p:handoutMasterIdLst>
  <p:sldIdLst>
    <p:sldId id="257" r:id="rId5"/>
    <p:sldId id="350" r:id="rId6"/>
    <p:sldId id="351" r:id="rId7"/>
    <p:sldId id="352" r:id="rId8"/>
    <p:sldId id="35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7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38" autoAdjust="0"/>
    <p:restoredTop sz="94434" autoAdjust="0"/>
  </p:normalViewPr>
  <p:slideViewPr>
    <p:cSldViewPr>
      <p:cViewPr varScale="1">
        <p:scale>
          <a:sx n="70" d="100"/>
          <a:sy n="70" d="100"/>
        </p:scale>
        <p:origin x="133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slideMaster" Target="slideMasters/slideMaster2.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3.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E58609-9C0A-4361-953D-2FB3C0BEB247}" type="datetimeFigureOut">
              <a:rPr lang="en-US" smtClean="0"/>
              <a:t>7/25/2017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DB7ABF-22F2-4BE9-93B3-D4DE4FA49BD0}" type="slidenum">
              <a:rPr lang="en-US" smtClean="0"/>
              <a:t>‹#›</a:t>
            </a:fld>
            <a:endParaRPr lang="en-US"/>
          </a:p>
        </p:txBody>
      </p:sp>
    </p:spTree>
    <p:extLst>
      <p:ext uri="{BB962C8B-B14F-4D97-AF65-F5344CB8AC3E}">
        <p14:creationId xmlns:p14="http://schemas.microsoft.com/office/powerpoint/2010/main" val="18676651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0F3E1A-F44A-4BDC-BFDE-3CE901F7CC0B}" type="datetimeFigureOut">
              <a:rPr lang="en-US" smtClean="0"/>
              <a:t>7/25/2017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BE1359-2DA2-4102-8E5F-3C314329F386}" type="slidenum">
              <a:rPr lang="en-US" smtClean="0"/>
              <a:t>‹#›</a:t>
            </a:fld>
            <a:endParaRPr lang="en-US"/>
          </a:p>
        </p:txBody>
      </p:sp>
    </p:spTree>
    <p:extLst>
      <p:ext uri="{BB962C8B-B14F-4D97-AF65-F5344CB8AC3E}">
        <p14:creationId xmlns:p14="http://schemas.microsoft.com/office/powerpoint/2010/main" val="2517829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7/25/2017 1:58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1997124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25 July 2017</a:t>
            </a:fld>
            <a:endParaRPr lang="en-US" dirty="0">
              <a:solidFill>
                <a:schemeClr val="bg1">
                  <a:lumMod val="75000"/>
                </a:scheme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25 July 2017</a:t>
            </a:fld>
            <a:endParaRPr lang="en-US" dirty="0">
              <a:solidFill>
                <a:srgbClr val="FFFFFF">
                  <a:lumMod val="75000"/>
                </a:srgb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05213758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
        <p:nvSpPr>
          <p:cNvPr id="6" name="TextBox 5"/>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25 July 2017</a:t>
            </a:fld>
            <a:endParaRPr lang="en-US" dirty="0">
              <a:solidFill>
                <a:srgbClr val="FFFFFF">
                  <a:lumMod val="75000"/>
                </a:srgbClr>
              </a:solidFill>
            </a:endParaRPr>
          </a:p>
        </p:txBody>
      </p:sp>
      <p:sp>
        <p:nvSpPr>
          <p:cNvPr id="8" name="TextBox 7"/>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08102741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25 July 2017</a:t>
            </a:fld>
            <a:endParaRPr lang="en-US" dirty="0">
              <a:solidFill>
                <a:srgbClr val="FFFFFF">
                  <a:lumMod val="75000"/>
                </a:srgbClr>
              </a:solidFill>
            </a:endParaRPr>
          </a:p>
        </p:txBody>
      </p:sp>
      <p:sp>
        <p:nvSpPr>
          <p:cNvPr id="7" name="TextBox 6"/>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46640383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25 July 2017</a:t>
            </a:fld>
            <a:endParaRPr lang="en-US" dirty="0">
              <a:solidFill>
                <a:srgbClr val="FFFFFF">
                  <a:lumMod val="75000"/>
                </a:srgb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358242229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09483500"/>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322018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
        <p:nvSpPr>
          <p:cNvPr id="6" name="TextBox 5"/>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25 July 2017</a:t>
            </a:fld>
            <a:endParaRPr lang="en-US" dirty="0">
              <a:solidFill>
                <a:schemeClr val="bg1">
                  <a:lumMod val="75000"/>
                </a:schemeClr>
              </a:solidFill>
            </a:endParaRPr>
          </a:p>
        </p:txBody>
      </p:sp>
      <p:sp>
        <p:nvSpPr>
          <p:cNvPr id="8" name="TextBox 7"/>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2"/>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25 July 2017</a:t>
            </a:fld>
            <a:endParaRPr lang="en-US" dirty="0">
              <a:solidFill>
                <a:srgbClr val="FFFFFF">
                  <a:lumMod val="75000"/>
                </a:srgbClr>
              </a:solidFill>
            </a:endParaRPr>
          </a:p>
        </p:txBody>
      </p:sp>
    </p:spTree>
    <p:extLst>
      <p:ext uri="{BB962C8B-B14F-4D97-AF65-F5344CB8AC3E}">
        <p14:creationId xmlns:p14="http://schemas.microsoft.com/office/powerpoint/2010/main" val="4171342429"/>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6999156"/>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455774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83492680"/>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extLst>
      <p:ext uri="{BB962C8B-B14F-4D97-AF65-F5344CB8AC3E}">
        <p14:creationId xmlns:p14="http://schemas.microsoft.com/office/powerpoint/2010/main" val="348216395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extLst>
      <p:ext uri="{BB962C8B-B14F-4D97-AF65-F5344CB8AC3E}">
        <p14:creationId xmlns:p14="http://schemas.microsoft.com/office/powerpoint/2010/main" val="74827634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25 July 2017</a:t>
            </a:fld>
            <a:endParaRPr lang="en-US" dirty="0">
              <a:solidFill>
                <a:schemeClr val="bg1">
                  <a:lumMod val="75000"/>
                </a:schemeClr>
              </a:solidFill>
            </a:endParaRPr>
          </a:p>
        </p:txBody>
      </p:sp>
      <p:sp>
        <p:nvSpPr>
          <p:cNvPr id="7" name="TextBox 6"/>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25 July 2017</a:t>
            </a:fld>
            <a:endParaRPr lang="en-US" dirty="0">
              <a:solidFill>
                <a:schemeClr val="bg1">
                  <a:lumMod val="75000"/>
                </a:scheme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2"/>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25 July 2017</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3.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2.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p:nvPicPr>
        <p:blipFill>
          <a:blip r:embed="rId14"/>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3"/>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p:nvPicPr>
        <p:blipFill>
          <a:blip r:embed="rId14"/>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4542279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4.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4.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4.xml"/><Relationship Id="rId1" Type="http://schemas.openxmlformats.org/officeDocument/2006/relationships/themeOverride" Target="../theme/themeOverrid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790700"/>
            <a:ext cx="8458200" cy="1447800"/>
          </a:xfrm>
        </p:spPr>
        <p:txBody>
          <a:bodyPr/>
          <a:lstStyle/>
          <a:p>
            <a:pPr algn="ctr"/>
            <a:r>
              <a:rPr lang="en-IN" dirty="0" smtClean="0">
                <a:latin typeface="Times New Roman" pitchFamily="18" charset="0"/>
                <a:cs typeface="Times New Roman" pitchFamily="18" charset="0"/>
              </a:rPr>
              <a:t>Finite Automata</a:t>
            </a:r>
            <a:endParaRPr lang="en-US" dirty="0"/>
          </a:p>
        </p:txBody>
      </p:sp>
      <p:sp>
        <p:nvSpPr>
          <p:cNvPr id="6" name="Subtitle 2"/>
          <p:cNvSpPr>
            <a:spLocks noGrp="1"/>
          </p:cNvSpPr>
          <p:nvPr>
            <p:ph type="subTitle" idx="1"/>
          </p:nvPr>
        </p:nvSpPr>
        <p:spPr>
          <a:xfrm>
            <a:off x="3276600" y="3733800"/>
            <a:ext cx="2514600" cy="1728192"/>
          </a:xfrm>
        </p:spPr>
        <p:txBody>
          <a:bodyPr>
            <a:normAutofit/>
          </a:bodyPr>
          <a:lstStyle/>
          <a:p>
            <a:pPr algn="ctr"/>
            <a:r>
              <a:rPr lang="en-IN" sz="2000" dirty="0" smtClean="0">
                <a:solidFill>
                  <a:schemeClr val="tx2">
                    <a:lumMod val="75000"/>
                  </a:schemeClr>
                </a:solidFill>
                <a:latin typeface="Times New Roman" pitchFamily="18" charset="0"/>
                <a:cs typeface="Times New Roman" pitchFamily="18" charset="0"/>
              </a:rPr>
              <a:t>				</a:t>
            </a:r>
          </a:p>
          <a:p>
            <a:pPr algn="r"/>
            <a:endParaRPr lang="en-IN" sz="2000" dirty="0" smtClean="0">
              <a:solidFill>
                <a:schemeClr val="tx2">
                  <a:lumMod val="75000"/>
                </a:schemeClr>
              </a:solidFill>
              <a:latin typeface="Times New Roman" pitchFamily="18"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Central Concepts of Automata</a:t>
            </a:r>
            <a:endParaRPr lang="en-US" dirty="0"/>
          </a:p>
        </p:txBody>
      </p:sp>
      <p:sp>
        <p:nvSpPr>
          <p:cNvPr id="3" name="Content Placeholder 2"/>
          <p:cNvSpPr>
            <a:spLocks noGrp="1"/>
          </p:cNvSpPr>
          <p:nvPr>
            <p:ph idx="1"/>
          </p:nvPr>
        </p:nvSpPr>
        <p:spPr>
          <a:xfrm>
            <a:off x="0" y="1412875"/>
            <a:ext cx="9144000" cy="6167842"/>
          </a:xfrm>
        </p:spPr>
        <p:txBody>
          <a:bodyPr/>
          <a:lstStyle/>
          <a:p>
            <a:pPr marL="0" indent="0">
              <a:buNone/>
            </a:pPr>
            <a:endParaRPr lang="en-US" dirty="0" smtClean="0"/>
          </a:p>
          <a:p>
            <a:r>
              <a:rPr lang="en-US" dirty="0" smtClean="0"/>
              <a:t>Alphabets  ( </a:t>
            </a:r>
            <a:r>
              <a:rPr lang="en-US" dirty="0" smtClean="0">
                <a:latin typeface="Cambria Math" panose="02040503050406030204" pitchFamily="18" charset="0"/>
                <a:ea typeface="Cambria Math" panose="02040503050406030204" pitchFamily="18" charset="0"/>
              </a:rPr>
              <a:t>∑ ) :- Finite non-empty set of symbols</a:t>
            </a:r>
          </a:p>
          <a:p>
            <a:pPr marL="0" indent="0">
              <a:buNone/>
            </a:pPr>
            <a:r>
              <a:rPr lang="en-US" dirty="0" smtClean="0">
                <a:latin typeface="Cambria Math" panose="02040503050406030204" pitchFamily="18" charset="0"/>
                <a:ea typeface="Cambria Math" panose="02040503050406030204" pitchFamily="18" charset="0"/>
              </a:rPr>
              <a:t>     ∑ = {0,1}</a:t>
            </a:r>
          </a:p>
          <a:p>
            <a:pPr marL="0" indent="0">
              <a:buNone/>
            </a:pPr>
            <a:endParaRPr lang="en-US" dirty="0">
              <a:latin typeface="Cambria Math" panose="02040503050406030204" pitchFamily="18" charset="0"/>
              <a:ea typeface="Cambria Math" panose="02040503050406030204" pitchFamily="18" charset="0"/>
            </a:endParaRPr>
          </a:p>
          <a:p>
            <a:r>
              <a:rPr lang="en-US" dirty="0" smtClean="0"/>
              <a:t> Strings (word) :- sequence of symbols chosen from </a:t>
            </a:r>
            <a:r>
              <a:rPr lang="en-US" dirty="0">
                <a:latin typeface="Cambria Math" panose="02040503050406030204" pitchFamily="18" charset="0"/>
                <a:ea typeface="Cambria Math" panose="02040503050406030204" pitchFamily="18" charset="0"/>
              </a:rPr>
              <a:t> </a:t>
            </a:r>
            <a:r>
              <a:rPr lang="en-US" dirty="0" smtClean="0">
                <a:latin typeface="Cambria Math" panose="02040503050406030204" pitchFamily="18" charset="0"/>
                <a:ea typeface="Cambria Math" panose="02040503050406030204" pitchFamily="18" charset="0"/>
              </a:rPr>
              <a:t> alphabet.  Empty String  (∊ ).</a:t>
            </a:r>
          </a:p>
          <a:p>
            <a:endParaRPr lang="en-US" dirty="0">
              <a:latin typeface="Cambria Math" panose="02040503050406030204" pitchFamily="18" charset="0"/>
              <a:ea typeface="Cambria Math" panose="02040503050406030204" pitchFamily="18" charset="0"/>
            </a:endParaRPr>
          </a:p>
          <a:p>
            <a:r>
              <a:rPr lang="en-US" dirty="0" smtClean="0">
                <a:latin typeface="Cambria Math" panose="02040503050406030204" pitchFamily="18" charset="0"/>
                <a:ea typeface="Cambria Math" panose="02040503050406030204" pitchFamily="18" charset="0"/>
              </a:rPr>
              <a:t>Length of String ( |w</a:t>
            </a:r>
            <a:r>
              <a:rPr lang="en-US" dirty="0">
                <a:latin typeface="Cambria Math" panose="02040503050406030204" pitchFamily="18" charset="0"/>
                <a:ea typeface="Cambria Math" panose="02040503050406030204" pitchFamily="18" charset="0"/>
              </a:rPr>
              <a:t>| ) </a:t>
            </a:r>
            <a:r>
              <a:rPr lang="en-US" dirty="0" smtClean="0">
                <a:latin typeface="Cambria Math" panose="02040503050406030204" pitchFamily="18" charset="0"/>
                <a:ea typeface="Cambria Math" panose="02040503050406030204" pitchFamily="18" charset="0"/>
              </a:rPr>
              <a:t>:- |∊| = 0.</a:t>
            </a:r>
          </a:p>
          <a:p>
            <a:pPr marL="0" indent="0">
              <a:buNone/>
            </a:pPr>
            <a:endParaRPr lang="en-US" dirty="0" smtClean="0"/>
          </a:p>
          <a:p>
            <a:endParaRPr lang="en-US" dirty="0"/>
          </a:p>
          <a:p>
            <a:endParaRPr lang="en-US" dirty="0" smtClean="0"/>
          </a:p>
          <a:p>
            <a:pPr marL="0" indent="0">
              <a:buNone/>
            </a:pPr>
            <a:r>
              <a:rPr lang="en-US" sz="2400" dirty="0" smtClean="0"/>
              <a:t>     </a:t>
            </a:r>
            <a:endParaRPr lang="en-US" sz="2400" dirty="0"/>
          </a:p>
        </p:txBody>
      </p:sp>
    </p:spTree>
    <p:extLst>
      <p:ext uri="{BB962C8B-B14F-4D97-AF65-F5344CB8AC3E}">
        <p14:creationId xmlns:p14="http://schemas.microsoft.com/office/powerpoint/2010/main" val="161740752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Central Concepts of Automata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412875"/>
                <a:ext cx="8382000" cy="6311215"/>
              </a:xfrm>
            </p:spPr>
            <p:txBody>
              <a:bodyPr/>
              <a:lstStyle/>
              <a:p>
                <a:r>
                  <a:rPr lang="en-US" dirty="0" smtClean="0"/>
                  <a:t>Powers of an Alphabet </a:t>
                </a:r>
                <a14:m>
                  <m:oMath xmlns:m="http://schemas.openxmlformats.org/officeDocument/2006/math">
                    <m:sSup>
                      <m:sSupPr>
                        <m:ctrlPr>
                          <a:rPr lang="en-US" i="1" smtClean="0">
                            <a:latin typeface="Cambria Math" panose="02040503050406030204" pitchFamily="18" charset="0"/>
                          </a:rPr>
                        </m:ctrlPr>
                      </m:sSupPr>
                      <m:e>
                        <m:r>
                          <m:rPr>
                            <m:nor/>
                          </m:rPr>
                          <a:rPr lang="en-US" dirty="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rPr>
                          <m:t>𝑘</m:t>
                        </m:r>
                      </m:sup>
                    </m:sSup>
                  </m:oMath>
                </a14:m>
                <a:r>
                  <a:rPr lang="en-US" dirty="0" smtClean="0"/>
                  <a:t> is the set of strings of length k, each of whose symbol is in </a:t>
                </a:r>
                <a:r>
                  <a:rPr lang="en-US" dirty="0" smtClean="0">
                    <a:latin typeface="Cambria Math" panose="02040503050406030204" pitchFamily="18" charset="0"/>
                    <a:ea typeface="Cambria Math" panose="02040503050406030204" pitchFamily="18" charset="0"/>
                  </a:rPr>
                  <a:t>∑.</a:t>
                </a:r>
                <a:endParaRPr lang="en-US" dirty="0">
                  <a:latin typeface="Cambria Math" panose="02040503050406030204" pitchFamily="18" charset="0"/>
                  <a:ea typeface="Cambria Math" panose="02040503050406030204" pitchFamily="18" charset="0"/>
                </a:endParaRPr>
              </a:p>
              <a:p>
                <a:r>
                  <a:rPr lang="en-US" dirty="0" smtClean="0"/>
                  <a:t> </a:t>
                </a:r>
                <a14:m>
                  <m:oMath xmlns:m="http://schemas.openxmlformats.org/officeDocument/2006/math">
                    <m:sSup>
                      <m:sSupPr>
                        <m:ctrlPr>
                          <a:rPr lang="en-US" i="1">
                            <a:latin typeface="Cambria Math" panose="02040503050406030204" pitchFamily="18" charset="0"/>
                          </a:rPr>
                        </m:ctrlPr>
                      </m:sSupPr>
                      <m:e>
                        <m:r>
                          <m:rPr>
                            <m:nor/>
                          </m:rPr>
                          <a:rPr lang="en-US" dirty="0">
                            <a:latin typeface="Cambria Math" panose="02040503050406030204" pitchFamily="18" charset="0"/>
                            <a:ea typeface="Cambria Math" panose="02040503050406030204" pitchFamily="18" charset="0"/>
                          </a:rPr>
                          <m:t>∑</m:t>
                        </m:r>
                      </m:e>
                      <m:sup>
                        <m:r>
                          <a:rPr lang="en-US" b="0" i="1" dirty="0" smtClean="0">
                            <a:latin typeface="Cambria Math" panose="02040503050406030204" pitchFamily="18" charset="0"/>
                            <a:ea typeface="Cambria Math" panose="02040503050406030204" pitchFamily="18" charset="0"/>
                          </a:rPr>
                          <m:t>0</m:t>
                        </m:r>
                      </m:sup>
                    </m:sSup>
                    <m:r>
                      <a:rPr lang="en-US" b="0" i="1" smtClean="0">
                        <a:latin typeface="Cambria Math" panose="02040503050406030204" pitchFamily="18" charset="0"/>
                      </a:rPr>
                      <m:t>= </m:t>
                    </m:r>
                  </m:oMath>
                </a14:m>
                <a:r>
                  <a:rPr lang="en-US" dirty="0">
                    <a:latin typeface="Cambria Math" panose="02040503050406030204" pitchFamily="18" charset="0"/>
                    <a:ea typeface="Cambria Math" panose="02040503050406030204" pitchFamily="18" charset="0"/>
                  </a:rPr>
                  <a:t>∊ </a:t>
                </a:r>
                <a:endParaRPr lang="en-US" dirty="0" smtClean="0">
                  <a:latin typeface="Cambria Math" panose="02040503050406030204" pitchFamily="18" charset="0"/>
                  <a:ea typeface="Cambria Math" panose="02040503050406030204" pitchFamily="18" charset="0"/>
                </a:endParaRPr>
              </a:p>
              <a:p>
                <a:r>
                  <a:rPr lang="en-US" dirty="0"/>
                  <a:t> </a:t>
                </a:r>
                <a14:m>
                  <m:oMath xmlns:m="http://schemas.openxmlformats.org/officeDocument/2006/math">
                    <m:r>
                      <m:rPr>
                        <m:nor/>
                      </m:rPr>
                      <a:rPr lang="en-US">
                        <a:latin typeface="Cambria Math" panose="02040503050406030204" pitchFamily="18" charset="0"/>
                      </a:rPr>
                      <m:t>If</m:t>
                    </m:r>
                    <m:r>
                      <m:rPr>
                        <m:nor/>
                      </m:rPr>
                      <a:rPr lang="en-US" b="0" i="0" smtClean="0">
                        <a:latin typeface="Cambria Math" panose="02040503050406030204" pitchFamily="18" charset="0"/>
                      </a:rPr>
                      <m:t>   </m:t>
                    </m:r>
                    <m:r>
                      <m:rPr>
                        <m:nor/>
                      </m:rPr>
                      <a:rPr lang="en-US" dirty="0">
                        <a:latin typeface="Cambria Math" panose="02040503050406030204" pitchFamily="18" charset="0"/>
                        <a:ea typeface="Cambria Math" panose="02040503050406030204" pitchFamily="18" charset="0"/>
                      </a:rPr>
                      <m:t>∑ = {</m:t>
                    </m:r>
                    <m:r>
                      <m:rPr>
                        <m:nor/>
                      </m:rPr>
                      <a:rPr lang="en-US" dirty="0">
                        <a:latin typeface="Cambria Math" panose="02040503050406030204" pitchFamily="18" charset="0"/>
                        <a:ea typeface="Cambria Math" panose="02040503050406030204" pitchFamily="18" charset="0"/>
                      </a:rPr>
                      <m:t>a</m:t>
                    </m:r>
                    <m:r>
                      <m:rPr>
                        <m:nor/>
                      </m:rPr>
                      <a:rPr lang="en-US" dirty="0">
                        <a:latin typeface="Cambria Math" panose="02040503050406030204" pitchFamily="18" charset="0"/>
                        <a:ea typeface="Cambria Math" panose="02040503050406030204" pitchFamily="18" charset="0"/>
                      </a:rPr>
                      <m:t>,</m:t>
                    </m:r>
                    <m:r>
                      <m:rPr>
                        <m:nor/>
                      </m:rPr>
                      <a:rPr lang="en-US" dirty="0">
                        <a:latin typeface="Cambria Math" panose="02040503050406030204" pitchFamily="18" charset="0"/>
                        <a:ea typeface="Cambria Math" panose="02040503050406030204" pitchFamily="18" charset="0"/>
                      </a:rPr>
                      <m:t>b</m:t>
                    </m:r>
                    <m:r>
                      <m:rPr>
                        <m:nor/>
                      </m:rPr>
                      <a:rPr lang="en-US" dirty="0">
                        <a:latin typeface="Cambria Math" panose="02040503050406030204" pitchFamily="18" charset="0"/>
                        <a:ea typeface="Cambria Math" panose="02040503050406030204" pitchFamily="18" charset="0"/>
                      </a:rPr>
                      <m:t>,</m:t>
                    </m:r>
                    <m:r>
                      <m:rPr>
                        <m:nor/>
                      </m:rPr>
                      <a:rPr lang="en-US" dirty="0">
                        <a:latin typeface="Cambria Math" panose="02040503050406030204" pitchFamily="18" charset="0"/>
                        <a:ea typeface="Cambria Math" panose="02040503050406030204" pitchFamily="18" charset="0"/>
                      </a:rPr>
                      <m:t>c</m:t>
                    </m:r>
                    <m:r>
                      <m:rPr>
                        <m:nor/>
                      </m:rPr>
                      <a:rPr lang="en-US" dirty="0">
                        <a:latin typeface="Cambria Math" panose="02040503050406030204" pitchFamily="18" charset="0"/>
                        <a:ea typeface="Cambria Math" panose="02040503050406030204" pitchFamily="18" charset="0"/>
                      </a:rPr>
                      <m:t>}</m:t>
                    </m:r>
                  </m:oMath>
                </a14:m>
                <a:r>
                  <a:rPr lang="en-US" dirty="0" smtClean="0"/>
                  <a:t>   </a:t>
                </a:r>
              </a:p>
              <a:p>
                <a:pPr marL="0" indent="0">
                  <a:buNone/>
                </a:pPr>
                <a:r>
                  <a:rPr lang="en-US" dirty="0"/>
                  <a:t> </a:t>
                </a:r>
                <a:r>
                  <a:rPr lang="en-US" dirty="0" smtClean="0"/>
                  <a:t>     </a:t>
                </a:r>
                <a14:m>
                  <m:oMath xmlns:m="http://schemas.openxmlformats.org/officeDocument/2006/math">
                    <m:sSup>
                      <m:sSupPr>
                        <m:ctrlPr>
                          <a:rPr lang="en-US" i="1">
                            <a:latin typeface="Cambria Math" panose="02040503050406030204" pitchFamily="18" charset="0"/>
                          </a:rPr>
                        </m:ctrlPr>
                      </m:sSupPr>
                      <m:e>
                        <m:r>
                          <m:rPr>
                            <m:nor/>
                          </m:rPr>
                          <a:rPr lang="en-US" dirty="0">
                            <a:latin typeface="Cambria Math" panose="02040503050406030204" pitchFamily="18" charset="0"/>
                            <a:ea typeface="Cambria Math" panose="02040503050406030204" pitchFamily="18" charset="0"/>
                          </a:rPr>
                          <m:t>∑</m:t>
                        </m:r>
                      </m:e>
                      <m:sup>
                        <m:r>
                          <a:rPr lang="en-US" b="0" i="1" dirty="0" smtClean="0">
                            <a:latin typeface="Cambria Math" panose="02040503050406030204" pitchFamily="18" charset="0"/>
                            <a:ea typeface="Cambria Math" panose="02040503050406030204" pitchFamily="18" charset="0"/>
                          </a:rPr>
                          <m:t>1</m:t>
                        </m:r>
                      </m:sup>
                    </m:sSup>
                  </m:oMath>
                </a14:m>
                <a:r>
                  <a:rPr lang="en-US" dirty="0" smtClean="0"/>
                  <a:t> = {</a:t>
                </a:r>
                <a:r>
                  <a:rPr lang="en-US" dirty="0" err="1" smtClean="0"/>
                  <a:t>a,b,c</a:t>
                </a:r>
                <a:r>
                  <a:rPr lang="en-US" dirty="0" smtClean="0"/>
                  <a:t>}</a:t>
                </a:r>
              </a:p>
              <a:p>
                <a:pPr marL="0" indent="0">
                  <a:buNone/>
                </a:pPr>
                <a:r>
                  <a:rPr lang="en-US" dirty="0"/>
                  <a:t> </a:t>
                </a:r>
                <a:r>
                  <a:rPr lang="en-US" dirty="0" smtClean="0"/>
                  <a:t>     </a:t>
                </a:r>
                <a14:m>
                  <m:oMath xmlns:m="http://schemas.openxmlformats.org/officeDocument/2006/math">
                    <m:sSup>
                      <m:sSupPr>
                        <m:ctrlPr>
                          <a:rPr lang="en-US" i="1">
                            <a:latin typeface="Cambria Math" panose="02040503050406030204" pitchFamily="18" charset="0"/>
                          </a:rPr>
                        </m:ctrlPr>
                      </m:sSupPr>
                      <m:e>
                        <m:r>
                          <m:rPr>
                            <m:nor/>
                          </m:rPr>
                          <a:rPr lang="en-US" dirty="0">
                            <a:latin typeface="Cambria Math" panose="02040503050406030204" pitchFamily="18" charset="0"/>
                            <a:ea typeface="Cambria Math" panose="02040503050406030204" pitchFamily="18" charset="0"/>
                          </a:rPr>
                          <m:t>∑</m:t>
                        </m:r>
                      </m:e>
                      <m:sup>
                        <m:r>
                          <a:rPr lang="en-US" b="0" i="1" dirty="0" smtClean="0">
                            <a:latin typeface="Cambria Math" panose="02040503050406030204" pitchFamily="18" charset="0"/>
                            <a:ea typeface="Cambria Math" panose="02040503050406030204" pitchFamily="18" charset="0"/>
                          </a:rPr>
                          <m:t>2</m:t>
                        </m:r>
                      </m:sup>
                    </m:sSup>
                    <m:r>
                      <m:rPr>
                        <m:nor/>
                      </m:rPr>
                      <a:rPr lang="en-US" dirty="0">
                        <a:latin typeface="Cambria Math" panose="02040503050406030204" pitchFamily="18" charset="0"/>
                        <a:ea typeface="Cambria Math" panose="02040503050406030204" pitchFamily="18" charset="0"/>
                      </a:rPr>
                      <m:t>= {</m:t>
                    </m:r>
                    <m:r>
                      <m:rPr>
                        <m:nor/>
                      </m:rPr>
                      <a:rPr lang="en-US" dirty="0">
                        <a:latin typeface="Cambria Math" panose="02040503050406030204" pitchFamily="18" charset="0"/>
                        <a:ea typeface="Cambria Math" panose="02040503050406030204" pitchFamily="18" charset="0"/>
                      </a:rPr>
                      <m:t>aa</m:t>
                    </m:r>
                    <m:r>
                      <m:rPr>
                        <m:nor/>
                      </m:rPr>
                      <a:rPr lang="en-US" dirty="0">
                        <a:latin typeface="Cambria Math" panose="02040503050406030204" pitchFamily="18" charset="0"/>
                        <a:ea typeface="Cambria Math" panose="02040503050406030204" pitchFamily="18" charset="0"/>
                      </a:rPr>
                      <m:t>,</m:t>
                    </m:r>
                    <m:r>
                      <m:rPr>
                        <m:nor/>
                      </m:rPr>
                      <a:rPr lang="en-US" b="0" i="0" dirty="0" smtClean="0">
                        <a:latin typeface="Cambria Math" panose="02040503050406030204" pitchFamily="18" charset="0"/>
                        <a:ea typeface="Cambria Math" panose="02040503050406030204" pitchFamily="18" charset="0"/>
                      </a:rPr>
                      <m:t>a</m:t>
                    </m:r>
                    <m:r>
                      <m:rPr>
                        <m:nor/>
                      </m:rPr>
                      <a:rPr lang="en-US" dirty="0">
                        <a:latin typeface="Cambria Math" panose="02040503050406030204" pitchFamily="18" charset="0"/>
                        <a:ea typeface="Cambria Math" panose="02040503050406030204" pitchFamily="18" charset="0"/>
                      </a:rPr>
                      <m:t>b</m:t>
                    </m:r>
                    <m:r>
                      <m:rPr>
                        <m:nor/>
                      </m:rPr>
                      <a:rPr lang="en-US" dirty="0">
                        <a:latin typeface="Cambria Math" panose="02040503050406030204" pitchFamily="18" charset="0"/>
                        <a:ea typeface="Cambria Math" panose="02040503050406030204" pitchFamily="18" charset="0"/>
                      </a:rPr>
                      <m:t>,</m:t>
                    </m:r>
                    <m:r>
                      <m:rPr>
                        <m:nor/>
                      </m:rPr>
                      <a:rPr lang="en-US" b="0" i="0" dirty="0" smtClean="0">
                        <a:latin typeface="Cambria Math" panose="02040503050406030204" pitchFamily="18" charset="0"/>
                        <a:ea typeface="Cambria Math" panose="02040503050406030204" pitchFamily="18" charset="0"/>
                      </a:rPr>
                      <m:t>a</m:t>
                    </m:r>
                    <m:r>
                      <m:rPr>
                        <m:nor/>
                      </m:rPr>
                      <a:rPr lang="en-US" dirty="0">
                        <a:latin typeface="Cambria Math" panose="02040503050406030204" pitchFamily="18" charset="0"/>
                        <a:ea typeface="Cambria Math" panose="02040503050406030204" pitchFamily="18" charset="0"/>
                      </a:rPr>
                      <m:t>c</m:t>
                    </m:r>
                    <m:r>
                      <m:rPr>
                        <m:nor/>
                      </m:rPr>
                      <a:rPr lang="en-US" b="0" i="0" dirty="0" smtClean="0">
                        <a:latin typeface="Cambria Math" panose="02040503050406030204" pitchFamily="18" charset="0"/>
                        <a:ea typeface="Cambria Math" panose="02040503050406030204" pitchFamily="18" charset="0"/>
                      </a:rPr>
                      <m:t>,</m:t>
                    </m:r>
                    <m:r>
                      <m:rPr>
                        <m:nor/>
                      </m:rPr>
                      <a:rPr lang="en-US" b="0" i="0" dirty="0" smtClean="0">
                        <a:latin typeface="Cambria Math" panose="02040503050406030204" pitchFamily="18" charset="0"/>
                        <a:ea typeface="Cambria Math" panose="02040503050406030204" pitchFamily="18" charset="0"/>
                      </a:rPr>
                      <m:t>ba</m:t>
                    </m:r>
                    <m:r>
                      <m:rPr>
                        <m:nor/>
                      </m:rPr>
                      <a:rPr lang="en-US" b="0" i="0" dirty="0" smtClean="0">
                        <a:latin typeface="Cambria Math" panose="02040503050406030204" pitchFamily="18" charset="0"/>
                        <a:ea typeface="Cambria Math" panose="02040503050406030204" pitchFamily="18" charset="0"/>
                      </a:rPr>
                      <m:t>,</m:t>
                    </m:r>
                    <m:r>
                      <m:rPr>
                        <m:nor/>
                      </m:rPr>
                      <a:rPr lang="en-US" b="0" i="0" dirty="0" smtClean="0">
                        <a:latin typeface="Cambria Math" panose="02040503050406030204" pitchFamily="18" charset="0"/>
                        <a:ea typeface="Cambria Math" panose="02040503050406030204" pitchFamily="18" charset="0"/>
                      </a:rPr>
                      <m:t>bb</m:t>
                    </m:r>
                    <m:r>
                      <m:rPr>
                        <m:nor/>
                      </m:rPr>
                      <a:rPr lang="en-US" b="0" i="0" dirty="0" smtClean="0">
                        <a:latin typeface="Cambria Math" panose="02040503050406030204" pitchFamily="18" charset="0"/>
                        <a:ea typeface="Cambria Math" panose="02040503050406030204" pitchFamily="18" charset="0"/>
                      </a:rPr>
                      <m:t>,</m:t>
                    </m:r>
                    <m:r>
                      <m:rPr>
                        <m:nor/>
                      </m:rPr>
                      <a:rPr lang="en-US" b="0" i="0" dirty="0" smtClean="0">
                        <a:latin typeface="Cambria Math" panose="02040503050406030204" pitchFamily="18" charset="0"/>
                        <a:ea typeface="Cambria Math" panose="02040503050406030204" pitchFamily="18" charset="0"/>
                      </a:rPr>
                      <m:t>bc</m:t>
                    </m:r>
                    <m:r>
                      <m:rPr>
                        <m:nor/>
                      </m:rPr>
                      <a:rPr lang="en-US" b="0" i="0" dirty="0" smtClean="0">
                        <a:latin typeface="Cambria Math" panose="02040503050406030204" pitchFamily="18" charset="0"/>
                        <a:ea typeface="Cambria Math" panose="02040503050406030204" pitchFamily="18" charset="0"/>
                      </a:rPr>
                      <m:t>,</m:t>
                    </m:r>
                    <m:r>
                      <m:rPr>
                        <m:nor/>
                      </m:rPr>
                      <a:rPr lang="en-US" b="0" i="0" dirty="0" smtClean="0">
                        <a:latin typeface="Cambria Math" panose="02040503050406030204" pitchFamily="18" charset="0"/>
                        <a:ea typeface="Cambria Math" panose="02040503050406030204" pitchFamily="18" charset="0"/>
                      </a:rPr>
                      <m:t>ca</m:t>
                    </m:r>
                    <m:r>
                      <m:rPr>
                        <m:nor/>
                      </m:rPr>
                      <a:rPr lang="en-US" b="0" i="0" dirty="0" smtClean="0">
                        <a:latin typeface="Cambria Math" panose="02040503050406030204" pitchFamily="18" charset="0"/>
                        <a:ea typeface="Cambria Math" panose="02040503050406030204" pitchFamily="18" charset="0"/>
                      </a:rPr>
                      <m:t>,</m:t>
                    </m:r>
                    <m:r>
                      <m:rPr>
                        <m:nor/>
                      </m:rPr>
                      <a:rPr lang="en-US" b="0" i="0" dirty="0" smtClean="0">
                        <a:latin typeface="Cambria Math" panose="02040503050406030204" pitchFamily="18" charset="0"/>
                        <a:ea typeface="Cambria Math" panose="02040503050406030204" pitchFamily="18" charset="0"/>
                      </a:rPr>
                      <m:t>cb</m:t>
                    </m:r>
                    <m:r>
                      <m:rPr>
                        <m:nor/>
                      </m:rPr>
                      <a:rPr lang="en-US" b="0" i="0" dirty="0" smtClean="0">
                        <a:latin typeface="Cambria Math" panose="02040503050406030204" pitchFamily="18" charset="0"/>
                        <a:ea typeface="Cambria Math" panose="02040503050406030204" pitchFamily="18" charset="0"/>
                      </a:rPr>
                      <m:t>,</m:t>
                    </m:r>
                    <m:r>
                      <m:rPr>
                        <m:nor/>
                      </m:rPr>
                      <a:rPr lang="en-US" b="0" i="0" dirty="0" smtClean="0">
                        <a:latin typeface="Cambria Math" panose="02040503050406030204" pitchFamily="18" charset="0"/>
                        <a:ea typeface="Cambria Math" panose="02040503050406030204" pitchFamily="18" charset="0"/>
                      </a:rPr>
                      <m:t>cc</m:t>
                    </m:r>
                    <m:r>
                      <m:rPr>
                        <m:nor/>
                      </m:rPr>
                      <a:rPr lang="en-US" dirty="0">
                        <a:latin typeface="Cambria Math" panose="02040503050406030204" pitchFamily="18" charset="0"/>
                        <a:ea typeface="Cambria Math" panose="02040503050406030204" pitchFamily="18" charset="0"/>
                      </a:rPr>
                      <m:t>}</m:t>
                    </m:r>
                  </m:oMath>
                </a14:m>
                <a:endParaRPr lang="en-US" dirty="0" smtClean="0"/>
              </a:p>
              <a:p>
                <a:pPr marL="0" indent="0">
                  <a:buNone/>
                </a:pPr>
                <a:r>
                  <a:rPr lang="en-US" dirty="0"/>
                  <a:t> </a:t>
                </a:r>
                <a:r>
                  <a:rPr lang="en-US" dirty="0" smtClean="0"/>
                  <a:t>     </a:t>
                </a:r>
                <a14:m>
                  <m:oMath xmlns:m="http://schemas.openxmlformats.org/officeDocument/2006/math">
                    <m:sSup>
                      <m:sSupPr>
                        <m:ctrlPr>
                          <a:rPr lang="en-US" i="1">
                            <a:latin typeface="Cambria Math" panose="02040503050406030204" pitchFamily="18" charset="0"/>
                          </a:rPr>
                        </m:ctrlPr>
                      </m:sSupPr>
                      <m:e>
                        <m:r>
                          <m:rPr>
                            <m:nor/>
                          </m:rPr>
                          <a:rPr lang="en-US" dirty="0">
                            <a:latin typeface="Cambria Math" panose="02040503050406030204" pitchFamily="18" charset="0"/>
                            <a:ea typeface="Cambria Math" panose="02040503050406030204" pitchFamily="18" charset="0"/>
                          </a:rPr>
                          <m:t>∑</m:t>
                        </m:r>
                      </m:e>
                      <m:sup>
                        <m:r>
                          <a:rPr lang="en-US" b="0" i="1" dirty="0" smtClean="0">
                            <a:latin typeface="Cambria Math" panose="02040503050406030204" pitchFamily="18" charset="0"/>
                            <a:ea typeface="Cambria Math" panose="02040503050406030204" pitchFamily="18" charset="0"/>
                          </a:rPr>
                          <m:t>∗</m:t>
                        </m:r>
                      </m:sup>
                    </m:sSup>
                    <m:r>
                      <m:rPr>
                        <m:nor/>
                      </m:rPr>
                      <a:rPr lang="en-US" dirty="0">
                        <a:latin typeface="Cambria Math" panose="02040503050406030204" pitchFamily="18" charset="0"/>
                        <a:ea typeface="Cambria Math" panose="02040503050406030204" pitchFamily="18" charset="0"/>
                      </a:rPr>
                      <m:t>= {∊</m:t>
                    </m:r>
                    <m:r>
                      <m:rPr>
                        <m:nor/>
                      </m:rPr>
                      <a:rPr lang="en-US" b="0" i="0" dirty="0" smtClean="0">
                        <a:latin typeface="Cambria Math" panose="02040503050406030204" pitchFamily="18" charset="0"/>
                        <a:ea typeface="Cambria Math" panose="02040503050406030204" pitchFamily="18" charset="0"/>
                      </a:rPr>
                      <m:t>, </m:t>
                    </m:r>
                    <m:r>
                      <m:rPr>
                        <m:nor/>
                      </m:rPr>
                      <a:rPr lang="en-US" dirty="0">
                        <a:latin typeface="Cambria Math" panose="02040503050406030204" pitchFamily="18" charset="0"/>
                        <a:ea typeface="Cambria Math" panose="02040503050406030204" pitchFamily="18" charset="0"/>
                      </a:rPr>
                      <m:t>a</m:t>
                    </m:r>
                    <m:r>
                      <m:rPr>
                        <m:nor/>
                      </m:rPr>
                      <a:rPr lang="en-US" dirty="0">
                        <a:latin typeface="Cambria Math" panose="02040503050406030204" pitchFamily="18" charset="0"/>
                        <a:ea typeface="Cambria Math" panose="02040503050406030204" pitchFamily="18" charset="0"/>
                      </a:rPr>
                      <m:t>, </m:t>
                    </m:r>
                    <m:r>
                      <m:rPr>
                        <m:nor/>
                      </m:rPr>
                      <a:rPr lang="en-US" dirty="0">
                        <a:latin typeface="Cambria Math" panose="02040503050406030204" pitchFamily="18" charset="0"/>
                        <a:ea typeface="Cambria Math" panose="02040503050406030204" pitchFamily="18" charset="0"/>
                      </a:rPr>
                      <m:t>b</m:t>
                    </m:r>
                    <m:r>
                      <m:rPr>
                        <m:nor/>
                      </m:rPr>
                      <a:rPr lang="en-US" dirty="0">
                        <a:latin typeface="Cambria Math" panose="02040503050406030204" pitchFamily="18" charset="0"/>
                        <a:ea typeface="Cambria Math" panose="02040503050406030204" pitchFamily="18" charset="0"/>
                      </a:rPr>
                      <m:t>, </m:t>
                    </m:r>
                    <m:r>
                      <m:rPr>
                        <m:nor/>
                      </m:rPr>
                      <a:rPr lang="en-US" dirty="0">
                        <a:latin typeface="Cambria Math" panose="02040503050406030204" pitchFamily="18" charset="0"/>
                        <a:ea typeface="Cambria Math" panose="02040503050406030204" pitchFamily="18" charset="0"/>
                      </a:rPr>
                      <m:t>c</m:t>
                    </m:r>
                    <m:r>
                      <m:rPr>
                        <m:nor/>
                      </m:rPr>
                      <a:rPr lang="en-US" b="0" i="0" dirty="0" smtClean="0">
                        <a:latin typeface="Cambria Math" panose="02040503050406030204" pitchFamily="18" charset="0"/>
                        <a:ea typeface="Cambria Math" panose="02040503050406030204" pitchFamily="18" charset="0"/>
                      </a:rPr>
                      <m:t>, </m:t>
                    </m:r>
                    <m:r>
                      <m:rPr>
                        <m:nor/>
                      </m:rPr>
                      <a:rPr lang="en-US" dirty="0">
                        <a:latin typeface="Cambria Math" panose="02040503050406030204" pitchFamily="18" charset="0"/>
                        <a:ea typeface="Cambria Math" panose="02040503050406030204" pitchFamily="18" charset="0"/>
                      </a:rPr>
                      <m:t>aa</m:t>
                    </m:r>
                    <m:r>
                      <m:rPr>
                        <m:nor/>
                      </m:rPr>
                      <a:rPr lang="en-US" dirty="0">
                        <a:latin typeface="Cambria Math" panose="02040503050406030204" pitchFamily="18" charset="0"/>
                        <a:ea typeface="Cambria Math" panose="02040503050406030204" pitchFamily="18" charset="0"/>
                      </a:rPr>
                      <m:t>, </m:t>
                    </m:r>
                    <m:r>
                      <m:rPr>
                        <m:nor/>
                      </m:rPr>
                      <a:rPr lang="en-US" dirty="0">
                        <a:latin typeface="Cambria Math" panose="02040503050406030204" pitchFamily="18" charset="0"/>
                        <a:ea typeface="Cambria Math" panose="02040503050406030204" pitchFamily="18" charset="0"/>
                      </a:rPr>
                      <m:t>ab</m:t>
                    </m:r>
                    <m:r>
                      <m:rPr>
                        <m:nor/>
                      </m:rPr>
                      <a:rPr lang="en-US" dirty="0">
                        <a:latin typeface="Cambria Math" panose="02040503050406030204" pitchFamily="18" charset="0"/>
                        <a:ea typeface="Cambria Math" panose="02040503050406030204" pitchFamily="18" charset="0"/>
                      </a:rPr>
                      <m:t>, </m:t>
                    </m:r>
                    <m:r>
                      <m:rPr>
                        <m:nor/>
                      </m:rPr>
                      <a:rPr lang="en-US" dirty="0">
                        <a:latin typeface="Cambria Math" panose="02040503050406030204" pitchFamily="18" charset="0"/>
                        <a:ea typeface="Cambria Math" panose="02040503050406030204" pitchFamily="18" charset="0"/>
                      </a:rPr>
                      <m:t>ac</m:t>
                    </m:r>
                    <m:r>
                      <m:rPr>
                        <m:nor/>
                      </m:rPr>
                      <a:rPr lang="en-US" dirty="0">
                        <a:latin typeface="Cambria Math" panose="02040503050406030204" pitchFamily="18" charset="0"/>
                        <a:ea typeface="Cambria Math" panose="02040503050406030204" pitchFamily="18" charset="0"/>
                      </a:rPr>
                      <m:t>, </m:t>
                    </m:r>
                    <m:r>
                      <m:rPr>
                        <m:nor/>
                      </m:rPr>
                      <a:rPr lang="en-US" dirty="0">
                        <a:latin typeface="Cambria Math" panose="02040503050406030204" pitchFamily="18" charset="0"/>
                        <a:ea typeface="Cambria Math" panose="02040503050406030204" pitchFamily="18" charset="0"/>
                      </a:rPr>
                      <m:t>ba</m:t>
                    </m:r>
                    <m:r>
                      <m:rPr>
                        <m:nor/>
                      </m:rPr>
                      <a:rPr lang="en-US" b="0" i="0" dirty="0" smtClean="0">
                        <a:latin typeface="Cambria Math" panose="02040503050406030204" pitchFamily="18" charset="0"/>
                        <a:ea typeface="Cambria Math" panose="02040503050406030204" pitchFamily="18" charset="0"/>
                      </a:rPr>
                      <m:t>...</m:t>
                    </m:r>
                    <m:r>
                      <m:rPr>
                        <m:nor/>
                      </m:rPr>
                      <a:rPr lang="en-US" dirty="0">
                        <a:latin typeface="Cambria Math" panose="02040503050406030204" pitchFamily="18" charset="0"/>
                        <a:ea typeface="Cambria Math" panose="02040503050406030204" pitchFamily="18" charset="0"/>
                      </a:rPr>
                      <m:t>}</m:t>
                    </m:r>
                  </m:oMath>
                </a14:m>
                <a:endParaRPr lang="en-US" dirty="0"/>
              </a:p>
              <a:p>
                <a:pPr marL="0" indent="0">
                  <a:buNone/>
                </a:pPr>
                <a:r>
                  <a:rPr lang="en-US" dirty="0"/>
                  <a:t> </a:t>
                </a:r>
                <a:r>
                  <a:rPr lang="en-US" dirty="0" smtClean="0"/>
                  <a:t>     </a:t>
                </a:r>
                <a14:m>
                  <m:oMath xmlns:m="http://schemas.openxmlformats.org/officeDocument/2006/math">
                    <m:sSup>
                      <m:sSupPr>
                        <m:ctrlPr>
                          <a:rPr lang="en-US" i="1">
                            <a:latin typeface="Cambria Math" panose="02040503050406030204" pitchFamily="18" charset="0"/>
                          </a:rPr>
                        </m:ctrlPr>
                      </m:sSupPr>
                      <m:e>
                        <m:r>
                          <m:rPr>
                            <m:nor/>
                          </m:rPr>
                          <a:rPr lang="en-US" dirty="0">
                            <a:latin typeface="Cambria Math" panose="02040503050406030204" pitchFamily="18" charset="0"/>
                            <a:ea typeface="Cambria Math" panose="02040503050406030204" pitchFamily="18" charset="0"/>
                          </a:rPr>
                          <m:t>∑</m:t>
                        </m:r>
                      </m:e>
                      <m:sup>
                        <m:r>
                          <a:rPr lang="en-US" b="0" i="1" dirty="0" smtClean="0">
                            <a:latin typeface="Cambria Math" panose="02040503050406030204" pitchFamily="18" charset="0"/>
                            <a:ea typeface="Cambria Math" panose="02040503050406030204" pitchFamily="18" charset="0"/>
                          </a:rPr>
                          <m:t>+</m:t>
                        </m:r>
                      </m:sup>
                    </m:sSup>
                    <m:r>
                      <m:rPr>
                        <m:nor/>
                      </m:rPr>
                      <a:rPr lang="en-US" dirty="0">
                        <a:latin typeface="Cambria Math" panose="02040503050406030204" pitchFamily="18" charset="0"/>
                        <a:ea typeface="Cambria Math" panose="02040503050406030204" pitchFamily="18" charset="0"/>
                      </a:rPr>
                      <m:t>= {</m:t>
                    </m:r>
                    <m:r>
                      <m:rPr>
                        <m:nor/>
                      </m:rPr>
                      <a:rPr lang="en-US" dirty="0">
                        <a:latin typeface="Cambria Math" panose="02040503050406030204" pitchFamily="18" charset="0"/>
                        <a:ea typeface="Cambria Math" panose="02040503050406030204" pitchFamily="18" charset="0"/>
                      </a:rPr>
                      <m:t>a</m:t>
                    </m:r>
                    <m:r>
                      <m:rPr>
                        <m:nor/>
                      </m:rPr>
                      <a:rPr lang="en-US" dirty="0">
                        <a:latin typeface="Cambria Math" panose="02040503050406030204" pitchFamily="18" charset="0"/>
                        <a:ea typeface="Cambria Math" panose="02040503050406030204" pitchFamily="18" charset="0"/>
                      </a:rPr>
                      <m:t>, </m:t>
                    </m:r>
                    <m:r>
                      <m:rPr>
                        <m:nor/>
                      </m:rPr>
                      <a:rPr lang="en-US" dirty="0">
                        <a:latin typeface="Cambria Math" panose="02040503050406030204" pitchFamily="18" charset="0"/>
                        <a:ea typeface="Cambria Math" panose="02040503050406030204" pitchFamily="18" charset="0"/>
                      </a:rPr>
                      <m:t>b</m:t>
                    </m:r>
                    <m:r>
                      <m:rPr>
                        <m:nor/>
                      </m:rPr>
                      <a:rPr lang="en-US" dirty="0">
                        <a:latin typeface="Cambria Math" panose="02040503050406030204" pitchFamily="18" charset="0"/>
                        <a:ea typeface="Cambria Math" panose="02040503050406030204" pitchFamily="18" charset="0"/>
                      </a:rPr>
                      <m:t>, </m:t>
                    </m:r>
                    <m:r>
                      <m:rPr>
                        <m:nor/>
                      </m:rPr>
                      <a:rPr lang="en-US" dirty="0">
                        <a:latin typeface="Cambria Math" panose="02040503050406030204" pitchFamily="18" charset="0"/>
                        <a:ea typeface="Cambria Math" panose="02040503050406030204" pitchFamily="18" charset="0"/>
                      </a:rPr>
                      <m:t>c</m:t>
                    </m:r>
                    <m:r>
                      <m:rPr>
                        <m:nor/>
                      </m:rPr>
                      <a:rPr lang="en-US" dirty="0">
                        <a:latin typeface="Cambria Math" panose="02040503050406030204" pitchFamily="18" charset="0"/>
                        <a:ea typeface="Cambria Math" panose="02040503050406030204" pitchFamily="18" charset="0"/>
                      </a:rPr>
                      <m:t>, </m:t>
                    </m:r>
                    <m:r>
                      <m:rPr>
                        <m:nor/>
                      </m:rPr>
                      <a:rPr lang="en-US" dirty="0">
                        <a:latin typeface="Cambria Math" panose="02040503050406030204" pitchFamily="18" charset="0"/>
                        <a:ea typeface="Cambria Math" panose="02040503050406030204" pitchFamily="18" charset="0"/>
                      </a:rPr>
                      <m:t>aa</m:t>
                    </m:r>
                    <m:r>
                      <m:rPr>
                        <m:nor/>
                      </m:rPr>
                      <a:rPr lang="en-US" dirty="0">
                        <a:latin typeface="Cambria Math" panose="02040503050406030204" pitchFamily="18" charset="0"/>
                        <a:ea typeface="Cambria Math" panose="02040503050406030204" pitchFamily="18" charset="0"/>
                      </a:rPr>
                      <m:t>, </m:t>
                    </m:r>
                    <m:r>
                      <m:rPr>
                        <m:nor/>
                      </m:rPr>
                      <a:rPr lang="en-US" dirty="0">
                        <a:latin typeface="Cambria Math" panose="02040503050406030204" pitchFamily="18" charset="0"/>
                        <a:ea typeface="Cambria Math" panose="02040503050406030204" pitchFamily="18" charset="0"/>
                      </a:rPr>
                      <m:t>ab</m:t>
                    </m:r>
                    <m:r>
                      <m:rPr>
                        <m:nor/>
                      </m:rPr>
                      <a:rPr lang="en-US" dirty="0">
                        <a:latin typeface="Cambria Math" panose="02040503050406030204" pitchFamily="18" charset="0"/>
                        <a:ea typeface="Cambria Math" panose="02040503050406030204" pitchFamily="18" charset="0"/>
                      </a:rPr>
                      <m:t>, </m:t>
                    </m:r>
                    <m:r>
                      <m:rPr>
                        <m:nor/>
                      </m:rPr>
                      <a:rPr lang="en-US" dirty="0">
                        <a:latin typeface="Cambria Math" panose="02040503050406030204" pitchFamily="18" charset="0"/>
                        <a:ea typeface="Cambria Math" panose="02040503050406030204" pitchFamily="18" charset="0"/>
                      </a:rPr>
                      <m:t>ac</m:t>
                    </m:r>
                    <m:r>
                      <m:rPr>
                        <m:nor/>
                      </m:rPr>
                      <a:rPr lang="en-US" dirty="0">
                        <a:latin typeface="Cambria Math" panose="02040503050406030204" pitchFamily="18" charset="0"/>
                        <a:ea typeface="Cambria Math" panose="02040503050406030204" pitchFamily="18" charset="0"/>
                      </a:rPr>
                      <m:t>, </m:t>
                    </m:r>
                    <m:r>
                      <m:rPr>
                        <m:nor/>
                      </m:rPr>
                      <a:rPr lang="en-US" dirty="0">
                        <a:latin typeface="Cambria Math" panose="02040503050406030204" pitchFamily="18" charset="0"/>
                        <a:ea typeface="Cambria Math" panose="02040503050406030204" pitchFamily="18" charset="0"/>
                      </a:rPr>
                      <m:t>ba</m:t>
                    </m:r>
                    <m:r>
                      <m:rPr>
                        <m:nor/>
                      </m:rPr>
                      <a:rPr lang="en-US" dirty="0">
                        <a:latin typeface="Cambria Math" panose="02040503050406030204" pitchFamily="18" charset="0"/>
                        <a:ea typeface="Cambria Math" panose="02040503050406030204" pitchFamily="18" charset="0"/>
                      </a:rPr>
                      <m:t>...}</m:t>
                    </m:r>
                  </m:oMath>
                </a14:m>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412875"/>
                <a:ext cx="8382000" cy="6311215"/>
              </a:xfrm>
              <a:blipFill rotWithShape="0">
                <a:blip r:embed="rId3"/>
                <a:stretch>
                  <a:fillRect l="-73" t="-2609" r="-3345"/>
                </a:stretch>
              </a:blipFill>
            </p:spPr>
            <p:txBody>
              <a:bodyPr/>
              <a:lstStyle/>
              <a:p>
                <a:r>
                  <a:rPr lang="en-US">
                    <a:noFill/>
                  </a:rPr>
                  <a:t> </a:t>
                </a:r>
              </a:p>
            </p:txBody>
          </p:sp>
        </mc:Fallback>
      </mc:AlternateContent>
    </p:spTree>
    <p:extLst>
      <p:ext uri="{BB962C8B-B14F-4D97-AF65-F5344CB8AC3E}">
        <p14:creationId xmlns:p14="http://schemas.microsoft.com/office/powerpoint/2010/main" val="182075824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Central Concepts of Automata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4300" y="990600"/>
                <a:ext cx="8915400" cy="8814721"/>
              </a:xfrm>
            </p:spPr>
            <p:txBody>
              <a:bodyPr/>
              <a:lstStyle/>
              <a:p>
                <a:pPr algn="just"/>
                <a:r>
                  <a:rPr lang="en-US" dirty="0" smtClean="0"/>
                  <a:t>Concatenation of Strings</a:t>
                </a:r>
              </a:p>
              <a:p>
                <a:pPr algn="just"/>
                <a:endParaRPr lang="en-US" dirty="0"/>
              </a:p>
              <a:p>
                <a:pPr algn="just"/>
                <a:r>
                  <a:rPr lang="en-US" dirty="0" smtClean="0"/>
                  <a:t>Languages :- set of strings all of which are chosen from some </a:t>
                </a:r>
                <a14:m>
                  <m:oMath xmlns:m="http://schemas.openxmlformats.org/officeDocument/2006/math">
                    <m:sSup>
                      <m:sSupPr>
                        <m:ctrlPr>
                          <a:rPr lang="en-US" i="1">
                            <a:latin typeface="Cambria Math" panose="02040503050406030204" pitchFamily="18" charset="0"/>
                          </a:rPr>
                        </m:ctrlPr>
                      </m:sSupPr>
                      <m:e>
                        <m:r>
                          <m:rPr>
                            <m:nor/>
                          </m:rPr>
                          <a:rPr lang="en-US" dirty="0">
                            <a:latin typeface="Cambria Math" panose="02040503050406030204" pitchFamily="18" charset="0"/>
                            <a:ea typeface="Cambria Math" panose="02040503050406030204" pitchFamily="18" charset="0"/>
                          </a:rPr>
                          <m:t>∑</m:t>
                        </m:r>
                      </m:e>
                      <m:sup>
                        <m:r>
                          <a:rPr lang="en-US" i="1" dirty="0">
                            <a:latin typeface="Cambria Math" panose="02040503050406030204" pitchFamily="18" charset="0"/>
                            <a:ea typeface="Cambria Math" panose="02040503050406030204" pitchFamily="18" charset="0"/>
                          </a:rPr>
                          <m:t>∗</m:t>
                        </m:r>
                      </m:sup>
                    </m:sSup>
                  </m:oMath>
                </a14:m>
                <a:r>
                  <a:rPr lang="en-US" dirty="0" smtClean="0"/>
                  <a:t>, where </a:t>
                </a:r>
                <a14:m>
                  <m:oMath xmlns:m="http://schemas.openxmlformats.org/officeDocument/2006/math">
                    <m:r>
                      <m:rPr>
                        <m:nor/>
                      </m:rPr>
                      <a:rPr lang="en-US" dirty="0">
                        <a:latin typeface="Cambria Math" panose="02040503050406030204" pitchFamily="18" charset="0"/>
                        <a:ea typeface="Cambria Math" panose="02040503050406030204" pitchFamily="18" charset="0"/>
                      </a:rPr>
                      <m:t>∑</m:t>
                    </m:r>
                  </m:oMath>
                </a14:m>
                <a:r>
                  <a:rPr lang="en-US" dirty="0" smtClean="0"/>
                  <a:t> is a particular alphabet</a:t>
                </a:r>
              </a:p>
              <a:p>
                <a:pPr marL="0" indent="0" algn="just">
                  <a:buNone/>
                </a:pPr>
                <a:endParaRPr lang="en-US" dirty="0" smtClean="0"/>
              </a:p>
              <a:p>
                <a:pPr marL="0" indent="0" algn="just">
                  <a:buNone/>
                </a:pPr>
                <a:r>
                  <a:rPr lang="en-US" dirty="0"/>
                  <a:t>Constraint :- language can have an infinite number of strings but, drawn from one fixed, finite alphabet</a:t>
                </a:r>
              </a:p>
              <a:p>
                <a:pPr marL="0" indent="0" algn="just">
                  <a:buNone/>
                </a:pPr>
                <a:endParaRPr lang="en-US" dirty="0" smtClean="0"/>
              </a:p>
              <a:p>
                <a:pPr algn="just"/>
                <a:r>
                  <a:rPr lang="en-US" dirty="0"/>
                  <a:t> </a:t>
                </a:r>
                <a:r>
                  <a:rPr lang="en-US" dirty="0" smtClean="0"/>
                  <a:t>Problems : question of deciding whether a string is a member of a particular language .(Membership )</a:t>
                </a:r>
              </a:p>
              <a:p>
                <a:pPr algn="just"/>
                <a:endParaRPr lang="en-US" dirty="0" smtClean="0"/>
              </a:p>
              <a:p>
                <a:pPr algn="just"/>
                <a:endParaRPr lang="en-US" dirty="0"/>
              </a:p>
              <a:p>
                <a:pPr algn="just"/>
                <a:endParaRPr lang="en-US" dirty="0"/>
              </a:p>
              <a:p>
                <a:pPr marL="0" indent="0" algn="just">
                  <a:buNone/>
                </a:pPr>
                <a:endParaRPr lang="en-US" dirty="0" smtClean="0"/>
              </a:p>
              <a:p>
                <a:pPr marL="0" indent="0" algn="just">
                  <a:buNone/>
                </a:pPr>
                <a:endParaRPr lang="en-US" dirty="0"/>
              </a:p>
              <a:p>
                <a:pPr marL="0" indent="0" algn="just">
                  <a:buNone/>
                </a:pPr>
                <a:endParaRPr lang="en-US" dirty="0" smtClean="0"/>
              </a:p>
              <a:p>
                <a:pPr marL="0" indent="0" algn="just">
                  <a:buNone/>
                </a:pPr>
                <a:r>
                  <a:rPr lang="en-US" dirty="0" smtClean="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4300" y="990600"/>
                <a:ext cx="8915400" cy="8814721"/>
              </a:xfrm>
              <a:blipFill rotWithShape="0">
                <a:blip r:embed="rId3"/>
                <a:stretch>
                  <a:fillRect l="-2804" t="-2007" r="-2804"/>
                </a:stretch>
              </a:blipFill>
            </p:spPr>
            <p:txBody>
              <a:bodyPr/>
              <a:lstStyle/>
              <a:p>
                <a:r>
                  <a:rPr lang="en-US">
                    <a:noFill/>
                  </a:rPr>
                  <a:t> </a:t>
                </a:r>
              </a:p>
            </p:txBody>
          </p:sp>
        </mc:Fallback>
      </mc:AlternateContent>
    </p:spTree>
    <p:extLst>
      <p:ext uri="{BB962C8B-B14F-4D97-AF65-F5344CB8AC3E}">
        <p14:creationId xmlns:p14="http://schemas.microsoft.com/office/powerpoint/2010/main" val="86261846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Finite Automata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4300" y="1143000"/>
                <a:ext cx="8915400" cy="7288149"/>
              </a:xfrm>
            </p:spPr>
            <p:txBody>
              <a:bodyPr/>
              <a:lstStyle/>
              <a:p>
                <a:pPr algn="just"/>
                <a:r>
                  <a:rPr lang="en-US" dirty="0" smtClean="0"/>
                  <a:t>Class of Language Described by Finite Automata is called “Regular Language”</a:t>
                </a:r>
              </a:p>
              <a:p>
                <a:pPr algn="just"/>
                <a:endParaRPr lang="en-US" dirty="0"/>
              </a:p>
              <a:p>
                <a:pPr algn="just"/>
                <a:r>
                  <a:rPr lang="en-US" dirty="0" smtClean="0"/>
                  <a:t>Two Classes of Finite Automata:</a:t>
                </a:r>
              </a:p>
              <a:p>
                <a:pPr marL="0" indent="0" algn="just">
                  <a:buNone/>
                </a:pPr>
                <a:r>
                  <a:rPr lang="en-US" dirty="0"/>
                  <a:t> </a:t>
                </a:r>
                <a:r>
                  <a:rPr lang="en-US" dirty="0" smtClean="0"/>
                  <a:t>     1) Deterministic 	2) Nondeterministic</a:t>
                </a:r>
              </a:p>
              <a:p>
                <a:pPr marL="0" indent="0" algn="just">
                  <a:buNone/>
                </a:pPr>
                <a:endParaRPr lang="en-US" dirty="0"/>
              </a:p>
              <a:p>
                <a:pPr marL="0" indent="0" algn="just">
                  <a:buNone/>
                </a:pPr>
                <a:r>
                  <a:rPr lang="en-US" dirty="0" smtClean="0"/>
                  <a:t>Extended Nondeterministic Automaton with </a:t>
                </a:r>
                <a14:m>
                  <m:oMath xmlns:m="http://schemas.openxmlformats.org/officeDocument/2006/math">
                    <m:r>
                      <m:rPr>
                        <m:nor/>
                      </m:rPr>
                      <a:rPr lang="en-US" dirty="0">
                        <a:latin typeface="Cambria Math" panose="02040503050406030204" pitchFamily="18" charset="0"/>
                        <a:ea typeface="Cambria Math" panose="02040503050406030204" pitchFamily="18" charset="0"/>
                      </a:rPr>
                      <m:t>∊</m:t>
                    </m:r>
                  </m:oMath>
                </a14:m>
                <a:r>
                  <a:rPr lang="en-US" dirty="0" smtClean="0"/>
                  <a:t> as an input.</a:t>
                </a:r>
              </a:p>
              <a:p>
                <a:pPr algn="just"/>
                <a:endParaRPr lang="en-US" dirty="0" smtClean="0"/>
              </a:p>
              <a:p>
                <a:pPr algn="just"/>
                <a:endParaRPr lang="en-US" dirty="0"/>
              </a:p>
              <a:p>
                <a:pPr marL="0" indent="0" algn="just">
                  <a:buNone/>
                </a:pPr>
                <a:endParaRPr lang="en-US" dirty="0" smtClean="0"/>
              </a:p>
              <a:p>
                <a:pPr marL="0" indent="0" algn="just">
                  <a:buNone/>
                </a:pPr>
                <a:endParaRPr lang="en-US" dirty="0"/>
              </a:p>
              <a:p>
                <a:pPr marL="0" indent="0" algn="just">
                  <a:buNone/>
                </a:pPr>
                <a:endParaRPr lang="en-US" dirty="0" smtClean="0"/>
              </a:p>
              <a:p>
                <a:pPr marL="0" indent="0" algn="just">
                  <a:buNone/>
                </a:pPr>
                <a:r>
                  <a:rPr lang="en-US" dirty="0" smtClean="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4300" y="1143000"/>
                <a:ext cx="8915400" cy="7288149"/>
              </a:xfrm>
              <a:blipFill rotWithShape="0">
                <a:blip r:embed="rId3"/>
                <a:stretch>
                  <a:fillRect l="-2804" t="-2427" r="-2804"/>
                </a:stretch>
              </a:blipFill>
            </p:spPr>
            <p:txBody>
              <a:bodyPr/>
              <a:lstStyle/>
              <a:p>
                <a:r>
                  <a:rPr lang="en-US">
                    <a:noFill/>
                  </a:rPr>
                  <a:t> </a:t>
                </a:r>
              </a:p>
            </p:txBody>
          </p:sp>
        </mc:Fallback>
      </mc:AlternateContent>
    </p:spTree>
    <p:extLst>
      <p:ext uri="{BB962C8B-B14F-4D97-AF65-F5344CB8AC3E}">
        <p14:creationId xmlns:p14="http://schemas.microsoft.com/office/powerpoint/2010/main" val="14545583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theme/theme1.xml><?xml version="1.0" encoding="utf-8"?>
<a:theme xmlns:a="http://schemas.openxmlformats.org/drawingml/2006/main" name="1_White with Blue Bar Segoe Template_TP10286789">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2_White with Blue Bar Segoe Template_TP10286789">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2.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3.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4.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EEFD162-EDAF-40F1-8DE6-8C07E9AEC85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(White with blue bar design)</Template>
  <TotalTime>2644</TotalTime>
  <Words>210</Words>
  <Application>Microsoft Office PowerPoint</Application>
  <PresentationFormat>On-screen Show (4:3)</PresentationFormat>
  <Paragraphs>58</Paragraphs>
  <Slides>5</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5</vt:i4>
      </vt:variant>
    </vt:vector>
  </HeadingPairs>
  <TitlesOfParts>
    <vt:vector size="14" baseType="lpstr">
      <vt:lpstr>Arial</vt:lpstr>
      <vt:lpstr>Calibri</vt:lpstr>
      <vt:lpstr>Cambria Math</vt:lpstr>
      <vt:lpstr>Courier New</vt:lpstr>
      <vt:lpstr>Times New Roman</vt:lpstr>
      <vt:lpstr>Wingdings</vt:lpstr>
      <vt:lpstr>1_White with Blue Bar Segoe Template_TP10286789</vt:lpstr>
      <vt:lpstr>White with Courier font for code slides</vt:lpstr>
      <vt:lpstr>2_White with Blue Bar Segoe Template_TP10286789</vt:lpstr>
      <vt:lpstr>Finite Automata</vt:lpstr>
      <vt:lpstr>Central Concepts of Automata</vt:lpstr>
      <vt:lpstr>Central Concepts of Automata</vt:lpstr>
      <vt:lpstr>Central Concepts of Automata</vt:lpstr>
      <vt:lpstr>Finite Automata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Akshata K</dc:creator>
  <cp:keywords/>
  <cp:lastModifiedBy>Mahe</cp:lastModifiedBy>
  <cp:revision>660</cp:revision>
  <dcterms:created xsi:type="dcterms:W3CDTF">2016-05-11T06:01:51Z</dcterms:created>
  <dcterms:modified xsi:type="dcterms:W3CDTF">2017-07-25T09:16:29Z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TC102867899990</vt:lpwstr>
  </property>
</Properties>
</file>